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4"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3DE964A-3861-4410-A42D-01D036CEA6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8864803-9DC6-44E7-9007-CC4310297D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479BB02-11E5-4C94-B7E6-674BF3AF51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82DCDE1-82E9-404D-87E8-D521ADDD8D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91F65E2-31A4-45DF-B1E4-228EA0F00DE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7CB7EFB-CCA3-4CB3-AFD1-5C278D3BB96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DA8B8F9-69B5-4ACC-9A87-50687B43F8B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28E7071-93DB-4E43-B52E-F8E3FBBCAA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4FA836C-C230-474A-8308-ABE9D1CAC6F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4A49AF-E3C0-416F-81FC-61398D8EB3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FA3022-ED9A-47DD-B273-12C62F5BA4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标题 1"/>
          <p:cNvSpPr>
            <a:spLocks noGrp="1"/>
          </p:cNvSpPr>
          <p:nvPr>
            <p:ph type="ctrTitle" idx="4294967295" hasCustomPrompt="1"/>
          </p:nvPr>
        </p:nvSpPr>
        <p:spPr>
          <a:xfrm>
            <a:off x="2829721" y="2606765"/>
            <a:ext cx="6532559" cy="1421928"/>
          </a:xfrm>
        </p:spPr>
        <p:txBody>
          <a:bodyPr wrap="none" anchor="t">
            <a:spAutoFit/>
          </a:bodyPr>
          <a:lstStyle>
            <a:lvl1pPr algn="ctr">
              <a:defRPr sz="9600" b="1" i="0" spc="300">
                <a:solidFill>
                  <a:schemeClr val="bg1"/>
                </a:solidFill>
                <a:latin typeface="+mj-ea"/>
                <a:ea typeface="+mj-ea"/>
              </a:defRPr>
            </a:lvl1pPr>
          </a:lstStyle>
          <a:p>
            <a:r>
              <a:rPr kumimoji="1" lang="zh-CN" altLang="en-US"/>
              <a:t>主标题样式</a:t>
            </a:r>
            <a:endParaRPr/>
          </a:p>
        </p:txBody>
      </p:sp>
      <p:sp>
        <p:nvSpPr>
          <p:cNvPr id="4" name="副标题 2"/>
          <p:cNvSpPr>
            <a:spLocks noGrp="1"/>
          </p:cNvSpPr>
          <p:nvPr>
            <p:ph type="subTitle" idx="1" hasCustomPrompt="1"/>
          </p:nvPr>
        </p:nvSpPr>
        <p:spPr>
          <a:xfrm>
            <a:off x="4560965" y="4178609"/>
            <a:ext cx="3070071" cy="397032"/>
          </a:xfrm>
        </p:spPr>
        <p:txBody>
          <a:bodyPr wrap="none">
            <a:spAutoFit/>
          </a:bodyPr>
          <a:lstStyle>
            <a:lvl1pPr marL="0" indent="0" algn="ctr">
              <a:buNone/>
              <a:defRPr sz="2200" b="0" i="0" spc="300">
                <a:solidFill>
                  <a:schemeClr val="bg1"/>
                </a:solidFill>
                <a:latin typeface="+mj-ea"/>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点击编辑副标题样式</a:t>
            </a:r>
            <a:endParaRPr/>
          </a:p>
        </p:txBody>
      </p:sp>
      <p:sp>
        <p:nvSpPr>
          <p:cNvPr id="5" name="文本占位符 17"/>
          <p:cNvSpPr>
            <a:spLocks noGrp="1"/>
          </p:cNvSpPr>
          <p:nvPr>
            <p:ph type="body" sz="quarter" idx="10" hasCustomPrompt="1"/>
          </p:nvPr>
        </p:nvSpPr>
        <p:spPr>
          <a:xfrm>
            <a:off x="4176242" y="1627639"/>
            <a:ext cx="3839514" cy="840230"/>
          </a:xfrm>
        </p:spPr>
        <p:txBody>
          <a:bodyPr wrap="none" anchor="b">
            <a:spAutoFit/>
          </a:bodyPr>
          <a:lstStyle>
            <a:lvl1pPr marL="0" indent="0" algn="ctr">
              <a:buNone/>
              <a:defRPr sz="5400" b="0" i="0" spc="300">
                <a:solidFill>
                  <a:schemeClr val="bg1"/>
                </a:solidFill>
                <a:latin typeface="+mj-ea"/>
                <a:ea typeface="+mj-ea"/>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xmlns="">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 name=""/>
        <p:cNvGrpSpPr/>
        <p:nvPr/>
      </p:nvGrpSpPr>
      <p:grpSpPr>
        <a:xfrm>
          <a:off x="0" y="0"/>
          <a:ext cx="0" cy="0"/>
        </a:xfrm>
      </p:grpSpPr>
      <p:pic>
        <p:nvPicPr>
          <p:cNvPr id="7" name="图片 12"/>
          <p:cNvPicPr>
            <a:picLocks noChangeAspect="1"/>
          </p:cNvPicPr>
          <p:nvPr userDrawn="1"/>
        </p:nvPicPr>
        <p:blipFill>
          <a:blip r:embed="rId1"/>
          <a:stretch>
            <a:fillRect/>
          </a:stretch>
        </p:blipFill>
        <p:spPr>
          <a:xfrm>
            <a:off x="0" y="-1"/>
            <a:ext cx="12192000" cy="6858000"/>
          </a:xfrm>
          <a:prstGeom prst="rect">
            <a:avLst/>
          </a:prstGeom>
        </p:spPr>
      </p:pic>
      <p:sp>
        <p:nvSpPr>
          <p:cNvPr id="8"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2023/12/5</a:t>
            </a:fld>
            <a:endParaRPr kumimoji="1" lang="zh-CN" altLang="en-US"/>
          </a:p>
        </p:txBody>
      </p:sp>
      <p:sp>
        <p:nvSpPr>
          <p:cNvPr id="9"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0"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 name=""/>
        <p:cNvGrpSpPr/>
        <p:nvPr/>
      </p:nvGrpSpPr>
      <p:grpSpPr>
        <a:xfrm>
          <a:off x="0" y="0"/>
          <a:ext cx="0" cy="0"/>
        </a:xfrm>
      </p:grpSpPr>
      <p:pic>
        <p:nvPicPr>
          <p:cNvPr id="12"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13"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ctr"/>
            <a:endParaRPr kumimoji="1" lang="zh-CN" altLang="en-US"/>
          </a:p>
        </p:txBody>
      </p:sp>
      <p:sp>
        <p:nvSpPr>
          <p:cNvPr id="14"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2023/12/5</a:t>
            </a:fld>
            <a:endParaRPr kumimoji="1" lang="zh-CN" altLang="en-US"/>
          </a:p>
        </p:txBody>
      </p:sp>
      <p:sp>
        <p:nvSpPr>
          <p:cNvPr id="15"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1" name=""/>
        <p:cNvGrpSpPr/>
        <p:nvPr/>
      </p:nvGrpSpPr>
      <p:grpSpPr>
        <a:xfrm>
          <a:off x="0" y="0"/>
          <a:ext cx="0" cy="0"/>
        </a:xfrm>
      </p:grpSpPr>
      <p:pic>
        <p:nvPicPr>
          <p:cNvPr id="18" name="图片 5"/>
          <p:cNvPicPr>
            <a:picLocks noChangeAspect="1"/>
          </p:cNvPicPr>
          <p:nvPr userDrawn="1"/>
        </p:nvPicPr>
        <p:blipFill>
          <a:blip r:embed="rId1"/>
          <a:stretch>
            <a:fillRect/>
          </a:stretch>
        </p:blipFill>
        <p:spPr>
          <a:xfrm>
            <a:off x="0" y="-1"/>
            <a:ext cx="12192000" cy="6858000"/>
          </a:xfrm>
          <a:prstGeom prst="rect">
            <a:avLst/>
          </a:prstGeom>
        </p:spPr>
      </p:pic>
    </p:spTree>
  </p:cSld>
  <p:clrMapOvr>
    <a:masterClrMapping/>
  </p:clrMapOvr>
  <p:transition/>
  <p:timing/>
  <p:extLst>
    <p:ext uri="{DCECCB84-F9BA-43D5-87BE-67443E8EF086}">
      <p15:sldGuideLst xmlns:p15="http://schemas.microsoft.com/office/powerpoint/2012/main" xmlns="">
        <p15:guide id="3" orient="horz" pos="2160" userDrawn="true">
          <p15:clr>
            <a:srgbClr val="FBAE40"/>
          </p15:clr>
        </p15:guide>
        <p15:guide id="4" pos="3840" userDrawn="true">
          <p15:clr>
            <a:srgbClr val="FBAE40"/>
          </p15:clr>
        </p15:guide>
      </p15:sldGuideLst>
    </p:ext>
  </p:extLst>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4294967295"/>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lnSpc>
                <a:spcPct val="130000"/>
              </a:lnSpc>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fld id="{50281522-3AB1-3541-90AB-7A631F5C75F8}" type="datetimeFigureOut">
              <a:rPr/>
              <a:t>2023/12/5</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lnSpc>
                <a:spcPct val="130000"/>
              </a:lnSpc>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lnSpc>
                <a:spcPct val="130000"/>
              </a:lnSpc>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8075005022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中华人民共和国森林法》全文解读\n## 1.森林法的基本概念与重要性\n### 1.1森林法的定义及其法律地位\n### 1.2森林法的基本原则与目的\n### 1.3森林法在中国特色社会主义法律体系中的作用\n## 2.森林法的适用范围与调整对象\n### 2.1森林法的空间适用范围\n### 2.2森林法的调整对象及其分类\n### 2.3森林法与其他相关法律的衔接与协调\n## 3.森林资源的所有权与使用权\n### 3.1森林资源的国家所有权与集体所有权\n### 3.2森林资源的使用权及其取得与转让\n### 3.3森林资源的所有权与使用权保护\n## 4.森林资源的保护与管理\n### 4.1森林资源的分类保护与合理利用\n### 4.2森林资源的监督管理体制\n### 4.3森林资源的保护与管理措施\n## 5.森林资源的开发利用与利益分配\n### 5.1森林资源的合理开发利用与许可制度\n### 5.2森林资源开发利用的利益分配原则与政策\n### 5.3森林资源开发利用的税费制度\n## 6.森林法规定的法律责任与惩罚措施\n### 6.1森林法规定的行政责任与惩罚措施\n### 6.2森林法规定的民事责任与赔偿制度\n### 6.3森林法规定的刑事责任与刑事处罚\n## 7.森林法的实施与监督\n### 7.1森林法的实施与监督主体\n### 7.2森林法实施的程序与方式\n### 7.3森林法实施的监督与评估机制\n&quot;,&quot;templateId&quot;:&quot;4wo77tdatif1zkf5up7jagxk9w&quot;}}"/>
        <p:cNvGrpSpPr/>
        <p:nvPr/>
      </p:nvGrpSpPr>
      <p:grpSpPr>
        <a:xfrm>
          <a:off x="0" y="0"/>
          <a:ext cx="0" cy="0"/>
        </a:xfrm>
      </p:grpSpPr>
      <p:sp>
        <p:nvSpPr>
          <p:cNvPr id="2" name="标题 1" descr="{&quot;isTemplate&quot;:true,&quot;type&quot;:&quot;title&quot;,&quot;canOmit&quot;:false,&quot;range&quot;:0}"/>
          <p:cNvSpPr>
            <a:spLocks noGrp="1"/>
          </p:cNvSpPr>
          <p:nvPr>
            <p:ph type="ctrTitle" idx="4294967295"/>
          </p:nvPr>
        </p:nvSpPr>
        <p:spPr>
          <a:xfrm>
            <a:off x="571499" y="2606765"/>
            <a:ext cx="11055350" cy="1409700"/>
          </a:xfrm>
        </p:spPr>
        <p:txBody>
          <a:bodyPr vert="horz" wrap="square" lIns="91440" tIns="45720" rIns="91440" bIns="45720" anchor="t">
            <a:spAutoFit/>
          </a:bodyPr>
          <a:lstStyle/>
          <a:p>
            <a:r>
              <a:rPr lang="zh-CN" sz="4800"/>
              <a:t>《中华人民共和国森林法》全文解读</a:t>
            </a:r>
            <a:endParaRPr/>
          </a:p>
        </p:txBody>
      </p:sp>
      <p:sp>
        <p:nvSpPr>
          <p:cNvPr id="3" name="文本占位符 3" descr="{&quot;isTemplate&quot;:false,&quot;type&quot;:&quot;content&quot;,&quot;canOmit&quot;:true,&quot;range&quot;:0}"/>
          <p:cNvSpPr>
            <a:spLocks noGrp="1"/>
          </p:cNvSpPr>
          <p:nvPr>
            <p:ph type="body" sz="quarter" idx="10"/>
          </p:nvPr>
        </p:nvSpPr>
        <p:spPr>
          <a:xfrm>
            <a:off x="5934740" y="1987738"/>
            <a:ext cx="322524" cy="480131"/>
          </a:xfrm>
        </p:spPr>
        <p:txBody>
          <a:bodyPr/>
          <a:lstStyle/>
          <a:p>
            <a:pPr>
              <a:buFont typeface="Arial" pitchFamily="34" charset="0"/>
              <a:buNone/>
            </a:pPr>
            <a:r>
              <a:rPr lang="en-US" sz="2800" smtClean="0"/>
              <a:t> </a:t>
            </a:r>
            <a:endParaRPr/>
          </a:p>
        </p:txBody>
      </p:sp>
      <p:sp>
        <p:nvSpPr>
          <p:cNvPr id="4" name="文本占位符 20"/>
          <p:cNvSpPr txBox="1"/>
          <p:nvPr/>
        </p:nvSpPr>
        <p:spPr>
          <a:xfrm>
            <a:off x="571499" y="6137600"/>
            <a:ext cx="184731" cy="369332"/>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n-lt"/>
            </a:endParaRPr>
          </a:p>
        </p:txBody>
      </p:sp>
      <p:sp>
        <p:nvSpPr>
          <p:cNvPr id="5" name="文本占位符 20"/>
          <p:cNvSpPr txBox="1"/>
          <p:nvPr/>
        </p:nvSpPr>
        <p:spPr>
          <a:xfrm>
            <a:off x="11435770" y="6137600"/>
            <a:ext cx="184731" cy="369332"/>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endParaRPr kumimoji="1" lang="en-US" altLang="zh-CN" spc="80">
              <a:solidFill>
                <a:schemeClr val="bg1"/>
              </a:solidFil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85" name="椭圆 1"/>
          <p:cNvSpPr>
            <a:spLocks noChangeAspect="1"/>
          </p:cNvSpPr>
          <p:nvPr/>
        </p:nvSpPr>
        <p:spPr>
          <a:xfrm>
            <a:off x="905941" y="2062530"/>
            <a:ext cx="2520000" cy="2520000"/>
          </a:xfrm>
          <a:prstGeom prst="ellipse">
            <a:avLst/>
          </a:prstGeom>
          <a:gradFill flip="none" rotWithShape="1">
            <a:gsLst>
              <a:gs pos="0">
                <a:schemeClr val="accent1">
                  <a:alpha val="5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endParaRPr kumimoji="1" lang="zh-CN" altLang="en-US"/>
          </a:p>
        </p:txBody>
      </p:sp>
      <p:sp>
        <p:nvSpPr>
          <p:cNvPr id="86" name="Tencent"/>
          <p:cNvSpPr txBox="1"/>
          <p:nvPr/>
        </p:nvSpPr>
        <p:spPr>
          <a:xfrm>
            <a:off x="1591103" y="2660810"/>
            <a:ext cx="1149675" cy="1323439"/>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r>
              <a:rPr lang="en-US" altLang="zh-CN" sz="8000" b="0">
                <a:solidFill>
                  <a:schemeClr val="bg1"/>
                </a:solidFill>
                <a:latin typeface="Microsoft YaHei Light" panose="020b0503020204020204" pitchFamily="34" charset="-122"/>
                <a:ea typeface="Microsoft YaHei Light" panose="020b0503020204020204" pitchFamily="34" charset="-122"/>
              </a:rPr>
              <a:t>01</a:t>
            </a:r>
            <a:endParaRPr lang="zh-CN" altLang="en-US" sz="8000" b="0">
              <a:solidFill>
                <a:schemeClr val="bg1"/>
              </a:solidFill>
              <a:latin typeface="Microsoft YaHei Light" panose="020b0503020204020204" pitchFamily="34" charset="-122"/>
              <a:ea typeface="Microsoft YaHei Light" panose="020b0503020204020204" pitchFamily="34" charset="-122"/>
            </a:endParaRPr>
          </a:p>
        </p:txBody>
      </p:sp>
      <p:sp>
        <p:nvSpPr>
          <p:cNvPr id="87" name="Tencent" descr="{&quot;isTemplate&quot;:true,&quot;type&quot;:&quot;title&quot;,&quot;canOmit&quot;:false,&quot;range&quot;:0}"/>
          <p:cNvSpPr txBox="1"/>
          <p:nvPr/>
        </p:nvSpPr>
        <p:spPr>
          <a:xfrm>
            <a:off x="2887007" y="2762250"/>
            <a:ext cx="8674100" cy="82550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pPr algn="l">
              <a:lnSpc>
                <a:spcPct val="100000"/>
              </a:lnSpc>
            </a:pPr>
            <a:r>
              <a:rPr lang="zh-CN" sz="4800">
                <a:solidFill>
                  <a:srgbClr val="FFFFFF">
                    <a:alpha val="100000"/>
                  </a:srgbClr>
                </a:solidFill>
                <a:latin typeface="微软雅黑"/>
                <a:ea typeface="微软雅黑"/>
              </a:rPr>
              <a:t>森林法的基本概念与重要性</a:t>
            </a:r>
            <a:endParaRPr lang="en-US" sz="4800" b="1">
              <a:solidFill>
                <a:srgbClr val="FFFFFF">
                  <a:alpha val="100000"/>
                </a:srgbClr>
              </a:solidFill>
              <a:latin typeface="微软雅黑"/>
              <a:ea typeface="微软雅黑"/>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77" name="组合 176"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78" name="组合 177"/>
            <p:cNvGrpSpPr/>
            <p:nvPr/>
          </p:nvGrpSpPr>
          <p:grpSpPr>
            <a:xfrm>
              <a:off x="685801" y="3146904"/>
              <a:ext cx="4207178" cy="3287791"/>
              <a:chOff x="685801" y="3146904"/>
              <a:chExt cx="4207178" cy="3287791"/>
            </a:xfrm>
          </p:grpSpPr>
          <p:sp>
            <p:nvSpPr>
              <p:cNvPr id="179"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森林法是一部关于森林资源保护、管理、开发和利用的综合性法律</a:t>
                </a:r>
                <a:endParaRPr kumimoji="1" lang="en-US" altLang="zh-CN" sz="1800" b="1">
                  <a:solidFill>
                    <a:schemeClr val="bg1"/>
                  </a:solidFill>
                  <a:latin typeface="+mj-ea"/>
                  <a:ea typeface="+mj-ea"/>
                </a:endParaRPr>
              </a:p>
            </p:txBody>
          </p:sp>
          <p:sp>
            <p:nvSpPr>
              <p:cNvPr id="180"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规定了森林资源的</a:t>
                </a:r>
                <a:r>
                  <a:rPr lang="zh-CN" sz="1400" b="1">
                    <a:solidFill>
                      <a:schemeClr val="tx1">
                        <a:lumMod val="50000"/>
                        <a:lumOff val="50000"/>
                        <a:alpha val="100000"/>
                      </a:schemeClr>
                    </a:solidFill>
                    <a:latin typeface="微软雅黑"/>
                    <a:ea typeface="微软雅黑"/>
                  </a:rPr>
                  <a:t>所有权</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使用权</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保护</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管理</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开发利用</a:t>
                </a:r>
                <a:r>
                  <a:rPr lang="zh-CN" sz="1400">
                    <a:solidFill>
                      <a:schemeClr val="tx1">
                        <a:lumMod val="50000"/>
                        <a:lumOff val="50000"/>
                        <a:alpha val="100000"/>
                      </a:schemeClr>
                    </a:solidFill>
                    <a:latin typeface="微软雅黑"/>
                    <a:ea typeface="微软雅黑"/>
                  </a:rPr>
                  <a:t>等方面的内容</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是我国</a:t>
                </a:r>
                <a:r>
                  <a:rPr lang="zh-CN" sz="1400" b="1">
                    <a:solidFill>
                      <a:schemeClr val="tx1">
                        <a:lumMod val="50000"/>
                        <a:lumOff val="50000"/>
                        <a:alpha val="100000"/>
                      </a:schemeClr>
                    </a:solidFill>
                    <a:latin typeface="微软雅黑"/>
                    <a:ea typeface="微软雅黑"/>
                  </a:rPr>
                  <a:t>森林资源保护</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可持续发展</a:t>
                </a:r>
                <a:r>
                  <a:rPr lang="zh-CN" sz="1400">
                    <a:solidFill>
                      <a:schemeClr val="tx1">
                        <a:lumMod val="50000"/>
                        <a:lumOff val="50000"/>
                        <a:alpha val="100000"/>
                      </a:schemeClr>
                    </a:solidFill>
                    <a:latin typeface="微软雅黑"/>
                    <a:ea typeface="微软雅黑"/>
                  </a:rPr>
                  <a:t>的重要法律保障</a:t>
                </a:r>
                <a:endParaRPr/>
              </a:p>
            </p:txBody>
          </p:sp>
        </p:grpSp>
        <p:grpSp>
          <p:nvGrpSpPr>
            <p:cNvPr id="181" name="组合 180"/>
            <p:cNvGrpSpPr/>
            <p:nvPr/>
          </p:nvGrpSpPr>
          <p:grpSpPr>
            <a:xfrm>
              <a:off x="4408278" y="3146904"/>
              <a:ext cx="3798485" cy="3287791"/>
              <a:chOff x="4408278" y="3146904"/>
              <a:chExt cx="3798485" cy="3287791"/>
            </a:xfrm>
          </p:grpSpPr>
          <p:sp>
            <p:nvSpPr>
              <p:cNvPr id="182"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森林法在法律体系中具有基本法的地位</a:t>
                </a:r>
                <a:endParaRPr kumimoji="1" lang="en-US" altLang="zh-CN" sz="1800" b="1">
                  <a:solidFill>
                    <a:schemeClr val="bg1"/>
                  </a:solidFill>
                  <a:latin typeface="+mj-ea"/>
                  <a:ea typeface="+mj-ea"/>
                </a:endParaRPr>
              </a:p>
            </p:txBody>
          </p:sp>
          <p:sp>
            <p:nvSpPr>
              <p:cNvPr id="183"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是森林资源保护领域的</a:t>
                </a:r>
                <a:r>
                  <a:rPr lang="zh-CN" sz="1400" b="1">
                    <a:solidFill>
                      <a:schemeClr val="tx1">
                        <a:lumMod val="50000"/>
                        <a:lumOff val="50000"/>
                        <a:alpha val="100000"/>
                      </a:schemeClr>
                    </a:solidFill>
                    <a:latin typeface="微软雅黑"/>
                    <a:ea typeface="微软雅黑"/>
                  </a:rPr>
                  <a:t>龙头法</a:t>
                </a:r>
                <a:r>
                  <a:rPr lang="zh-CN" sz="1400">
                    <a:solidFill>
                      <a:schemeClr val="tx1">
                        <a:lumMod val="50000"/>
                        <a:lumOff val="50000"/>
                        <a:alpha val="100000"/>
                      </a:schemeClr>
                    </a:solidFill>
                    <a:latin typeface="微软雅黑"/>
                    <a:ea typeface="微软雅黑"/>
                  </a:rPr>
                  <a:t>，具有</a:t>
                </a:r>
                <a:r>
                  <a:rPr lang="zh-CN" sz="1400" b="1">
                    <a:solidFill>
                      <a:schemeClr val="tx1">
                        <a:lumMod val="50000"/>
                        <a:lumOff val="50000"/>
                        <a:alpha val="100000"/>
                      </a:schemeClr>
                    </a:solidFill>
                    <a:latin typeface="微软雅黑"/>
                    <a:ea typeface="微软雅黑"/>
                  </a:rPr>
                  <a:t>统领</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指导</a:t>
                </a:r>
                <a:r>
                  <a:rPr lang="zh-CN" sz="1400">
                    <a:solidFill>
                      <a:schemeClr val="tx1">
                        <a:lumMod val="50000"/>
                        <a:lumOff val="50000"/>
                        <a:alpha val="100000"/>
                      </a:schemeClr>
                    </a:solidFill>
                    <a:latin typeface="微软雅黑"/>
                    <a:ea typeface="微软雅黑"/>
                  </a:rPr>
                  <a:t>作用</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与其他相关法律相互衔接，共同构建我国森林资源保护的法律体系</a:t>
                </a:r>
                <a:endParaRPr/>
              </a:p>
            </p:txBody>
          </p:sp>
        </p:grpSp>
        <p:grpSp>
          <p:nvGrpSpPr>
            <p:cNvPr id="184" name="组合 183"/>
            <p:cNvGrpSpPr/>
            <p:nvPr/>
          </p:nvGrpSpPr>
          <p:grpSpPr>
            <a:xfrm>
              <a:off x="7707715" y="3146904"/>
              <a:ext cx="3798485" cy="3287791"/>
              <a:chOff x="7707715" y="3146904"/>
              <a:chExt cx="3798485" cy="3287791"/>
            </a:xfrm>
          </p:grpSpPr>
          <p:sp>
            <p:nvSpPr>
              <p:cNvPr id="185"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森林法的实施对于维护生态安全、生物多样性和国家资源安全具有重要意义</a:t>
                </a:r>
                <a:endParaRPr kumimoji="1" lang="en-US" altLang="zh-CN" sz="1800" b="1">
                  <a:solidFill>
                    <a:schemeClr val="bg1"/>
                  </a:solidFill>
                  <a:latin typeface="+mj-ea"/>
                  <a:ea typeface="+mj-ea"/>
                </a:endParaRPr>
              </a:p>
            </p:txBody>
          </p:sp>
          <p:sp>
            <p:nvSpPr>
              <p:cNvPr id="186"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有助于保护森林资源，提高</a:t>
                </a:r>
                <a:r>
                  <a:rPr lang="zh-CN" sz="1400" b="1">
                    <a:solidFill>
                      <a:schemeClr val="tx1">
                        <a:lumMod val="50000"/>
                        <a:lumOff val="50000"/>
                        <a:alpha val="100000"/>
                      </a:schemeClr>
                    </a:solidFill>
                    <a:latin typeface="微软雅黑"/>
                    <a:ea typeface="微软雅黑"/>
                  </a:rPr>
                  <a:t>生态效益</a:t>
                </a:r>
                <a:r>
                  <a:rPr lang="zh-CN" sz="1400">
                    <a:solidFill>
                      <a:schemeClr val="tx1">
                        <a:lumMod val="50000"/>
                        <a:lumOff val="50000"/>
                        <a:alpha val="100000"/>
                      </a:schemeClr>
                    </a:solidFill>
                    <a:latin typeface="微软雅黑"/>
                    <a:ea typeface="微软雅黑"/>
                  </a:rPr>
                  <a:t>，促进</a:t>
                </a:r>
                <a:r>
                  <a:rPr lang="zh-CN" sz="1400" b="1">
                    <a:solidFill>
                      <a:schemeClr val="tx1">
                        <a:lumMod val="50000"/>
                        <a:lumOff val="50000"/>
                        <a:alpha val="100000"/>
                      </a:schemeClr>
                    </a:solidFill>
                    <a:latin typeface="微软雅黑"/>
                    <a:ea typeface="微软雅黑"/>
                  </a:rPr>
                  <a:t>绿色发展</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有助于实现</a:t>
                </a:r>
                <a:r>
                  <a:rPr lang="zh-CN" sz="1400" b="1">
                    <a:solidFill>
                      <a:schemeClr val="tx1">
                        <a:lumMod val="50000"/>
                        <a:lumOff val="50000"/>
                        <a:alpha val="100000"/>
                      </a:schemeClr>
                    </a:solidFill>
                    <a:latin typeface="微软雅黑"/>
                    <a:ea typeface="微软雅黑"/>
                  </a:rPr>
                  <a:t>生态文明</a:t>
                </a:r>
                <a:r>
                  <a:rPr lang="zh-CN" sz="1400">
                    <a:solidFill>
                      <a:schemeClr val="tx1">
                        <a:lumMod val="50000"/>
                        <a:lumOff val="50000"/>
                        <a:alpha val="100000"/>
                      </a:schemeClr>
                    </a:solidFill>
                    <a:latin typeface="微软雅黑"/>
                    <a:ea typeface="微软雅黑"/>
                  </a:rPr>
                  <a:t>建设目标，提高</a:t>
                </a:r>
                <a:r>
                  <a:rPr lang="zh-CN" sz="1400" b="1">
                    <a:solidFill>
                      <a:schemeClr val="tx1">
                        <a:lumMod val="50000"/>
                        <a:lumOff val="50000"/>
                        <a:alpha val="100000"/>
                      </a:schemeClr>
                    </a:solidFill>
                    <a:latin typeface="微软雅黑"/>
                    <a:ea typeface="微软雅黑"/>
                  </a:rPr>
                  <a:t>国家生态竞争力</a:t>
                </a:r>
                <a:endParaRPr/>
              </a:p>
            </p:txBody>
          </p:sp>
        </p:grpSp>
      </p:grpSp>
      <p:sp>
        <p:nvSpPr>
          <p:cNvPr id="187"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森林法的定义及其法律地位</a:t>
            </a:r>
            <a:endParaRPr lang="en-US" sz="2800" b="1">
              <a:latin typeface="微软雅黑"/>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193"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1pPr>
            <a:lvl2pPr marL="4572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2pPr>
            <a:lvl3pPr marL="9144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3pPr>
            <a:lvl4pPr marL="13716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4pPr>
            <a:lvl5pPr marL="18288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5pPr>
            <a:lvl6pPr marL="22860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6pPr>
            <a:lvl7pPr marL="27432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7pPr>
            <a:lvl8pPr marL="32004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8pPr>
            <a:lvl9pPr marL="36576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森林法的基本原则包括：</a:t>
            </a:r>
            <a:r>
              <a:rPr lang="en-US" sz="1400" b="1" spc="300">
                <a:solidFill>
                  <a:srgbClr val="808080">
                    <a:alpha val="100000"/>
                  </a:srgbClr>
                </a:solidFill>
                <a:latin typeface="微软雅黑"/>
                <a:ea typeface="微软雅黑"/>
              </a:rPr>
              <a:t>保护优先</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合理利用</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可持续发展</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科学治理</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保护优先：强调森林资源的保护和恢复，保障生态安全</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合理利用：提倡森林资源的合理开发和利用，提高经济效益</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可持续发展：确保森林资源的永续利用，满足社会发展的需要</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科学治理：运用科学技术手段，提高森林资源保护和管理的水平</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森林法的目的是实现</a:t>
            </a:r>
            <a:r>
              <a:rPr lang="en-US" sz="1400" b="1" spc="300">
                <a:solidFill>
                  <a:srgbClr val="808080">
                    <a:alpha val="100000"/>
                  </a:srgbClr>
                </a:solidFill>
                <a:latin typeface="微软雅黑"/>
                <a:ea typeface="微软雅黑"/>
              </a:rPr>
              <a:t>森林资源的可持续利用</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生态效益的最大化</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通过保护、管理、开发和利用等手段，实现森林资源的</a:t>
            </a:r>
            <a:r>
              <a:rPr lang="en-US" sz="1400" b="1" spc="300">
                <a:solidFill>
                  <a:srgbClr val="808080">
                    <a:alpha val="100000"/>
                  </a:srgbClr>
                </a:solidFill>
                <a:latin typeface="微软雅黑"/>
                <a:ea typeface="微软雅黑"/>
              </a:rPr>
              <a:t>生态价值</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经济价值</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社会价值</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为国家经济建设和人民生活提供</a:t>
            </a:r>
            <a:r>
              <a:rPr lang="en-US" sz="1400" b="1" spc="300">
                <a:solidFill>
                  <a:srgbClr val="808080">
                    <a:alpha val="100000"/>
                  </a:srgbClr>
                </a:solidFill>
                <a:latin typeface="微软雅黑"/>
                <a:ea typeface="微软雅黑"/>
              </a:rPr>
              <a:t>丰富的森林资源</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良好的生态环境</a:t>
            </a:r>
            <a:endParaRPr/>
          </a:p>
        </p:txBody>
      </p:sp>
      <p:sp>
        <p:nvSpPr>
          <p:cNvPr id="194"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森林法的基本原则与目的</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96" name="组合 195"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97" name="组合 196"/>
            <p:cNvGrpSpPr/>
            <p:nvPr/>
          </p:nvGrpSpPr>
          <p:grpSpPr>
            <a:xfrm>
              <a:off x="685800" y="3146904"/>
              <a:ext cx="5760000" cy="3225487"/>
              <a:chOff x="685800" y="3146904"/>
              <a:chExt cx="5760000" cy="3225487"/>
            </a:xfrm>
          </p:grpSpPr>
          <p:sp>
            <p:nvSpPr>
              <p:cNvPr id="198"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森林法是中国特色社会主义法律体系的重要组成部分</a:t>
                </a:r>
                <a:endParaRPr kumimoji="1" lang="en-US" altLang="zh-CN" sz="1800" b="1">
                  <a:solidFill>
                    <a:schemeClr val="bg1"/>
                  </a:solidFill>
                  <a:latin typeface="+mj-ea"/>
                  <a:ea typeface="+mj-ea"/>
                </a:endParaRPr>
              </a:p>
            </p:txBody>
          </p:sp>
          <p:sp>
            <p:nvSpPr>
              <p:cNvPr id="199"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体现了</a:t>
                </a:r>
                <a:r>
                  <a:rPr lang="zh-CN" sz="1400" b="1">
                    <a:solidFill>
                      <a:schemeClr val="tx1">
                        <a:lumMod val="50000"/>
                        <a:lumOff val="50000"/>
                        <a:alpha val="100000"/>
                      </a:schemeClr>
                    </a:solidFill>
                    <a:latin typeface="微软雅黑"/>
                    <a:ea typeface="微软雅黑"/>
                  </a:rPr>
                  <a:t>依法治国</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生态文明建设</a:t>
                </a:r>
                <a:r>
                  <a:rPr lang="zh-CN" sz="1400">
                    <a:solidFill>
                      <a:schemeClr val="tx1">
                        <a:lumMod val="50000"/>
                        <a:lumOff val="50000"/>
                        <a:alpha val="100000"/>
                      </a:schemeClr>
                    </a:solidFill>
                    <a:latin typeface="微软雅黑"/>
                    <a:ea typeface="微软雅黑"/>
                  </a:rPr>
                  <a:t>等理念</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有助于完善我国</a:t>
                </a:r>
                <a:r>
                  <a:rPr lang="zh-CN" sz="1400" b="1">
                    <a:solidFill>
                      <a:schemeClr val="tx1">
                        <a:lumMod val="50000"/>
                        <a:lumOff val="50000"/>
                        <a:alpha val="100000"/>
                      </a:schemeClr>
                    </a:solidFill>
                    <a:latin typeface="微软雅黑"/>
                    <a:ea typeface="微软雅黑"/>
                  </a:rPr>
                  <a:t>生态文明制度</a:t>
                </a:r>
                <a:r>
                  <a:rPr lang="zh-CN" sz="1400">
                    <a:solidFill>
                      <a:schemeClr val="tx1">
                        <a:lumMod val="50000"/>
                        <a:lumOff val="50000"/>
                        <a:alpha val="100000"/>
                      </a:schemeClr>
                    </a:solidFill>
                    <a:latin typeface="微软雅黑"/>
                    <a:ea typeface="微软雅黑"/>
                  </a:rPr>
                  <a:t>，提高</a:t>
                </a:r>
                <a:r>
                  <a:rPr lang="zh-CN" sz="1400" b="1">
                    <a:solidFill>
                      <a:schemeClr val="tx1">
                        <a:lumMod val="50000"/>
                        <a:lumOff val="50000"/>
                        <a:alpha val="100000"/>
                      </a:schemeClr>
                    </a:solidFill>
                    <a:latin typeface="微软雅黑"/>
                    <a:ea typeface="微软雅黑"/>
                  </a:rPr>
                  <a:t>国家治理效能</a:t>
                </a:r>
                <a:endParaRPr/>
              </a:p>
            </p:txBody>
          </p:sp>
        </p:grpSp>
        <p:grpSp>
          <p:nvGrpSpPr>
            <p:cNvPr id="200" name="组合 199"/>
            <p:cNvGrpSpPr/>
            <p:nvPr/>
          </p:nvGrpSpPr>
          <p:grpSpPr>
            <a:xfrm>
              <a:off x="6016236" y="3146904"/>
              <a:ext cx="5400000" cy="3225487"/>
              <a:chOff x="6016236" y="3146904"/>
              <a:chExt cx="5400000" cy="3225487"/>
            </a:xfrm>
          </p:grpSpPr>
          <p:sp>
            <p:nvSpPr>
              <p:cNvPr id="201"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森林法对于维护国家生态安全、促进绿色发展和实现可持续发展具有重要意义</a:t>
                </a:r>
                <a:endParaRPr kumimoji="1" lang="en-US" altLang="zh-CN" sz="1800" b="1">
                  <a:solidFill>
                    <a:schemeClr val="bg1"/>
                  </a:solidFill>
                  <a:latin typeface="+mj-ea"/>
                  <a:ea typeface="+mj-ea"/>
                </a:endParaRPr>
              </a:p>
            </p:txBody>
          </p:sp>
          <p:sp>
            <p:nvSpPr>
              <p:cNvPr id="202"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为我国</a:t>
                </a:r>
                <a:r>
                  <a:rPr lang="zh-CN" sz="1400" b="1">
                    <a:solidFill>
                      <a:schemeClr val="tx1">
                        <a:lumMod val="50000"/>
                        <a:lumOff val="50000"/>
                        <a:alpha val="100000"/>
                      </a:schemeClr>
                    </a:solidFill>
                    <a:latin typeface="微软雅黑"/>
                    <a:ea typeface="微软雅黑"/>
                  </a:rPr>
                  <a:t>生态文明建设</a:t>
                </a:r>
                <a:r>
                  <a:rPr lang="zh-CN" sz="1400">
                    <a:solidFill>
                      <a:schemeClr val="tx1">
                        <a:lumMod val="50000"/>
                        <a:lumOff val="50000"/>
                        <a:alpha val="100000"/>
                      </a:schemeClr>
                    </a:solidFill>
                    <a:latin typeface="微软雅黑"/>
                    <a:ea typeface="微软雅黑"/>
                  </a:rPr>
                  <a:t>提供了有力的法律保障</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有助于提高我国</a:t>
                </a:r>
                <a:r>
                  <a:rPr lang="zh-CN" sz="1400" b="1">
                    <a:solidFill>
                      <a:schemeClr val="tx1">
                        <a:lumMod val="50000"/>
                        <a:lumOff val="50000"/>
                        <a:alpha val="100000"/>
                      </a:schemeClr>
                    </a:solidFill>
                    <a:latin typeface="微软雅黑"/>
                    <a:ea typeface="微软雅黑"/>
                  </a:rPr>
                  <a:t>国际形象</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国际地位</a:t>
                </a:r>
                <a:endParaRPr/>
              </a:p>
            </p:txBody>
          </p:sp>
        </p:grpSp>
      </p:grpSp>
      <p:sp>
        <p:nvSpPr>
          <p:cNvPr id="203"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森林法在中国特色社会主义法律体系中的作用</a:t>
            </a:r>
            <a:endParaRPr lang="en-US" sz="2800" b="1">
              <a:latin typeface="微软雅黑"/>
              <a:ea typeface="微软雅黑"/>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205" name="椭圆 1"/>
          <p:cNvSpPr>
            <a:spLocks noChangeAspect="1"/>
          </p:cNvSpPr>
          <p:nvPr/>
        </p:nvSpPr>
        <p:spPr>
          <a:xfrm>
            <a:off x="905941" y="2062530"/>
            <a:ext cx="2520000" cy="2520000"/>
          </a:xfrm>
          <a:prstGeom prst="ellipse">
            <a:avLst/>
          </a:prstGeom>
          <a:gradFill flip="none" rotWithShape="1">
            <a:gsLst>
              <a:gs pos="0">
                <a:schemeClr val="accent1">
                  <a:alpha val="5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endParaRPr kumimoji="1" lang="zh-CN" altLang="en-US"/>
          </a:p>
        </p:txBody>
      </p:sp>
      <p:sp>
        <p:nvSpPr>
          <p:cNvPr id="206" name="Tencent"/>
          <p:cNvSpPr txBox="1"/>
          <p:nvPr/>
        </p:nvSpPr>
        <p:spPr>
          <a:xfrm>
            <a:off x="1591103" y="2660810"/>
            <a:ext cx="1149675" cy="1323439"/>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r>
              <a:rPr lang="en-US" altLang="zh-CN" sz="8000" b="0">
                <a:solidFill>
                  <a:schemeClr val="bg1"/>
                </a:solidFill>
                <a:latin typeface="Microsoft YaHei Light" panose="020b0503020204020204" pitchFamily="34" charset="-122"/>
                <a:ea typeface="Microsoft YaHei Light" panose="020b0503020204020204" pitchFamily="34" charset="-122"/>
              </a:rPr>
              <a:t>02</a:t>
            </a:r>
            <a:endParaRPr lang="zh-CN" altLang="en-US" sz="8000" b="0">
              <a:solidFill>
                <a:schemeClr val="bg1"/>
              </a:solidFill>
              <a:latin typeface="Microsoft YaHei Light" panose="020b0503020204020204" pitchFamily="34" charset="-122"/>
              <a:ea typeface="Microsoft YaHei Light" panose="020b0503020204020204" pitchFamily="34" charset="-122"/>
            </a:endParaRPr>
          </a:p>
        </p:txBody>
      </p:sp>
      <p:sp>
        <p:nvSpPr>
          <p:cNvPr id="207" name="Tencent" descr="{&quot;isTemplate&quot;:true,&quot;type&quot;:&quot;title&quot;,&quot;canOmit&quot;:false,&quot;range&quot;:0}"/>
          <p:cNvSpPr txBox="1"/>
          <p:nvPr/>
        </p:nvSpPr>
        <p:spPr>
          <a:xfrm>
            <a:off x="2887007" y="2762250"/>
            <a:ext cx="8674100" cy="82550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pPr algn="l">
              <a:lnSpc>
                <a:spcPct val="100000"/>
              </a:lnSpc>
            </a:pPr>
            <a:r>
              <a:rPr lang="zh-CN" sz="4800">
                <a:solidFill>
                  <a:srgbClr val="FFFFFF">
                    <a:alpha val="100000"/>
                  </a:srgbClr>
                </a:solidFill>
                <a:latin typeface="微软雅黑"/>
                <a:ea typeface="微软雅黑"/>
              </a:rPr>
              <a:t>森林法的适用范围与调整对象</a:t>
            </a:r>
            <a:endParaRPr lang="en-US" sz="4800" b="1">
              <a:solidFill>
                <a:srgbClr val="FFFFFF">
                  <a:alpha val="100000"/>
                </a:srgbClr>
              </a:solidFill>
              <a:latin typeface="微软雅黑"/>
              <a:ea typeface="微软雅黑"/>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09"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210" name="Group 628"/>
            <p:cNvGrpSpPr/>
            <p:nvPr/>
          </p:nvGrpSpPr>
          <p:grpSpPr>
            <a:xfrm>
              <a:off x="1197254" y="3971227"/>
              <a:ext cx="11008530" cy="2106887"/>
              <a:chOff x="1197254" y="3971227"/>
              <a:chExt cx="11008530" cy="2106887"/>
            </a:xfrm>
          </p:grpSpPr>
          <p:sp>
            <p:nvSpPr>
              <p:cNvPr id="211"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212"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213"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cxnSp>
            <p:nvCxnSpPr>
              <p:cNvPr id="214"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215"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森林法适用于中华人民共和国领域内的森林资源</a:t>
                </a:r>
                <a:endParaRPr/>
              </a:p>
            </p:txBody>
          </p:sp>
          <p:sp>
            <p:nvSpPr>
              <p:cNvPr id="216"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包括</a:t>
                </a:r>
                <a:r>
                  <a:rPr lang="zh-CN" sz="1400" b="1">
                    <a:solidFill>
                      <a:schemeClr val="tx1">
                        <a:alpha val="100000"/>
                      </a:schemeClr>
                    </a:solidFill>
                    <a:latin typeface="Microsoft Yahei"/>
                    <a:ea typeface="Microsoft Yahei"/>
                  </a:rPr>
                  <a:t>国有林</a:t>
                </a:r>
                <a:r>
                  <a:rPr lang="zh-CN" sz="1400">
                    <a:solidFill>
                      <a:schemeClr val="tx1">
                        <a:alpha val="100000"/>
                      </a:schemeClr>
                    </a:solidFill>
                    <a:latin typeface="Microsoft Yahei"/>
                    <a:ea typeface="Microsoft Yahei"/>
                  </a:rPr>
                  <a:t>、</a:t>
                </a:r>
                <a:r>
                  <a:rPr lang="zh-CN" sz="1400" b="1">
                    <a:solidFill>
                      <a:schemeClr val="tx1">
                        <a:alpha val="100000"/>
                      </a:schemeClr>
                    </a:solidFill>
                    <a:latin typeface="Microsoft Yahei"/>
                    <a:ea typeface="Microsoft Yahei"/>
                  </a:rPr>
                  <a:t>集体林</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个体林</a:t>
                </a:r>
                <a:r>
                  <a:rPr lang="zh-CN" sz="1400">
                    <a:solidFill>
                      <a:schemeClr val="tx1">
                        <a:alpha val="100000"/>
                      </a:schemeClr>
                    </a:solidFill>
                    <a:latin typeface="Microsoft Yahei"/>
                    <a:ea typeface="Microsoft Yahei"/>
                  </a:rPr>
                  <a:t>等各种类型的森林</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覆盖我国</a:t>
                </a:r>
                <a:r>
                  <a:rPr lang="zh-CN" sz="1400" b="1">
                    <a:solidFill>
                      <a:schemeClr val="tx1">
                        <a:alpha val="100000"/>
                      </a:schemeClr>
                    </a:solidFill>
                    <a:latin typeface="Microsoft Yahei"/>
                    <a:ea typeface="Microsoft Yahei"/>
                  </a:rPr>
                  <a:t>各个行政区划</a:t>
                </a:r>
                <a:r>
                  <a:rPr lang="zh-CN" sz="1400">
                    <a:solidFill>
                      <a:schemeClr val="tx1">
                        <a:alpha val="100000"/>
                      </a:schemeClr>
                    </a:solidFill>
                    <a:latin typeface="Microsoft Yahei"/>
                    <a:ea typeface="Microsoft Yahei"/>
                  </a:rPr>
                  <a:t>，具有广泛的适用性</a:t>
                </a:r>
                <a:endParaRPr/>
              </a:p>
            </p:txBody>
          </p:sp>
        </p:grpSp>
        <p:grpSp>
          <p:nvGrpSpPr>
            <p:cNvPr id="217" name="Group 635"/>
            <p:cNvGrpSpPr/>
            <p:nvPr/>
          </p:nvGrpSpPr>
          <p:grpSpPr>
            <a:xfrm>
              <a:off x="3499345" y="1423099"/>
              <a:ext cx="11008530" cy="2005901"/>
              <a:chOff x="3499345" y="1423099"/>
              <a:chExt cx="11008530" cy="2005901"/>
            </a:xfrm>
          </p:grpSpPr>
          <p:sp>
            <p:nvSpPr>
              <p:cNvPr id="218"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森林法对涉外森林资源的保护和管理也具有一定的适用性</a:t>
                </a:r>
                <a:endParaRPr/>
              </a:p>
            </p:txBody>
          </p:sp>
          <p:sp>
            <p:nvSpPr>
              <p:cNvPr id="219"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适用于外国企业、组织和个人在我国境内的森林资源保护和开发利用活动</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有助于维护我国</a:t>
                </a:r>
                <a:r>
                  <a:rPr lang="zh-CN" sz="1400" b="1">
                    <a:solidFill>
                      <a:schemeClr val="tx1">
                        <a:alpha val="100000"/>
                      </a:schemeClr>
                    </a:solidFill>
                    <a:latin typeface="Microsoft Yahei"/>
                    <a:ea typeface="Microsoft Yahei"/>
                  </a:rPr>
                  <a:t>国家主权</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资源权益</a:t>
                </a:r>
                <a:endParaRPr/>
              </a:p>
            </p:txBody>
          </p:sp>
          <p:sp>
            <p:nvSpPr>
              <p:cNvPr id="220"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221"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222"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cxnSp>
            <p:nvCxnSpPr>
              <p:cNvPr id="22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24"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森林法的空间适用范围</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26" name="组合 225"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227" name="组合 226"/>
            <p:cNvGrpSpPr/>
            <p:nvPr/>
          </p:nvGrpSpPr>
          <p:grpSpPr>
            <a:xfrm>
              <a:off x="685800" y="3146904"/>
              <a:ext cx="5760000" cy="3225487"/>
              <a:chOff x="685800" y="3146904"/>
              <a:chExt cx="5760000" cy="3225487"/>
            </a:xfrm>
          </p:grpSpPr>
          <p:sp>
            <p:nvSpPr>
              <p:cNvPr id="228"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森林法的调整对象是森林资源保护、管理、开发和利用过程中的社会关系</a:t>
                </a:r>
                <a:endParaRPr kumimoji="1" lang="en-US" altLang="zh-CN" sz="1800" b="1">
                  <a:solidFill>
                    <a:schemeClr val="bg1"/>
                  </a:solidFill>
                  <a:latin typeface="+mj-ea"/>
                  <a:ea typeface="+mj-ea"/>
                </a:endParaRPr>
              </a:p>
            </p:txBody>
          </p:sp>
          <p:sp>
            <p:nvSpPr>
              <p:cNvPr id="229"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包括</a:t>
                </a:r>
                <a:r>
                  <a:rPr lang="zh-CN" sz="1400" b="1">
                    <a:solidFill>
                      <a:schemeClr val="tx1">
                        <a:lumMod val="50000"/>
                        <a:lumOff val="50000"/>
                        <a:alpha val="100000"/>
                      </a:schemeClr>
                    </a:solidFill>
                    <a:latin typeface="微软雅黑"/>
                    <a:ea typeface="微软雅黑"/>
                  </a:rPr>
                  <a:t>国家与森林资源</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企业与森林资源</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个人与森林资源</a:t>
                </a:r>
                <a:r>
                  <a:rPr lang="zh-CN" sz="1400">
                    <a:solidFill>
                      <a:schemeClr val="tx1">
                        <a:lumMod val="50000"/>
                        <a:lumOff val="50000"/>
                        <a:alpha val="100000"/>
                      </a:schemeClr>
                    </a:solidFill>
                    <a:latin typeface="微软雅黑"/>
                    <a:ea typeface="微软雅黑"/>
                  </a:rPr>
                  <a:t>等之间的关系</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通过法律手段调整和平衡各种利益关系，实现</a:t>
                </a:r>
                <a:r>
                  <a:rPr lang="zh-CN" sz="1400" b="1">
                    <a:solidFill>
                      <a:schemeClr val="tx1">
                        <a:lumMod val="50000"/>
                        <a:lumOff val="50000"/>
                        <a:alpha val="100000"/>
                      </a:schemeClr>
                    </a:solidFill>
                    <a:latin typeface="微软雅黑"/>
                    <a:ea typeface="微软雅黑"/>
                  </a:rPr>
                  <a:t>公平</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公正</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合理</a:t>
                </a:r>
                <a:endParaRPr/>
              </a:p>
            </p:txBody>
          </p:sp>
        </p:grpSp>
        <p:grpSp>
          <p:nvGrpSpPr>
            <p:cNvPr id="230" name="组合 229"/>
            <p:cNvGrpSpPr/>
            <p:nvPr/>
          </p:nvGrpSpPr>
          <p:grpSpPr>
            <a:xfrm>
              <a:off x="6016236" y="3146904"/>
              <a:ext cx="5400000" cy="3225487"/>
              <a:chOff x="6016236" y="3146904"/>
              <a:chExt cx="5400000" cy="3225487"/>
            </a:xfrm>
          </p:grpSpPr>
          <p:sp>
            <p:nvSpPr>
              <p:cNvPr id="231"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森林法对森林资源的分类包括：防护林、用材林、经济林、能源林和其他林等</a:t>
                </a:r>
                <a:endParaRPr kumimoji="1" lang="en-US" altLang="zh-CN" sz="1800" b="1">
                  <a:solidFill>
                    <a:schemeClr val="bg1"/>
                  </a:solidFill>
                  <a:latin typeface="+mj-ea"/>
                  <a:ea typeface="+mj-ea"/>
                </a:endParaRPr>
              </a:p>
            </p:txBody>
          </p:sp>
          <p:sp>
            <p:nvSpPr>
              <p:cNvPr id="232"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明确了各类森林资源的功能和保护、管理、开发利用的要求</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有助于实现森林资源的</a:t>
                </a:r>
                <a:r>
                  <a:rPr lang="zh-CN" sz="1400" b="1">
                    <a:solidFill>
                      <a:schemeClr val="tx1">
                        <a:lumMod val="50000"/>
                        <a:lumOff val="50000"/>
                        <a:alpha val="100000"/>
                      </a:schemeClr>
                    </a:solidFill>
                    <a:latin typeface="微软雅黑"/>
                    <a:ea typeface="微软雅黑"/>
                  </a:rPr>
                  <a:t>科学分类</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合理利用</a:t>
                </a:r>
                <a:endParaRPr/>
              </a:p>
            </p:txBody>
          </p:sp>
        </p:grpSp>
      </p:grpSp>
      <p:sp>
        <p:nvSpPr>
          <p:cNvPr id="233"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森林法的调整对象及其分类</a:t>
            </a:r>
            <a:endParaRPr lang="en-US" sz="2800" b="1">
              <a:latin typeface="微软雅黑"/>
              <a:ea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35" name="组合 234"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236" name="组合 235"/>
            <p:cNvGrpSpPr/>
            <p:nvPr/>
          </p:nvGrpSpPr>
          <p:grpSpPr>
            <a:xfrm>
              <a:off x="685800" y="3146904"/>
              <a:ext cx="5760000" cy="3225487"/>
              <a:chOff x="685800" y="3146904"/>
              <a:chExt cx="5760000" cy="3225487"/>
            </a:xfrm>
          </p:grpSpPr>
          <p:sp>
            <p:nvSpPr>
              <p:cNvPr id="237"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森林法与其他相关法律相互衔接，共同构建我国森林资源保护的法律体系</a:t>
                </a:r>
                <a:endParaRPr kumimoji="1" lang="en-US" altLang="zh-CN" sz="1800" b="1">
                  <a:solidFill>
                    <a:schemeClr val="bg1"/>
                  </a:solidFill>
                  <a:latin typeface="+mj-ea"/>
                  <a:ea typeface="+mj-ea"/>
                </a:endParaRPr>
              </a:p>
            </p:txBody>
          </p:sp>
          <p:sp>
            <p:nvSpPr>
              <p:cNvPr id="238"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与</a:t>
                </a:r>
                <a:r>
                  <a:rPr lang="zh-CN" sz="1400" b="1">
                    <a:solidFill>
                      <a:schemeClr val="tx1">
                        <a:lumMod val="50000"/>
                        <a:lumOff val="50000"/>
                        <a:alpha val="100000"/>
                      </a:schemeClr>
                    </a:solidFill>
                    <a:latin typeface="微软雅黑"/>
                    <a:ea typeface="微软雅黑"/>
                  </a:rPr>
                  <a:t>宪法</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民法</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行政法</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经济法</a:t>
                </a:r>
                <a:r>
                  <a:rPr lang="zh-CN" sz="1400">
                    <a:solidFill>
                      <a:schemeClr val="tx1">
                        <a:lumMod val="50000"/>
                        <a:lumOff val="50000"/>
                        <a:alpha val="100000"/>
                      </a:schemeClr>
                    </a:solidFill>
                    <a:latin typeface="微软雅黑"/>
                    <a:ea typeface="微软雅黑"/>
                  </a:rPr>
                  <a:t>等相关法律相互补充，形成完整的法律体系</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有助于提高我国森林资源保护和管理工作的</a:t>
                </a:r>
                <a:r>
                  <a:rPr lang="zh-CN" sz="1400" b="1">
                    <a:solidFill>
                      <a:schemeClr val="tx1">
                        <a:lumMod val="50000"/>
                        <a:lumOff val="50000"/>
                        <a:alpha val="100000"/>
                      </a:schemeClr>
                    </a:solidFill>
                    <a:latin typeface="微软雅黑"/>
                    <a:ea typeface="微软雅黑"/>
                  </a:rPr>
                  <a:t>法治化</a:t>
                </a:r>
                <a:r>
                  <a:rPr lang="zh-CN" sz="1400">
                    <a:solidFill>
                      <a:schemeClr val="tx1">
                        <a:lumMod val="50000"/>
                        <a:lumOff val="50000"/>
                        <a:alpha val="100000"/>
                      </a:schemeClr>
                    </a:solidFill>
                    <a:latin typeface="微软雅黑"/>
                    <a:ea typeface="微软雅黑"/>
                  </a:rPr>
                  <a:t>水平</a:t>
                </a:r>
                <a:endParaRPr/>
              </a:p>
            </p:txBody>
          </p:sp>
        </p:grpSp>
        <p:grpSp>
          <p:nvGrpSpPr>
            <p:cNvPr id="239" name="组合 238"/>
            <p:cNvGrpSpPr/>
            <p:nvPr/>
          </p:nvGrpSpPr>
          <p:grpSpPr>
            <a:xfrm>
              <a:off x="6016236" y="3146904"/>
              <a:ext cx="5400000" cy="3225487"/>
              <a:chOff x="6016236" y="3146904"/>
              <a:chExt cx="5400000" cy="3225487"/>
            </a:xfrm>
          </p:grpSpPr>
          <p:sp>
            <p:nvSpPr>
              <p:cNvPr id="240"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森林法在与其他法律的协调过程中，需要注意立法目的、调整对象和法律责任等方面的衔接</a:t>
                </a:r>
                <a:endParaRPr kumimoji="1" lang="en-US" altLang="zh-CN" sz="1800" b="1">
                  <a:solidFill>
                    <a:schemeClr val="bg1"/>
                  </a:solidFill>
                  <a:latin typeface="+mj-ea"/>
                  <a:ea typeface="+mj-ea"/>
                </a:endParaRPr>
              </a:p>
            </p:txBody>
          </p:sp>
          <p:sp>
            <p:nvSpPr>
              <p:cNvPr id="241"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确保法律之间的</a:t>
                </a:r>
                <a:r>
                  <a:rPr lang="zh-CN" sz="1400" b="1">
                    <a:solidFill>
                      <a:schemeClr val="tx1">
                        <a:lumMod val="50000"/>
                        <a:lumOff val="50000"/>
                        <a:alpha val="100000"/>
                      </a:schemeClr>
                    </a:solidFill>
                    <a:latin typeface="微软雅黑"/>
                    <a:ea typeface="微软雅黑"/>
                  </a:rPr>
                  <a:t>一致性</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协调性</a:t>
                </a:r>
                <a:r>
                  <a:rPr lang="zh-CN" sz="1400">
                    <a:solidFill>
                      <a:schemeClr val="tx1">
                        <a:lumMod val="50000"/>
                        <a:lumOff val="50000"/>
                        <a:alpha val="100000"/>
                      </a:schemeClr>
                    </a:solidFill>
                    <a:latin typeface="微软雅黑"/>
                    <a:ea typeface="微软雅黑"/>
                  </a:rPr>
                  <a:t>，避免</a:t>
                </a:r>
                <a:r>
                  <a:rPr lang="zh-CN" sz="1400" b="1">
                    <a:solidFill>
                      <a:schemeClr val="tx1">
                        <a:lumMod val="50000"/>
                        <a:lumOff val="50000"/>
                        <a:alpha val="100000"/>
                      </a:schemeClr>
                    </a:solidFill>
                    <a:latin typeface="微软雅黑"/>
                    <a:ea typeface="微软雅黑"/>
                  </a:rPr>
                  <a:t>法律冲突</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法律真空</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有助于实现我国森林资源保护工作的</a:t>
                </a:r>
                <a:r>
                  <a:rPr lang="zh-CN" sz="1400" b="1">
                    <a:solidFill>
                      <a:schemeClr val="tx1">
                        <a:lumMod val="50000"/>
                        <a:lumOff val="50000"/>
                        <a:alpha val="100000"/>
                      </a:schemeClr>
                    </a:solidFill>
                    <a:latin typeface="微软雅黑"/>
                    <a:ea typeface="微软雅黑"/>
                  </a:rPr>
                  <a:t>高效</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有序</a:t>
                </a:r>
                <a:r>
                  <a:rPr lang="zh-CN" sz="1400">
                    <a:solidFill>
                      <a:schemeClr val="tx1">
                        <a:lumMod val="50000"/>
                        <a:lumOff val="50000"/>
                        <a:alpha val="100000"/>
                      </a:schemeClr>
                    </a:solidFill>
                    <a:latin typeface="微软雅黑"/>
                    <a:ea typeface="微软雅黑"/>
                  </a:rPr>
                  <a:t>进行</a:t>
                </a:r>
                <a:endParaRPr/>
              </a:p>
            </p:txBody>
          </p:sp>
        </p:grpSp>
      </p:grpSp>
      <p:sp>
        <p:nvSpPr>
          <p:cNvPr id="242"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森林法与其他相关法律的衔接与协调</a:t>
            </a:r>
            <a:endParaRPr lang="en-US" sz="2800" b="1">
              <a:latin typeface="微软雅黑"/>
              <a:ea typeface="微软雅黑"/>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7" name="椭圆 1"/>
          <p:cNvSpPr>
            <a:spLocks noChangeAspect="1"/>
          </p:cNvSpPr>
          <p:nvPr/>
        </p:nvSpPr>
        <p:spPr>
          <a:xfrm>
            <a:off x="905941" y="2062530"/>
            <a:ext cx="2520000" cy="2520000"/>
          </a:xfrm>
          <a:prstGeom prst="ellipse">
            <a:avLst/>
          </a:prstGeom>
          <a:gradFill flip="none" rotWithShape="1">
            <a:gsLst>
              <a:gs pos="0">
                <a:schemeClr val="accent1">
                  <a:alpha val="5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endParaRPr kumimoji="1" lang="zh-CN" altLang="en-US"/>
          </a:p>
        </p:txBody>
      </p:sp>
      <p:sp>
        <p:nvSpPr>
          <p:cNvPr id="8" name="Tencent"/>
          <p:cNvSpPr txBox="1"/>
          <p:nvPr/>
        </p:nvSpPr>
        <p:spPr>
          <a:xfrm>
            <a:off x="1591103" y="2660810"/>
            <a:ext cx="1149675" cy="1323439"/>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r>
              <a:rPr lang="en-US" altLang="zh-CN" sz="8000" b="0">
                <a:solidFill>
                  <a:schemeClr val="bg1"/>
                </a:solidFill>
                <a:latin typeface="Microsoft YaHei Light" panose="020b0503020204020204" pitchFamily="34" charset="-122"/>
                <a:ea typeface="Microsoft YaHei Light" panose="020b0503020204020204" pitchFamily="34" charset="-122"/>
              </a:rPr>
              <a:t>03</a:t>
            </a:r>
            <a:endParaRPr lang="zh-CN" altLang="en-US" sz="8000" b="0">
              <a:solidFill>
                <a:schemeClr val="bg1"/>
              </a:solidFill>
              <a:latin typeface="Microsoft YaHei Light" panose="020b0503020204020204" pitchFamily="34" charset="-122"/>
              <a:ea typeface="Microsoft YaHei Light" panose="020b0503020204020204" pitchFamily="34" charset="-122"/>
            </a:endParaRPr>
          </a:p>
        </p:txBody>
      </p:sp>
      <p:sp>
        <p:nvSpPr>
          <p:cNvPr id="9" name="Tencent" descr="{&quot;isTemplate&quot;:true,&quot;type&quot;:&quot;title&quot;,&quot;canOmit&quot;:false,&quot;range&quot;:0}"/>
          <p:cNvSpPr txBox="1"/>
          <p:nvPr/>
        </p:nvSpPr>
        <p:spPr>
          <a:xfrm>
            <a:off x="2887007" y="2762250"/>
            <a:ext cx="8674100" cy="82550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pPr algn="l">
              <a:lnSpc>
                <a:spcPct val="100000"/>
              </a:lnSpc>
            </a:pPr>
            <a:r>
              <a:rPr lang="zh-CN" sz="4800">
                <a:solidFill>
                  <a:srgbClr val="FFFFFF">
                    <a:alpha val="100000"/>
                  </a:srgbClr>
                </a:solidFill>
                <a:latin typeface="微软雅黑"/>
                <a:ea typeface="微软雅黑"/>
              </a:rPr>
              <a:t>森林资源的所有权与使用权</a:t>
            </a:r>
            <a:endParaRPr lang="en-US" sz="4800" b="1">
              <a:solidFill>
                <a:srgbClr val="FFFFFF">
                  <a:alpha val="100000"/>
                </a:srgbClr>
              </a:solidFill>
              <a:latin typeface="微软雅黑"/>
              <a:ea typeface="微软雅黑"/>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1" name="组合 10"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2" name="组合 11"/>
            <p:cNvGrpSpPr/>
            <p:nvPr/>
          </p:nvGrpSpPr>
          <p:grpSpPr>
            <a:xfrm>
              <a:off x="685800" y="3146904"/>
              <a:ext cx="5760000" cy="3225487"/>
              <a:chOff x="685800" y="3146904"/>
              <a:chExt cx="5760000" cy="3225487"/>
            </a:xfrm>
          </p:grpSpPr>
          <p:sp>
            <p:nvSpPr>
              <p:cNvPr id="13"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森林资源的国家所有权是指国家对森林资源享有的独占性和排他性的所有权</a:t>
                </a:r>
                <a:endParaRPr kumimoji="1" lang="en-US" altLang="zh-CN" sz="1800" b="1">
                  <a:solidFill>
                    <a:schemeClr val="bg1"/>
                  </a:solidFill>
                  <a:latin typeface="+mj-ea"/>
                  <a:ea typeface="+mj-ea"/>
                </a:endParaRPr>
              </a:p>
            </p:txBody>
          </p:sp>
          <p:sp>
            <p:nvSpPr>
              <p:cNvPr id="14"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国家对国有林、</a:t>
                </a:r>
                <a:r>
                  <a:rPr lang="zh-CN" sz="1400" b="1">
                    <a:solidFill>
                      <a:schemeClr val="tx1">
                        <a:lumMod val="50000"/>
                        <a:lumOff val="50000"/>
                        <a:alpha val="100000"/>
                      </a:schemeClr>
                    </a:solidFill>
                    <a:latin typeface="微软雅黑"/>
                    <a:ea typeface="微软雅黑"/>
                  </a:rPr>
                  <a:t>自然保护区</a:t>
                </a:r>
                <a:r>
                  <a:rPr lang="zh-CN" sz="1400">
                    <a:solidFill>
                      <a:schemeClr val="tx1">
                        <a:lumMod val="50000"/>
                        <a:lumOff val="50000"/>
                        <a:alpha val="100000"/>
                      </a:schemeClr>
                    </a:solidFill>
                    <a:latin typeface="微软雅黑"/>
                    <a:ea typeface="微软雅黑"/>
                  </a:rPr>
                  <a:t>等森林资源享有所有权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有助于维护国家</a:t>
                </a:r>
                <a:r>
                  <a:rPr lang="zh-CN" sz="1400" b="1">
                    <a:solidFill>
                      <a:schemeClr val="tx1">
                        <a:lumMod val="50000"/>
                        <a:lumOff val="50000"/>
                        <a:alpha val="100000"/>
                      </a:schemeClr>
                    </a:solidFill>
                    <a:latin typeface="微软雅黑"/>
                    <a:ea typeface="微软雅黑"/>
                  </a:rPr>
                  <a:t>生态安全</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资源权益</a:t>
                </a:r>
                <a:endParaRPr/>
              </a:p>
            </p:txBody>
          </p:sp>
        </p:grpSp>
        <p:grpSp>
          <p:nvGrpSpPr>
            <p:cNvPr id="15" name="组合 14"/>
            <p:cNvGrpSpPr/>
            <p:nvPr/>
          </p:nvGrpSpPr>
          <p:grpSpPr>
            <a:xfrm>
              <a:off x="6016236" y="3146904"/>
              <a:ext cx="5400000" cy="3225487"/>
              <a:chOff x="6016236" y="3146904"/>
              <a:chExt cx="5400000" cy="3225487"/>
            </a:xfrm>
          </p:grpSpPr>
          <p:sp>
            <p:nvSpPr>
              <p:cNvPr id="16"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森林资源的集体所有权是指农村集体经济组织对集体林享有的所有权</a:t>
                </a:r>
                <a:endParaRPr kumimoji="1" lang="en-US" altLang="zh-CN" sz="1800" b="1">
                  <a:solidFill>
                    <a:schemeClr val="bg1"/>
                  </a:solidFill>
                  <a:latin typeface="+mj-ea"/>
                  <a:ea typeface="+mj-ea"/>
                </a:endParaRPr>
              </a:p>
            </p:txBody>
          </p:sp>
          <p:sp>
            <p:nvSpPr>
              <p:cNvPr id="17"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集体林包括</a:t>
                </a:r>
                <a:r>
                  <a:rPr lang="zh-CN" sz="1400" b="1">
                    <a:solidFill>
                      <a:schemeClr val="tx1">
                        <a:lumMod val="50000"/>
                        <a:lumOff val="50000"/>
                        <a:alpha val="100000"/>
                      </a:schemeClr>
                    </a:solidFill>
                    <a:latin typeface="微软雅黑"/>
                    <a:ea typeface="微软雅黑"/>
                  </a:rPr>
                  <a:t>农村集体林</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城市集体林</a:t>
                </a:r>
                <a:r>
                  <a:rPr lang="zh-CN" sz="1400">
                    <a:solidFill>
                      <a:schemeClr val="tx1">
                        <a:lumMod val="50000"/>
                        <a:lumOff val="50000"/>
                        <a:alpha val="100000"/>
                      </a:schemeClr>
                    </a:solidFill>
                    <a:latin typeface="微软雅黑"/>
                    <a:ea typeface="微软雅黑"/>
                  </a:rPr>
                  <a:t>等不同类型的森林资源</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有助于保障农民</a:t>
                </a:r>
                <a:r>
                  <a:rPr lang="zh-CN" sz="1400" b="1">
                    <a:solidFill>
                      <a:schemeClr val="tx1">
                        <a:lumMod val="50000"/>
                        <a:lumOff val="50000"/>
                        <a:alpha val="100000"/>
                      </a:schemeClr>
                    </a:solidFill>
                    <a:latin typeface="微软雅黑"/>
                    <a:ea typeface="微软雅黑"/>
                  </a:rPr>
                  <a:t>合法权益</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农村经济发展</a:t>
                </a:r>
                <a:endParaRPr/>
              </a:p>
            </p:txBody>
          </p:sp>
        </p:grpSp>
      </p:grpSp>
      <p:sp>
        <p:nvSpPr>
          <p:cNvPr id="18"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森林资源的国家所有权与集体所有权</a:t>
            </a:r>
            <a:endParaRPr lang="en-US" sz="2800" b="1">
              <a:latin typeface="微软雅黑"/>
              <a:ea typeface="微软雅黑"/>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0" name="组合 19"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21" name="组合 20"/>
            <p:cNvGrpSpPr/>
            <p:nvPr/>
          </p:nvGrpSpPr>
          <p:grpSpPr>
            <a:xfrm>
              <a:off x="685801" y="3146904"/>
              <a:ext cx="4207178" cy="3287791"/>
              <a:chOff x="685801" y="3146904"/>
              <a:chExt cx="4207178" cy="3287791"/>
            </a:xfrm>
          </p:grpSpPr>
          <p:sp>
            <p:nvSpPr>
              <p:cNvPr id="22"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森林资源的使用权是指依法对森林资源进行开发、利用和保护的权利</a:t>
                </a:r>
                <a:endParaRPr kumimoji="1" lang="en-US" altLang="zh-CN" sz="1800" b="1">
                  <a:solidFill>
                    <a:schemeClr val="bg1"/>
                  </a:solidFill>
                  <a:latin typeface="+mj-ea"/>
                  <a:ea typeface="+mj-ea"/>
                </a:endParaRPr>
              </a:p>
            </p:txBody>
          </p:sp>
          <p:sp>
            <p:nvSpPr>
              <p:cNvPr id="23"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使用权包括</a:t>
                </a:r>
                <a:r>
                  <a:rPr lang="zh-CN" sz="1400" b="1">
                    <a:solidFill>
                      <a:schemeClr val="tx1">
                        <a:lumMod val="50000"/>
                        <a:lumOff val="50000"/>
                        <a:alpha val="100000"/>
                      </a:schemeClr>
                    </a:solidFill>
                    <a:latin typeface="微软雅黑"/>
                    <a:ea typeface="微软雅黑"/>
                  </a:rPr>
                  <a:t>国有林使用权</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集体林使用权</a:t>
                </a:r>
                <a:r>
                  <a:rPr lang="zh-CN" sz="1400">
                    <a:solidFill>
                      <a:schemeClr val="tx1">
                        <a:lumMod val="50000"/>
                        <a:lumOff val="50000"/>
                        <a:alpha val="100000"/>
                      </a:schemeClr>
                    </a:solidFill>
                    <a:latin typeface="微软雅黑"/>
                    <a:ea typeface="微软雅黑"/>
                  </a:rPr>
                  <a:t>等不同类型</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有助于实现森林资源的</a:t>
                </a:r>
                <a:r>
                  <a:rPr lang="zh-CN" sz="1400" b="1">
                    <a:solidFill>
                      <a:schemeClr val="tx1">
                        <a:lumMod val="50000"/>
                        <a:lumOff val="50000"/>
                        <a:alpha val="100000"/>
                      </a:schemeClr>
                    </a:solidFill>
                    <a:latin typeface="微软雅黑"/>
                    <a:ea typeface="微软雅黑"/>
                  </a:rPr>
                  <a:t>合理利用</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可持续发展</a:t>
                </a:r>
                <a:endParaRPr/>
              </a:p>
            </p:txBody>
          </p:sp>
        </p:grpSp>
        <p:grpSp>
          <p:nvGrpSpPr>
            <p:cNvPr id="24" name="组合 23"/>
            <p:cNvGrpSpPr/>
            <p:nvPr/>
          </p:nvGrpSpPr>
          <p:grpSpPr>
            <a:xfrm>
              <a:off x="4408278" y="3146904"/>
              <a:ext cx="3798485" cy="3287791"/>
              <a:chOff x="4408278" y="3146904"/>
              <a:chExt cx="3798485" cy="3287791"/>
            </a:xfrm>
          </p:grpSpPr>
          <p:sp>
            <p:nvSpPr>
              <p:cNvPr id="25"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森林资源使用权的取得可以通过法定方式和合同方式进行</a:t>
                </a:r>
                <a:endParaRPr kumimoji="1" lang="en-US" altLang="zh-CN" sz="1800" b="1">
                  <a:solidFill>
                    <a:schemeClr val="bg1"/>
                  </a:solidFill>
                  <a:latin typeface="+mj-ea"/>
                  <a:ea typeface="+mj-ea"/>
                </a:endParaRPr>
              </a:p>
            </p:txBody>
          </p:sp>
          <p:sp>
            <p:nvSpPr>
              <p:cNvPr id="26"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法定方式：如法律规定、行政授权等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合同方式：如承包、租赁、拍卖等</a:t>
                </a:r>
                <a:endParaRPr/>
              </a:p>
            </p:txBody>
          </p:sp>
        </p:grpSp>
        <p:grpSp>
          <p:nvGrpSpPr>
            <p:cNvPr id="27" name="组合 26"/>
            <p:cNvGrpSpPr/>
            <p:nvPr/>
          </p:nvGrpSpPr>
          <p:grpSpPr>
            <a:xfrm>
              <a:off x="7707715" y="3146904"/>
              <a:ext cx="3798485" cy="3287791"/>
              <a:chOff x="7707715" y="3146904"/>
              <a:chExt cx="3798485" cy="3287791"/>
            </a:xfrm>
          </p:grpSpPr>
          <p:sp>
            <p:nvSpPr>
              <p:cNvPr id="28"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森林资源使用权的转让应当遵循公平、公正和合法的原则</a:t>
                </a:r>
                <a:endParaRPr kumimoji="1" lang="en-US" altLang="zh-CN" sz="1800" b="1">
                  <a:solidFill>
                    <a:schemeClr val="bg1"/>
                  </a:solidFill>
                  <a:latin typeface="+mj-ea"/>
                  <a:ea typeface="+mj-ea"/>
                </a:endParaRPr>
              </a:p>
            </p:txBody>
          </p:sp>
          <p:sp>
            <p:nvSpPr>
              <p:cNvPr id="29"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转让双方应当签订</a:t>
                </a:r>
                <a:r>
                  <a:rPr lang="zh-CN" sz="1400" b="1">
                    <a:solidFill>
                      <a:schemeClr val="tx1">
                        <a:lumMod val="50000"/>
                        <a:lumOff val="50000"/>
                        <a:alpha val="100000"/>
                      </a:schemeClr>
                    </a:solidFill>
                    <a:latin typeface="微软雅黑"/>
                    <a:ea typeface="微软雅黑"/>
                  </a:rPr>
                  <a:t>书面合同</a:t>
                </a:r>
                <a:r>
                  <a:rPr lang="zh-CN" sz="1400">
                    <a:solidFill>
                      <a:schemeClr val="tx1">
                        <a:lumMod val="50000"/>
                        <a:lumOff val="50000"/>
                        <a:alpha val="100000"/>
                      </a:schemeClr>
                    </a:solidFill>
                    <a:latin typeface="微软雅黑"/>
                    <a:ea typeface="微软雅黑"/>
                  </a:rPr>
                  <a:t>，明确转让的</a:t>
                </a:r>
                <a:r>
                  <a:rPr lang="zh-CN" sz="1400" b="1">
                    <a:solidFill>
                      <a:schemeClr val="tx1">
                        <a:lumMod val="50000"/>
                        <a:lumOff val="50000"/>
                        <a:alpha val="100000"/>
                      </a:schemeClr>
                    </a:solidFill>
                    <a:latin typeface="微软雅黑"/>
                    <a:ea typeface="微软雅黑"/>
                  </a:rPr>
                  <a:t>权利义务</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转让应当依法进行，受法律保护</a:t>
                </a:r>
                <a:endParaRPr/>
              </a:p>
            </p:txBody>
          </p:sp>
        </p:grpSp>
      </p:grpSp>
      <p:sp>
        <p:nvSpPr>
          <p:cNvPr id="30"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森林资源的使用权及其取得与转让</a:t>
            </a:r>
            <a:endParaRPr lang="en-US" sz="2800" b="1">
              <a:latin typeface="微软雅黑"/>
              <a:ea typeface="微软雅黑"/>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32" name="Group 685" descr="{&quot;isTemplate&quot;:true,&quot;type&quot;:&quot;list&quot;,&quot;alignment&quot;:&quot;left&quot;,&quot;alignmentVertical&quot;:&quot;top&quot;,&quot;canOmit&quot;:false,&quot;scalable&quot;:false,&quot;minItemsCount&quot;:-1}"/>
          <p:cNvGrpSpPr/>
          <p:nvPr/>
        </p:nvGrpSpPr>
        <p:grpSpPr>
          <a:xfrm>
            <a:off x="1075314" y="1520189"/>
            <a:ext cx="9868911" cy="4434111"/>
            <a:chOff x="1075314" y="1520189"/>
            <a:chExt cx="9868911" cy="4434111"/>
          </a:xfrm>
        </p:grpSpPr>
        <p:grpSp>
          <p:nvGrpSpPr>
            <p:cNvPr id="33" name="Group 686"/>
            <p:cNvGrpSpPr/>
            <p:nvPr/>
          </p:nvGrpSpPr>
          <p:grpSpPr>
            <a:xfrm>
              <a:off x="1075314" y="1520189"/>
              <a:ext cx="9868911" cy="2072418"/>
              <a:chOff x="1075314" y="1520189"/>
              <a:chExt cx="9868911" cy="2072418"/>
            </a:xfrm>
          </p:grpSpPr>
          <p:sp>
            <p:nvSpPr>
              <p:cNvPr id="34" name="TextBox 25" descr="{&quot;isTemplate&quot;:true,&quot;type&quot;:&quot;content&quot;,&quot;canOmit&quot;:false,&quot;range&quot;:0}"/>
              <p:cNvSpPr txBox="1"/>
              <p:nvPr/>
            </p:nvSpPr>
            <p:spPr>
              <a:xfrm>
                <a:off x="3561535" y="2061200"/>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有助于维护森林资源所有者和使用者的</a:t>
                </a:r>
                <a:r>
                  <a:rPr lang="zh-CN" sz="1400" b="1">
                    <a:solidFill>
                      <a:schemeClr val="tx1">
                        <a:alpha val="100000"/>
                      </a:schemeClr>
                    </a:solidFill>
                    <a:latin typeface="Microsoft Yahei"/>
                    <a:ea typeface="Microsoft Yahei"/>
                  </a:rPr>
                  <a:t>合法权益</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促进森林资源的</a:t>
                </a:r>
                <a:r>
                  <a:rPr lang="zh-CN" sz="1400" b="1">
                    <a:solidFill>
                      <a:schemeClr val="tx1">
                        <a:alpha val="100000"/>
                      </a:schemeClr>
                    </a:solidFill>
                    <a:latin typeface="Microsoft Yahei"/>
                    <a:ea typeface="Microsoft Yahei"/>
                  </a:rPr>
                  <a:t>合理利用</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可持续发展</a:t>
                </a:r>
                <a:endParaRPr/>
              </a:p>
            </p:txBody>
          </p:sp>
          <p:sp>
            <p:nvSpPr>
              <p:cNvPr id="35" name="TextBox 27" descr="{&quot;isTemplate&quot;:true,&quot;type&quot;:&quot;title&quot;,&quot;canOmit&quot;:false,&quot;range&quot;:0}"/>
              <p:cNvSpPr txBox="1"/>
              <p:nvPr/>
            </p:nvSpPr>
            <p:spPr>
              <a:xfrm>
                <a:off x="3561535" y="1520189"/>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森林资源的所有权与使用权保护是森林法的核心内容之一</a:t>
                </a:r>
                <a:endParaRPr/>
              </a:p>
            </p:txBody>
          </p:sp>
          <p:sp>
            <p:nvSpPr>
              <p:cNvPr id="36" name="AutoShape 33"/>
              <p:cNvSpPr/>
              <p:nvPr/>
            </p:nvSpPr>
            <p:spPr>
              <a:xfrm>
                <a:off x="1075314" y="1789318"/>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37"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grpSp>
        <p:grpSp>
          <p:nvGrpSpPr>
            <p:cNvPr id="38" name="Group 691"/>
            <p:cNvGrpSpPr/>
            <p:nvPr/>
          </p:nvGrpSpPr>
          <p:grpSpPr>
            <a:xfrm>
              <a:off x="1075314" y="3881882"/>
              <a:ext cx="9868911" cy="2072418"/>
              <a:chOff x="1075314" y="3881882"/>
              <a:chExt cx="9868911" cy="2072418"/>
            </a:xfrm>
          </p:grpSpPr>
          <p:sp>
            <p:nvSpPr>
              <p:cNvPr id="39" name="TextBox 29" descr="{&quot;isTemplate&quot;:true,&quot;type&quot;:&quot;content&quot;,&quot;canOmit&quot;:false,&quot;range&quot;:0}"/>
              <p:cNvSpPr txBox="1"/>
              <p:nvPr/>
            </p:nvSpPr>
            <p:spPr>
              <a:xfrm>
                <a:off x="3561535" y="4422893"/>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规定国家保护森林资源的所有权和使用权，禁止</a:t>
                </a:r>
                <a:r>
                  <a:rPr lang="zh-CN" sz="1400" b="1">
                    <a:solidFill>
                      <a:schemeClr val="tx1">
                        <a:alpha val="100000"/>
                      </a:schemeClr>
                    </a:solidFill>
                    <a:latin typeface="Microsoft Yahei"/>
                    <a:ea typeface="Microsoft Yahei"/>
                  </a:rPr>
                  <a:t>侵犯</a:t>
                </a:r>
                <a:r>
                  <a:rPr lang="zh-CN" sz="1400">
                    <a:solidFill>
                      <a:schemeClr val="tx1">
                        <a:alpha val="100000"/>
                      </a:schemeClr>
                    </a:solidFill>
                    <a:latin typeface="Microsoft Yahei"/>
                    <a:ea typeface="Microsoft Yahei"/>
                  </a:rPr>
                  <a:t>、</a:t>
                </a:r>
                <a:r>
                  <a:rPr lang="zh-CN" sz="1400" b="1">
                    <a:solidFill>
                      <a:schemeClr val="tx1">
                        <a:alpha val="100000"/>
                      </a:schemeClr>
                    </a:solidFill>
                    <a:latin typeface="Microsoft Yahei"/>
                    <a:ea typeface="Microsoft Yahei"/>
                  </a:rPr>
                  <a:t>损害</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非法转让</a:t>
                </a:r>
                <a:r>
                  <a:rPr lang="zh-CN" sz="1400">
                    <a:solidFill>
                      <a:schemeClr val="tx1">
                        <a:alpha val="100000"/>
                      </a:schemeClr>
                    </a:solidFill>
                    <a:latin typeface="Microsoft Yahei"/>
                    <a:ea typeface="Microsoft Yahei"/>
                  </a:rPr>
                  <a:t>等行为</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规定对森林资源的所有权和使用权受到侵害的，有权</a:t>
                </a:r>
                <a:r>
                  <a:rPr lang="zh-CN" sz="1400" b="1">
                    <a:solidFill>
                      <a:schemeClr val="tx1">
                        <a:alpha val="100000"/>
                      </a:schemeClr>
                    </a:solidFill>
                    <a:latin typeface="Microsoft Yahei"/>
                    <a:ea typeface="Microsoft Yahei"/>
                  </a:rPr>
                  <a:t>要求赔偿</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提起诉讼</a:t>
                </a:r>
                <a:endParaRPr/>
              </a:p>
            </p:txBody>
          </p:sp>
          <p:sp>
            <p:nvSpPr>
              <p:cNvPr id="40" name="TextBox 31" descr="{&quot;isTemplate&quot;:true,&quot;type&quot;:&quot;title&quot;,&quot;canOmit&quot;:false,&quot;range&quot;:0}"/>
              <p:cNvSpPr txBox="1"/>
              <p:nvPr/>
            </p:nvSpPr>
            <p:spPr>
              <a:xfrm>
                <a:off x="3561535" y="3881882"/>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森林法对森林资源的所有权与使用权保护作出了明确规定</a:t>
                </a:r>
                <a:endParaRPr/>
              </a:p>
            </p:txBody>
          </p:sp>
          <p:sp>
            <p:nvSpPr>
              <p:cNvPr id="41" name="AutoShape 32"/>
              <p:cNvSpPr/>
              <p:nvPr/>
            </p:nvSpPr>
            <p:spPr>
              <a:xfrm>
                <a:off x="1075314" y="4179055"/>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42"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grpSp>
      </p:grpSp>
      <p:sp>
        <p:nvSpPr>
          <p:cNvPr id="43"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森林资源的所有权与使用权保护</a:t>
            </a:r>
            <a:endParaRPr lang="en-US" altLang="zh-CN" sz="2800" b="1">
              <a:latin typeface="+mj-ea"/>
              <a:ea typeface="+mj-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45" name="椭圆 1"/>
          <p:cNvSpPr>
            <a:spLocks noChangeAspect="1"/>
          </p:cNvSpPr>
          <p:nvPr/>
        </p:nvSpPr>
        <p:spPr>
          <a:xfrm>
            <a:off x="905941" y="2062530"/>
            <a:ext cx="2520000" cy="2520000"/>
          </a:xfrm>
          <a:prstGeom prst="ellipse">
            <a:avLst/>
          </a:prstGeom>
          <a:gradFill flip="none" rotWithShape="1">
            <a:gsLst>
              <a:gs pos="0">
                <a:schemeClr val="accent1">
                  <a:alpha val="5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endParaRPr kumimoji="1" lang="zh-CN" altLang="en-US"/>
          </a:p>
        </p:txBody>
      </p:sp>
      <p:sp>
        <p:nvSpPr>
          <p:cNvPr id="46" name="Tencent"/>
          <p:cNvSpPr txBox="1"/>
          <p:nvPr/>
        </p:nvSpPr>
        <p:spPr>
          <a:xfrm>
            <a:off x="1591103" y="2660810"/>
            <a:ext cx="1149675" cy="1323439"/>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r>
              <a:rPr lang="en-US" altLang="zh-CN" sz="8000" b="0">
                <a:solidFill>
                  <a:schemeClr val="bg1"/>
                </a:solidFill>
                <a:latin typeface="Microsoft YaHei Light" panose="020b0503020204020204" pitchFamily="34" charset="-122"/>
                <a:ea typeface="Microsoft YaHei Light" panose="020b0503020204020204" pitchFamily="34" charset="-122"/>
              </a:rPr>
              <a:t>04</a:t>
            </a:r>
            <a:endParaRPr lang="zh-CN" altLang="en-US" sz="8000" b="0">
              <a:solidFill>
                <a:schemeClr val="bg1"/>
              </a:solidFill>
              <a:latin typeface="Microsoft YaHei Light" panose="020b0503020204020204" pitchFamily="34" charset="-122"/>
              <a:ea typeface="Microsoft YaHei Light" panose="020b0503020204020204" pitchFamily="34" charset="-122"/>
            </a:endParaRPr>
          </a:p>
        </p:txBody>
      </p:sp>
      <p:sp>
        <p:nvSpPr>
          <p:cNvPr id="47" name="Tencent" descr="{&quot;isTemplate&quot;:true,&quot;type&quot;:&quot;title&quot;,&quot;canOmit&quot;:false,&quot;range&quot;:0}"/>
          <p:cNvSpPr txBox="1"/>
          <p:nvPr/>
        </p:nvSpPr>
        <p:spPr>
          <a:xfrm>
            <a:off x="2887007" y="2762250"/>
            <a:ext cx="8674100" cy="82550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pPr algn="l">
              <a:lnSpc>
                <a:spcPct val="100000"/>
              </a:lnSpc>
            </a:pPr>
            <a:r>
              <a:rPr lang="zh-CN" sz="4800">
                <a:solidFill>
                  <a:srgbClr val="FFFFFF">
                    <a:alpha val="100000"/>
                  </a:srgbClr>
                </a:solidFill>
                <a:latin typeface="微软雅黑"/>
                <a:ea typeface="微软雅黑"/>
              </a:rPr>
              <a:t>森林资源的保护与管理</a:t>
            </a:r>
            <a:endParaRPr lang="en-US" sz="4800" b="1">
              <a:solidFill>
                <a:srgbClr val="FFFFFF">
                  <a:alpha val="100000"/>
                </a:srgbClr>
              </a:solidFill>
              <a:latin typeface="微软雅黑"/>
              <a:ea typeface="微软雅黑"/>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49" name="组合 48"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50" name="组合 49"/>
            <p:cNvGrpSpPr/>
            <p:nvPr/>
          </p:nvGrpSpPr>
          <p:grpSpPr>
            <a:xfrm>
              <a:off x="685800" y="3146904"/>
              <a:ext cx="5760000" cy="3225487"/>
              <a:chOff x="685800" y="3146904"/>
              <a:chExt cx="5760000" cy="3225487"/>
            </a:xfrm>
          </p:grpSpPr>
          <p:sp>
            <p:nvSpPr>
              <p:cNvPr id="51"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森林资源的分类保护是指根据森林资源的功能和保护需求进行分类，采取不同的保护措施</a:t>
                </a:r>
                <a:endParaRPr kumimoji="1" lang="en-US" altLang="zh-CN" sz="1800" b="1">
                  <a:solidFill>
                    <a:schemeClr val="bg1"/>
                  </a:solidFill>
                  <a:latin typeface="+mj-ea"/>
                  <a:ea typeface="+mj-ea"/>
                </a:endParaRPr>
              </a:p>
            </p:txBody>
          </p:sp>
          <p:sp>
            <p:nvSpPr>
              <p:cNvPr id="52"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保护措施包括：</a:t>
                </a:r>
                <a:r>
                  <a:rPr lang="zh-CN" sz="1400" b="1">
                    <a:solidFill>
                      <a:schemeClr val="tx1">
                        <a:lumMod val="50000"/>
                        <a:lumOff val="50000"/>
                        <a:alpha val="100000"/>
                      </a:schemeClr>
                    </a:solidFill>
                    <a:latin typeface="微软雅黑"/>
                    <a:ea typeface="微软雅黑"/>
                  </a:rPr>
                  <a:t>自然保护区</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生态公益林</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防护林</a:t>
                </a:r>
                <a:r>
                  <a:rPr lang="zh-CN" sz="1400">
                    <a:solidFill>
                      <a:schemeClr val="tx1">
                        <a:lumMod val="50000"/>
                        <a:lumOff val="50000"/>
                        <a:alpha val="100000"/>
                      </a:schemeClr>
                    </a:solidFill>
                    <a:latin typeface="微软雅黑"/>
                    <a:ea typeface="微软雅黑"/>
                  </a:rPr>
                  <a:t>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有助于实现森林资源的</a:t>
                </a:r>
                <a:r>
                  <a:rPr lang="zh-CN" sz="1400" b="1">
                    <a:solidFill>
                      <a:schemeClr val="tx1">
                        <a:lumMod val="50000"/>
                        <a:lumOff val="50000"/>
                        <a:alpha val="100000"/>
                      </a:schemeClr>
                    </a:solidFill>
                    <a:latin typeface="微软雅黑"/>
                    <a:ea typeface="微软雅黑"/>
                  </a:rPr>
                  <a:t>科学保护</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生态效益</a:t>
                </a:r>
                <a:r>
                  <a:rPr lang="zh-CN" sz="1400">
                    <a:solidFill>
                      <a:schemeClr val="tx1">
                        <a:lumMod val="50000"/>
                        <a:lumOff val="50000"/>
                        <a:alpha val="100000"/>
                      </a:schemeClr>
                    </a:solidFill>
                    <a:latin typeface="微软雅黑"/>
                    <a:ea typeface="微软雅黑"/>
                  </a:rPr>
                  <a:t>的最大化</a:t>
                </a:r>
                <a:endParaRPr/>
              </a:p>
            </p:txBody>
          </p:sp>
        </p:grpSp>
        <p:grpSp>
          <p:nvGrpSpPr>
            <p:cNvPr id="53" name="组合 52"/>
            <p:cNvGrpSpPr/>
            <p:nvPr/>
          </p:nvGrpSpPr>
          <p:grpSpPr>
            <a:xfrm>
              <a:off x="6016236" y="3146904"/>
              <a:ext cx="5400000" cy="3225487"/>
              <a:chOff x="6016236" y="3146904"/>
              <a:chExt cx="5400000" cy="3225487"/>
            </a:xfrm>
          </p:grpSpPr>
          <p:sp>
            <p:nvSpPr>
              <p:cNvPr id="54"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森林资源的合理利用是指根据森林资源的特点和市场需求进行合理开发和利用</a:t>
                </a:r>
                <a:endParaRPr kumimoji="1" lang="en-US" altLang="zh-CN" sz="1800" b="1">
                  <a:solidFill>
                    <a:schemeClr val="bg1"/>
                  </a:solidFill>
                  <a:latin typeface="+mj-ea"/>
                  <a:ea typeface="+mj-ea"/>
                </a:endParaRPr>
              </a:p>
            </p:txBody>
          </p:sp>
          <p:sp>
            <p:nvSpPr>
              <p:cNvPr id="55"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合理利用措施包括：</a:t>
                </a:r>
                <a:r>
                  <a:rPr lang="zh-CN" sz="1400" b="1">
                    <a:solidFill>
                      <a:schemeClr val="tx1">
                        <a:lumMod val="50000"/>
                        <a:lumOff val="50000"/>
                        <a:alpha val="100000"/>
                      </a:schemeClr>
                    </a:solidFill>
                    <a:latin typeface="微软雅黑"/>
                    <a:ea typeface="微软雅黑"/>
                  </a:rPr>
                  <a:t>森林可持续经营</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林业产业发展</a:t>
                </a:r>
                <a:r>
                  <a:rPr lang="zh-CN" sz="1400">
                    <a:solidFill>
                      <a:schemeClr val="tx1">
                        <a:lumMod val="50000"/>
                        <a:lumOff val="50000"/>
                        <a:alpha val="100000"/>
                      </a:schemeClr>
                    </a:solidFill>
                    <a:latin typeface="微软雅黑"/>
                    <a:ea typeface="微软雅黑"/>
                  </a:rPr>
                  <a:t>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有助于实现森林资源的</a:t>
                </a:r>
                <a:r>
                  <a:rPr lang="zh-CN" sz="1400" b="1">
                    <a:solidFill>
                      <a:schemeClr val="tx1">
                        <a:lumMod val="50000"/>
                        <a:lumOff val="50000"/>
                        <a:alpha val="100000"/>
                      </a:schemeClr>
                    </a:solidFill>
                    <a:latin typeface="微软雅黑"/>
                    <a:ea typeface="微软雅黑"/>
                  </a:rPr>
                  <a:t>经济价值</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社会价值</a:t>
                </a:r>
                <a:r>
                  <a:rPr lang="zh-CN" sz="1400">
                    <a:solidFill>
                      <a:schemeClr val="tx1">
                        <a:lumMod val="50000"/>
                        <a:lumOff val="50000"/>
                        <a:alpha val="100000"/>
                      </a:schemeClr>
                    </a:solidFill>
                    <a:latin typeface="微软雅黑"/>
                    <a:ea typeface="微软雅黑"/>
                  </a:rPr>
                  <a:t>的最大化</a:t>
                </a:r>
                <a:endParaRPr/>
              </a:p>
            </p:txBody>
          </p:sp>
        </p:grpSp>
      </p:grpSp>
      <p:sp>
        <p:nvSpPr>
          <p:cNvPr id="56"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森林资源的分类保护与合理利用</a:t>
            </a:r>
            <a:endParaRPr lang="en-US" sz="2800" b="1">
              <a:latin typeface="微软雅黑"/>
              <a:ea typeface="微软雅黑"/>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https://d.book118.com/468075005022006037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Silky_purple">
      <a:dk1>
        <a:srgbClr val="000000"/>
      </a:dk1>
      <a:lt1>
        <a:srgbClr val="FFFFFF"/>
      </a:lt1>
      <a:dk2>
        <a:srgbClr val="161433"/>
      </a:dk2>
      <a:lt2>
        <a:srgbClr val="DFDBF8"/>
      </a:lt2>
      <a:accent1>
        <a:srgbClr val="6154FA"/>
      </a:accent1>
      <a:accent2>
        <a:srgbClr val="7E75FE"/>
      </a:accent2>
      <a:accent3>
        <a:srgbClr val="3023D6"/>
      </a:accent3>
      <a:accent4>
        <a:srgbClr val="8533FE"/>
      </a:accent4>
      <a:accent5>
        <a:srgbClr val="B26BFF"/>
      </a:accent5>
      <a:accent6>
        <a:srgbClr val="6B23D7"/>
      </a:accent6>
      <a:hlink>
        <a:srgbClr val="175CEB"/>
      </a:hlink>
      <a:folHlink>
        <a:srgbClr val="81868F"/>
      </a:folHlink>
    </a:clrScheme>
    <a:fontScheme name="Arial Black-Arial">
      <a:majorFont>
        <a:latin typeface="Arial Black"/>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16</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16</vt:i4>
      </vt:variant>
    </vt:vector>
  </HeadingPairs>
  <TitlesOfParts>
    <vt:vector baseType="lpstr" size="25">
      <vt:lpstr>Arial</vt:lpstr>
      <vt:lpstr>Calibri</vt:lpstr>
      <vt:lpstr>Arial Black</vt:lpstr>
      <vt:lpstr>微软雅黑</vt:lpstr>
      <vt:lpstr>黑体</vt:lpstr>
      <vt:lpstr>Microsoft YaHei</vt:lpstr>
      <vt:lpstr>Microsoft YaHei Light</vt:lpstr>
      <vt:lpstr>Microsoft Yahei</vt:lpstr>
      <vt:lpstr>Office Theme</vt:lpstr>
      <vt:lpstr>《中华人民共和国森林法》全文解读</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2024-09-16T20:44:54.550</cp:lastPrinted>
  <dcterms:created xsi:type="dcterms:W3CDTF">2024-09-16T12:44:54Z</dcterms:created>
  <dcterms:modified xsi:type="dcterms:W3CDTF">2024-09-16T12:44:56Z</dcterms:modified>
</cp:coreProperties>
</file>