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55769-A86A-4706-A33C-EE84F6C1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1A02C-2550-4014-B570-7F2D7162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6C29B-028D-4FFA-8FCB-224DC4A8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A2F16-752B-4CF2-BA6D-536D3CBA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03A61-6172-439A-B7B5-73D02F4C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BA1C8-BB1C-4627-9E0A-275FA695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C29DC-E984-4B81-BD1E-8176558F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7AAE6-4CA6-4695-8465-EB62C9D8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1CD57-0C0F-4ED2-982C-FD1CAB0E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91AC8-04ED-45A3-AC4E-DDAC5BD0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D64CA-B1AD-4F60-A201-AABF1A48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7041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26280" y="1152086"/>
            <a:ext cx="5938520" cy="162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20586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海南自贸港总体方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  <a:p>
            <a:pPr marL="12700" algn="l" rtl="0" eaLnBrk="0">
              <a:lnSpc>
                <a:spcPts val="7462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2208739"/>
            <a:ext cx="50895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自贸港总体方案概述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社对海南自贸港的报道和分析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自贸港的实践和成果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社对海南自贸港未来发展的建议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068627" y="1580398"/>
            <a:ext cx="4876165" cy="2995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2332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277"/>
              </a:lnSpc>
            </a:pPr>
            <a:endParaRPr lang="Arial" altLang="Arial" sz="100"/>
          </a:p>
          <a:p>
            <a:pPr marL="15128" indent="-2428" algn="l" rtl="0" eaLnBrk="0">
              <a:lnSpc>
                <a:spcPct val="124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海南自贸港总体方案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8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4561829" y="4369024"/>
            <a:ext cx="3071495" cy="916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3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自贸港建设有利于促进海南经济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和升级，提升海南在全球的竞争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4223" algn="l" rtl="0" eaLnBrk="0">
              <a:lnSpc>
                <a:spcPts val="1599"/>
              </a:lnSpc>
              <a:spcBef>
                <a:spcPts val="2"/>
              </a:spcBef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7956920" y="2396782"/>
            <a:ext cx="3070860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自贸港建设有利于深化改革，探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索更高水平的开放型经济新体制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1165500" y="2397163"/>
            <a:ext cx="3072764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2"/>
              </a:lnSpc>
            </a:pPr>
            <a:endParaRPr lang="Arial" altLang="Arial" sz="100"/>
          </a:p>
          <a:p>
            <a:pPr marL="1422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自贸港建设是中国进一步扩大开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放、推动经济全球化的重要举措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背景和意义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6188173" y="5231751"/>
            <a:ext cx="5166995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法治化、国际化、便利化的营商环境，成为国际一流的自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29273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由贸易港。</a:t>
            </a:r>
            <a:endParaRPr lang="Microsoft YaHei" altLang="Microsoft YaHei" sz="1400"/>
          </a:p>
        </p:txBody>
      </p:sp>
      <p:sp>
        <p:nvSpPr>
          <p:cNvPr id="37" name="textbox 37"/>
          <p:cNvSpPr/>
          <p:nvPr/>
        </p:nvSpPr>
        <p:spPr>
          <a:xfrm>
            <a:off x="6208839" y="3734912"/>
            <a:ext cx="5167629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1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南成为全球贸易、投资、金融中心，促进全球经济治理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体系改革和完善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8" name="textbox 3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和定位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textbox 6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textbox 6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6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textbox 6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2815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65" name="textbox 65"/>
          <p:cNvSpPr/>
          <p:nvPr/>
        </p:nvSpPr>
        <p:spPr>
          <a:xfrm>
            <a:off x="6188554" y="2032087"/>
            <a:ext cx="51301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建设高水平的中国特色自由贸易港，成为开放型经济新高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68" name="table 68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87397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零关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税</a:t>
                      </a:r>
                      <a:endParaRPr lang="Microsoft YaHei" altLang="Microsoft YaHei" sz="2300"/>
                    </a:p>
                    <a:p>
                      <a:pPr marL="1934124" indent="-1428940" algn="l" rtl="0" eaLnBrk="0">
                        <a:lnSpc>
                          <a:spcPct val="122000"/>
                        </a:lnSpc>
                        <a:spcBef>
                          <a:spcPts val="342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对进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口商品免征关税，只征收进口增值税和         </a:t>
                      </a:r>
                      <a:r>
                        <a:rPr sz="15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消费税。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9" name="table 69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38"/>
                        </a:lnSpc>
                      </a:pPr>
                      <a:endParaRPr lang="Arial" altLang="Arial" sz="100"/>
                    </a:p>
                    <a:p>
                      <a:pPr marL="1752618" algn="l" rtl="0" eaLnBrk="0">
                        <a:lnSpc>
                          <a:spcPct val="91000"/>
                        </a:lnSpc>
                      </a:pPr>
                      <a:r>
                        <a:rPr sz="2300" spc="-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自由贸</a:t>
                      </a:r>
                      <a:r>
                        <a:rPr sz="2300" spc="-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易</a:t>
                      </a:r>
                      <a:endParaRPr lang="Microsoft YaHei" altLang="Microsoft YaHei" sz="2300"/>
                    </a:p>
                    <a:p>
                      <a:pPr marL="1362816" indent="-857439" algn="l" rtl="0" eaLnBrk="0">
                        <a:lnSpc>
                          <a:spcPct val="122000"/>
                        </a:lnSpc>
                        <a:spcBef>
                          <a:spcPts val="349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取消外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资企业股比限制，允许外资企业自由         </a:t>
                      </a:r>
                      <a:r>
                        <a:rPr sz="15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投资海南的各个领域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CFF"/>
                    </a:solidFill>
                  </a:tcPr>
                </a:tc>
              </a:tr>
            </a:tbl>
          </a:graphicData>
        </a:graphic>
      </p:graphicFrame>
      <p:sp>
        <p:nvSpPr>
          <p:cNvPr id="70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EFFB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1" name="table 71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73"/>
                        </a:lnSpc>
                      </a:pPr>
                      <a:endParaRPr lang="Arial" altLang="Arial" sz="100"/>
                    </a:p>
                    <a:p>
                      <a:pPr marL="1136377" algn="l" rtl="0" eaLnBrk="0">
                        <a:lnSpc>
                          <a:spcPct val="92000"/>
                        </a:lnSpc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跨境资金流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自由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504993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允许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跨境资金自由进出，实行跨境资金流动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2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EFFB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3" name="table 73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49"/>
                        </a:lnSpc>
                      </a:pPr>
                      <a:endParaRPr lang="Arial" altLang="Arial" sz="100"/>
                    </a:p>
                    <a:p>
                      <a:pPr marL="1430768" algn="l" rtl="0" eaLnBrk="0">
                        <a:lnSpc>
                          <a:spcPct val="91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人员流动自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3045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由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50499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允许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外籍人士在海南自由出入和工作，实行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2F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4" name="textbox 74"/>
          <p:cNvSpPr/>
          <p:nvPr/>
        </p:nvSpPr>
        <p:spPr>
          <a:xfrm>
            <a:off x="1211682" y="377123"/>
            <a:ext cx="3829684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的核心政策</a:t>
            </a:r>
            <a:endParaRPr lang="Microsoft YaHei" altLang="Microsoft YaHei" sz="3000"/>
          </a:p>
        </p:txBody>
      </p:sp>
      <p:sp>
        <p:nvSpPr>
          <p:cNvPr id="75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0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textbox 81"/>
          <p:cNvSpPr/>
          <p:nvPr/>
        </p:nvSpPr>
        <p:spPr>
          <a:xfrm>
            <a:off x="7651064" y="5602659"/>
            <a:ext cx="246252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更加便利的人员出入境政策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2" name="textbox 82"/>
          <p:cNvSpPr/>
          <p:nvPr/>
        </p:nvSpPr>
        <p:spPr>
          <a:xfrm>
            <a:off x="2945702" y="5602659"/>
            <a:ext cx="1130935" cy="231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便利化政策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83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8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5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02F4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02F4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picture 1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062798" y="1584284"/>
            <a:ext cx="4881879" cy="2987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816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9015" indent="-6315" algn="l" rtl="0" eaLnBrk="0">
              <a:lnSpc>
                <a:spcPct val="123000"/>
              </a:lnSpc>
              <a:spcBef>
                <a:spcPts val="5"/>
              </a:spcBef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新华社对海南自</a:t>
            </a: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港的</a:t>
            </a:r>
            <a:r>
              <a:rPr sz="38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报道和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12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1119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EF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textbox 116"/>
          <p:cNvSpPr/>
          <p:nvPr/>
        </p:nvSpPr>
        <p:spPr>
          <a:xfrm>
            <a:off x="7109848" y="1403567"/>
            <a:ext cx="3795395" cy="1673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8"/>
              </a:lnSpc>
            </a:pPr>
            <a:endParaRPr lang="Arial" altLang="Arial" sz="100"/>
          </a:p>
          <a:p>
            <a:pPr marL="14727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进展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新华社持续关注海南自贸港的建设进展，对港口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endParaRPr lang="Microsoft YaHei" altLang="Microsoft YaHei" sz="1300"/>
          </a:p>
          <a:p>
            <a:pPr marL="13899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设、基础设施建设、产业发展等方面进行了跟踪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ts val="1441"/>
              </a:lnSpc>
              <a:spcBef>
                <a:spcPts val="4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17" name="textbox 117"/>
          <p:cNvSpPr/>
          <p:nvPr/>
        </p:nvSpPr>
        <p:spPr>
          <a:xfrm>
            <a:off x="8254022" y="4633131"/>
            <a:ext cx="3281679" cy="826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16"/>
              </a:lnSpc>
            </a:pPr>
            <a:endParaRPr lang="Arial" altLang="Arial" sz="100"/>
          </a:p>
          <a:p>
            <a:pPr marL="13729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新华社对海南自贸港与其他自贸区进行了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1300"/>
          </a:p>
          <a:p>
            <a:pPr marL="135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较分析，探讨了海南自贸港的优势和不足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ts val="1427"/>
              </a:lnSpc>
              <a:spcBef>
                <a:spcPts val="4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</a:t>
            </a: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18" name="textbox 118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72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华社对海南自贸港的报道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9" name="textbox 139"/>
          <p:cNvSpPr/>
          <p:nvPr/>
        </p:nvSpPr>
        <p:spPr>
          <a:xfrm>
            <a:off x="8244887" y="3697696"/>
            <a:ext cx="3269615" cy="742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2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海南自贸港与其他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自贸区</a:t>
            </a:r>
            <a:endParaRPr lang="Microsoft YaHei" altLang="Microsoft YaHei" sz="2300"/>
          </a:p>
          <a:p>
            <a:pPr marL="23920" algn="l" rtl="0" eaLnBrk="0">
              <a:lnSpc>
                <a:spcPts val="3361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</a:t>
            </a:r>
            <a:endParaRPr lang="Microsoft YaHei" altLang="Microsoft YaHei" sz="2300"/>
          </a:p>
        </p:txBody>
      </p:sp>
      <p:sp>
        <p:nvSpPr>
          <p:cNvPr id="140" name="textbox 140"/>
          <p:cNvSpPr/>
          <p:nvPr/>
        </p:nvSpPr>
        <p:spPr>
          <a:xfrm>
            <a:off x="981845" y="3735107"/>
            <a:ext cx="328167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包括政策优惠、税收优惠、投资便利化等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1300"/>
          </a:p>
          <a:p>
            <a:pPr marL="15957" algn="l" rtl="0" eaLnBrk="0">
              <a:lnSpc>
                <a:spcPts val="2425"/>
              </a:lnSpc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面的内容</a:t>
            </a:r>
            <a:r>
              <a:rPr sz="13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1" name="textbox 141"/>
          <p:cNvSpPr/>
          <p:nvPr/>
        </p:nvSpPr>
        <p:spPr>
          <a:xfrm>
            <a:off x="984559" y="2490739"/>
            <a:ext cx="2679064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海南自贸港总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Microsoft YaHei" altLang="Microsoft YaHei" sz="2300"/>
          </a:p>
        </p:txBody>
      </p:sp>
      <p:sp>
        <p:nvSpPr>
          <p:cNvPr id="142" name="textbox 142"/>
          <p:cNvSpPr/>
          <p:nvPr/>
        </p:nvSpPr>
        <p:spPr>
          <a:xfrm>
            <a:off x="982531" y="3426669"/>
            <a:ext cx="324675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5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社详细报道了海南自贸港的总体方案，</a:t>
            </a:r>
            <a:endParaRPr lang="Microsoft YaHei" altLang="Microsoft YaHei" sz="1300"/>
          </a:p>
        </p:txBody>
      </p:sp>
      <p:sp>
        <p:nvSpPr>
          <p:cNvPr id="143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D6DA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EFFB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53" name="textbox 153"/>
          <p:cNvSpPr/>
          <p:nvPr/>
        </p:nvSpPr>
        <p:spPr>
          <a:xfrm>
            <a:off x="442263" y="318468"/>
            <a:ext cx="650430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72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华社对海南自贸港的评价和展望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2362327" y="3582382"/>
            <a:ext cx="417639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新华社认为，海南自贸港将促进区域经济的发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21462" algn="l" rtl="0" eaLnBrk="0">
              <a:lnSpc>
                <a:spcPts val="2697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吸引更多的外资和人才流入。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2362327" y="5348234"/>
            <a:ext cx="4023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社对海南自贸港的未来发展进行了展望，认</a:t>
            </a:r>
            <a:endParaRPr lang="Microsoft YaHei" altLang="Microsoft YaHei" sz="1500"/>
          </a:p>
          <a:p>
            <a:pPr marL="16700" algn="l" rtl="0" eaLnBrk="0">
              <a:lnSpc>
                <a:spcPts val="2702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为海南自贸港有望成为中国对外开放的新窗口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6" name="textbox 176"/>
          <p:cNvSpPr/>
          <p:nvPr/>
        </p:nvSpPr>
        <p:spPr>
          <a:xfrm>
            <a:off x="2362327" y="1929189"/>
            <a:ext cx="402335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社分析了海南自贸港面临的机遇和挑战，认</a:t>
            </a:r>
            <a:endParaRPr lang="Microsoft YaHei" altLang="Microsoft YaHei" sz="1500"/>
          </a:p>
          <a:p>
            <a:pPr marL="16700" algn="l" rtl="0" eaLnBrk="0">
              <a:lnSpc>
                <a:spcPts val="2702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为海南自贸港有望成为对外开放的新高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78" name="textbox 178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79" name="textbox 179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80" name="textbox 180"/>
          <p:cNvSpPr/>
          <p:nvPr/>
        </p:nvSpPr>
        <p:spPr>
          <a:xfrm>
            <a:off x="2362719" y="3149163"/>
            <a:ext cx="267398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对区域经济的影响</a:t>
            </a:r>
            <a:endParaRPr lang="Microsoft YaHei" altLang="Microsoft YaHei" sz="1600"/>
          </a:p>
        </p:txBody>
      </p:sp>
      <p:sp>
        <p:nvSpPr>
          <p:cNvPr id="181" name="textbox 181"/>
          <p:cNvSpPr/>
          <p:nvPr/>
        </p:nvSpPr>
        <p:spPr>
          <a:xfrm>
            <a:off x="2362719" y="1472223"/>
            <a:ext cx="2266314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港的机遇与挑战</a:t>
            </a:r>
            <a:endParaRPr lang="Microsoft YaHei" altLang="Microsoft YaHei" sz="1600"/>
          </a:p>
        </p:txBody>
      </p:sp>
      <p:sp>
        <p:nvSpPr>
          <p:cNvPr id="182" name="textbox 182"/>
          <p:cNvSpPr/>
          <p:nvPr/>
        </p:nvSpPr>
        <p:spPr>
          <a:xfrm>
            <a:off x="2362719" y="4915831"/>
            <a:ext cx="206247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贸港的未来展望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8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textbox 185"/>
            <p:cNvSpPr/>
            <p:nvPr/>
          </p:nvSpPr>
          <p:spPr>
            <a:xfrm>
              <a:off x="372030" y="385824"/>
              <a:ext cx="28428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88"/>
                </a:lnSpc>
              </a:pPr>
              <a:endParaRPr lang="Arial" altLang="Arial" sz="100"/>
            </a:p>
            <a:p>
              <a:pPr marL="53758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优化营商环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0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新华社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建议，海南自贸港应进一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步优化营商环境，简化审批流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提高服务效率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86" name="picture 18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2" name="group 3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8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5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textbox 188"/>
            <p:cNvSpPr/>
            <p:nvPr/>
          </p:nvSpPr>
          <p:spPr>
            <a:xfrm>
              <a:off x="372028" y="383461"/>
              <a:ext cx="2690495" cy="1922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394"/>
                </a:lnSpc>
              </a:pPr>
              <a:endParaRPr lang="Arial" altLang="Arial" sz="100"/>
            </a:p>
            <a:p>
              <a:pPr marL="54142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完善政策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体系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新华社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建议，海南自贸港应进一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善政策体系，提高政策的针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对性和可操作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89" name="picture 18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9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0085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textbox 191"/>
            <p:cNvSpPr/>
            <p:nvPr/>
          </p:nvSpPr>
          <p:spPr>
            <a:xfrm>
              <a:off x="372219" y="385233"/>
              <a:ext cx="30346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830"/>
                </a:lnSpc>
              </a:pPr>
              <a:endParaRPr lang="Arial" altLang="Arial" sz="100"/>
            </a:p>
            <a:p>
              <a:pPr marL="242122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加强基础设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新华社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认为，海南自贸港应加强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基础设施建设，提高港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、公路、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铁路等交通设施的便利性和通达性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92" name="picture 19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93" name="textbox 193"/>
          <p:cNvSpPr/>
          <p:nvPr/>
        </p:nvSpPr>
        <p:spPr>
          <a:xfrm>
            <a:off x="442263" y="318468"/>
            <a:ext cx="650430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72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华社对海南自贸港的建议和意见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5" name="textbox 215"/>
          <p:cNvSpPr/>
          <p:nvPr/>
        </p:nvSpPr>
        <p:spPr>
          <a:xfrm>
            <a:off x="1068627" y="1584284"/>
            <a:ext cx="4876165" cy="298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6586" indent="-3886" algn="l" rtl="0" eaLnBrk="0">
              <a:lnSpc>
                <a:spcPct val="124000"/>
              </a:lnSpc>
              <a:spcBef>
                <a:spcPts val="5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海南自贸港的实践和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r>
              <a:rPr sz="38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https://d.book118.com/468077041034006046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2024-09-27T00:54:37.438</cp:lastPrinted>
  <dcterms:created xsi:type="dcterms:W3CDTF">2024-09-26T16:54:37Z</dcterms:created>
  <dcterms:modified xsi:type="dcterms:W3CDTF">2024-09-26T16:54:38Z</dcterms:modified>
</cp:coreProperties>
</file>