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1AEA86-E3E9-464E-8EE9-A1A2494422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29C9F1-5FE9-4AB5-BF42-7DF83A2E66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D2D1E6-539C-420C-86E5-1539424279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50D538-5ED5-4FFC-BCE7-0C1ED572C4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F617EE-2358-4832-B4DB-967BA3BD29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23582C-6D5D-4F8C-AFA7-FB422AFDD8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C8023C-28EE-474F-AFA4-1AD0037A8E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8443F2-3A50-4238-B692-DFBC2E1FC5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672476-9500-43D6-97F4-FABD08F298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C55312-DB90-4662-8FED-397DFBDB80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B1C260-7FF2-4435-BFA1-BE89401E00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77064076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股票价值的估计课件</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股票价值的基本概念</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股票价值的财务分析</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股票市场的分析</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股票价值的投资策略</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股票投资的风险提示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股票价值的基本概念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637" r="3363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52" r="3525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股票价值的定义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股票价值是投资者对公司的评估，反映了公司的盈利能力、成长潜力、市场地位和财务状况等因素。</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股票价值是指股票所代表的资产价值，通常是指公司的净资产或市场对公司未来收益的预期。</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042" b="404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股票价值的重要性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股票价值是投资者进行投资决策的重要依据，能够帮助投资者了解公司的经营状况和未来发展前景。</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股票价值的变化反映了市场对公司未来收益的预期变化，是投资者进行股票买卖的重要参考。</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144167" y="2573915"/>
            <a:ext cx="1971008" cy="1817370"/>
            <a:chOff x="5144167" y="2573915"/>
            <a:chExt cx="1971008" cy="1817370"/>
          </a:xfrm>
        </p:grpSpPr>
        <p:sp>
          <p:nvSpPr>
            <p:cNvPr id="3" name="Freeform 3"/>
            <p:cNvSpPr/>
            <p:nvPr/>
          </p:nvSpPr>
          <p:spPr>
            <a:xfrm>
              <a:off x="5144167" y="2573915"/>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a:off x="6125813" y="2573915"/>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92710" y="3026143"/>
            <a:ext cx="3651457" cy="0"/>
            <a:chOff x="1492710" y="3026143"/>
            <a:chExt cx="3651457" cy="0"/>
          </a:xfrm>
        </p:grpSpPr>
        <p:cxnSp>
          <p:nvCxnSpPr>
            <p:cNvPr id="6" name="Connector 6"/>
            <p:cNvCxnSpPr/>
            <p:nvPr/>
          </p:nvCxnSpPr>
          <p:spPr>
            <a:xfrm flipH="1">
              <a:off x="1492710" y="3026143"/>
              <a:ext cx="3651457"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7" name="Group 7"/>
          <p:cNvGrpSpPr/>
          <p:nvPr/>
        </p:nvGrpSpPr>
        <p:grpSpPr>
          <a:xfrm>
            <a:off x="7616666" y="4097724"/>
            <a:ext cx="3172339" cy="0"/>
            <a:chOff x="7616666" y="4097724"/>
            <a:chExt cx="3172339" cy="0"/>
          </a:xfrm>
        </p:grpSpPr>
        <p:cxnSp>
          <p:nvCxnSpPr>
            <p:cNvPr id="8" name="Connector 8"/>
            <p:cNvCxnSpPr/>
            <p:nvPr/>
          </p:nvCxnSpPr>
          <p:spPr>
            <a:xfrm flipH="1">
              <a:off x="7616666" y="4097724"/>
              <a:ext cx="3172339"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cxnSp>
        <p:nvCxnSpPr>
          <p:cNvPr id="9" name="Connector 9"/>
          <p:cNvCxnSpPr/>
          <p:nvPr/>
        </p:nvCxnSpPr>
        <p:spPr>
          <a:xfrm flipH="1" flipV="1">
            <a:off x="1444497" y="4924940"/>
            <a:ext cx="3263072" cy="7174"/>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0" name="Connector 10"/>
          <p:cNvCxnSpPr/>
          <p:nvPr/>
        </p:nvCxnSpPr>
        <p:spPr>
          <a:xfrm flipH="1">
            <a:off x="7115175" y="5915094"/>
            <a:ext cx="3812216"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1" name="Group 11"/>
          <p:cNvGrpSpPr/>
          <p:nvPr/>
        </p:nvGrpSpPr>
        <p:grpSpPr>
          <a:xfrm>
            <a:off x="1565530" y="3482600"/>
            <a:ext cx="2551945" cy="1386615"/>
            <a:chOff x="1565530" y="3482600"/>
            <a:chExt cx="2551945" cy="1386615"/>
          </a:xfrm>
        </p:grpSpPr>
        <p:sp>
          <p:nvSpPr>
            <p:cNvPr id="12" name="AutoShape 12"/>
            <p:cNvSpPr/>
            <p:nvPr/>
          </p:nvSpPr>
          <p:spPr>
            <a:xfrm>
              <a:off x="1565530" y="3482600"/>
              <a:ext cx="2551945" cy="359340"/>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技术分析</a:t>
              </a:r>
              <a:endParaRPr lang="en-US" sz="1100"/>
            </a:p>
          </p:txBody>
        </p:sp>
        <p:sp>
          <p:nvSpPr>
            <p:cNvPr id="13" name="AutoShape 13"/>
            <p:cNvSpPr/>
            <p:nvPr/>
          </p:nvSpPr>
          <p:spPr>
            <a:xfrm>
              <a:off x="1565530" y="3841940"/>
              <a:ext cx="2551945" cy="1027275"/>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通过研究股票价格的走势图、交易量等数据，分析股票价格的波动趋势和买卖时机。</a:t>
              </a:r>
              <a:endParaRPr lang="en-US" sz="1100"/>
            </a:p>
          </p:txBody>
        </p:sp>
      </p:grpSp>
      <p:grpSp>
        <p:nvGrpSpPr>
          <p:cNvPr id="14" name="Group 14"/>
          <p:cNvGrpSpPr/>
          <p:nvPr/>
        </p:nvGrpSpPr>
        <p:grpSpPr>
          <a:xfrm>
            <a:off x="1565530" y="1561607"/>
            <a:ext cx="2551945" cy="1386615"/>
            <a:chOff x="1565530" y="1561607"/>
            <a:chExt cx="2551945" cy="1386615"/>
          </a:xfrm>
        </p:grpSpPr>
        <p:sp>
          <p:nvSpPr>
            <p:cNvPr id="15" name="AutoShape 15"/>
            <p:cNvSpPr/>
            <p:nvPr/>
          </p:nvSpPr>
          <p:spPr>
            <a:xfrm>
              <a:off x="1565530" y="1561607"/>
              <a:ext cx="2551945" cy="359340"/>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基本面分析</a:t>
              </a:r>
              <a:endParaRPr lang="en-US" sz="1100"/>
            </a:p>
          </p:txBody>
        </p:sp>
        <p:sp>
          <p:nvSpPr>
            <p:cNvPr id="16" name="AutoShape 16"/>
            <p:cNvSpPr/>
            <p:nvPr/>
          </p:nvSpPr>
          <p:spPr>
            <a:xfrm>
              <a:off x="1565530" y="1920947"/>
              <a:ext cx="2551945" cy="1027275"/>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通过研究公司的财务报表、行业地位、盈利能力、成长潜力等因素，评估公司的内在价值。</a:t>
              </a:r>
              <a:endParaRPr lang="en-US" sz="1100"/>
            </a:p>
          </p:txBody>
        </p:sp>
      </p:grpSp>
      <p:grpSp>
        <p:nvGrpSpPr>
          <p:cNvPr id="17" name="Group 17"/>
          <p:cNvGrpSpPr/>
          <p:nvPr/>
        </p:nvGrpSpPr>
        <p:grpSpPr>
          <a:xfrm>
            <a:off x="8194084" y="2573915"/>
            <a:ext cx="2551945" cy="1386615"/>
            <a:chOff x="8194084" y="2573915"/>
            <a:chExt cx="2551945" cy="1386615"/>
          </a:xfrm>
        </p:grpSpPr>
        <p:sp>
          <p:nvSpPr>
            <p:cNvPr id="18" name="AutoShape 18"/>
            <p:cNvSpPr/>
            <p:nvPr/>
          </p:nvSpPr>
          <p:spPr>
            <a:xfrm>
              <a:off x="8194084" y="2573915"/>
              <a:ext cx="2551945" cy="359340"/>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相对价值评估</a:t>
              </a:r>
              <a:endParaRPr lang="en-US" sz="1100"/>
            </a:p>
          </p:txBody>
        </p:sp>
        <p:sp>
          <p:nvSpPr>
            <p:cNvPr id="19" name="AutoShape 19"/>
            <p:cNvSpPr/>
            <p:nvPr/>
          </p:nvSpPr>
          <p:spPr>
            <a:xfrm>
              <a:off x="8194084" y="2933255"/>
              <a:ext cx="2551945" cy="1027275"/>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通过比较类似的公司或行业平均水平，评估目标公司的相对价值。</a:t>
              </a:r>
              <a:endParaRPr lang="en-US" sz="1100"/>
            </a:p>
          </p:txBody>
        </p:sp>
      </p:grpSp>
      <p:grpSp>
        <p:nvGrpSpPr>
          <p:cNvPr id="20" name="Group 20"/>
          <p:cNvGrpSpPr/>
          <p:nvPr/>
        </p:nvGrpSpPr>
        <p:grpSpPr>
          <a:xfrm>
            <a:off x="8194084" y="4468591"/>
            <a:ext cx="2551945" cy="1386615"/>
            <a:chOff x="8194084" y="4468591"/>
            <a:chExt cx="2551945" cy="1386615"/>
          </a:xfrm>
        </p:grpSpPr>
        <p:sp>
          <p:nvSpPr>
            <p:cNvPr id="21" name="AutoShape 21"/>
            <p:cNvSpPr/>
            <p:nvPr/>
          </p:nvSpPr>
          <p:spPr>
            <a:xfrm>
              <a:off x="8194084" y="4468591"/>
              <a:ext cx="2551945" cy="359340"/>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期权定价模型</a:t>
              </a:r>
              <a:endParaRPr lang="en-US" sz="1100"/>
            </a:p>
          </p:txBody>
        </p:sp>
        <p:sp>
          <p:nvSpPr>
            <p:cNvPr id="22" name="AutoShape 22"/>
            <p:cNvSpPr/>
            <p:nvPr/>
          </p:nvSpPr>
          <p:spPr>
            <a:xfrm>
              <a:off x="8194084" y="4827931"/>
              <a:ext cx="2551945" cy="1027275"/>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通过期权定价模型，评估公司股票的期权价值，从而得到公司股票的总价值。</a:t>
              </a:r>
              <a:endParaRPr lang="en-US" sz="1100"/>
            </a:p>
          </p:txBody>
        </p:sp>
      </p:grpSp>
      <p:grpSp>
        <p:nvGrpSpPr>
          <p:cNvPr id="23" name="Group 23"/>
          <p:cNvGrpSpPr/>
          <p:nvPr/>
        </p:nvGrpSpPr>
        <p:grpSpPr>
          <a:xfrm>
            <a:off x="5144167" y="4306666"/>
            <a:ext cx="1968341" cy="1817370"/>
            <a:chOff x="5144167" y="4306666"/>
            <a:chExt cx="1968341" cy="1817370"/>
          </a:xfrm>
        </p:grpSpPr>
        <p:sp>
          <p:nvSpPr>
            <p:cNvPr id="24" name="Freeform 24"/>
            <p:cNvSpPr/>
            <p:nvPr/>
          </p:nvSpPr>
          <p:spPr>
            <a:xfrm rot="10800000">
              <a:off x="6124004" y="4306666"/>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rot="10800000" flipH="1">
              <a:off x="5144167" y="4306666"/>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6546675" y="2933560"/>
            <a:ext cx="1015845" cy="2802933"/>
            <a:chOff x="6546675" y="2933560"/>
            <a:chExt cx="1015845" cy="2802933"/>
          </a:xfrm>
        </p:grpSpPr>
        <p:sp>
          <p:nvSpPr>
            <p:cNvPr id="27" name="Freeform 27"/>
            <p:cNvSpPr/>
            <p:nvPr/>
          </p:nvSpPr>
          <p:spPr>
            <a:xfrm rot="5400000">
              <a:off x="6574016" y="2933560"/>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flipH="1">
              <a:off x="6546675" y="3919123"/>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692634" y="2938042"/>
            <a:ext cx="989362" cy="2794827"/>
            <a:chOff x="4692634" y="2938042"/>
            <a:chExt cx="989362" cy="2794827"/>
          </a:xfrm>
        </p:grpSpPr>
        <p:sp>
          <p:nvSpPr>
            <p:cNvPr id="30" name="Freeform 30"/>
            <p:cNvSpPr/>
            <p:nvPr/>
          </p:nvSpPr>
          <p:spPr>
            <a:xfrm rot="-5400000">
              <a:off x="4693063" y="3915499"/>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flipH="1">
              <a:off x="4692634" y="2938042"/>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股票价值的评估方法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股票价值的财务分析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财务数据的收集与分析是股票价值估计的基础，需要收集公司财务报表、经营数据和市场信息等。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财务数据的收集包括公司财务报表、经营数据和市场信息等，这些数据能够反映公司的经营状况、盈利能力、偿债能力和发展前景。对于这些数据需要进行深入的分析，包括数据的清洗、整理和分类等，以确保数据的准确性和可靠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财务数据的收集与分析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财务比率分析是通过比较公司的财务数据来评估其经营状况和财务状况的一种方法。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财务比率分析包括偿债能力比率、盈利能力比率、运营效率比率和市场价值比率等。通过这些比率的计算和分析，投资者可以了解公司的偿债能力、盈利能力、运营效率和股票的市场价值等信息，从而评估公司的经营状况和投资价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财务比率分析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财务预测与估值模型是预测公司未来价值和股票价格的重要工具。</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财务预测是根据公司的历史财务数据和市场环境，预测公司未来的财务状况和经营成果。估值模型则是根据预测的财务数据和其他相关信息，评估公司的市场价值和股票价格。常见的估值模型包括市盈率模型、市净率模型、现金流折现模型等。通过财务预测与估值模型的运用，投资者可以更准确地评估股票的价值，做出更明智的投资决策。</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财务预测与估值模型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https://d.book118.com/468077064076006045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2024-09-26T03:54:49.246</cp:lastPrinted>
  <dcterms:created xsi:type="dcterms:W3CDTF">2024-09-25T19:54:49Z</dcterms:created>
  <dcterms:modified xsi:type="dcterms:W3CDTF">2024-09-25T19:54:51Z</dcterms:modified>
</cp:coreProperties>
</file>