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0" r:id="rId2"/>
    <p:sldMasterId id="214748373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noProof="1">
                <a:latin typeface="Tahoma" panose="020b0604030504040204" pitchFamily="2" charset="0"/>
              </a:defRPr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专业资料</a:t>
            </a:r>
            <a:r>
              <a:rPr lang="en-US" altLang="zh-CN" smtClean="0"/>
              <a:t>-</a:t>
            </a:r>
            <a:r>
              <a:rPr lang="zh-CN" altLang="en-US" smtClean="0"/>
              <a:t>医学专业课件</a:t>
            </a:r>
            <a:r>
              <a:rPr lang="en-US" altLang="zh-CN" smtClean="0"/>
              <a:t>.</a:t>
            </a:r>
            <a:endParaRPr lang="zh-CN" altLang="en-US">
              <a:latin typeface="Tahoma" panose="020b0604030504040204" pitchFamily="3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noProof="1" smtClean="0">
                <a:latin typeface="Tahoma" panose="020b0604030504040204" pitchFamily="2" charset="0"/>
              </a:defRPr>
            </a:lvl1pPr>
          </a:lstStyle>
          <a:p>
            <a:fld id="{D2A48B96-639E-45A3-A0BA-2464DFDB1FAA}" type="datetimeFigureOut">
              <a:rPr lang="zh-CN" altLang="en-US"/>
              <a:t>2024/2/24</a:t>
            </a:fld>
            <a:endParaRPr lang="zh-CN" altLang="en-US">
              <a:latin typeface="Tahoma" panose="020b0604030504040204" pitchFamily="34" charset="0"/>
            </a:endParaRPr>
          </a:p>
        </p:txBody>
      </p:sp>
      <p:sp>
        <p:nvSpPr>
          <p:cNvPr id="4100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noProof="1">
                <a:latin typeface="Tahoma" panose="020b0604030504040204" pitchFamily="2" charset="0"/>
              </a:defRPr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精选课件讲课</a:t>
            </a:r>
            <a:r>
              <a:rPr lang="en-US" altLang="zh-CN" smtClean="0"/>
              <a:t>.</a:t>
            </a:r>
            <a:endParaRPr lang="zh-CN" altLang="en-US">
              <a:latin typeface="Tahoma" panose="020b0604030504040204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noProof="1" smtClean="0">
                <a:latin typeface="Tahoma" panose="020b0604030504040204" pitchFamily="2" charset="0"/>
              </a:defRPr>
            </a:lvl1pPr>
          </a:lstStyle>
          <a:p>
            <a:fld id="{7D8F42D7-B23A-4727-922A-58794B891871}" type="slidenum">
              <a:rPr lang="zh-CN" altLang="en-US"/>
              <a:t>‹#›</a:t>
            </a:fld>
            <a:endParaRPr lang="zh-CN" altLang="en-US">
              <a:latin typeface="Tahoma" panose="020b060403050404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614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614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614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819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819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819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024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024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1024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229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229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1229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433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433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1434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638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638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1638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1843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048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048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2048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253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253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2253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457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457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2458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662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662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2662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867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867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2867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072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072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3072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277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277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3277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481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481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.卫生.</a:t>
            </a:r>
          </a:p>
        </p:txBody>
      </p:sp>
      <p:sp>
        <p:nvSpPr>
          <p:cNvPr id="3482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ahoma" panose="020b0604030504040204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Relationship Id="rId3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80B58-5DD9-4BB2-ADAB-C3429CC0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E2935-3569-4D58-81B9-D1A0DEB1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98A90-6BEC-4147-8C4B-3F08A5E4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8FC57-9C50-4EE9-A2C7-CBFE6714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880B1-42B8-4374-B845-E6B86169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D8DFF-4AB0-4A80-9199-2E171B71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1C402-726C-436A-B109-8F416BD8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AC945-F7E4-4609-9028-63186ED3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9AA92-2804-446E-A9EC-62584DB0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1154B-FCE1-46F1-BD90-32D322FA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2097D-9FF2-40EB-8AA7-11271215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未知"/>
          <p:cNvSpPr>
            <a:spLocks noChangeArrowheads="1"/>
          </p:cNvSpPr>
          <p:nvPr/>
        </p:nvSpPr>
        <p:spPr bwMode="auto">
          <a:xfrm>
            <a:off x="285750" y="2803525"/>
            <a:ext cx="1588" cy="3035300"/>
          </a:xfrm>
          <a:prstGeom prst="rect">
            <a:avLst/>
          </a:prstGeom>
          <a:solidFill>
            <a:srgbClr val="6BBA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0" name="标题 2049"/>
          <p:cNvSpPr>
            <a:spLocks noGrp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</a:ln>
        </p:spPr>
        <p:txBody>
          <a:bodyPr anchor="b" anchorCtr="1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2051" name="副标题 2050"/>
          <p:cNvSpPr>
            <a:spLocks noGrp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>
                <a:schemeClr val="accent2"/>
              </a:buClr>
              <a:buSzTx/>
              <a:buFont typeface="Wingdings" panose="05000000000000000000" pitchFamily="2" charset="2"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/>
            <a:r>
              <a:rPr lang="zh-CN" altLang="en-US" noProof="1"/>
              <a:t>单击此处编辑母版副标题样式</a:t>
            </a:r>
          </a:p>
        </p:txBody>
      </p:sp>
      <p:sp>
        <p:nvSpPr>
          <p:cNvPr id="5" name="页脚占位符 2052"/>
          <p:cNvSpPr>
            <a:spLocks noGrp="1"/>
          </p:cNvSpPr>
          <p:nvPr>
            <p:ph type="ftr" sz="quarter" idx="10"/>
          </p:nvPr>
        </p:nvSpPr>
        <p:spPr>
          <a:xfrm>
            <a:off x="3124200" y="6245225"/>
            <a:ext cx="2895600" cy="476250"/>
          </a:xfrm>
        </p:spPr>
        <p:txBody>
          <a:bodyPr anchor="b"/>
          <a:lstStyle>
            <a:lvl1pPr algn="ctr">
              <a:defRPr sz="1400"/>
            </a:lvl1pPr>
          </a:lstStyle>
          <a:p>
            <a:endParaRPr lang="ru-RU"/>
          </a:p>
        </p:txBody>
      </p:sp>
      <p:sp>
        <p:nvSpPr>
          <p:cNvPr id="6" name="灯片编号占位符 2053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 anchor="b"/>
          <a:lstStyle>
            <a:lvl1pPr algn="r">
              <a:defRPr sz="1400"/>
            </a:lvl1pPr>
          </a:lstStyle>
          <a:p>
            <a:fld id="{CD6BF364-8B1E-4A73-A075-8485927BCF33}" type="slidenum">
              <a:rPr lang="ru-RU"/>
              <a:t>‹#›</a:t>
            </a:fld>
            <a:endParaRPr lang="ru-RU"/>
          </a:p>
        </p:txBody>
      </p:sp>
      <p:sp>
        <p:nvSpPr>
          <p:cNvPr id="7" name="日期占位符 2054"/>
          <p:cNvSpPr>
            <a:spLocks noGrp="1"/>
          </p:cNvSpPr>
          <p:nvPr>
            <p:ph type="dt" sz="quarter" idx="12"/>
          </p:nvPr>
        </p:nvSpPr>
        <p:spPr>
          <a:xfrm>
            <a:off x="457200" y="6245225"/>
            <a:ext cx="2133600" cy="476250"/>
          </a:xfrm>
        </p:spPr>
        <p:txBody>
          <a:bodyPr anchor="b"/>
          <a:lstStyle>
            <a:lvl1pPr>
              <a:defRPr sz="1400"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45755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06EA16-F139-41B1-BF78-877D012AC36C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93721899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183F0-247E-42D1-B740-5EEA5102D88B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26291185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3602" cy="41910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21949" y="1905000"/>
            <a:ext cx="3923602" cy="41910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542B56-FAD7-40AF-BCAD-0E4294C7DA2E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5837070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8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2B632-1152-4BDC-BC47-CC8D8F18D510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24204722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3ECF2F-9BE2-416E-9D34-55B3D6C67BFF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34575529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EB9F54-D101-4106-BDE4-EFE2D2F04148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3700068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BD8F6-9F0E-4027-9825-41A014346B20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34193501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D926D-E005-4612-A268-6414A8581618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93269107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DA1470-4F05-4546-BCA9-0F466A0A2575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24173624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8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69692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Rectangle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B3500C-48BC-42E7-90B0-82D59E2CEF13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66897678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C60577-DDF7-4445-85A0-2B9A86A40985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5351995"/>
      </p:ext>
    </p:extLst>
  </p:cSld>
  <p:clrMapOvr>
    <a:masterClrMapping/>
  </p:clrMapOvr>
  <p:transition/>
  <p:timing/>
  <p:hf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18B3BB-FF69-4842-8795-EE6CA951C996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88241975"/>
      </p:ext>
    </p:extLst>
  </p:cSld>
  <p:clrMapOvr>
    <a:masterClrMapping/>
  </p:clrMapOvr>
  <p:transition/>
  <p:timing/>
  <p:hf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01823C-7BE4-4453-8874-AF8F659A37CF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2774403"/>
      </p:ext>
    </p:extLst>
  </p:cSld>
  <p:clrMapOvr>
    <a:masterClrMapping/>
  </p:clrMapOvr>
  <p:transition/>
  <p:timing/>
  <p:hf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2504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905000"/>
            <a:ext cx="4032504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B8EC85-B1A7-4492-8BBB-C1748A33465C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5138061"/>
      </p:ext>
    </p:extLst>
  </p:cSld>
  <p:clrMapOvr>
    <a:masterClrMapping/>
  </p:clrMapOvr>
  <p:transition/>
  <p:timing/>
  <p:hf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5E3532-08E0-473E-B921-605362FB1A65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13078070"/>
      </p:ext>
    </p:extLst>
  </p:cSld>
  <p:clrMapOvr>
    <a:masterClrMapping/>
  </p:clrMapOvr>
  <p:transition/>
  <p:timing/>
  <p:hf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E20235-C6A5-4CBE-9E02-543151E1C8C4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6852084"/>
      </p:ext>
    </p:extLst>
  </p:cSld>
  <p:clrMapOvr>
    <a:masterClrMapping/>
  </p:clrMapOvr>
  <p:transition/>
  <p:timing/>
  <p:hf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BAFA3D-7B42-4736-93B6-DEC43A16A794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951776092"/>
      </p:ext>
    </p:extLst>
  </p:cSld>
  <p:clrMapOvr>
    <a:masterClrMapping/>
  </p:clrMapOvr>
  <p:transition/>
  <p:timing/>
  <p:hf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4F47FF-A964-4AC5-8483-C8347099AC5F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90701614"/>
      </p:ext>
    </p:extLst>
  </p:cSld>
  <p:clrMapOvr>
    <a:masterClrMapping/>
  </p:clrMapOvr>
  <p:transition/>
  <p:timing/>
  <p:hf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CA7CF5-0BB5-48F6-8D73-719E3DDC0347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9699354"/>
      </p:ext>
    </p:extLst>
  </p:cSld>
  <p:clrMapOvr>
    <a:masterClrMapping/>
  </p:clrMapOvr>
  <p:transition/>
  <p:timing/>
  <p:hf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186E26-E654-468C-85F1-01AD49B2BC10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44267050"/>
      </p:ext>
    </p:extLst>
  </p:cSld>
  <p:clrMapOvr>
    <a:masterClrMapping/>
  </p:clrMapOvr>
  <p:transition/>
  <p:timing/>
  <p:hf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52930" cy="5727700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489B3C-EACE-4B1C-92CC-B28DCD1A0A82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279033536"/>
      </p:ext>
    </p:extLst>
  </p:cSld>
  <p:clrMapOvr>
    <a:masterClrMapping/>
  </p:clrMapOvr>
  <p:transition/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gradFill rotWithShape="0">
          <a:gsLst>
            <a:gs pos="0">
              <a:srgbClr val="008000"/>
            </a:gs>
            <a:gs pos="100000">
              <a:srgbClr val="00CC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组合 1032"/>
          <p:cNvGrpSpPr/>
          <p:nvPr/>
        </p:nvGrpSpPr>
        <p:grpSpPr>
          <a:xfrm>
            <a:off x="319088" y="1828800"/>
            <a:ext cx="8824912" cy="5029200"/>
            <a:chExt cx="5559" cy="3168"/>
          </a:xfrm>
        </p:grpSpPr>
        <p:sp>
          <p:nvSpPr>
            <p:cNvPr id="2051" name="未知"/>
            <p:cNvSpPr>
              <a:spLocks noChangeArrowheads="1"/>
            </p:cNvSpPr>
            <p:nvPr/>
          </p:nvSpPr>
          <p:spPr bwMode="auto">
            <a:xfrm>
              <a:off x="327" y="1757"/>
              <a:ext cx="5232" cy="1411"/>
            </a:xfrm>
            <a:prstGeom prst="rect">
              <a:avLst/>
            </a:prstGeom>
            <a:solidFill>
              <a:srgbClr val="006600">
                <a:alpha val="29803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2" name="未知"/>
            <p:cNvSpPr>
              <a:spLocks noChangeArrowheads="1"/>
            </p:cNvSpPr>
            <p:nvPr/>
          </p:nvSpPr>
          <p:spPr bwMode="auto">
            <a:xfrm>
              <a:off x="9" y="0"/>
              <a:ext cx="5550" cy="3168"/>
            </a:xfrm>
            <a:prstGeom prst="rect">
              <a:avLst/>
            </a:prstGeom>
            <a:solidFill>
              <a:srgbClr val="006600">
                <a:alpha val="29803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" name="未知"/>
            <p:cNvSpPr>
              <a:spLocks noChangeArrowheads="1"/>
            </p:cNvSpPr>
            <p:nvPr/>
          </p:nvSpPr>
          <p:spPr bwMode="auto">
            <a:xfrm>
              <a:off x="327" y="1780"/>
              <a:ext cx="5232" cy="1388"/>
            </a:xfrm>
            <a:prstGeom prst="rect">
              <a:avLst/>
            </a:prstGeom>
            <a:solidFill>
              <a:srgbClr val="00CC00">
                <a:alpha val="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" name="未知"/>
            <p:cNvSpPr>
              <a:spLocks noChangeArrowheads="1"/>
            </p:cNvSpPr>
            <p:nvPr/>
          </p:nvSpPr>
          <p:spPr bwMode="auto">
            <a:xfrm>
              <a:off x="327" y="0"/>
              <a:ext cx="4607" cy="29"/>
            </a:xfrm>
            <a:prstGeom prst="rect">
              <a:avLst/>
            </a:prstGeom>
            <a:gradFill rotWithShape="1">
              <a:gsLst>
                <a:gs pos="0">
                  <a:srgbClr val="006600">
                    <a:alpha val="0"/>
                  </a:srgbClr>
                </a:gs>
                <a:gs pos="100000">
                  <a:srgbClr val="005400"/>
                </a:gs>
              </a:gsLst>
              <a:lin ang="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5" name="未知"/>
            <p:cNvSpPr>
              <a:spLocks noChangeArrowheads="1"/>
            </p:cNvSpPr>
            <p:nvPr/>
          </p:nvSpPr>
          <p:spPr bwMode="auto">
            <a:xfrm>
              <a:off x="327" y="0"/>
              <a:ext cx="29" cy="1785"/>
            </a:xfrm>
            <a:prstGeom prst="rect">
              <a:avLst/>
            </a:prstGeom>
            <a:gradFill rotWithShape="1">
              <a:gsLst>
                <a:gs pos="0">
                  <a:srgbClr val="1F791F"/>
                </a:gs>
                <a:gs pos="100000">
                  <a:srgbClr val="006600"/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6" name="未知"/>
            <p:cNvSpPr>
              <a:spLocks noChangeArrowheads="1"/>
            </p:cNvSpPr>
            <p:nvPr/>
          </p:nvSpPr>
          <p:spPr bwMode="auto">
            <a:xfrm>
              <a:off x="326" y="1752"/>
              <a:ext cx="29" cy="1416"/>
            </a:xfrm>
            <a:prstGeom prst="rect">
              <a:avLst/>
            </a:prstGeom>
            <a:gradFill rotWithShape="1">
              <a:gsLst>
                <a:gs pos="0">
                  <a:srgbClr val="1F791F"/>
                </a:gs>
                <a:gs pos="100000">
                  <a:srgbClr val="006600">
                    <a:alpha val="0"/>
                  </a:srgbClr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7" name="未知"/>
            <p:cNvSpPr>
              <a:spLocks noChangeArrowheads="1"/>
            </p:cNvSpPr>
            <p:nvPr/>
          </p:nvSpPr>
          <p:spPr bwMode="auto">
            <a:xfrm>
              <a:off x="0" y="1752"/>
              <a:ext cx="2879" cy="29"/>
            </a:xfrm>
            <a:prstGeom prst="rect">
              <a:avLst/>
            </a:prstGeom>
            <a:gradFill rotWithShape="1">
              <a:gsLst>
                <a:gs pos="0">
                  <a:srgbClr val="006600">
                    <a:alpha val="0"/>
                  </a:srgbClr>
                </a:gs>
                <a:gs pos="100000">
                  <a:srgbClr val="005400"/>
                </a:gs>
              </a:gsLst>
              <a:lin ang="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8" name="未知"/>
            <p:cNvSpPr>
              <a:spLocks noChangeArrowheads="1"/>
            </p:cNvSpPr>
            <p:nvPr/>
          </p:nvSpPr>
          <p:spPr bwMode="auto">
            <a:xfrm>
              <a:off x="0" y="1752"/>
              <a:ext cx="30" cy="1416"/>
            </a:xfrm>
            <a:prstGeom prst="rect">
              <a:avLst/>
            </a:prstGeom>
            <a:gradFill rotWithShape="1">
              <a:gsLst>
                <a:gs pos="0">
                  <a:srgbClr val="1F791F"/>
                </a:gs>
                <a:gs pos="100000">
                  <a:srgbClr val="006600">
                    <a:alpha val="9804"/>
                  </a:srgbClr>
                </a:gs>
              </a:gsLst>
              <a:lin ang="54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2" name="Rectangle 11"/>
          <p:cNvSpPr>
            <a:spLocks noGrp="1"/>
          </p:cNvSpPr>
          <p:nvPr>
            <p:ph type="dt" sz="half"/>
          </p:nvPr>
        </p:nvSpPr>
        <p:spPr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" name="Rectangle 12"/>
          <p:cNvSpPr>
            <a:spLocks noGrp="1"/>
          </p:cNvSpPr>
          <p:nvPr>
            <p:ph type="ftr" sz="quarter" idx="1"/>
          </p:nvPr>
        </p:nvSpPr>
        <p:spPr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44" name="Rectangle 13"/>
          <p:cNvSpPr>
            <a:spLocks noGrp="1"/>
          </p:cNvSpPr>
          <p:nvPr>
            <p:ph type="sldNum" sz="quarter" idx="2"/>
          </p:nvPr>
        </p:nvSpPr>
        <p:spPr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indent="0" algn="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E680640-E117-44B7-84D3-ABF3ABB2C19D}" type="slidenum">
              <a:rPr lang="zh-CN" altLang="zh-CN"/>
              <a:t>‹#›</a:t>
            </a:fld>
            <a:endParaRPr lang="zh-CN" altLang="zh-CN"/>
          </a:p>
        </p:txBody>
      </p:sp>
      <p:sp>
        <p:nvSpPr>
          <p:cNvPr id="1045" name="Rectangle 14"/>
          <p:cNvSpPr>
            <a:spLocks noGrp="1"/>
          </p:cNvSpPr>
          <p:nvPr>
            <p:ph type="title" idx="3"/>
          </p:nvPr>
        </p:nvSpPr>
        <p:spPr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1046" name="Rectangle 15"/>
          <p:cNvSpPr>
            <a:spLocks noGrp="1"/>
          </p:cNvSpPr>
          <p:nvPr>
            <p:ph type="body" idx="4"/>
          </p:nvPr>
        </p:nvSpPr>
        <p:spPr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+mj-lt"/>
          <a:ea typeface="+mj-ea"/>
          <a:cs typeface="+mj-cs"/>
        </a:defRPr>
      </a:lvl1pPr>
      <a:lvl2pPr lvl="1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2pPr>
      <a:lvl3pPr lvl="2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3pPr>
      <a:lvl4pPr lvl="3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4pPr>
      <a:lvl5pPr lvl="4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buSzTx/>
        <a:defRPr sz="4400" b="1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Arial Black"/>
          <a:ea typeface="宋体" panose="02010600030101010101" pitchFamily="2" charset="-122"/>
          <a:cs typeface="+mj-cs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32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§"/>
        <a:defRPr sz="28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4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ru-RU"/>
              <a:t>.</a:t>
            </a: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351EFF1-F9AD-4F46-ADAD-1A2F1B5D0205}" type="slidenum">
              <a:rPr lang="ru-RU"/>
              <a:t>‹#›</a:t>
            </a:fld>
            <a:endParaRPr lang="ru-RU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iming/>
  <p:hf hdr="0" ftr="0" dt="0"/>
  <p:txStyles>
    <p:titleStyle>
      <a:lvl1pPr algn="l" rtl="0" fontAlgn="base">
        <a:spcBef>
          <a:spcPct val="0"/>
        </a:spcBef>
        <a:spcAft>
          <a:spcPct val="0"/>
        </a:spcAft>
        <a:buSzTx/>
        <a:defRPr sz="4400" kern="120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SzTx/>
        <a:buFont typeface="Tahoma" panose="020b0604030504040204" pitchFamily="34" charset="0"/>
        <a:buChar char="–"/>
        <a:defRPr sz="28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SzTx/>
        <a:buFont typeface="Tahoma" panose="020b0604030504040204" pitchFamily="34" charset="0"/>
        <a:buChar char="–"/>
        <a:defRPr sz="20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kern="120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Tahoma" panose="020b0604030504040204" pitchFamily="2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2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0000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标题 2057"/>
          <p:cNvSpPr>
            <a:spLocks noGrp="1"/>
          </p:cNvSpPr>
          <p:nvPr>
            <p:ph type="ctrTitle" sz="quarter"/>
          </p:nvPr>
        </p:nvSpPr>
        <p:spPr>
          <a:xfrm>
            <a:off x="684213" y="1125538"/>
            <a:ext cx="7772400" cy="1431925"/>
          </a:xfrm>
        </p:spPr>
        <p:txBody>
          <a:bodyPr/>
          <a:lstStyle/>
          <a:p>
            <a:pPr>
              <a:buSzTx/>
            </a:pPr>
            <a:r>
              <a:rPr lang="en-US" altLang="zh-CN" sz="4800" noProof="1">
                <a:ea typeface="幼圆" panose="02010509060101010101" pitchFamily="1" charset="-122"/>
              </a:rPr>
              <a:t>     </a:t>
            </a:r>
            <a:r>
              <a:rPr lang="zh-CN" altLang="en-US" sz="4800" noProof="1">
                <a:solidFill>
                  <a:srgbClr val="FF6600"/>
                </a:solidFill>
                <a:ea typeface="幼圆" panose="02010509060101010101" pitchFamily="1" charset="-122"/>
              </a:rPr>
              <a:t>骨 科 小 讲 课</a:t>
            </a:r>
          </a:p>
        </p:txBody>
      </p:sp>
      <p:pic>
        <p:nvPicPr>
          <p:cNvPr id="5122" name="图片 205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388" y="0"/>
            <a:ext cx="23653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灯片编号占位符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6BF364-8B1E-4A73-A075-8485927BCF33}" type="slidenum">
              <a:rPr lang="ru-RU" smtClean="0"/>
              <a:t>1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3" name="文本占位符 2062"/>
          <p:cNvSpPr>
            <a:spLocks noGrp="1"/>
          </p:cNvSpPr>
          <p:nvPr>
            <p:ph type="body" idx="4294967295"/>
          </p:nvPr>
        </p:nvSpPr>
        <p:spPr>
          <a:xfrm>
            <a:off x="468313" y="1412875"/>
            <a:ext cx="8351837" cy="4248150"/>
          </a:xfrm>
        </p:spPr>
        <p:txBody>
          <a:bodyPr/>
          <a:lstStyle/>
          <a:p>
            <a:r>
              <a:rPr lang="zh-CN" altLang="en-US" noProof="1"/>
              <a:t>一、术前护理：</a:t>
            </a:r>
          </a:p>
          <a:p>
            <a:r>
              <a:rPr lang="zh-CN" altLang="en-US" noProof="1"/>
              <a:t>急症病人应进行破伤风抗毒素及相关抗生素的过敏试验，术前肌肉注射破伤风抗毒素；</a:t>
            </a:r>
          </a:p>
          <a:p>
            <a:r>
              <a:rPr lang="zh-CN" altLang="en-US" noProof="1"/>
              <a:t>观察病人的血压、脉搏、呼吸的变化；</a:t>
            </a:r>
          </a:p>
          <a:p>
            <a:r>
              <a:rPr lang="zh-CN" altLang="en-US" noProof="1"/>
              <a:t>对出血较多的病人，遵医嘱输液扩容，必要时及时补充血容量；</a:t>
            </a:r>
          </a:p>
          <a:p>
            <a:r>
              <a:rPr lang="zh-CN" altLang="en-US" noProof="1"/>
              <a:t>遵医嘱及手术要求，做好术前常规准备；</a:t>
            </a:r>
          </a:p>
        </p:txBody>
      </p:sp>
      <p:sp>
        <p:nvSpPr>
          <p:cNvPr id="2064" name="标题 2063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noProof="1"/>
              <a:t>手外伤病人的护理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2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7" name="标题 2066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068" name="文本占位符 2067"/>
          <p:cNvSpPr>
            <a:spLocks noGrp="1"/>
          </p:cNvSpPr>
          <p:nvPr>
            <p:ph type="body" idx="4294967295"/>
          </p:nvPr>
        </p:nvSpPr>
        <p:spPr>
          <a:xfrm>
            <a:off x="395288" y="260350"/>
            <a:ext cx="8424862" cy="6121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 noProof="1"/>
              <a:t>二、术后护理：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定时监测病人血压、脉搏的变化，平稳后协助其半卧位；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观察手部血液循环状况，如指端皮肤颜色、温度、弹性等，定时监测桡动脉的脉搏；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抬高患肢，利于静脉回流，减轻肿胀，如发现皮肤苍白或发绀、皮温降低及时通知医生；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保持有效固定，伤手一般保持在功能位，即腕关节背伸</a:t>
            </a:r>
            <a:r>
              <a:rPr lang="en-US" altLang="zh-CN" sz="2400" noProof="1"/>
              <a:t>30°</a:t>
            </a:r>
            <a:r>
              <a:rPr lang="zh-CN" altLang="en-US" sz="2400" noProof="1"/>
              <a:t>，指掌关节屈伸</a:t>
            </a:r>
            <a:r>
              <a:rPr lang="en-US" altLang="zh-CN" sz="2400" noProof="1"/>
              <a:t>45°</a:t>
            </a:r>
            <a:r>
              <a:rPr lang="zh-CN" altLang="en-US" sz="2400" noProof="1"/>
              <a:t>，指间关节稍屈和拇指对掌位（特殊情况例外）；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腹部皮瓣的病人除附带固定外，还应用软枕垫起患肢，避免侧卧位；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观察体温变化，倾听病人主诉，判断有无感染现象；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鼓励病人进营养丰富、易消化的食物；</a:t>
            </a:r>
          </a:p>
          <a:p>
            <a:pPr>
              <a:lnSpc>
                <a:spcPct val="90000"/>
              </a:lnSpc>
            </a:pPr>
            <a:r>
              <a:rPr lang="zh-CN" altLang="en-US" sz="2400" noProof="1"/>
              <a:t>指导病人进行手部关节的功能锻炼；</a:t>
            </a:r>
          </a:p>
          <a:p>
            <a:pPr>
              <a:lnSpc>
                <a:spcPct val="90000"/>
              </a:lnSpc>
            </a:pPr>
            <a:endParaRPr lang="zh-CN" altLang="en-US" sz="2400" noProof="1"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3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1" name="标题 2070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noProof="1"/>
              <a:t>锁骨骨折护理常规</a:t>
            </a:r>
          </a:p>
        </p:txBody>
      </p:sp>
      <p:sp>
        <p:nvSpPr>
          <p:cNvPr id="2072" name="文本占位符 2071"/>
          <p:cNvSpPr>
            <a:spLocks noGrp="1"/>
          </p:cNvSpPr>
          <p:nvPr>
            <p:ph type="body" idx="4294967295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800" noProof="1"/>
              <a:t>一、术前护理及非手术治疗的护理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1</a:t>
            </a:r>
            <a:r>
              <a:rPr lang="zh-CN" altLang="en-US" sz="2800" noProof="1"/>
              <a:t>、给病人讲解保持正确卧位的重要性，取得合作。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2</a:t>
            </a:r>
            <a:r>
              <a:rPr lang="zh-CN" altLang="en-US" sz="2800" noProof="1"/>
              <a:t>、了解病人心理活动和需要，给予安慰、鼓励和帮助。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3</a:t>
            </a:r>
            <a:r>
              <a:rPr lang="zh-CN" altLang="en-US" sz="2800" noProof="1"/>
              <a:t>、局部以“</a:t>
            </a:r>
            <a:r>
              <a:rPr lang="en-US" altLang="zh-CN" sz="2800" noProof="1"/>
              <a:t>∞”</a:t>
            </a:r>
            <a:r>
              <a:rPr lang="zh-CN" altLang="en-US" sz="2800" noProof="1"/>
              <a:t>字绷带或锁骨带固定的病人，经常检查固定情况，保持有效固定，切不能压迫腋窝过紧，防止压疮发生。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4</a:t>
            </a:r>
            <a:r>
              <a:rPr lang="zh-CN" altLang="en-US" sz="2800" noProof="1"/>
              <a:t>、注意观察局部血运和手指活动情况。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5</a:t>
            </a:r>
            <a:r>
              <a:rPr lang="zh-CN" altLang="en-US" sz="2800" noProof="1"/>
              <a:t>、手术病人做好术前准备。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4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标题 2074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076" name="文本占位符 2075"/>
          <p:cNvSpPr>
            <a:spLocks noGrp="1"/>
          </p:cNvSpPr>
          <p:nvPr>
            <p:ph type="body" idx="4294967295"/>
          </p:nvPr>
        </p:nvSpPr>
        <p:spPr>
          <a:xfrm>
            <a:off x="468313" y="836613"/>
            <a:ext cx="8280400" cy="53292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800" noProof="1"/>
              <a:t>二、术后护理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1</a:t>
            </a:r>
            <a:r>
              <a:rPr lang="zh-CN" altLang="en-US" sz="2800" noProof="1"/>
              <a:t>、术后根据麻醉方式采取相应卧位。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2</a:t>
            </a:r>
            <a:r>
              <a:rPr lang="zh-CN" altLang="en-US" sz="2800" noProof="1"/>
              <a:t>、观察局部敷料包扎，伤口有无渗出。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3</a:t>
            </a:r>
            <a:r>
              <a:rPr lang="zh-CN" altLang="en-US" sz="2800" noProof="1"/>
              <a:t>、麻醉恢复后可指导病人手及前臂的伸曲活动。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4</a:t>
            </a:r>
            <a:r>
              <a:rPr lang="zh-CN" altLang="en-US" sz="2800" noProof="1"/>
              <a:t>、观察有无并发症发生，并及时处理。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(1)</a:t>
            </a:r>
            <a:r>
              <a:rPr lang="zh-CN" altLang="en-US" sz="2800" noProof="1"/>
              <a:t>气胸：病人出现憋气、呼吸频率加快、呼吸困难，应高度警惕气胸的发生。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(2)</a:t>
            </a:r>
            <a:r>
              <a:rPr lang="zh-CN" altLang="en-US" sz="2800" noProof="1"/>
              <a:t>臂丛神经损伤：观察患者肢体、手指的感觉及运动功能，有异常时及时报告医师。</a:t>
            </a:r>
          </a:p>
          <a:p>
            <a:pPr>
              <a:lnSpc>
                <a:spcPct val="90000"/>
              </a:lnSpc>
            </a:pPr>
            <a:r>
              <a:rPr lang="en-US" altLang="zh-CN" sz="2800" noProof="1"/>
              <a:t>(3)</a:t>
            </a:r>
            <a:r>
              <a:rPr lang="zh-CN" altLang="en-US" sz="2800" noProof="1"/>
              <a:t>血管损伤</a:t>
            </a:r>
            <a:r>
              <a:rPr lang="en-US" altLang="zh-CN" sz="2800" noProof="1"/>
              <a:t>(</a:t>
            </a:r>
            <a:r>
              <a:rPr lang="zh-CN" altLang="en-US" sz="2800" noProof="1"/>
              <a:t>主要是锁骨下动静脉、腋动脉损伤</a:t>
            </a:r>
            <a:r>
              <a:rPr lang="en-US" altLang="zh-CN" sz="2800" noProof="1"/>
              <a:t>)</a:t>
            </a:r>
            <a:r>
              <a:rPr lang="zh-CN" altLang="en-US" sz="2800" noProof="1"/>
              <a:t>：观察局部皮下有无血肿、淤斑，肢体远端动脉搏动情况及末梢血运等。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5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9" name="标题 2078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sz="4000" b="1" noProof="1"/>
              <a:t>胫腓骨骨折病人的护理</a:t>
            </a:r>
            <a:br>
              <a:rPr lang="zh-CN" altLang="en-US" sz="4000" b="1"/>
            </a:br>
            <a:endParaRPr lang="zh-CN" altLang="en-US" sz="4000" b="1" noProof="1"/>
          </a:p>
        </p:txBody>
      </p:sp>
      <p:sp>
        <p:nvSpPr>
          <p:cNvPr id="2080" name="文本占位符 2079"/>
          <p:cNvSpPr>
            <a:spLocks noGrp="1"/>
          </p:cNvSpPr>
          <p:nvPr>
            <p:ph type="body" idx="4294967295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一、术前护理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定时观察病人血压、脉搏、呼吸及患肢足背动脉搏动、趾端活动及皮肤的颜色及温度变化。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手法复位夹板固定的病人，如肢体伴有持续性的疼痛，并进行性加重，立即通知医生。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疼痛明显者及时给予镇痛药物，必要时给予冷敷。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遵医嘱及病情进行髌骨的被动活动及跖骨关节和趾间关节的活动。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z="2400" noProof="1"/>
              <a:t>需切开整复内固定的病人，遵医嘱及手术要求做好常规准备。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6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标题 2082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084" name="文本占位符 2083"/>
          <p:cNvSpPr>
            <a:spLocks noGrp="1"/>
          </p:cNvSpPr>
          <p:nvPr>
            <p:ph type="body" idx="4294967295"/>
          </p:nvPr>
        </p:nvSpPr>
        <p:spPr>
          <a:xfrm>
            <a:off x="468313" y="981075"/>
            <a:ext cx="8280400" cy="482441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二、术后护理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按椎管内麻醉病人护理要点。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定时监测病人血压、脉搏、呼吸的变化，并进行记录。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观察患肢伤口渗血、渗液情况，保持外层敷料清洁、干燥。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抬高患肢，减轻患肢肿胀。</a:t>
            </a:r>
          </a:p>
          <a:p>
            <a:pPr marL="812800" indent="-812800">
              <a:lnSpc>
                <a:spcPct val="90000"/>
              </a:lnSpc>
            </a:pPr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遵医嘱协助病人进行髌骨的被动活动及跖趾关节的活动。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7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标题 2086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088" name="文本占位符 2087"/>
          <p:cNvSpPr>
            <a:spLocks noGrp="1"/>
          </p:cNvSpPr>
          <p:nvPr>
            <p:ph type="body" idx="4294967295"/>
          </p:nvPr>
        </p:nvSpPr>
        <p:spPr>
          <a:xfrm>
            <a:off x="539750" y="1052513"/>
            <a:ext cx="8280400" cy="4897437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12800" indent="-812800"/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三、健康指导</a:t>
            </a:r>
          </a:p>
          <a:p>
            <a:pPr marL="812800" indent="-812800"/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继续进行患肢髌骨及关节的功能锻炼。</a:t>
            </a:r>
          </a:p>
          <a:p>
            <a:pPr marL="812800" indent="-812800"/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卧床时抬高患肢，活动时正确使用辅助设备并注意安全。</a:t>
            </a:r>
          </a:p>
          <a:p>
            <a:pPr marL="812800" indent="-812800"/>
            <a:r>
              <a:rPr lang="zh-CN" altLang="en-US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注意营养的摄入，合理搭配饮食，促进骨折的愈合。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8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1" name="标题 2090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sz="4000" b="1" noProof="1"/>
              <a:t>股骨颈骨折病人的护理</a:t>
            </a:r>
            <a:br>
              <a:rPr lang="zh-CN" altLang="en-US" sz="4000" b="1"/>
            </a:br>
            <a:endParaRPr lang="zh-CN" altLang="en-US" sz="4000" b="1" noProof="1"/>
          </a:p>
        </p:txBody>
      </p:sp>
      <p:sp>
        <p:nvSpPr>
          <p:cNvPr id="2092" name="文本占位符 2091"/>
          <p:cNvSpPr>
            <a:spLocks noGrp="1"/>
          </p:cNvSpPr>
          <p:nvPr>
            <p:ph type="body" idx="4294967295"/>
          </p:nvPr>
        </p:nvSpPr>
        <p:spPr>
          <a:xfrm>
            <a:off x="457200" y="1905000"/>
            <a:ext cx="82296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一、术前护理 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皮牵引治疗的患者（按皮牵引病人护理要点）。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病人平卧时尽量少搬动，以免影响治疗效果。卧床期间，做好基础护理，预防褥疮、肺炎、泌尿系感染及心脑血管疾病的发生。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保守治疗的病人，指导病人早期进行股四头肌的锻炼。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需要手术治疗的病人，针对异常心态及时给予疏导。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遵医嘱及手术要求，做好术前常规准备。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9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5" name="标题 2094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096" name="文本占位符 2095"/>
          <p:cNvSpPr>
            <a:spLocks noGrp="1"/>
          </p:cNvSpPr>
          <p:nvPr>
            <p:ph type="body" idx="4294967295"/>
          </p:nvPr>
        </p:nvSpPr>
        <p:spPr>
          <a:xfrm>
            <a:off x="468313" y="404813"/>
            <a:ext cx="8280400" cy="5903912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二、术后护理 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去枕平卧</a:t>
            </a:r>
            <a:r>
              <a:rPr lang="en-US" altLang="zh-CN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小时，定时监测血压、脉搏、呼吸的变化，发现异常及时通知医生。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术后疼痛的病人，除给予镇痛药，也可采取无创伤性镇痛措施，如松弛、按摩、分散注意力等，以加强镇痛药物的疗效。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随时观察肢体的位置，防止患肢内收、外旋，保持患肢呈外展中立位。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卧床期间做好骨突部位的护理，防止褥疮的发生。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术后第</a:t>
            </a:r>
            <a:r>
              <a:rPr lang="en-US" altLang="zh-CN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天可协助病人坐起，以减少合并症的发生。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遵医嘱尽量早期协助病人坐轮椅下床活动，患肢免负重。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人工髋关节置换术后掌握正确的翻身方法，结合术前髋关节病变程度，假体类型，手术过程和病人全身情况，安排康复锻炼。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保持骨折部位固定不动，并用支持物支持，穿矫形鞋。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10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" name="标题 2098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100" name="文本占位符 2099"/>
          <p:cNvSpPr>
            <a:spLocks noGrp="1"/>
          </p:cNvSpPr>
          <p:nvPr>
            <p:ph type="body" idx="4294967295"/>
          </p:nvPr>
        </p:nvSpPr>
        <p:spPr>
          <a:xfrm>
            <a:off x="468313" y="333375"/>
            <a:ext cx="8351837" cy="604837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三、健康指导 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尽量保持患肢的功能位置，坐位时患肢不能盘腿。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翻身是尽量向健侧翻。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继续进行患肢的功能锻炼，应遵循循序渐进的原则。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术后</a:t>
            </a:r>
            <a:r>
              <a:rPr lang="en-US" altLang="zh-CN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3-4</a:t>
            </a: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周，可在家属的协助下扶双拐下地，患肢免负重，</a:t>
            </a:r>
            <a:r>
              <a:rPr lang="en-US" altLang="zh-CN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个月可完全去掉双拐，患肢负重行走。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注意营养的摄入，合理搭配饮食，促进骨折的愈合及机体的康复。</a:t>
            </a:r>
          </a:p>
          <a:p>
            <a:pPr>
              <a:lnSpc>
                <a:spcPct val="9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假体置换术病人应告知</a:t>
            </a:r>
            <a:r>
              <a:rPr lang="en-US" altLang="zh-CN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个月内避免做内收、内旋、外旋，避免屈髋大于</a:t>
            </a:r>
            <a:r>
              <a:rPr lang="en-US" altLang="zh-CN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90</a:t>
            </a: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度的动作，如不宜坐低凳，不宜用蹲式厕所，不宜做下蹲拾物动作，不宜做盘腿动作，不宜做双腿重叠交叉动作（俗称“二郎腿”）。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11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3" name="标题 2102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sz="4000" b="1" noProof="1"/>
              <a:t>股骨干骨折病人的护理</a:t>
            </a:r>
            <a:br>
              <a:rPr lang="zh-CN" altLang="en-US" sz="4000" b="1"/>
            </a:br>
            <a:endParaRPr lang="zh-CN" altLang="en-US" sz="4000" b="1" noProof="1"/>
          </a:p>
        </p:txBody>
      </p:sp>
      <p:sp>
        <p:nvSpPr>
          <p:cNvPr id="2104" name="文本占位符 2103"/>
          <p:cNvSpPr>
            <a:spLocks noGrp="1"/>
          </p:cNvSpPr>
          <p:nvPr>
            <p:ph type="body" idx="4294967295"/>
          </p:nvPr>
        </p:nvSpPr>
        <p:spPr>
          <a:xfrm>
            <a:off x="457200" y="1905000"/>
            <a:ext cx="82296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一、术前护理： 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观察病人生命体征及是否合并颅脑、内脏的损伤及出血性休克的发生。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尽快开放静脉通路，遵医嘱进行输血、输液等治疗。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记录病情变化、治疗项目及出入量。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遵医嘱及病情给予镇痛药物。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保守治疗的病人应保持患肢外展位，抬高患肢，做好骨牵引的护理。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疼痛减轻后，即可进行股四头肌及关节屈曲的功能锻炼。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准备手术的病人，遵医嘱及手术的要求做好常规准备。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12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7" name="标题 2106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108" name="文本占位符 2107"/>
          <p:cNvSpPr>
            <a:spLocks noGrp="1"/>
          </p:cNvSpPr>
          <p:nvPr>
            <p:ph type="body" idx="4294967295"/>
          </p:nvPr>
        </p:nvSpPr>
        <p:spPr>
          <a:xfrm>
            <a:off x="468313" y="1052513"/>
            <a:ext cx="8280400" cy="496887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二、术后护理： 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去枕平卧</a:t>
            </a:r>
            <a:r>
              <a:rPr lang="en-US" altLang="zh-CN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小时，定时监测血压、脉搏、呼吸的变化，发现异常及时通知医生。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患肢伤口放置引流的病人，观察引流的颜色、量及性状，保持外层敷料干燥。活动时防止引流打折、受压、扭曲、脱出等。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术后抬高患肢，以利于静脉及淋巴的回流，防止或减轻患肢的肿胀。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病人卧床期间做好骨突部位皮肤的护理，防止压疮的发生。</a:t>
            </a:r>
          </a:p>
          <a:p>
            <a:pPr marL="609600" indent="-609600">
              <a:lnSpc>
                <a:spcPct val="8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遵医嘱指导病人进行股四头肌及关节屈曲的功能锻炼。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13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标题 2110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ln>
            <a:solidFill>
              <a:srgbClr val="000000"/>
            </a:solidFill>
            <a:miter/>
          </a:ln>
        </p:spPr>
        <p:txBody>
          <a:bodyPr/>
          <a:lstStyle/>
          <a:p>
            <a:endParaRPr/>
          </a:p>
        </p:txBody>
      </p:sp>
      <p:sp>
        <p:nvSpPr>
          <p:cNvPr id="2112" name="文本占位符 2111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4114800"/>
          </a:xfrm>
        </p:spPr>
        <p:txBody>
          <a:bodyPr/>
          <a:lstStyle/>
          <a:p>
            <a:pPr marL="609600" indent="-609600"/>
            <a:r>
              <a:rPr lang="zh-CN" altLang="en-US" noProof="1"/>
              <a:t>三、健康指导</a:t>
            </a:r>
          </a:p>
          <a:p>
            <a:pPr marL="609600" indent="-609600"/>
            <a:r>
              <a:rPr lang="zh-CN" altLang="en-US" noProof="1"/>
              <a:t>抬高患肢，继续进行患肢股四头肌及关节屈曲的功能锻炼。</a:t>
            </a:r>
          </a:p>
          <a:p>
            <a:pPr marL="609600" indent="-609600"/>
            <a:r>
              <a:rPr lang="zh-CN" altLang="en-US" noProof="1"/>
              <a:t>注意营养的摄入，合理搭配饮食，促进骨折的愈合。</a:t>
            </a:r>
          </a:p>
          <a:p>
            <a:pPr marL="609600" indent="-609600"/>
            <a:r>
              <a:rPr lang="zh-CN" altLang="en-US" noProof="1"/>
              <a:t>扶拐行走时，注意安全。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14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5" name="标题 2114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pPr algn="ctr">
              <a:buSzTx/>
            </a:pPr>
            <a:r>
              <a:rPr lang="zh-CN" altLang="en-US" noProof="1"/>
              <a:t>骨科病人一般护理 </a:t>
            </a:r>
          </a:p>
        </p:txBody>
      </p:sp>
      <p:sp>
        <p:nvSpPr>
          <p:cNvPr id="2116" name="文本占位符 2115"/>
          <p:cNvSpPr>
            <a:spLocks noGrp="1"/>
          </p:cNvSpPr>
          <p:nvPr>
            <p:ph type="body" idx="4294967295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一、骨折病人护理要点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针对病人异常心理状态，及时进行疏导。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骨折病人先固定，后搬运。头颈及躯干损伤的病人必须搬动时，应保持头颈与躯干保持一致，防止脊柱屈曲及扭转。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如伴有休克发生，先行抗休克治疗，在处理骨折。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四肢损伤，抬高患肢，并注意观察神经损伤的症状、患肢远端动脉搏动、血管充盈度、皮肤颜色及温度、疼痛及肿胀等。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因骨折而造成病人的剧烈疼痛，遵医嘱尽快给予镇痛药物。</a:t>
            </a:r>
          </a:p>
          <a:p>
            <a:pPr marL="812800" indent="-812800">
              <a:lnSpc>
                <a:spcPct val="80000"/>
              </a:lnSpc>
            </a:pPr>
            <a:r>
              <a:rPr lang="zh-CN" altLang="en-US" sz="2400" noProof="1"/>
              <a:t>保守治疗的病人，应注重骨折部位固定效果的观察。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AFA3D-7B42-4736-93B6-DEC43A16A794}" type="slidenum">
              <a:rPr lang="ru-RU" smtClean="0"/>
              <a:t>15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https://d.book118.com/468100000021006040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">
      <a:majorFont>
        <a:latin typeface="Arial Black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 overriden 1">
        <a:dk1>
          <a:srgbClr val="FFCC66"/>
        </a:dk1>
        <a:lt1>
          <a:srgbClr val="FFFFFF"/>
        </a:lt1>
        <a:dk2>
          <a:srgbClr val="FF9900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FFFF"/>
        </a:accent3>
        <a:accent4>
          <a:srgbClr val="DAAE56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993300"/>
        </a:dk1>
        <a:lt1>
          <a:srgbClr val="FFFFFF"/>
        </a:lt1>
        <a:dk2>
          <a:srgbClr val="BB5F03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FFFFFF"/>
        </a:accent3>
        <a:accent4>
          <a:srgbClr val="822A00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6FB56D"/>
        </a:dk1>
        <a:lt1>
          <a:srgbClr val="FFFFFF"/>
        </a:lt1>
        <a:dk2>
          <a:srgbClr val="56925A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FFFFFF"/>
        </a:accent3>
        <a:accent4>
          <a:srgbClr val="5E9A5C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8000"/>
        </a:dk1>
        <a:lt1>
          <a:srgbClr val="FFFFFF"/>
        </a:lt1>
        <a:dk2>
          <a:srgbClr val="0066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FFFFFF"/>
        </a:accent3>
        <a:accent4>
          <a:srgbClr val="006C00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AAAAAA"/>
        </a:accent3>
        <a:accent4>
          <a:srgbClr val="AEC9DA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99"/>
        </a:dk1>
        <a:lt1>
          <a:srgbClr val="FFFFFF"/>
        </a:lt1>
        <a:dk2>
          <a:srgbClr val="48486A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FFFFFF"/>
        </a:accent3>
        <a:accent4>
          <a:srgbClr val="000082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666699"/>
        </a:dk1>
        <a:lt1>
          <a:srgbClr val="FFFFFF"/>
        </a:lt1>
        <a:dk2>
          <a:srgbClr val="573F8B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FFFFFF"/>
        </a:accent3>
        <a:accent4>
          <a:srgbClr val="565682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AAAAAA"/>
        </a:accent3>
        <a:accent4>
          <a:srgbClr val="C8C8C8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99"/>
      </a:dk1>
      <a:lt1>
        <a:srgbClr val="FFFFFF"/>
      </a:lt1>
      <a:dk2>
        <a:srgbClr val="010199"/>
      </a:dk2>
      <a:lt2>
        <a:srgbClr val="FFFFFF"/>
      </a:lt2>
      <a:accent1>
        <a:srgbClr val="33CCCC"/>
      </a:accent1>
      <a:accent2>
        <a:srgbClr val="00C6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6699FF"/>
      </a:folHlink>
    </a:clrScheme>
    <a:fontScheme name="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000099"/>
        </a:dk1>
        <a:lt1>
          <a:srgbClr val="FFFFFF"/>
        </a:lt1>
        <a:dk2>
          <a:srgbClr val="0101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FFFFFF"/>
        </a:accent3>
        <a:accent4>
          <a:srgbClr val="000082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5D93FF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FFFFFF"/>
        </a:accent3>
        <a:accent4>
          <a:srgbClr val="4E7D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572E88"/>
        </a:dk1>
        <a:lt1>
          <a:srgbClr val="FFFFFF"/>
        </a:lt1>
        <a:dk2>
          <a:srgbClr val="000000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492673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666699"/>
        </a:dk1>
        <a:lt1>
          <a:srgbClr val="FFFFFF"/>
        </a:lt1>
        <a:dk2>
          <a:srgbClr val="003366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FFFFFF"/>
        </a:accent3>
        <a:accent4>
          <a:srgbClr val="565682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336600"/>
        </a:dk1>
        <a:lt1>
          <a:srgbClr val="FFFFFF"/>
        </a:lt1>
        <a:dk2>
          <a:srgbClr val="0000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FFFFFF"/>
        </a:accent3>
        <a:accent4>
          <a:srgbClr val="2A5600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6B80"/>
        </a:dk1>
        <a:lt1>
          <a:srgbClr val="FFFFFF"/>
        </a:lt1>
        <a:dk2>
          <a:srgbClr val="00000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FFFFFF"/>
        </a:accent3>
        <a:accent4>
          <a:srgbClr val="005A6C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FF6600"/>
        </a:dk1>
        <a:lt1>
          <a:srgbClr val="FFFFFF"/>
        </a:lt1>
        <a:dk2>
          <a:srgbClr val="5F5F5F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FFFF"/>
        </a:accent3>
        <a:accent4>
          <a:srgbClr val="DA5600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FFBA2F"/>
        </a:dk1>
        <a:lt1>
          <a:srgbClr val="FFFFFF"/>
        </a:lt1>
        <a:dk2>
          <a:srgbClr val="000000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FFFF"/>
        </a:accent3>
        <a:accent4>
          <a:srgbClr val="DA9E27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 overriden 4">
    <a:dk1>
      <a:srgbClr val="006600"/>
    </a:dk1>
    <a:lt1>
      <a:srgbClr val="FFFFFF"/>
    </a:lt1>
    <a:dk2>
      <a:srgbClr val="008000"/>
    </a:dk2>
    <a:lt2>
      <a:srgbClr val="FFFFB7"/>
    </a:lt2>
    <a:accent1>
      <a:srgbClr val="99CC00"/>
    </a:accent1>
    <a:accent2>
      <a:srgbClr val="00CC00"/>
    </a:accent2>
    <a:accent3>
      <a:srgbClr val="AAC0AA"/>
    </a:accent3>
    <a:accent4>
      <a:srgbClr val="DADADA"/>
    </a:accent4>
    <a:accent5>
      <a:srgbClr val="CAE2AA"/>
    </a:accent5>
    <a:accent6>
      <a:srgbClr val="00B900"/>
    </a:accent6>
    <a:hlink>
      <a:srgbClr val="99FF66"/>
    </a:hlink>
    <a:folHlink>
      <a:srgbClr val="FFFF66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宋体</vt:lpstr>
      <vt:lpstr>Wingdings</vt:lpstr>
      <vt:lpstr>Tahoma</vt:lpstr>
      <vt:lpstr>幼圆</vt:lpstr>
      <vt:lpstr>Calibri Light</vt:lpstr>
      <vt:lpstr>Office Theme</vt:lpstr>
      <vt:lpstr>     骨 科 小 讲 课</vt:lpstr>
      <vt:lpstr>手外伤病人的护理</vt:lpstr>
      <vt:lpstr>PowerPoint Presentation</vt:lpstr>
      <vt:lpstr>锁骨骨折护理常规</vt:lpstr>
      <vt:lpstr>PowerPoint Presentation</vt:lpstr>
      <vt:lpstr>胫腓骨骨折病人的护理</vt:lpstr>
      <vt:lpstr>PowerPoint Presentation</vt:lpstr>
      <vt:lpstr>PowerPoint Presentation</vt:lpstr>
      <vt:lpstr>股骨颈骨折病人的护理</vt:lpstr>
      <vt:lpstr>PowerPoint Presentation</vt:lpstr>
      <vt:lpstr>PowerPoint Presentation</vt:lpstr>
      <vt:lpstr>股骨干骨折病人的护理</vt:lpstr>
      <vt:lpstr>PowerPoint Presentation</vt:lpstr>
      <vt:lpstr>PowerPoint Presentation</vt:lpstr>
      <vt:lpstr>骨科病人一般护理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2024-09-18T08:07:35.966</cp:lastPrinted>
  <dcterms:created xsi:type="dcterms:W3CDTF">2024-09-18T00:07:35Z</dcterms:created>
  <dcterms:modified xsi:type="dcterms:W3CDTF">2024-09-18T00:07:37Z</dcterms:modified>
</cp:coreProperties>
</file>