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0"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8"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69012ECD-51FC-41F1-AA8D-1B2483CD663E}" styleName="Light Style 2 - Accent 1">
    <a:wholeTbl>
      <a:tcTxStyle>
        <a:fontRef idx="minor"/>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lastCol>
    <a:firstCol>
      <a:tcTxStyle b="on"/>
    </a:firstCol>
    <a:lastRow>
      <a:tcTxStyle b="on"/>
      <a:tcStyle>
        <a:tcBdr>
          <a:top>
            <a:ln w="50800" cmpd="dbl">
              <a:solidFill>
                <a:schemeClr val="accent1"/>
              </a:solidFill>
            </a:ln>
          </a:top>
        </a:tcBdr>
      </a:tcStyle>
    </a:lastRow>
    <a:firstRow>
      <a:tcTxStyle b="on">
        <a:fontRef idx="minor"/>
        <a:schemeClr val="bg1"/>
      </a:tcTxStyle>
      <a:tcStyle>
        <a:fillRef idx="1">
          <a:schemeClr val="accent1"/>
        </a:fillRef>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A111915-BE36-4E01-A7E5-04B1672EAD32}" styleName="Light Style 2 - Accent 5">
    <a:wholeTbl>
      <a:tcTxStyle>
        <a:fontRef idx="minor"/>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lastCol>
    <a:firstCol>
      <a:tcTxStyle b="on"/>
    </a:firstCol>
    <a:lastRow>
      <a:tcTxStyle b="on"/>
      <a:tcStyle>
        <a:tcBdr>
          <a:top>
            <a:ln w="50800" cmpd="dbl">
              <a:solidFill>
                <a:schemeClr val="accent5"/>
              </a:solidFill>
            </a:ln>
          </a:top>
        </a:tcBdr>
      </a:tcStyle>
    </a:lastRow>
    <a:firstRow>
      <a:tcTxStyle b="on">
        <a:fontRef idx="minor"/>
        <a:schemeClr val="bg1"/>
      </a:tcTxStyle>
      <a:tcStyle>
        <a:fillRef idx="1">
          <a:schemeClr val="accent5"/>
        </a:fillRef>
      </a:tcStyle>
    </a:firstRow>
  </a:tblStyle>
  <a:tblStyle styleId="{72833802-FEF1-4C79-8D5D-14CF1EAF98D9}" styleName="Light Style 2 - Accent 2">
    <a:wholeTbl>
      <a:tcTxStyle>
        <a:fontRef idx="minor"/>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lastCol>
    <a:firstCol>
      <a:tcTxStyle b="on"/>
    </a:firstCol>
    <a:lastRow>
      <a:tcTxStyle b="on"/>
      <a:tcStyle>
        <a:tcBdr>
          <a:top>
            <a:ln w="50800" cmpd="dbl">
              <a:solidFill>
                <a:schemeClr val="accent2"/>
              </a:solidFill>
            </a:ln>
          </a:top>
        </a:tcBdr>
      </a:tcStyle>
    </a:lastRow>
    <a:firstRow>
      <a:tcTxStyle b="on">
        <a:fontRef idx="minor"/>
        <a:schemeClr val="bg1"/>
      </a:tcTxStyle>
      <a:tcStyle>
        <a:fillRef idx="1">
          <a:schemeClr val="accent2"/>
        </a:fillRef>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fill>
          <a:solidFill>
            <a:schemeClr val="accent2">
              <a:tint val="40000"/>
            </a:schemeClr>
          </a:solidFill>
        </a:fill>
      </a:tcStyle>
    </a:band1H>
    <a:band1V>
      <a:tcStyle>
        <a:fill>
          <a:solidFill>
            <a:schemeClr val="accent2">
              <a:tint val="40000"/>
            </a:schemeClr>
          </a:solidFill>
        </a:fill>
      </a:tcStyle>
    </a:band1V>
    <a:lastCol>
      <a:tcTxStyle b="on">
        <a:fontRef idx="minor">
          <a:prstClr val="black"/>
        </a:fontRef>
        <a:schemeClr val="lt1"/>
      </a:tcTxStyle>
      <a:tcStyle>
        <a:fill>
          <a:solidFill>
            <a:schemeClr val="accent2"/>
          </a:solidFill>
        </a:fill>
      </a:tcStyle>
    </a:lastCol>
    <a:firstCol>
      <a:tcTxStyle b="on">
        <a:fontRef idx="minor">
          <a:prstClr val="black"/>
        </a:fontRef>
        <a:schemeClr val="lt1"/>
      </a:tcTxStyle>
      <a:tcStyle>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355985-C5D9-42FD-8E96-2BB6BC0E8BB3}" type="datetimeFigureOut">
              <a:rPr lang="zh-CN" altLang="en-US" smtClean="0"/>
              <a:t>2020/12/9</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1D11C5-7EE9-47DD-8C30-F9808A1A3DA9}" type="slidenum">
              <a:rPr lang="zh-CN" altLang="en-US" smtClean="0"/>
              <a:t>‹#›</a:t>
            </a:fld>
            <a:endParaRPr lang="zh-CN" altLang="en-US"/>
          </a:p>
        </p:txBody>
      </p:sp>
    </p:spTree>
    <p:extLst>
      <p:ext uri="{BB962C8B-B14F-4D97-AF65-F5344CB8AC3E}">
        <p14:creationId xmlns:p14="http://schemas.microsoft.com/office/powerpoint/2010/main" val="1135447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0B1D11C5-7EE9-47DD-8C30-F9808A1A3DA9}" type="slidenum">
              <a:rPr kumimoji="0" lang="zh-CN" altLang="en-US" sz="1200" b="0" i="0" u="none" strike="noStrike" kern="1200" cap="none" spc="0" normalizeH="0" baseline="0" noProof="0" smtClean="0">
                <a:ln>
                  <a:noFill/>
                </a:ln>
                <a:solidFill>
                  <a:prstClr val="black"/>
                </a:solidFill>
                <a:effectLst/>
                <a:uLnTx/>
                <a:uFillTx/>
                <a:latin typeface="等线"/>
                <a:ea typeface="等线"/>
                <a:cs typeface="+mn-cs"/>
              </a:rPr>
              <a:t>1</a:t>
            </a:fld>
            <a:endParaRPr kumimoji="0" lang="zh-CN" altLang="en-US" sz="1200" b="0" i="0" u="none" strike="noStrike" kern="1200" cap="none" spc="0" normalizeH="0" baseline="0" noProof="0">
              <a:ln>
                <a:noFill/>
              </a:ln>
              <a:solidFill>
                <a:prstClr val="black"/>
              </a:solidFill>
              <a:effectLst/>
              <a:uLnTx/>
              <a:uFillTx/>
              <a:latin typeface="等线"/>
              <a:ea typeface="等线"/>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0B1D11C5-7EE9-47DD-8C30-F9808A1A3DA9}"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0B1D11C5-7EE9-47DD-8C30-F9808A1A3DA9}"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0B1D11C5-7EE9-47DD-8C30-F9808A1A3DA9}"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0B1D11C5-7EE9-47DD-8C30-F9808A1A3DA9}"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0B1D11C5-7EE9-47DD-8C30-F9808A1A3DA9}"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0B1D11C5-7EE9-47DD-8C30-F9808A1A3DA9}" type="slidenum">
              <a:rPr lang="zh-CN" altLang="en-US" smtClean="0"/>
              <a:t>8</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0B1D11C5-7EE9-47DD-8C30-F9808A1A3DA9}" type="slidenum">
              <a:rPr lang="zh-CN" altLang="en-US" smtClean="0"/>
              <a:t>9</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0B1D11C5-7EE9-47DD-8C30-F9808A1A3DA9}" type="slidenum">
              <a:rPr lang="zh-CN" altLang="en-US" smtClean="0"/>
              <a:t>10</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B2F8D7A-3B2C-4540-A9FE-0FB62A4A2A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64763D-D33A-48D2-AB8A-CDE301993F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890298B-0522-49AF-9E23-E36D8602DB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94083F6-0DD1-4768-95BA-26DA294E5D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0E59A7F-7E38-41E5-991A-92FB24EE8B5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B6EC5B2-CF5B-4FF4-8E2C-D21D33CEE84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046DDDD-7F88-4A47-8E21-EC4EAAC1F49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D430EA-896D-4892-8B4E-6EB2BA0358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876957-D5F0-4D18-AD21-981F77BDD2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AF54CC-9308-44ED-933E-FBAB0F03F8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9F563A-C377-4A6D-9C29-936D3B3785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仅标题">
    <p:spTree>
      <p:nvGrpSpPr>
        <p:cNvPr id="1" name=""/>
        <p:cNvGrpSpPr/>
        <p:nvPr/>
      </p:nvGrpSpPr>
      <p:grpSpPr>
        <a:xfrm>
          <a:off x="0" y="0"/>
          <a:ext cx="0" cy="0"/>
        </a:xfrm>
      </p:grpSpPr>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自定义版式">
    <p:spTree>
      <p:nvGrpSpPr>
        <p:cNvPr id="1" name=""/>
        <p:cNvGrpSpPr/>
        <p:nvPr/>
      </p:nvGrpSpPr>
      <p:grpSpPr>
        <a:xfrm>
          <a:off x="0" y="0"/>
          <a:ext cx="0" cy="0"/>
        </a:xfrm>
      </p:grpSpPr>
      <p:sp>
        <p:nvSpPr>
          <p:cNvPr id="10" name="图片占位符 9"/>
          <p:cNvSpPr>
            <a:spLocks noGrp="1"/>
          </p:cNvSpPr>
          <p:nvPr>
            <p:ph type="pic" sz="quarter" idx="10"/>
          </p:nvPr>
        </p:nvSpPr>
        <p:spPr>
          <a:xfrm>
            <a:off x="1907604" y="2132920"/>
            <a:ext cx="2293490" cy="1968500"/>
          </a:xfrm>
          <a:custGeom>
            <a:gdLst>
              <a:gd name="connsiteX0" fmla="*/ 1038778 w 2293490"/>
              <a:gd name="connsiteY0" fmla="*/ 0 h 1968500"/>
              <a:gd name="connsiteX1" fmla="*/ 1070410 w 2293490"/>
              <a:gd name="connsiteY1" fmla="*/ 0 h 1968500"/>
              <a:gd name="connsiteX2" fmla="*/ 1291829 w 2293490"/>
              <a:gd name="connsiteY2" fmla="*/ 26388 h 1968500"/>
              <a:gd name="connsiteX3" fmla="*/ 1418355 w 2293490"/>
              <a:gd name="connsiteY3" fmla="*/ 58052 h 1968500"/>
              <a:gd name="connsiteX4" fmla="*/ 1534337 w 2293490"/>
              <a:gd name="connsiteY4" fmla="*/ 79162 h 1968500"/>
              <a:gd name="connsiteX5" fmla="*/ 1639775 w 2293490"/>
              <a:gd name="connsiteY5" fmla="*/ 121382 h 1968500"/>
              <a:gd name="connsiteX6" fmla="*/ 1676678 w 2293490"/>
              <a:gd name="connsiteY6" fmla="*/ 137214 h 1968500"/>
              <a:gd name="connsiteX7" fmla="*/ 1903370 w 2293490"/>
              <a:gd name="connsiteY7" fmla="*/ 211100 h 1968500"/>
              <a:gd name="connsiteX8" fmla="*/ 2077343 w 2293490"/>
              <a:gd name="connsiteY8" fmla="*/ 327204 h 1968500"/>
              <a:gd name="connsiteX9" fmla="*/ 2145877 w 2293490"/>
              <a:gd name="connsiteY9" fmla="*/ 401088 h 1968500"/>
              <a:gd name="connsiteX10" fmla="*/ 2209140 w 2293490"/>
              <a:gd name="connsiteY10" fmla="*/ 485528 h 1968500"/>
              <a:gd name="connsiteX11" fmla="*/ 2256587 w 2293490"/>
              <a:gd name="connsiteY11" fmla="*/ 575245 h 1968500"/>
              <a:gd name="connsiteX12" fmla="*/ 2288218 w 2293490"/>
              <a:gd name="connsiteY12" fmla="*/ 675518 h 1968500"/>
              <a:gd name="connsiteX13" fmla="*/ 2293490 w 2293490"/>
              <a:gd name="connsiteY13" fmla="*/ 786345 h 1968500"/>
              <a:gd name="connsiteX14" fmla="*/ 2288218 w 2293490"/>
              <a:gd name="connsiteY14" fmla="*/ 891894 h 1968500"/>
              <a:gd name="connsiteX15" fmla="*/ 2267131 w 2293490"/>
              <a:gd name="connsiteY15" fmla="*/ 1002721 h 1968500"/>
              <a:gd name="connsiteX16" fmla="*/ 2235500 w 2293490"/>
              <a:gd name="connsiteY16" fmla="*/ 1102994 h 1968500"/>
              <a:gd name="connsiteX17" fmla="*/ 2230228 w 2293490"/>
              <a:gd name="connsiteY17" fmla="*/ 1118825 h 1968500"/>
              <a:gd name="connsiteX18" fmla="*/ 2219684 w 2293490"/>
              <a:gd name="connsiteY18" fmla="*/ 1182156 h 1968500"/>
              <a:gd name="connsiteX19" fmla="*/ 2188052 w 2293490"/>
              <a:gd name="connsiteY19" fmla="*/ 1282427 h 1968500"/>
              <a:gd name="connsiteX20" fmla="*/ 2077343 w 2293490"/>
              <a:gd name="connsiteY20" fmla="*/ 1456584 h 1968500"/>
              <a:gd name="connsiteX21" fmla="*/ 1982448 w 2293490"/>
              <a:gd name="connsiteY21" fmla="*/ 1541024 h 1968500"/>
              <a:gd name="connsiteX22" fmla="*/ 1982448 w 2293490"/>
              <a:gd name="connsiteY22" fmla="*/ 1546301 h 1968500"/>
              <a:gd name="connsiteX23" fmla="*/ 1829563 w 2293490"/>
              <a:gd name="connsiteY23" fmla="*/ 1688794 h 1968500"/>
              <a:gd name="connsiteX24" fmla="*/ 1650319 w 2293490"/>
              <a:gd name="connsiteY24" fmla="*/ 1804898 h 1968500"/>
              <a:gd name="connsiteX25" fmla="*/ 1244382 w 2293490"/>
              <a:gd name="connsiteY25" fmla="*/ 1942112 h 1968500"/>
              <a:gd name="connsiteX26" fmla="*/ 1022963 w 2293490"/>
              <a:gd name="connsiteY26" fmla="*/ 1968500 h 1968500"/>
              <a:gd name="connsiteX27" fmla="*/ 796271 w 2293490"/>
              <a:gd name="connsiteY27" fmla="*/ 1952669 h 1968500"/>
              <a:gd name="connsiteX28" fmla="*/ 590667 w 2293490"/>
              <a:gd name="connsiteY28" fmla="*/ 1899893 h 1968500"/>
              <a:gd name="connsiteX29" fmla="*/ 406151 w 2293490"/>
              <a:gd name="connsiteY29" fmla="*/ 1804898 h 1968500"/>
              <a:gd name="connsiteX30" fmla="*/ 258537 w 2293490"/>
              <a:gd name="connsiteY30" fmla="*/ 1662406 h 1968500"/>
              <a:gd name="connsiteX31" fmla="*/ 205818 w 2293490"/>
              <a:gd name="connsiteY31" fmla="*/ 1572689 h 1968500"/>
              <a:gd name="connsiteX32" fmla="*/ 163643 w 2293490"/>
              <a:gd name="connsiteY32" fmla="*/ 1477694 h 1968500"/>
              <a:gd name="connsiteX33" fmla="*/ 142555 w 2293490"/>
              <a:gd name="connsiteY33" fmla="*/ 1372144 h 1968500"/>
              <a:gd name="connsiteX34" fmla="*/ 137283 w 2293490"/>
              <a:gd name="connsiteY34" fmla="*/ 1335203 h 1968500"/>
              <a:gd name="connsiteX35" fmla="*/ 105652 w 2293490"/>
              <a:gd name="connsiteY35" fmla="*/ 1287706 h 1968500"/>
              <a:gd name="connsiteX36" fmla="*/ 52933 w 2293490"/>
              <a:gd name="connsiteY36" fmla="*/ 1197987 h 1968500"/>
              <a:gd name="connsiteX37" fmla="*/ 16030 w 2293490"/>
              <a:gd name="connsiteY37" fmla="*/ 1092439 h 1968500"/>
              <a:gd name="connsiteX38" fmla="*/ 5486 w 2293490"/>
              <a:gd name="connsiteY38" fmla="*/ 876061 h 1968500"/>
              <a:gd name="connsiteX39" fmla="*/ 26573 w 2293490"/>
              <a:gd name="connsiteY39" fmla="*/ 765235 h 1968500"/>
              <a:gd name="connsiteX40" fmla="*/ 63476 w 2293490"/>
              <a:gd name="connsiteY40" fmla="*/ 664962 h 1968500"/>
              <a:gd name="connsiteX41" fmla="*/ 168915 w 2293490"/>
              <a:gd name="connsiteY41" fmla="*/ 480250 h 1968500"/>
              <a:gd name="connsiteX42" fmla="*/ 305984 w 2293490"/>
              <a:gd name="connsiteY42" fmla="*/ 321926 h 1968500"/>
              <a:gd name="connsiteX43" fmla="*/ 469413 w 2293490"/>
              <a:gd name="connsiteY43" fmla="*/ 184712 h 1968500"/>
              <a:gd name="connsiteX44" fmla="*/ 648657 w 2293490"/>
              <a:gd name="connsiteY44" fmla="*/ 79162 h 1968500"/>
              <a:gd name="connsiteX45" fmla="*/ 854261 w 2293490"/>
              <a:gd name="connsiteY45" fmla="*/ 15833 h 1968500"/>
              <a:gd name="connsiteX46" fmla="*/ 1038778 w 2293490"/>
              <a:gd name="connsiteY46" fmla="*/ 0 h 1968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2293490" h="1968500">
                <a:moveTo>
                  <a:pt x="1038778" y="0"/>
                </a:moveTo>
                <a:cubicBezTo>
                  <a:pt x="1049322" y="0"/>
                  <a:pt x="1059866" y="0"/>
                  <a:pt x="1070410" y="0"/>
                </a:cubicBezTo>
                <a:cubicBezTo>
                  <a:pt x="1144216" y="0"/>
                  <a:pt x="1218023" y="10555"/>
                  <a:pt x="1291829" y="26388"/>
                </a:cubicBezTo>
                <a:cubicBezTo>
                  <a:pt x="1334005" y="31665"/>
                  <a:pt x="1376180" y="42220"/>
                  <a:pt x="1418355" y="58052"/>
                </a:cubicBezTo>
                <a:cubicBezTo>
                  <a:pt x="1460531" y="63329"/>
                  <a:pt x="1497434" y="68607"/>
                  <a:pt x="1534337" y="79162"/>
                </a:cubicBezTo>
                <a:cubicBezTo>
                  <a:pt x="1571240" y="89717"/>
                  <a:pt x="1602872" y="105550"/>
                  <a:pt x="1639775" y="121382"/>
                </a:cubicBezTo>
                <a:cubicBezTo>
                  <a:pt x="1650319" y="126660"/>
                  <a:pt x="1660862" y="131938"/>
                  <a:pt x="1676678" y="137214"/>
                </a:cubicBezTo>
                <a:cubicBezTo>
                  <a:pt x="1755757" y="153047"/>
                  <a:pt x="1834835" y="174157"/>
                  <a:pt x="1903370" y="211100"/>
                </a:cubicBezTo>
                <a:cubicBezTo>
                  <a:pt x="1966633" y="242764"/>
                  <a:pt x="2024623" y="279707"/>
                  <a:pt x="2077343" y="327204"/>
                </a:cubicBezTo>
                <a:cubicBezTo>
                  <a:pt x="2103702" y="348314"/>
                  <a:pt x="2124789" y="374702"/>
                  <a:pt x="2145877" y="401088"/>
                </a:cubicBezTo>
                <a:cubicBezTo>
                  <a:pt x="2172236" y="427476"/>
                  <a:pt x="2193325" y="453864"/>
                  <a:pt x="2209140" y="485528"/>
                </a:cubicBezTo>
                <a:cubicBezTo>
                  <a:pt x="2230228" y="511916"/>
                  <a:pt x="2246043" y="543581"/>
                  <a:pt x="2256587" y="575245"/>
                </a:cubicBezTo>
                <a:cubicBezTo>
                  <a:pt x="2272403" y="606910"/>
                  <a:pt x="2282946" y="643852"/>
                  <a:pt x="2288218" y="675518"/>
                </a:cubicBezTo>
                <a:cubicBezTo>
                  <a:pt x="2293490" y="712459"/>
                  <a:pt x="2293490" y="749402"/>
                  <a:pt x="2293490" y="786345"/>
                </a:cubicBezTo>
                <a:cubicBezTo>
                  <a:pt x="2293490" y="823287"/>
                  <a:pt x="2293490" y="854952"/>
                  <a:pt x="2288218" y="891894"/>
                </a:cubicBezTo>
                <a:cubicBezTo>
                  <a:pt x="2282946" y="928837"/>
                  <a:pt x="2277675" y="965778"/>
                  <a:pt x="2267131" y="1002721"/>
                </a:cubicBezTo>
                <a:cubicBezTo>
                  <a:pt x="2261859" y="1034387"/>
                  <a:pt x="2251315" y="1071328"/>
                  <a:pt x="2235500" y="1102994"/>
                </a:cubicBezTo>
                <a:cubicBezTo>
                  <a:pt x="2235500" y="1108271"/>
                  <a:pt x="2230228" y="1113549"/>
                  <a:pt x="2230228" y="1118825"/>
                </a:cubicBezTo>
                <a:cubicBezTo>
                  <a:pt x="2230228" y="1139935"/>
                  <a:pt x="2224956" y="1161046"/>
                  <a:pt x="2219684" y="1182156"/>
                </a:cubicBezTo>
                <a:cubicBezTo>
                  <a:pt x="2214412" y="1213820"/>
                  <a:pt x="2198597" y="1250763"/>
                  <a:pt x="2188052" y="1282427"/>
                </a:cubicBezTo>
                <a:cubicBezTo>
                  <a:pt x="2156421" y="1345758"/>
                  <a:pt x="2119518" y="1403810"/>
                  <a:pt x="2077343" y="1456584"/>
                </a:cubicBezTo>
                <a:cubicBezTo>
                  <a:pt x="2045712" y="1488249"/>
                  <a:pt x="2019351" y="1514637"/>
                  <a:pt x="1982448" y="1541024"/>
                </a:cubicBezTo>
                <a:cubicBezTo>
                  <a:pt x="1982448" y="1546301"/>
                  <a:pt x="1982448" y="1546301"/>
                  <a:pt x="1982448" y="1546301"/>
                </a:cubicBezTo>
                <a:cubicBezTo>
                  <a:pt x="1935001" y="1599077"/>
                  <a:pt x="1882283" y="1646574"/>
                  <a:pt x="1829563" y="1688794"/>
                </a:cubicBezTo>
                <a:cubicBezTo>
                  <a:pt x="1771573" y="1736291"/>
                  <a:pt x="1713581" y="1773234"/>
                  <a:pt x="1650319" y="1804898"/>
                </a:cubicBezTo>
                <a:cubicBezTo>
                  <a:pt x="1523793" y="1873505"/>
                  <a:pt x="1386723" y="1921003"/>
                  <a:pt x="1244382" y="1942112"/>
                </a:cubicBezTo>
                <a:cubicBezTo>
                  <a:pt x="1170576" y="1957945"/>
                  <a:pt x="1096769" y="1968500"/>
                  <a:pt x="1022963" y="1968500"/>
                </a:cubicBezTo>
                <a:cubicBezTo>
                  <a:pt x="949156" y="1968500"/>
                  <a:pt x="870078" y="1963223"/>
                  <a:pt x="796271" y="1952669"/>
                </a:cubicBezTo>
                <a:cubicBezTo>
                  <a:pt x="727736" y="1942112"/>
                  <a:pt x="659201" y="1921003"/>
                  <a:pt x="590667" y="1899893"/>
                </a:cubicBezTo>
                <a:cubicBezTo>
                  <a:pt x="527403" y="1873505"/>
                  <a:pt x="464141" y="1847119"/>
                  <a:pt x="406151" y="1804898"/>
                </a:cubicBezTo>
                <a:cubicBezTo>
                  <a:pt x="348159" y="1767957"/>
                  <a:pt x="300712" y="1720458"/>
                  <a:pt x="258537" y="1662406"/>
                </a:cubicBezTo>
                <a:cubicBezTo>
                  <a:pt x="237449" y="1636019"/>
                  <a:pt x="221633" y="1604354"/>
                  <a:pt x="205818" y="1572689"/>
                </a:cubicBezTo>
                <a:cubicBezTo>
                  <a:pt x="190002" y="1541024"/>
                  <a:pt x="174187" y="1509359"/>
                  <a:pt x="163643" y="1477694"/>
                </a:cubicBezTo>
                <a:cubicBezTo>
                  <a:pt x="153099" y="1446030"/>
                  <a:pt x="147827" y="1409087"/>
                  <a:pt x="142555" y="1372144"/>
                </a:cubicBezTo>
                <a:cubicBezTo>
                  <a:pt x="142555" y="1361589"/>
                  <a:pt x="137283" y="1345758"/>
                  <a:pt x="137283" y="1335203"/>
                </a:cubicBezTo>
                <a:cubicBezTo>
                  <a:pt x="126740" y="1319370"/>
                  <a:pt x="116196" y="1303537"/>
                  <a:pt x="105652" y="1287706"/>
                </a:cubicBezTo>
                <a:cubicBezTo>
                  <a:pt x="84564" y="1256040"/>
                  <a:pt x="63476" y="1229653"/>
                  <a:pt x="52933" y="1197987"/>
                </a:cubicBezTo>
                <a:cubicBezTo>
                  <a:pt x="37117" y="1161046"/>
                  <a:pt x="26573" y="1129380"/>
                  <a:pt x="16030" y="1092439"/>
                </a:cubicBezTo>
                <a:cubicBezTo>
                  <a:pt x="214" y="1023831"/>
                  <a:pt x="-5058" y="949947"/>
                  <a:pt x="5486" y="876061"/>
                </a:cubicBezTo>
                <a:cubicBezTo>
                  <a:pt x="10758" y="839119"/>
                  <a:pt x="16030" y="802177"/>
                  <a:pt x="26573" y="765235"/>
                </a:cubicBezTo>
                <a:cubicBezTo>
                  <a:pt x="37117" y="733569"/>
                  <a:pt x="47661" y="696628"/>
                  <a:pt x="63476" y="664962"/>
                </a:cubicBezTo>
                <a:cubicBezTo>
                  <a:pt x="89835" y="596355"/>
                  <a:pt x="126740" y="538302"/>
                  <a:pt x="168915" y="480250"/>
                </a:cubicBezTo>
                <a:cubicBezTo>
                  <a:pt x="211089" y="422198"/>
                  <a:pt x="253266" y="369424"/>
                  <a:pt x="305984" y="321926"/>
                </a:cubicBezTo>
                <a:cubicBezTo>
                  <a:pt x="353431" y="269152"/>
                  <a:pt x="411423" y="221654"/>
                  <a:pt x="469413" y="184712"/>
                </a:cubicBezTo>
                <a:cubicBezTo>
                  <a:pt x="522132" y="142492"/>
                  <a:pt x="585395" y="105550"/>
                  <a:pt x="648657" y="79162"/>
                </a:cubicBezTo>
                <a:cubicBezTo>
                  <a:pt x="711921" y="52774"/>
                  <a:pt x="780455" y="31665"/>
                  <a:pt x="854261" y="15833"/>
                </a:cubicBezTo>
                <a:cubicBezTo>
                  <a:pt x="912253" y="5277"/>
                  <a:pt x="975515" y="0"/>
                  <a:pt x="1038778" y="0"/>
                </a:cubicBezTo>
                <a:close/>
              </a:path>
            </a:pathLst>
          </a:custGeom>
          <a:ln w="28575">
            <a:solidFill>
              <a:srgbClr val="132F95"/>
            </a:solidFill>
          </a:ln>
        </p:spPr>
        <p:txBody>
          <a:bodyPr wrap="square">
            <a:noAutofit/>
          </a:bodyPr>
          <a:lstStyle/>
          <a:p>
            <a:endParaRPr lang="zh-CN" altLang="en-US"/>
          </a:p>
        </p:txBody>
      </p:sp>
      <p:sp>
        <p:nvSpPr>
          <p:cNvPr id="11" name="图片占位符 10"/>
          <p:cNvSpPr>
            <a:spLocks noGrp="1"/>
          </p:cNvSpPr>
          <p:nvPr>
            <p:ph type="pic" sz="quarter" idx="11"/>
          </p:nvPr>
        </p:nvSpPr>
        <p:spPr>
          <a:xfrm>
            <a:off x="4949254" y="2132920"/>
            <a:ext cx="2293490" cy="1968500"/>
          </a:xfrm>
          <a:custGeom>
            <a:gdLst>
              <a:gd name="connsiteX0" fmla="*/ 1038778 w 2293490"/>
              <a:gd name="connsiteY0" fmla="*/ 0 h 1968500"/>
              <a:gd name="connsiteX1" fmla="*/ 1070410 w 2293490"/>
              <a:gd name="connsiteY1" fmla="*/ 0 h 1968500"/>
              <a:gd name="connsiteX2" fmla="*/ 1291829 w 2293490"/>
              <a:gd name="connsiteY2" fmla="*/ 26388 h 1968500"/>
              <a:gd name="connsiteX3" fmla="*/ 1418355 w 2293490"/>
              <a:gd name="connsiteY3" fmla="*/ 58052 h 1968500"/>
              <a:gd name="connsiteX4" fmla="*/ 1534337 w 2293490"/>
              <a:gd name="connsiteY4" fmla="*/ 79162 h 1968500"/>
              <a:gd name="connsiteX5" fmla="*/ 1639775 w 2293490"/>
              <a:gd name="connsiteY5" fmla="*/ 121382 h 1968500"/>
              <a:gd name="connsiteX6" fmla="*/ 1676678 w 2293490"/>
              <a:gd name="connsiteY6" fmla="*/ 137214 h 1968500"/>
              <a:gd name="connsiteX7" fmla="*/ 1903370 w 2293490"/>
              <a:gd name="connsiteY7" fmla="*/ 211100 h 1968500"/>
              <a:gd name="connsiteX8" fmla="*/ 2077343 w 2293490"/>
              <a:gd name="connsiteY8" fmla="*/ 327204 h 1968500"/>
              <a:gd name="connsiteX9" fmla="*/ 2145877 w 2293490"/>
              <a:gd name="connsiteY9" fmla="*/ 401088 h 1968500"/>
              <a:gd name="connsiteX10" fmla="*/ 2209140 w 2293490"/>
              <a:gd name="connsiteY10" fmla="*/ 485528 h 1968500"/>
              <a:gd name="connsiteX11" fmla="*/ 2256587 w 2293490"/>
              <a:gd name="connsiteY11" fmla="*/ 575245 h 1968500"/>
              <a:gd name="connsiteX12" fmla="*/ 2288218 w 2293490"/>
              <a:gd name="connsiteY12" fmla="*/ 675518 h 1968500"/>
              <a:gd name="connsiteX13" fmla="*/ 2293490 w 2293490"/>
              <a:gd name="connsiteY13" fmla="*/ 786345 h 1968500"/>
              <a:gd name="connsiteX14" fmla="*/ 2288218 w 2293490"/>
              <a:gd name="connsiteY14" fmla="*/ 891894 h 1968500"/>
              <a:gd name="connsiteX15" fmla="*/ 2267131 w 2293490"/>
              <a:gd name="connsiteY15" fmla="*/ 1002721 h 1968500"/>
              <a:gd name="connsiteX16" fmla="*/ 2235500 w 2293490"/>
              <a:gd name="connsiteY16" fmla="*/ 1102994 h 1968500"/>
              <a:gd name="connsiteX17" fmla="*/ 2230228 w 2293490"/>
              <a:gd name="connsiteY17" fmla="*/ 1118825 h 1968500"/>
              <a:gd name="connsiteX18" fmla="*/ 2219684 w 2293490"/>
              <a:gd name="connsiteY18" fmla="*/ 1182156 h 1968500"/>
              <a:gd name="connsiteX19" fmla="*/ 2188052 w 2293490"/>
              <a:gd name="connsiteY19" fmla="*/ 1282427 h 1968500"/>
              <a:gd name="connsiteX20" fmla="*/ 2077343 w 2293490"/>
              <a:gd name="connsiteY20" fmla="*/ 1456584 h 1968500"/>
              <a:gd name="connsiteX21" fmla="*/ 1982448 w 2293490"/>
              <a:gd name="connsiteY21" fmla="*/ 1541024 h 1968500"/>
              <a:gd name="connsiteX22" fmla="*/ 1982448 w 2293490"/>
              <a:gd name="connsiteY22" fmla="*/ 1546301 h 1968500"/>
              <a:gd name="connsiteX23" fmla="*/ 1829563 w 2293490"/>
              <a:gd name="connsiteY23" fmla="*/ 1688794 h 1968500"/>
              <a:gd name="connsiteX24" fmla="*/ 1650319 w 2293490"/>
              <a:gd name="connsiteY24" fmla="*/ 1804898 h 1968500"/>
              <a:gd name="connsiteX25" fmla="*/ 1244382 w 2293490"/>
              <a:gd name="connsiteY25" fmla="*/ 1942112 h 1968500"/>
              <a:gd name="connsiteX26" fmla="*/ 1022963 w 2293490"/>
              <a:gd name="connsiteY26" fmla="*/ 1968500 h 1968500"/>
              <a:gd name="connsiteX27" fmla="*/ 796271 w 2293490"/>
              <a:gd name="connsiteY27" fmla="*/ 1952669 h 1968500"/>
              <a:gd name="connsiteX28" fmla="*/ 590667 w 2293490"/>
              <a:gd name="connsiteY28" fmla="*/ 1899893 h 1968500"/>
              <a:gd name="connsiteX29" fmla="*/ 406151 w 2293490"/>
              <a:gd name="connsiteY29" fmla="*/ 1804898 h 1968500"/>
              <a:gd name="connsiteX30" fmla="*/ 258538 w 2293490"/>
              <a:gd name="connsiteY30" fmla="*/ 1662406 h 1968500"/>
              <a:gd name="connsiteX31" fmla="*/ 205818 w 2293490"/>
              <a:gd name="connsiteY31" fmla="*/ 1572689 h 1968500"/>
              <a:gd name="connsiteX32" fmla="*/ 163643 w 2293490"/>
              <a:gd name="connsiteY32" fmla="*/ 1477694 h 1968500"/>
              <a:gd name="connsiteX33" fmla="*/ 142555 w 2293490"/>
              <a:gd name="connsiteY33" fmla="*/ 1372144 h 1968500"/>
              <a:gd name="connsiteX34" fmla="*/ 137284 w 2293490"/>
              <a:gd name="connsiteY34" fmla="*/ 1335203 h 1968500"/>
              <a:gd name="connsiteX35" fmla="*/ 105652 w 2293490"/>
              <a:gd name="connsiteY35" fmla="*/ 1287706 h 1968500"/>
              <a:gd name="connsiteX36" fmla="*/ 52933 w 2293490"/>
              <a:gd name="connsiteY36" fmla="*/ 1197987 h 1968500"/>
              <a:gd name="connsiteX37" fmla="*/ 16030 w 2293490"/>
              <a:gd name="connsiteY37" fmla="*/ 1092439 h 1968500"/>
              <a:gd name="connsiteX38" fmla="*/ 5486 w 2293490"/>
              <a:gd name="connsiteY38" fmla="*/ 876061 h 1968500"/>
              <a:gd name="connsiteX39" fmla="*/ 26573 w 2293490"/>
              <a:gd name="connsiteY39" fmla="*/ 765235 h 1968500"/>
              <a:gd name="connsiteX40" fmla="*/ 63476 w 2293490"/>
              <a:gd name="connsiteY40" fmla="*/ 664962 h 1968500"/>
              <a:gd name="connsiteX41" fmla="*/ 168915 w 2293490"/>
              <a:gd name="connsiteY41" fmla="*/ 480250 h 1968500"/>
              <a:gd name="connsiteX42" fmla="*/ 305984 w 2293490"/>
              <a:gd name="connsiteY42" fmla="*/ 321926 h 1968500"/>
              <a:gd name="connsiteX43" fmla="*/ 469413 w 2293490"/>
              <a:gd name="connsiteY43" fmla="*/ 184712 h 1968500"/>
              <a:gd name="connsiteX44" fmla="*/ 648657 w 2293490"/>
              <a:gd name="connsiteY44" fmla="*/ 79162 h 1968500"/>
              <a:gd name="connsiteX45" fmla="*/ 854261 w 2293490"/>
              <a:gd name="connsiteY45" fmla="*/ 15833 h 1968500"/>
              <a:gd name="connsiteX46" fmla="*/ 1038778 w 2293490"/>
              <a:gd name="connsiteY46" fmla="*/ 0 h 1968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2293490" h="1968500">
                <a:moveTo>
                  <a:pt x="1038778" y="0"/>
                </a:moveTo>
                <a:cubicBezTo>
                  <a:pt x="1049322" y="0"/>
                  <a:pt x="1059866" y="0"/>
                  <a:pt x="1070410" y="0"/>
                </a:cubicBezTo>
                <a:cubicBezTo>
                  <a:pt x="1144216" y="0"/>
                  <a:pt x="1218023" y="10555"/>
                  <a:pt x="1291829" y="26388"/>
                </a:cubicBezTo>
                <a:cubicBezTo>
                  <a:pt x="1334005" y="31665"/>
                  <a:pt x="1376180" y="42220"/>
                  <a:pt x="1418355" y="58052"/>
                </a:cubicBezTo>
                <a:cubicBezTo>
                  <a:pt x="1460531" y="63329"/>
                  <a:pt x="1497434" y="68607"/>
                  <a:pt x="1534337" y="79162"/>
                </a:cubicBezTo>
                <a:cubicBezTo>
                  <a:pt x="1571240" y="89717"/>
                  <a:pt x="1602872" y="105550"/>
                  <a:pt x="1639775" y="121382"/>
                </a:cubicBezTo>
                <a:cubicBezTo>
                  <a:pt x="1650319" y="126660"/>
                  <a:pt x="1660862" y="131938"/>
                  <a:pt x="1676678" y="137214"/>
                </a:cubicBezTo>
                <a:cubicBezTo>
                  <a:pt x="1755757" y="153047"/>
                  <a:pt x="1834835" y="174157"/>
                  <a:pt x="1903370" y="211100"/>
                </a:cubicBezTo>
                <a:cubicBezTo>
                  <a:pt x="1966633" y="242764"/>
                  <a:pt x="2024623" y="279707"/>
                  <a:pt x="2077343" y="327204"/>
                </a:cubicBezTo>
                <a:cubicBezTo>
                  <a:pt x="2103702" y="348314"/>
                  <a:pt x="2124789" y="374702"/>
                  <a:pt x="2145877" y="401088"/>
                </a:cubicBezTo>
                <a:cubicBezTo>
                  <a:pt x="2172236" y="427476"/>
                  <a:pt x="2193325" y="453864"/>
                  <a:pt x="2209140" y="485528"/>
                </a:cubicBezTo>
                <a:cubicBezTo>
                  <a:pt x="2230228" y="511916"/>
                  <a:pt x="2246043" y="543581"/>
                  <a:pt x="2256587" y="575245"/>
                </a:cubicBezTo>
                <a:cubicBezTo>
                  <a:pt x="2272403" y="606910"/>
                  <a:pt x="2282946" y="643852"/>
                  <a:pt x="2288218" y="675518"/>
                </a:cubicBezTo>
                <a:cubicBezTo>
                  <a:pt x="2293490" y="712459"/>
                  <a:pt x="2293490" y="749402"/>
                  <a:pt x="2293490" y="786345"/>
                </a:cubicBezTo>
                <a:cubicBezTo>
                  <a:pt x="2293490" y="823287"/>
                  <a:pt x="2293490" y="854952"/>
                  <a:pt x="2288218" y="891894"/>
                </a:cubicBezTo>
                <a:cubicBezTo>
                  <a:pt x="2282946" y="928837"/>
                  <a:pt x="2277675" y="965778"/>
                  <a:pt x="2267131" y="1002721"/>
                </a:cubicBezTo>
                <a:cubicBezTo>
                  <a:pt x="2261859" y="1034387"/>
                  <a:pt x="2251315" y="1071328"/>
                  <a:pt x="2235500" y="1102994"/>
                </a:cubicBezTo>
                <a:cubicBezTo>
                  <a:pt x="2235500" y="1108271"/>
                  <a:pt x="2230228" y="1113549"/>
                  <a:pt x="2230228" y="1118825"/>
                </a:cubicBezTo>
                <a:cubicBezTo>
                  <a:pt x="2230228" y="1139935"/>
                  <a:pt x="2224956" y="1161046"/>
                  <a:pt x="2219684" y="1182156"/>
                </a:cubicBezTo>
                <a:cubicBezTo>
                  <a:pt x="2214412" y="1213820"/>
                  <a:pt x="2198597" y="1250763"/>
                  <a:pt x="2188052" y="1282427"/>
                </a:cubicBezTo>
                <a:cubicBezTo>
                  <a:pt x="2156421" y="1345758"/>
                  <a:pt x="2119518" y="1403810"/>
                  <a:pt x="2077343" y="1456584"/>
                </a:cubicBezTo>
                <a:cubicBezTo>
                  <a:pt x="2045712" y="1488249"/>
                  <a:pt x="2019351" y="1514637"/>
                  <a:pt x="1982448" y="1541024"/>
                </a:cubicBezTo>
                <a:cubicBezTo>
                  <a:pt x="1982448" y="1546301"/>
                  <a:pt x="1982448" y="1546301"/>
                  <a:pt x="1982448" y="1546301"/>
                </a:cubicBezTo>
                <a:cubicBezTo>
                  <a:pt x="1935001" y="1599077"/>
                  <a:pt x="1882283" y="1646574"/>
                  <a:pt x="1829563" y="1688794"/>
                </a:cubicBezTo>
                <a:cubicBezTo>
                  <a:pt x="1771573" y="1736291"/>
                  <a:pt x="1713581" y="1773234"/>
                  <a:pt x="1650319" y="1804898"/>
                </a:cubicBezTo>
                <a:cubicBezTo>
                  <a:pt x="1523793" y="1873505"/>
                  <a:pt x="1386723" y="1921003"/>
                  <a:pt x="1244382" y="1942112"/>
                </a:cubicBezTo>
                <a:cubicBezTo>
                  <a:pt x="1170576" y="1957945"/>
                  <a:pt x="1096769" y="1968500"/>
                  <a:pt x="1022963" y="1968500"/>
                </a:cubicBezTo>
                <a:cubicBezTo>
                  <a:pt x="949156" y="1968500"/>
                  <a:pt x="870078" y="1963223"/>
                  <a:pt x="796271" y="1952669"/>
                </a:cubicBezTo>
                <a:cubicBezTo>
                  <a:pt x="727736" y="1942112"/>
                  <a:pt x="659201" y="1921003"/>
                  <a:pt x="590667" y="1899893"/>
                </a:cubicBezTo>
                <a:cubicBezTo>
                  <a:pt x="527403" y="1873505"/>
                  <a:pt x="464141" y="1847119"/>
                  <a:pt x="406151" y="1804898"/>
                </a:cubicBezTo>
                <a:cubicBezTo>
                  <a:pt x="348159" y="1767957"/>
                  <a:pt x="300712" y="1720458"/>
                  <a:pt x="258538" y="1662406"/>
                </a:cubicBezTo>
                <a:cubicBezTo>
                  <a:pt x="237449" y="1636019"/>
                  <a:pt x="221633" y="1604354"/>
                  <a:pt x="205818" y="1572689"/>
                </a:cubicBezTo>
                <a:cubicBezTo>
                  <a:pt x="190002" y="1541024"/>
                  <a:pt x="174187" y="1509359"/>
                  <a:pt x="163643" y="1477694"/>
                </a:cubicBezTo>
                <a:cubicBezTo>
                  <a:pt x="153099" y="1446030"/>
                  <a:pt x="147827" y="1409087"/>
                  <a:pt x="142555" y="1372144"/>
                </a:cubicBezTo>
                <a:cubicBezTo>
                  <a:pt x="142555" y="1361589"/>
                  <a:pt x="137284" y="1345758"/>
                  <a:pt x="137284" y="1335203"/>
                </a:cubicBezTo>
                <a:cubicBezTo>
                  <a:pt x="126740" y="1319370"/>
                  <a:pt x="116196" y="1303537"/>
                  <a:pt x="105652" y="1287706"/>
                </a:cubicBezTo>
                <a:cubicBezTo>
                  <a:pt x="84564" y="1256040"/>
                  <a:pt x="63476" y="1229653"/>
                  <a:pt x="52933" y="1197987"/>
                </a:cubicBezTo>
                <a:cubicBezTo>
                  <a:pt x="37117" y="1161046"/>
                  <a:pt x="26573" y="1129380"/>
                  <a:pt x="16030" y="1092439"/>
                </a:cubicBezTo>
                <a:cubicBezTo>
                  <a:pt x="214" y="1023831"/>
                  <a:pt x="-5058" y="949947"/>
                  <a:pt x="5486" y="876061"/>
                </a:cubicBezTo>
                <a:cubicBezTo>
                  <a:pt x="10758" y="839119"/>
                  <a:pt x="16030" y="802177"/>
                  <a:pt x="26573" y="765235"/>
                </a:cubicBezTo>
                <a:cubicBezTo>
                  <a:pt x="37117" y="733569"/>
                  <a:pt x="47661" y="696628"/>
                  <a:pt x="63476" y="664962"/>
                </a:cubicBezTo>
                <a:cubicBezTo>
                  <a:pt x="89836" y="596355"/>
                  <a:pt x="126740" y="538302"/>
                  <a:pt x="168915" y="480250"/>
                </a:cubicBezTo>
                <a:cubicBezTo>
                  <a:pt x="211090" y="422198"/>
                  <a:pt x="253266" y="369424"/>
                  <a:pt x="305984" y="321926"/>
                </a:cubicBezTo>
                <a:cubicBezTo>
                  <a:pt x="353431" y="269152"/>
                  <a:pt x="411423" y="221654"/>
                  <a:pt x="469413" y="184712"/>
                </a:cubicBezTo>
                <a:cubicBezTo>
                  <a:pt x="522132" y="142492"/>
                  <a:pt x="585395" y="105550"/>
                  <a:pt x="648657" y="79162"/>
                </a:cubicBezTo>
                <a:cubicBezTo>
                  <a:pt x="711921" y="52774"/>
                  <a:pt x="780455" y="31665"/>
                  <a:pt x="854261" y="15833"/>
                </a:cubicBezTo>
                <a:cubicBezTo>
                  <a:pt x="912253" y="5277"/>
                  <a:pt x="975515" y="0"/>
                  <a:pt x="1038778" y="0"/>
                </a:cubicBezTo>
                <a:close/>
              </a:path>
            </a:pathLst>
          </a:custGeom>
          <a:ln w="28575">
            <a:solidFill>
              <a:srgbClr val="132F95"/>
            </a:solidFill>
          </a:ln>
        </p:spPr>
        <p:txBody>
          <a:bodyPr wrap="square">
            <a:noAutofit/>
          </a:bodyPr>
          <a:lstStyle/>
          <a:p>
            <a:endParaRPr lang="zh-CN" altLang="en-US"/>
          </a:p>
        </p:txBody>
      </p:sp>
      <p:sp>
        <p:nvSpPr>
          <p:cNvPr id="12" name="图片占位符 11"/>
          <p:cNvSpPr>
            <a:spLocks noGrp="1"/>
          </p:cNvSpPr>
          <p:nvPr>
            <p:ph type="pic" sz="quarter" idx="12"/>
          </p:nvPr>
        </p:nvSpPr>
        <p:spPr>
          <a:xfrm>
            <a:off x="7990904" y="2132920"/>
            <a:ext cx="2293490" cy="1968500"/>
          </a:xfrm>
          <a:custGeom>
            <a:gdLst>
              <a:gd name="connsiteX0" fmla="*/ 1038778 w 2293490"/>
              <a:gd name="connsiteY0" fmla="*/ 0 h 1968500"/>
              <a:gd name="connsiteX1" fmla="*/ 1070409 w 2293490"/>
              <a:gd name="connsiteY1" fmla="*/ 0 h 1968500"/>
              <a:gd name="connsiteX2" fmla="*/ 1291829 w 2293490"/>
              <a:gd name="connsiteY2" fmla="*/ 26388 h 1968500"/>
              <a:gd name="connsiteX3" fmla="*/ 1418354 w 2293490"/>
              <a:gd name="connsiteY3" fmla="*/ 58052 h 1968500"/>
              <a:gd name="connsiteX4" fmla="*/ 1534336 w 2293490"/>
              <a:gd name="connsiteY4" fmla="*/ 79162 h 1968500"/>
              <a:gd name="connsiteX5" fmla="*/ 1639775 w 2293490"/>
              <a:gd name="connsiteY5" fmla="*/ 121382 h 1968500"/>
              <a:gd name="connsiteX6" fmla="*/ 1676678 w 2293490"/>
              <a:gd name="connsiteY6" fmla="*/ 137214 h 1968500"/>
              <a:gd name="connsiteX7" fmla="*/ 1903370 w 2293490"/>
              <a:gd name="connsiteY7" fmla="*/ 211100 h 1968500"/>
              <a:gd name="connsiteX8" fmla="*/ 2077343 w 2293490"/>
              <a:gd name="connsiteY8" fmla="*/ 327204 h 1968500"/>
              <a:gd name="connsiteX9" fmla="*/ 2145877 w 2293490"/>
              <a:gd name="connsiteY9" fmla="*/ 401088 h 1968500"/>
              <a:gd name="connsiteX10" fmla="*/ 2209140 w 2293490"/>
              <a:gd name="connsiteY10" fmla="*/ 485528 h 1968500"/>
              <a:gd name="connsiteX11" fmla="*/ 2256587 w 2293490"/>
              <a:gd name="connsiteY11" fmla="*/ 575245 h 1968500"/>
              <a:gd name="connsiteX12" fmla="*/ 2288218 w 2293490"/>
              <a:gd name="connsiteY12" fmla="*/ 675518 h 1968500"/>
              <a:gd name="connsiteX13" fmla="*/ 2293490 w 2293490"/>
              <a:gd name="connsiteY13" fmla="*/ 786345 h 1968500"/>
              <a:gd name="connsiteX14" fmla="*/ 2288218 w 2293490"/>
              <a:gd name="connsiteY14" fmla="*/ 891894 h 1968500"/>
              <a:gd name="connsiteX15" fmla="*/ 2267131 w 2293490"/>
              <a:gd name="connsiteY15" fmla="*/ 1002721 h 1968500"/>
              <a:gd name="connsiteX16" fmla="*/ 2235500 w 2293490"/>
              <a:gd name="connsiteY16" fmla="*/ 1102994 h 1968500"/>
              <a:gd name="connsiteX17" fmla="*/ 2230228 w 2293490"/>
              <a:gd name="connsiteY17" fmla="*/ 1118825 h 1968500"/>
              <a:gd name="connsiteX18" fmla="*/ 2219684 w 2293490"/>
              <a:gd name="connsiteY18" fmla="*/ 1182156 h 1968500"/>
              <a:gd name="connsiteX19" fmla="*/ 2188052 w 2293490"/>
              <a:gd name="connsiteY19" fmla="*/ 1282427 h 1968500"/>
              <a:gd name="connsiteX20" fmla="*/ 2077343 w 2293490"/>
              <a:gd name="connsiteY20" fmla="*/ 1456584 h 1968500"/>
              <a:gd name="connsiteX21" fmla="*/ 1982448 w 2293490"/>
              <a:gd name="connsiteY21" fmla="*/ 1541024 h 1968500"/>
              <a:gd name="connsiteX22" fmla="*/ 1982448 w 2293490"/>
              <a:gd name="connsiteY22" fmla="*/ 1546301 h 1968500"/>
              <a:gd name="connsiteX23" fmla="*/ 1829563 w 2293490"/>
              <a:gd name="connsiteY23" fmla="*/ 1688794 h 1968500"/>
              <a:gd name="connsiteX24" fmla="*/ 1650318 w 2293490"/>
              <a:gd name="connsiteY24" fmla="*/ 1804898 h 1968500"/>
              <a:gd name="connsiteX25" fmla="*/ 1244382 w 2293490"/>
              <a:gd name="connsiteY25" fmla="*/ 1942112 h 1968500"/>
              <a:gd name="connsiteX26" fmla="*/ 1022963 w 2293490"/>
              <a:gd name="connsiteY26" fmla="*/ 1968500 h 1968500"/>
              <a:gd name="connsiteX27" fmla="*/ 796270 w 2293490"/>
              <a:gd name="connsiteY27" fmla="*/ 1952669 h 1968500"/>
              <a:gd name="connsiteX28" fmla="*/ 590667 w 2293490"/>
              <a:gd name="connsiteY28" fmla="*/ 1899893 h 1968500"/>
              <a:gd name="connsiteX29" fmla="*/ 406151 w 2293490"/>
              <a:gd name="connsiteY29" fmla="*/ 1804898 h 1968500"/>
              <a:gd name="connsiteX30" fmla="*/ 258538 w 2293490"/>
              <a:gd name="connsiteY30" fmla="*/ 1662406 h 1968500"/>
              <a:gd name="connsiteX31" fmla="*/ 205818 w 2293490"/>
              <a:gd name="connsiteY31" fmla="*/ 1572689 h 1968500"/>
              <a:gd name="connsiteX32" fmla="*/ 163643 w 2293490"/>
              <a:gd name="connsiteY32" fmla="*/ 1477694 h 1968500"/>
              <a:gd name="connsiteX33" fmla="*/ 142555 w 2293490"/>
              <a:gd name="connsiteY33" fmla="*/ 1372144 h 1968500"/>
              <a:gd name="connsiteX34" fmla="*/ 137284 w 2293490"/>
              <a:gd name="connsiteY34" fmla="*/ 1335203 h 1968500"/>
              <a:gd name="connsiteX35" fmla="*/ 105652 w 2293490"/>
              <a:gd name="connsiteY35" fmla="*/ 1287706 h 1968500"/>
              <a:gd name="connsiteX36" fmla="*/ 52933 w 2293490"/>
              <a:gd name="connsiteY36" fmla="*/ 1197987 h 1968500"/>
              <a:gd name="connsiteX37" fmla="*/ 16030 w 2293490"/>
              <a:gd name="connsiteY37" fmla="*/ 1092439 h 1968500"/>
              <a:gd name="connsiteX38" fmla="*/ 5486 w 2293490"/>
              <a:gd name="connsiteY38" fmla="*/ 876061 h 1968500"/>
              <a:gd name="connsiteX39" fmla="*/ 26573 w 2293490"/>
              <a:gd name="connsiteY39" fmla="*/ 765235 h 1968500"/>
              <a:gd name="connsiteX40" fmla="*/ 63476 w 2293490"/>
              <a:gd name="connsiteY40" fmla="*/ 664962 h 1968500"/>
              <a:gd name="connsiteX41" fmla="*/ 168915 w 2293490"/>
              <a:gd name="connsiteY41" fmla="*/ 480250 h 1968500"/>
              <a:gd name="connsiteX42" fmla="*/ 305984 w 2293490"/>
              <a:gd name="connsiteY42" fmla="*/ 321926 h 1968500"/>
              <a:gd name="connsiteX43" fmla="*/ 469413 w 2293490"/>
              <a:gd name="connsiteY43" fmla="*/ 184712 h 1968500"/>
              <a:gd name="connsiteX44" fmla="*/ 648657 w 2293490"/>
              <a:gd name="connsiteY44" fmla="*/ 79162 h 1968500"/>
              <a:gd name="connsiteX45" fmla="*/ 854261 w 2293490"/>
              <a:gd name="connsiteY45" fmla="*/ 15833 h 1968500"/>
              <a:gd name="connsiteX46" fmla="*/ 1038778 w 2293490"/>
              <a:gd name="connsiteY46" fmla="*/ 0 h 1968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2293490" h="1968500">
                <a:moveTo>
                  <a:pt x="1038778" y="0"/>
                </a:moveTo>
                <a:cubicBezTo>
                  <a:pt x="1049322" y="0"/>
                  <a:pt x="1059866" y="0"/>
                  <a:pt x="1070409" y="0"/>
                </a:cubicBezTo>
                <a:cubicBezTo>
                  <a:pt x="1144215" y="0"/>
                  <a:pt x="1218023" y="10555"/>
                  <a:pt x="1291829" y="26388"/>
                </a:cubicBezTo>
                <a:cubicBezTo>
                  <a:pt x="1334005" y="31665"/>
                  <a:pt x="1376180" y="42220"/>
                  <a:pt x="1418354" y="58052"/>
                </a:cubicBezTo>
                <a:cubicBezTo>
                  <a:pt x="1460530" y="63329"/>
                  <a:pt x="1497434" y="68607"/>
                  <a:pt x="1534336" y="79162"/>
                </a:cubicBezTo>
                <a:cubicBezTo>
                  <a:pt x="1571240" y="89717"/>
                  <a:pt x="1602872" y="105550"/>
                  <a:pt x="1639775" y="121382"/>
                </a:cubicBezTo>
                <a:cubicBezTo>
                  <a:pt x="1650318" y="126660"/>
                  <a:pt x="1660862" y="131938"/>
                  <a:pt x="1676678" y="137214"/>
                </a:cubicBezTo>
                <a:cubicBezTo>
                  <a:pt x="1755757" y="153047"/>
                  <a:pt x="1834835" y="174157"/>
                  <a:pt x="1903370" y="211100"/>
                </a:cubicBezTo>
                <a:cubicBezTo>
                  <a:pt x="1966632" y="242764"/>
                  <a:pt x="2024623" y="279707"/>
                  <a:pt x="2077343" y="327204"/>
                </a:cubicBezTo>
                <a:cubicBezTo>
                  <a:pt x="2103702" y="348314"/>
                  <a:pt x="2124789" y="374702"/>
                  <a:pt x="2145877" y="401088"/>
                </a:cubicBezTo>
                <a:cubicBezTo>
                  <a:pt x="2172236" y="427476"/>
                  <a:pt x="2193325" y="453864"/>
                  <a:pt x="2209140" y="485528"/>
                </a:cubicBezTo>
                <a:cubicBezTo>
                  <a:pt x="2230228" y="511916"/>
                  <a:pt x="2246043" y="543581"/>
                  <a:pt x="2256587" y="575245"/>
                </a:cubicBezTo>
                <a:cubicBezTo>
                  <a:pt x="2272402" y="606910"/>
                  <a:pt x="2282946" y="643852"/>
                  <a:pt x="2288218" y="675518"/>
                </a:cubicBezTo>
                <a:cubicBezTo>
                  <a:pt x="2293490" y="712459"/>
                  <a:pt x="2293490" y="749402"/>
                  <a:pt x="2293490" y="786345"/>
                </a:cubicBezTo>
                <a:cubicBezTo>
                  <a:pt x="2293490" y="823287"/>
                  <a:pt x="2293490" y="854952"/>
                  <a:pt x="2288218" y="891894"/>
                </a:cubicBezTo>
                <a:cubicBezTo>
                  <a:pt x="2282946" y="928837"/>
                  <a:pt x="2277674" y="965778"/>
                  <a:pt x="2267131" y="1002721"/>
                </a:cubicBezTo>
                <a:cubicBezTo>
                  <a:pt x="2261859" y="1034387"/>
                  <a:pt x="2251315" y="1071328"/>
                  <a:pt x="2235500" y="1102994"/>
                </a:cubicBezTo>
                <a:cubicBezTo>
                  <a:pt x="2235500" y="1108271"/>
                  <a:pt x="2230228" y="1113549"/>
                  <a:pt x="2230228" y="1118825"/>
                </a:cubicBezTo>
                <a:cubicBezTo>
                  <a:pt x="2230228" y="1139935"/>
                  <a:pt x="2224956" y="1161046"/>
                  <a:pt x="2219684" y="1182156"/>
                </a:cubicBezTo>
                <a:cubicBezTo>
                  <a:pt x="2214412" y="1213820"/>
                  <a:pt x="2198596" y="1250763"/>
                  <a:pt x="2188052" y="1282427"/>
                </a:cubicBezTo>
                <a:cubicBezTo>
                  <a:pt x="2156420" y="1345758"/>
                  <a:pt x="2119518" y="1403810"/>
                  <a:pt x="2077343" y="1456584"/>
                </a:cubicBezTo>
                <a:cubicBezTo>
                  <a:pt x="2045712" y="1488249"/>
                  <a:pt x="2019351" y="1514637"/>
                  <a:pt x="1982448" y="1541024"/>
                </a:cubicBezTo>
                <a:cubicBezTo>
                  <a:pt x="1982448" y="1546301"/>
                  <a:pt x="1982448" y="1546301"/>
                  <a:pt x="1982448" y="1546301"/>
                </a:cubicBezTo>
                <a:cubicBezTo>
                  <a:pt x="1935001" y="1599077"/>
                  <a:pt x="1882283" y="1646574"/>
                  <a:pt x="1829563" y="1688794"/>
                </a:cubicBezTo>
                <a:cubicBezTo>
                  <a:pt x="1771572" y="1736291"/>
                  <a:pt x="1713581" y="1773234"/>
                  <a:pt x="1650318" y="1804898"/>
                </a:cubicBezTo>
                <a:cubicBezTo>
                  <a:pt x="1523793" y="1873505"/>
                  <a:pt x="1386723" y="1921003"/>
                  <a:pt x="1244382" y="1942112"/>
                </a:cubicBezTo>
                <a:cubicBezTo>
                  <a:pt x="1170576" y="1957945"/>
                  <a:pt x="1096769" y="1968500"/>
                  <a:pt x="1022963" y="1968500"/>
                </a:cubicBezTo>
                <a:cubicBezTo>
                  <a:pt x="949155" y="1968500"/>
                  <a:pt x="870078" y="1963223"/>
                  <a:pt x="796270" y="1952669"/>
                </a:cubicBezTo>
                <a:cubicBezTo>
                  <a:pt x="727736" y="1942112"/>
                  <a:pt x="659201" y="1921003"/>
                  <a:pt x="590667" y="1899893"/>
                </a:cubicBezTo>
                <a:cubicBezTo>
                  <a:pt x="527403" y="1873505"/>
                  <a:pt x="464141" y="1847119"/>
                  <a:pt x="406151" y="1804898"/>
                </a:cubicBezTo>
                <a:cubicBezTo>
                  <a:pt x="348159" y="1767957"/>
                  <a:pt x="300712" y="1720458"/>
                  <a:pt x="258538" y="1662406"/>
                </a:cubicBezTo>
                <a:cubicBezTo>
                  <a:pt x="237449" y="1636019"/>
                  <a:pt x="221633" y="1604354"/>
                  <a:pt x="205818" y="1572689"/>
                </a:cubicBezTo>
                <a:cubicBezTo>
                  <a:pt x="190002" y="1541024"/>
                  <a:pt x="174187" y="1509359"/>
                  <a:pt x="163643" y="1477694"/>
                </a:cubicBezTo>
                <a:cubicBezTo>
                  <a:pt x="153099" y="1446030"/>
                  <a:pt x="147827" y="1409087"/>
                  <a:pt x="142555" y="1372144"/>
                </a:cubicBezTo>
                <a:cubicBezTo>
                  <a:pt x="142555" y="1361589"/>
                  <a:pt x="137284" y="1345758"/>
                  <a:pt x="137284" y="1335203"/>
                </a:cubicBezTo>
                <a:cubicBezTo>
                  <a:pt x="126740" y="1319370"/>
                  <a:pt x="116196" y="1303537"/>
                  <a:pt x="105652" y="1287706"/>
                </a:cubicBezTo>
                <a:cubicBezTo>
                  <a:pt x="84564" y="1256040"/>
                  <a:pt x="63476" y="1229653"/>
                  <a:pt x="52933" y="1197987"/>
                </a:cubicBezTo>
                <a:cubicBezTo>
                  <a:pt x="37117" y="1161046"/>
                  <a:pt x="26573" y="1129380"/>
                  <a:pt x="16030" y="1092439"/>
                </a:cubicBezTo>
                <a:cubicBezTo>
                  <a:pt x="214" y="1023831"/>
                  <a:pt x="-5058" y="949947"/>
                  <a:pt x="5486" y="876061"/>
                </a:cubicBezTo>
                <a:cubicBezTo>
                  <a:pt x="10758" y="839119"/>
                  <a:pt x="16030" y="802177"/>
                  <a:pt x="26573" y="765235"/>
                </a:cubicBezTo>
                <a:cubicBezTo>
                  <a:pt x="37117" y="733569"/>
                  <a:pt x="47661" y="696628"/>
                  <a:pt x="63476" y="664962"/>
                </a:cubicBezTo>
                <a:cubicBezTo>
                  <a:pt x="89836" y="596355"/>
                  <a:pt x="126740" y="538302"/>
                  <a:pt x="168915" y="480250"/>
                </a:cubicBezTo>
                <a:cubicBezTo>
                  <a:pt x="211090" y="422198"/>
                  <a:pt x="253266" y="369424"/>
                  <a:pt x="305984" y="321926"/>
                </a:cubicBezTo>
                <a:cubicBezTo>
                  <a:pt x="353431" y="269152"/>
                  <a:pt x="411422" y="221654"/>
                  <a:pt x="469413" y="184712"/>
                </a:cubicBezTo>
                <a:cubicBezTo>
                  <a:pt x="522131" y="142492"/>
                  <a:pt x="585395" y="105550"/>
                  <a:pt x="648657" y="79162"/>
                </a:cubicBezTo>
                <a:cubicBezTo>
                  <a:pt x="711921" y="52774"/>
                  <a:pt x="780455" y="31665"/>
                  <a:pt x="854261" y="15833"/>
                </a:cubicBezTo>
                <a:cubicBezTo>
                  <a:pt x="912252" y="5277"/>
                  <a:pt x="975515" y="0"/>
                  <a:pt x="1038778" y="0"/>
                </a:cubicBezTo>
                <a:close/>
              </a:path>
            </a:pathLst>
          </a:custGeom>
          <a:ln w="28575">
            <a:solidFill>
              <a:srgbClr val="132F95"/>
            </a:solidFill>
          </a:ln>
        </p:spPr>
        <p:txBody>
          <a:bodyPr wrap="square">
            <a:noAutofit/>
          </a:bodyPr>
          <a:lstStyle/>
          <a:p>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自定义版式">
    <p:spTree>
      <p:nvGrpSpPr>
        <p:cNvPr id="1" name=""/>
        <p:cNvGrpSpPr/>
        <p:nvPr/>
      </p:nvGrpSpPr>
      <p:grpSpPr>
        <a:xfrm>
          <a:off x="0" y="0"/>
          <a:ext cx="0" cy="0"/>
        </a:xfrm>
      </p:grpSpPr>
      <p:sp>
        <p:nvSpPr>
          <p:cNvPr id="6" name="图片占位符 5"/>
          <p:cNvSpPr>
            <a:spLocks noGrp="1"/>
          </p:cNvSpPr>
          <p:nvPr>
            <p:ph type="pic" sz="quarter" idx="10"/>
          </p:nvPr>
        </p:nvSpPr>
        <p:spPr>
          <a:xfrm>
            <a:off x="1150938" y="1646239"/>
            <a:ext cx="9890125" cy="3082277"/>
          </a:xfrm>
          <a:custGeom>
            <a:gdLst>
              <a:gd name="connsiteX0" fmla="*/ 2690359 w 9890125"/>
              <a:gd name="connsiteY0" fmla="*/ 0 h 3082277"/>
              <a:gd name="connsiteX1" fmla="*/ 2720931 w 9890125"/>
              <a:gd name="connsiteY1" fmla="*/ 0 h 3082277"/>
              <a:gd name="connsiteX2" fmla="*/ 2797362 w 9890125"/>
              <a:gd name="connsiteY2" fmla="*/ 30909 h 3082277"/>
              <a:gd name="connsiteX3" fmla="*/ 2782075 w 9890125"/>
              <a:gd name="connsiteY3" fmla="*/ 123635 h 3082277"/>
              <a:gd name="connsiteX4" fmla="*/ 2675073 w 9890125"/>
              <a:gd name="connsiteY4" fmla="*/ 216361 h 3082277"/>
              <a:gd name="connsiteX5" fmla="*/ 3469951 w 9890125"/>
              <a:gd name="connsiteY5" fmla="*/ 216361 h 3082277"/>
              <a:gd name="connsiteX6" fmla="*/ 4081397 w 9890125"/>
              <a:gd name="connsiteY6" fmla="*/ 216361 h 3082277"/>
              <a:gd name="connsiteX7" fmla="*/ 4631697 w 9890125"/>
              <a:gd name="connsiteY7" fmla="*/ 216361 h 3082277"/>
              <a:gd name="connsiteX8" fmla="*/ 5258429 w 9890125"/>
              <a:gd name="connsiteY8" fmla="*/ 216361 h 3082277"/>
              <a:gd name="connsiteX9" fmla="*/ 5671154 w 9890125"/>
              <a:gd name="connsiteY9" fmla="*/ 200906 h 3082277"/>
              <a:gd name="connsiteX10" fmla="*/ 5931018 w 9890125"/>
              <a:gd name="connsiteY10" fmla="*/ 185452 h 3082277"/>
              <a:gd name="connsiteX11" fmla="*/ 7031619 w 9890125"/>
              <a:gd name="connsiteY11" fmla="*/ 139089 h 3082277"/>
              <a:gd name="connsiteX12" fmla="*/ 7108050 w 9890125"/>
              <a:gd name="connsiteY12" fmla="*/ 123635 h 3082277"/>
              <a:gd name="connsiteX13" fmla="*/ 7138622 w 9890125"/>
              <a:gd name="connsiteY13" fmla="*/ 139089 h 3082277"/>
              <a:gd name="connsiteX14" fmla="*/ 7153908 w 9890125"/>
              <a:gd name="connsiteY14" fmla="*/ 139089 h 3082277"/>
              <a:gd name="connsiteX15" fmla="*/ 7215053 w 9890125"/>
              <a:gd name="connsiteY15" fmla="*/ 139089 h 3082277"/>
              <a:gd name="connsiteX16" fmla="*/ 7795925 w 9890125"/>
              <a:gd name="connsiteY16" fmla="*/ 108180 h 3082277"/>
              <a:gd name="connsiteX17" fmla="*/ 8499087 w 9890125"/>
              <a:gd name="connsiteY17" fmla="*/ 77272 h 3082277"/>
              <a:gd name="connsiteX18" fmla="*/ 9079960 w 9890125"/>
              <a:gd name="connsiteY18" fmla="*/ 46363 h 3082277"/>
              <a:gd name="connsiteX19" fmla="*/ 9248108 w 9890125"/>
              <a:gd name="connsiteY19" fmla="*/ 46363 h 3082277"/>
              <a:gd name="connsiteX20" fmla="*/ 9309252 w 9890125"/>
              <a:gd name="connsiteY20" fmla="*/ 46363 h 3082277"/>
              <a:gd name="connsiteX21" fmla="*/ 9416255 w 9890125"/>
              <a:gd name="connsiteY21" fmla="*/ 30909 h 3082277"/>
              <a:gd name="connsiteX22" fmla="*/ 9446827 w 9890125"/>
              <a:gd name="connsiteY22" fmla="*/ 30909 h 3082277"/>
              <a:gd name="connsiteX23" fmla="*/ 9462113 w 9890125"/>
              <a:gd name="connsiteY23" fmla="*/ 30909 h 3082277"/>
              <a:gd name="connsiteX24" fmla="*/ 9553830 w 9890125"/>
              <a:gd name="connsiteY24" fmla="*/ 46363 h 3082277"/>
              <a:gd name="connsiteX25" fmla="*/ 9676119 w 9890125"/>
              <a:gd name="connsiteY25" fmla="*/ 46363 h 3082277"/>
              <a:gd name="connsiteX26" fmla="*/ 9721978 w 9890125"/>
              <a:gd name="connsiteY26" fmla="*/ 46363 h 3082277"/>
              <a:gd name="connsiteX27" fmla="*/ 9767836 w 9890125"/>
              <a:gd name="connsiteY27" fmla="*/ 61817 h 3082277"/>
              <a:gd name="connsiteX28" fmla="*/ 9813694 w 9890125"/>
              <a:gd name="connsiteY28" fmla="*/ 77272 h 3082277"/>
              <a:gd name="connsiteX29" fmla="*/ 9844267 w 9890125"/>
              <a:gd name="connsiteY29" fmla="*/ 92726 h 3082277"/>
              <a:gd name="connsiteX30" fmla="*/ 9874839 w 9890125"/>
              <a:gd name="connsiteY30" fmla="*/ 123635 h 3082277"/>
              <a:gd name="connsiteX31" fmla="*/ 9890125 w 9890125"/>
              <a:gd name="connsiteY31" fmla="*/ 169998 h 3082277"/>
              <a:gd name="connsiteX32" fmla="*/ 9859553 w 9890125"/>
              <a:gd name="connsiteY32" fmla="*/ 216361 h 3082277"/>
              <a:gd name="connsiteX33" fmla="*/ 9813694 w 9890125"/>
              <a:gd name="connsiteY33" fmla="*/ 247269 h 3082277"/>
              <a:gd name="connsiteX34" fmla="*/ 9813694 w 9890125"/>
              <a:gd name="connsiteY34" fmla="*/ 556355 h 3082277"/>
              <a:gd name="connsiteX35" fmla="*/ 9813694 w 9890125"/>
              <a:gd name="connsiteY35" fmla="*/ 958168 h 3082277"/>
              <a:gd name="connsiteX36" fmla="*/ 9813694 w 9890125"/>
              <a:gd name="connsiteY36" fmla="*/ 1097257 h 3082277"/>
              <a:gd name="connsiteX37" fmla="*/ 9828980 w 9890125"/>
              <a:gd name="connsiteY37" fmla="*/ 1112711 h 3082277"/>
              <a:gd name="connsiteX38" fmla="*/ 9813694 w 9890125"/>
              <a:gd name="connsiteY38" fmla="*/ 1205437 h 3082277"/>
              <a:gd name="connsiteX39" fmla="*/ 9783122 w 9890125"/>
              <a:gd name="connsiteY39" fmla="*/ 1514523 h 3082277"/>
              <a:gd name="connsiteX40" fmla="*/ 9767836 w 9890125"/>
              <a:gd name="connsiteY40" fmla="*/ 1777246 h 3082277"/>
              <a:gd name="connsiteX41" fmla="*/ 9767836 w 9890125"/>
              <a:gd name="connsiteY41" fmla="*/ 2055424 h 3082277"/>
              <a:gd name="connsiteX42" fmla="*/ 9783122 w 9890125"/>
              <a:gd name="connsiteY42" fmla="*/ 2318147 h 3082277"/>
              <a:gd name="connsiteX43" fmla="*/ 9767836 w 9890125"/>
              <a:gd name="connsiteY43" fmla="*/ 2364510 h 3082277"/>
              <a:gd name="connsiteX44" fmla="*/ 9767836 w 9890125"/>
              <a:gd name="connsiteY44" fmla="*/ 2410873 h 3082277"/>
              <a:gd name="connsiteX45" fmla="*/ 9752550 w 9890125"/>
              <a:gd name="connsiteY45" fmla="*/ 2457236 h 3082277"/>
              <a:gd name="connsiteX46" fmla="*/ 9706691 w 9890125"/>
              <a:gd name="connsiteY46" fmla="*/ 2503599 h 3082277"/>
              <a:gd name="connsiteX47" fmla="*/ 9660833 w 9890125"/>
              <a:gd name="connsiteY47" fmla="*/ 2534508 h 3082277"/>
              <a:gd name="connsiteX48" fmla="*/ 9599689 w 9890125"/>
              <a:gd name="connsiteY48" fmla="*/ 2549962 h 3082277"/>
              <a:gd name="connsiteX49" fmla="*/ 9507972 w 9890125"/>
              <a:gd name="connsiteY49" fmla="*/ 2565416 h 3082277"/>
              <a:gd name="connsiteX50" fmla="*/ 9309252 w 9890125"/>
              <a:gd name="connsiteY50" fmla="*/ 2596325 h 3082277"/>
              <a:gd name="connsiteX51" fmla="*/ 9095246 w 9890125"/>
              <a:gd name="connsiteY51" fmla="*/ 2611779 h 3082277"/>
              <a:gd name="connsiteX52" fmla="*/ 9018816 w 9890125"/>
              <a:gd name="connsiteY52" fmla="*/ 2627234 h 3082277"/>
              <a:gd name="connsiteX53" fmla="*/ 8835382 w 9890125"/>
              <a:gd name="connsiteY53" fmla="*/ 2580871 h 3082277"/>
              <a:gd name="connsiteX54" fmla="*/ 8697807 w 9890125"/>
              <a:gd name="connsiteY54" fmla="*/ 2580871 h 3082277"/>
              <a:gd name="connsiteX55" fmla="*/ 8606090 w 9890125"/>
              <a:gd name="connsiteY55" fmla="*/ 2565416 h 3082277"/>
              <a:gd name="connsiteX56" fmla="*/ 8499087 w 9890125"/>
              <a:gd name="connsiteY56" fmla="*/ 2580871 h 3082277"/>
              <a:gd name="connsiteX57" fmla="*/ 8147507 w 9890125"/>
              <a:gd name="connsiteY57" fmla="*/ 2596325 h 3082277"/>
              <a:gd name="connsiteX58" fmla="*/ 7505489 w 9890125"/>
              <a:gd name="connsiteY58" fmla="*/ 2611779 h 3082277"/>
              <a:gd name="connsiteX59" fmla="*/ 7169194 w 9890125"/>
              <a:gd name="connsiteY59" fmla="*/ 2627234 h 3082277"/>
              <a:gd name="connsiteX60" fmla="*/ 6848186 w 9890125"/>
              <a:gd name="connsiteY60" fmla="*/ 2642688 h 3082277"/>
              <a:gd name="connsiteX61" fmla="*/ 6710611 w 9890125"/>
              <a:gd name="connsiteY61" fmla="*/ 2642688 h 3082277"/>
              <a:gd name="connsiteX62" fmla="*/ 6527177 w 9890125"/>
              <a:gd name="connsiteY62" fmla="*/ 2658142 h 3082277"/>
              <a:gd name="connsiteX63" fmla="*/ 6190882 w 9890125"/>
              <a:gd name="connsiteY63" fmla="*/ 2689051 h 3082277"/>
              <a:gd name="connsiteX64" fmla="*/ 5564151 w 9890125"/>
              <a:gd name="connsiteY64" fmla="*/ 2735414 h 3082277"/>
              <a:gd name="connsiteX65" fmla="*/ 5548865 w 9890125"/>
              <a:gd name="connsiteY65" fmla="*/ 2750868 h 3082277"/>
              <a:gd name="connsiteX66" fmla="*/ 5441862 w 9890125"/>
              <a:gd name="connsiteY66" fmla="*/ 2859048 h 3082277"/>
              <a:gd name="connsiteX67" fmla="*/ 5350145 w 9890125"/>
              <a:gd name="connsiteY67" fmla="*/ 2859048 h 3082277"/>
              <a:gd name="connsiteX68" fmla="*/ 5350145 w 9890125"/>
              <a:gd name="connsiteY68" fmla="*/ 2781777 h 3082277"/>
              <a:gd name="connsiteX69" fmla="*/ 5380717 w 9890125"/>
              <a:gd name="connsiteY69" fmla="*/ 2750868 h 3082277"/>
              <a:gd name="connsiteX70" fmla="*/ 5212570 w 9890125"/>
              <a:gd name="connsiteY70" fmla="*/ 2750868 h 3082277"/>
              <a:gd name="connsiteX71" fmla="*/ 4891561 w 9890125"/>
              <a:gd name="connsiteY71" fmla="*/ 2766323 h 3082277"/>
              <a:gd name="connsiteX72" fmla="*/ 4280116 w 9890125"/>
              <a:gd name="connsiteY72" fmla="*/ 2797231 h 3082277"/>
              <a:gd name="connsiteX73" fmla="*/ 3974393 w 9890125"/>
              <a:gd name="connsiteY73" fmla="*/ 2812685 h 3082277"/>
              <a:gd name="connsiteX74" fmla="*/ 3622813 w 9890125"/>
              <a:gd name="connsiteY74" fmla="*/ 2812685 h 3082277"/>
              <a:gd name="connsiteX75" fmla="*/ 2934937 w 9890125"/>
              <a:gd name="connsiteY75" fmla="*/ 2828140 h 3082277"/>
              <a:gd name="connsiteX76" fmla="*/ 2338778 w 9890125"/>
              <a:gd name="connsiteY76" fmla="*/ 2859048 h 3082277"/>
              <a:gd name="connsiteX77" fmla="*/ 2109486 w 9890125"/>
              <a:gd name="connsiteY77" fmla="*/ 2874503 h 3082277"/>
              <a:gd name="connsiteX78" fmla="*/ 2033055 w 9890125"/>
              <a:gd name="connsiteY78" fmla="*/ 2874503 h 3082277"/>
              <a:gd name="connsiteX79" fmla="*/ 1666188 w 9890125"/>
              <a:gd name="connsiteY79" fmla="*/ 2920866 h 3082277"/>
              <a:gd name="connsiteX80" fmla="*/ 978313 w 9890125"/>
              <a:gd name="connsiteY80" fmla="*/ 3013592 h 3082277"/>
              <a:gd name="connsiteX81" fmla="*/ 810165 w 9890125"/>
              <a:gd name="connsiteY81" fmla="*/ 3029046 h 3082277"/>
              <a:gd name="connsiteX82" fmla="*/ 672590 w 9890125"/>
              <a:gd name="connsiteY82" fmla="*/ 3059954 h 3082277"/>
              <a:gd name="connsiteX83" fmla="*/ 473870 w 9890125"/>
              <a:gd name="connsiteY83" fmla="*/ 3075409 h 3082277"/>
              <a:gd name="connsiteX84" fmla="*/ 443298 w 9890125"/>
              <a:gd name="connsiteY84" fmla="*/ 3075409 h 3082277"/>
              <a:gd name="connsiteX85" fmla="*/ 412726 w 9890125"/>
              <a:gd name="connsiteY85" fmla="*/ 3075409 h 3082277"/>
              <a:gd name="connsiteX86" fmla="*/ 351581 w 9890125"/>
              <a:gd name="connsiteY86" fmla="*/ 3075409 h 3082277"/>
              <a:gd name="connsiteX87" fmla="*/ 76431 w 9890125"/>
              <a:gd name="connsiteY87" fmla="*/ 3059954 h 3082277"/>
              <a:gd name="connsiteX88" fmla="*/ 30572 w 9890125"/>
              <a:gd name="connsiteY88" fmla="*/ 3029046 h 3082277"/>
              <a:gd name="connsiteX89" fmla="*/ 0 w 9890125"/>
              <a:gd name="connsiteY89" fmla="*/ 2982683 h 3082277"/>
              <a:gd name="connsiteX90" fmla="*/ 76431 w 9890125"/>
              <a:gd name="connsiteY90" fmla="*/ 2905411 h 3082277"/>
              <a:gd name="connsiteX91" fmla="*/ 259864 w 9890125"/>
              <a:gd name="connsiteY91" fmla="*/ 2905411 h 3082277"/>
              <a:gd name="connsiteX92" fmla="*/ 259864 w 9890125"/>
              <a:gd name="connsiteY92" fmla="*/ 2874503 h 3082277"/>
              <a:gd name="connsiteX93" fmla="*/ 259864 w 9890125"/>
              <a:gd name="connsiteY93" fmla="*/ 2828140 h 3082277"/>
              <a:gd name="connsiteX94" fmla="*/ 259864 w 9890125"/>
              <a:gd name="connsiteY94" fmla="*/ 2735414 h 3082277"/>
              <a:gd name="connsiteX95" fmla="*/ 244578 w 9890125"/>
              <a:gd name="connsiteY95" fmla="*/ 2611779 h 3082277"/>
              <a:gd name="connsiteX96" fmla="*/ 244578 w 9890125"/>
              <a:gd name="connsiteY96" fmla="*/ 2503599 h 3082277"/>
              <a:gd name="connsiteX97" fmla="*/ 244578 w 9890125"/>
              <a:gd name="connsiteY97" fmla="*/ 2287239 h 3082277"/>
              <a:gd name="connsiteX98" fmla="*/ 198720 w 9890125"/>
              <a:gd name="connsiteY98" fmla="*/ 2256330 h 3082277"/>
              <a:gd name="connsiteX99" fmla="*/ 183434 w 9890125"/>
              <a:gd name="connsiteY99" fmla="*/ 2209967 h 3082277"/>
              <a:gd name="connsiteX100" fmla="*/ 198720 w 9890125"/>
              <a:gd name="connsiteY100" fmla="*/ 2148150 h 3082277"/>
              <a:gd name="connsiteX101" fmla="*/ 244578 w 9890125"/>
              <a:gd name="connsiteY101" fmla="*/ 2117241 h 3082277"/>
              <a:gd name="connsiteX102" fmla="*/ 244578 w 9890125"/>
              <a:gd name="connsiteY102" fmla="*/ 2086333 h 3082277"/>
              <a:gd name="connsiteX103" fmla="*/ 229292 w 9890125"/>
              <a:gd name="connsiteY103" fmla="*/ 1622703 h 3082277"/>
              <a:gd name="connsiteX104" fmla="*/ 229292 w 9890125"/>
              <a:gd name="connsiteY104" fmla="*/ 1560886 h 3082277"/>
              <a:gd name="connsiteX105" fmla="*/ 229292 w 9890125"/>
              <a:gd name="connsiteY105" fmla="*/ 1421797 h 3082277"/>
              <a:gd name="connsiteX106" fmla="*/ 229292 w 9890125"/>
              <a:gd name="connsiteY106" fmla="*/ 1236345 h 3082277"/>
              <a:gd name="connsiteX107" fmla="*/ 244578 w 9890125"/>
              <a:gd name="connsiteY107" fmla="*/ 989077 h 3082277"/>
              <a:gd name="connsiteX108" fmla="*/ 244578 w 9890125"/>
              <a:gd name="connsiteY108" fmla="*/ 911805 h 3082277"/>
              <a:gd name="connsiteX109" fmla="*/ 244578 w 9890125"/>
              <a:gd name="connsiteY109" fmla="*/ 726353 h 3082277"/>
              <a:gd name="connsiteX110" fmla="*/ 244578 w 9890125"/>
              <a:gd name="connsiteY110" fmla="*/ 509993 h 3082277"/>
              <a:gd name="connsiteX111" fmla="*/ 259864 w 9890125"/>
              <a:gd name="connsiteY111" fmla="*/ 324541 h 3082277"/>
              <a:gd name="connsiteX112" fmla="*/ 259864 w 9890125"/>
              <a:gd name="connsiteY112" fmla="*/ 231815 h 3082277"/>
              <a:gd name="connsiteX113" fmla="*/ 275150 w 9890125"/>
              <a:gd name="connsiteY113" fmla="*/ 216361 h 3082277"/>
              <a:gd name="connsiteX114" fmla="*/ 259864 w 9890125"/>
              <a:gd name="connsiteY114" fmla="*/ 200906 h 3082277"/>
              <a:gd name="connsiteX115" fmla="*/ 321009 w 9890125"/>
              <a:gd name="connsiteY115" fmla="*/ 139089 h 3082277"/>
              <a:gd name="connsiteX116" fmla="*/ 657304 w 9890125"/>
              <a:gd name="connsiteY116" fmla="*/ 169998 h 3082277"/>
              <a:gd name="connsiteX117" fmla="*/ 871310 w 9890125"/>
              <a:gd name="connsiteY117" fmla="*/ 169998 h 3082277"/>
              <a:gd name="connsiteX118" fmla="*/ 1054743 w 9890125"/>
              <a:gd name="connsiteY118" fmla="*/ 185452 h 3082277"/>
              <a:gd name="connsiteX119" fmla="*/ 1070029 w 9890125"/>
              <a:gd name="connsiteY119" fmla="*/ 169998 h 3082277"/>
              <a:gd name="connsiteX120" fmla="*/ 1131174 w 9890125"/>
              <a:gd name="connsiteY120" fmla="*/ 139089 h 3082277"/>
              <a:gd name="connsiteX121" fmla="*/ 1161746 w 9890125"/>
              <a:gd name="connsiteY121" fmla="*/ 139089 h 3082277"/>
              <a:gd name="connsiteX122" fmla="*/ 1192318 w 9890125"/>
              <a:gd name="connsiteY122" fmla="*/ 139089 h 3082277"/>
              <a:gd name="connsiteX123" fmla="*/ 1207604 w 9890125"/>
              <a:gd name="connsiteY123" fmla="*/ 185452 h 3082277"/>
              <a:gd name="connsiteX124" fmla="*/ 1253463 w 9890125"/>
              <a:gd name="connsiteY124" fmla="*/ 185452 h 3082277"/>
              <a:gd name="connsiteX125" fmla="*/ 1559185 w 9890125"/>
              <a:gd name="connsiteY125" fmla="*/ 200906 h 3082277"/>
              <a:gd name="connsiteX126" fmla="*/ 2124772 w 9890125"/>
              <a:gd name="connsiteY126" fmla="*/ 200906 h 3082277"/>
              <a:gd name="connsiteX127" fmla="*/ 2415209 w 9890125"/>
              <a:gd name="connsiteY127" fmla="*/ 200906 h 3082277"/>
              <a:gd name="connsiteX128" fmla="*/ 2430495 w 9890125"/>
              <a:gd name="connsiteY128" fmla="*/ 200906 h 3082277"/>
              <a:gd name="connsiteX129" fmla="*/ 2690359 w 9890125"/>
              <a:gd name="connsiteY129" fmla="*/ 0 h 308227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Lst>
            <a:rect l="l" t="t" r="r" b="b"/>
            <a:pathLst>
              <a:path w="9890125" h="3082277">
                <a:moveTo>
                  <a:pt x="2690359" y="0"/>
                </a:moveTo>
                <a:cubicBezTo>
                  <a:pt x="2705645" y="0"/>
                  <a:pt x="2705645" y="0"/>
                  <a:pt x="2720931" y="0"/>
                </a:cubicBezTo>
                <a:cubicBezTo>
                  <a:pt x="2751503" y="0"/>
                  <a:pt x="2782075" y="15455"/>
                  <a:pt x="2797362" y="30909"/>
                </a:cubicBezTo>
                <a:cubicBezTo>
                  <a:pt x="2812648" y="61817"/>
                  <a:pt x="2797362" y="108180"/>
                  <a:pt x="2782075" y="123635"/>
                </a:cubicBezTo>
                <a:cubicBezTo>
                  <a:pt x="2751503" y="154543"/>
                  <a:pt x="2705645" y="185452"/>
                  <a:pt x="2675073" y="216361"/>
                </a:cubicBezTo>
                <a:cubicBezTo>
                  <a:pt x="2934937" y="216361"/>
                  <a:pt x="3210087" y="216361"/>
                  <a:pt x="3469951" y="216361"/>
                </a:cubicBezTo>
                <a:cubicBezTo>
                  <a:pt x="3668671" y="216361"/>
                  <a:pt x="3867391" y="216361"/>
                  <a:pt x="4081397" y="216361"/>
                </a:cubicBezTo>
                <a:cubicBezTo>
                  <a:pt x="4264830" y="216361"/>
                  <a:pt x="4448264" y="216361"/>
                  <a:pt x="4631697" y="216361"/>
                </a:cubicBezTo>
                <a:cubicBezTo>
                  <a:pt x="4845703" y="216361"/>
                  <a:pt x="5059709" y="216361"/>
                  <a:pt x="5258429" y="216361"/>
                </a:cubicBezTo>
                <a:cubicBezTo>
                  <a:pt x="5396004" y="216361"/>
                  <a:pt x="5533579" y="200906"/>
                  <a:pt x="5671154" y="200906"/>
                </a:cubicBezTo>
                <a:cubicBezTo>
                  <a:pt x="5762871" y="200906"/>
                  <a:pt x="5839301" y="200906"/>
                  <a:pt x="5931018" y="185452"/>
                </a:cubicBezTo>
                <a:cubicBezTo>
                  <a:pt x="6297885" y="185452"/>
                  <a:pt x="6664752" y="154543"/>
                  <a:pt x="7031619" y="139089"/>
                </a:cubicBezTo>
                <a:cubicBezTo>
                  <a:pt x="7062192" y="139089"/>
                  <a:pt x="7077478" y="123635"/>
                  <a:pt x="7108050" y="123635"/>
                </a:cubicBezTo>
                <a:cubicBezTo>
                  <a:pt x="7123336" y="123635"/>
                  <a:pt x="7123336" y="123635"/>
                  <a:pt x="7138622" y="139089"/>
                </a:cubicBezTo>
                <a:cubicBezTo>
                  <a:pt x="7138622" y="139089"/>
                  <a:pt x="7153908" y="139089"/>
                  <a:pt x="7153908" y="139089"/>
                </a:cubicBezTo>
                <a:cubicBezTo>
                  <a:pt x="7169194" y="139089"/>
                  <a:pt x="7199767" y="139089"/>
                  <a:pt x="7215053" y="139089"/>
                </a:cubicBezTo>
                <a:cubicBezTo>
                  <a:pt x="7413772" y="123635"/>
                  <a:pt x="7597206" y="123635"/>
                  <a:pt x="7795925" y="108180"/>
                </a:cubicBezTo>
                <a:cubicBezTo>
                  <a:pt x="8025217" y="108180"/>
                  <a:pt x="8269795" y="92726"/>
                  <a:pt x="8499087" y="77272"/>
                </a:cubicBezTo>
                <a:cubicBezTo>
                  <a:pt x="8697807" y="61817"/>
                  <a:pt x="8881241" y="61817"/>
                  <a:pt x="9079960" y="46363"/>
                </a:cubicBezTo>
                <a:cubicBezTo>
                  <a:pt x="9141105" y="46363"/>
                  <a:pt x="9186963" y="46363"/>
                  <a:pt x="9248108" y="46363"/>
                </a:cubicBezTo>
                <a:cubicBezTo>
                  <a:pt x="9263394" y="46363"/>
                  <a:pt x="9278680" y="46363"/>
                  <a:pt x="9309252" y="46363"/>
                </a:cubicBezTo>
                <a:cubicBezTo>
                  <a:pt x="9339824" y="46363"/>
                  <a:pt x="9370397" y="46363"/>
                  <a:pt x="9416255" y="30909"/>
                </a:cubicBezTo>
                <a:cubicBezTo>
                  <a:pt x="9431541" y="30909"/>
                  <a:pt x="9446827" y="30909"/>
                  <a:pt x="9446827" y="30909"/>
                </a:cubicBezTo>
                <a:cubicBezTo>
                  <a:pt x="9462113" y="30909"/>
                  <a:pt x="9462113" y="30909"/>
                  <a:pt x="9462113" y="30909"/>
                </a:cubicBezTo>
                <a:cubicBezTo>
                  <a:pt x="9492686" y="46363"/>
                  <a:pt x="9523258" y="46363"/>
                  <a:pt x="9553830" y="46363"/>
                </a:cubicBezTo>
                <a:cubicBezTo>
                  <a:pt x="9599689" y="46363"/>
                  <a:pt x="9630261" y="46363"/>
                  <a:pt x="9676119" y="46363"/>
                </a:cubicBezTo>
                <a:cubicBezTo>
                  <a:pt x="9691405" y="46363"/>
                  <a:pt x="9706691" y="46363"/>
                  <a:pt x="9721978" y="46363"/>
                </a:cubicBezTo>
                <a:cubicBezTo>
                  <a:pt x="9737264" y="61817"/>
                  <a:pt x="9752550" y="61817"/>
                  <a:pt x="9767836" y="61817"/>
                </a:cubicBezTo>
                <a:cubicBezTo>
                  <a:pt x="9783122" y="61817"/>
                  <a:pt x="9798408" y="77272"/>
                  <a:pt x="9813694" y="77272"/>
                </a:cubicBezTo>
                <a:cubicBezTo>
                  <a:pt x="9828980" y="77272"/>
                  <a:pt x="9828980" y="92726"/>
                  <a:pt x="9844267" y="92726"/>
                </a:cubicBezTo>
                <a:cubicBezTo>
                  <a:pt x="9859553" y="108180"/>
                  <a:pt x="9859553" y="108180"/>
                  <a:pt x="9874839" y="123635"/>
                </a:cubicBezTo>
                <a:cubicBezTo>
                  <a:pt x="9874839" y="139089"/>
                  <a:pt x="9890125" y="154543"/>
                  <a:pt x="9890125" y="169998"/>
                </a:cubicBezTo>
                <a:cubicBezTo>
                  <a:pt x="9890125" y="185452"/>
                  <a:pt x="9874839" y="200906"/>
                  <a:pt x="9859553" y="216361"/>
                </a:cubicBezTo>
                <a:cubicBezTo>
                  <a:pt x="9844267" y="231815"/>
                  <a:pt x="9828980" y="247269"/>
                  <a:pt x="9813694" y="247269"/>
                </a:cubicBezTo>
                <a:cubicBezTo>
                  <a:pt x="9813694" y="355449"/>
                  <a:pt x="9813694" y="448175"/>
                  <a:pt x="9813694" y="556355"/>
                </a:cubicBezTo>
                <a:cubicBezTo>
                  <a:pt x="9813694" y="695445"/>
                  <a:pt x="9813694" y="834533"/>
                  <a:pt x="9813694" y="958168"/>
                </a:cubicBezTo>
                <a:cubicBezTo>
                  <a:pt x="9813694" y="1004531"/>
                  <a:pt x="9813694" y="1050894"/>
                  <a:pt x="9813694" y="1097257"/>
                </a:cubicBezTo>
                <a:cubicBezTo>
                  <a:pt x="9813694" y="1097257"/>
                  <a:pt x="9813694" y="1097257"/>
                  <a:pt x="9828980" y="1112711"/>
                </a:cubicBezTo>
                <a:cubicBezTo>
                  <a:pt x="9844267" y="1143619"/>
                  <a:pt x="9844267" y="1174528"/>
                  <a:pt x="9813694" y="1205437"/>
                </a:cubicBezTo>
                <a:cubicBezTo>
                  <a:pt x="9798408" y="1313617"/>
                  <a:pt x="9798408" y="1421797"/>
                  <a:pt x="9783122" y="1514523"/>
                </a:cubicBezTo>
                <a:cubicBezTo>
                  <a:pt x="9783122" y="1607249"/>
                  <a:pt x="9767836" y="1684521"/>
                  <a:pt x="9767836" y="1777246"/>
                </a:cubicBezTo>
                <a:cubicBezTo>
                  <a:pt x="9767836" y="1869972"/>
                  <a:pt x="9752550" y="1962698"/>
                  <a:pt x="9767836" y="2055424"/>
                </a:cubicBezTo>
                <a:cubicBezTo>
                  <a:pt x="9767836" y="2148150"/>
                  <a:pt x="9767836" y="2240876"/>
                  <a:pt x="9783122" y="2318147"/>
                </a:cubicBezTo>
                <a:cubicBezTo>
                  <a:pt x="9783122" y="2333602"/>
                  <a:pt x="9783122" y="2349056"/>
                  <a:pt x="9767836" y="2364510"/>
                </a:cubicBezTo>
                <a:cubicBezTo>
                  <a:pt x="9767836" y="2379965"/>
                  <a:pt x="9767836" y="2395419"/>
                  <a:pt x="9767836" y="2410873"/>
                </a:cubicBezTo>
                <a:cubicBezTo>
                  <a:pt x="9767836" y="2426328"/>
                  <a:pt x="9752550" y="2441782"/>
                  <a:pt x="9752550" y="2457236"/>
                </a:cubicBezTo>
                <a:cubicBezTo>
                  <a:pt x="9737264" y="2472691"/>
                  <a:pt x="9721978" y="2503599"/>
                  <a:pt x="9706691" y="2503599"/>
                </a:cubicBezTo>
                <a:cubicBezTo>
                  <a:pt x="9691405" y="2519053"/>
                  <a:pt x="9676119" y="2519053"/>
                  <a:pt x="9660833" y="2534508"/>
                </a:cubicBezTo>
                <a:cubicBezTo>
                  <a:pt x="9630261" y="2534508"/>
                  <a:pt x="9614975" y="2534508"/>
                  <a:pt x="9599689" y="2549962"/>
                </a:cubicBezTo>
                <a:cubicBezTo>
                  <a:pt x="9569116" y="2549962"/>
                  <a:pt x="9538544" y="2565416"/>
                  <a:pt x="9507972" y="2565416"/>
                </a:cubicBezTo>
                <a:cubicBezTo>
                  <a:pt x="9446827" y="2580871"/>
                  <a:pt x="9370397" y="2596325"/>
                  <a:pt x="9309252" y="2596325"/>
                </a:cubicBezTo>
                <a:cubicBezTo>
                  <a:pt x="9248108" y="2611779"/>
                  <a:pt x="9171677" y="2611779"/>
                  <a:pt x="9095246" y="2611779"/>
                </a:cubicBezTo>
                <a:cubicBezTo>
                  <a:pt x="9064674" y="2627234"/>
                  <a:pt x="9049388" y="2627234"/>
                  <a:pt x="9018816" y="2627234"/>
                </a:cubicBezTo>
                <a:cubicBezTo>
                  <a:pt x="8957671" y="2611779"/>
                  <a:pt x="8896527" y="2596325"/>
                  <a:pt x="8835382" y="2580871"/>
                </a:cubicBezTo>
                <a:cubicBezTo>
                  <a:pt x="8789524" y="2580871"/>
                  <a:pt x="8743665" y="2580871"/>
                  <a:pt x="8697807" y="2580871"/>
                </a:cubicBezTo>
                <a:cubicBezTo>
                  <a:pt x="8667235" y="2580871"/>
                  <a:pt x="8636662" y="2565416"/>
                  <a:pt x="8606090" y="2565416"/>
                </a:cubicBezTo>
                <a:cubicBezTo>
                  <a:pt x="8575518" y="2565416"/>
                  <a:pt x="8544946" y="2580871"/>
                  <a:pt x="8499087" y="2580871"/>
                </a:cubicBezTo>
                <a:cubicBezTo>
                  <a:pt x="8392084" y="2580871"/>
                  <a:pt x="8269795" y="2580871"/>
                  <a:pt x="8147507" y="2596325"/>
                </a:cubicBezTo>
                <a:cubicBezTo>
                  <a:pt x="7933501" y="2596325"/>
                  <a:pt x="7719495" y="2611779"/>
                  <a:pt x="7505489" y="2611779"/>
                </a:cubicBezTo>
                <a:cubicBezTo>
                  <a:pt x="7398486" y="2611779"/>
                  <a:pt x="7276197" y="2627234"/>
                  <a:pt x="7169194" y="2627234"/>
                </a:cubicBezTo>
                <a:cubicBezTo>
                  <a:pt x="7062192" y="2627234"/>
                  <a:pt x="6955189" y="2627234"/>
                  <a:pt x="6848186" y="2642688"/>
                </a:cubicBezTo>
                <a:cubicBezTo>
                  <a:pt x="6802327" y="2642688"/>
                  <a:pt x="6756469" y="2642688"/>
                  <a:pt x="6710611" y="2642688"/>
                </a:cubicBezTo>
                <a:cubicBezTo>
                  <a:pt x="6649466" y="2658142"/>
                  <a:pt x="6588322" y="2658142"/>
                  <a:pt x="6527177" y="2658142"/>
                </a:cubicBezTo>
                <a:cubicBezTo>
                  <a:pt x="6420174" y="2673597"/>
                  <a:pt x="6313171" y="2689051"/>
                  <a:pt x="6190882" y="2689051"/>
                </a:cubicBezTo>
                <a:cubicBezTo>
                  <a:pt x="5992163" y="2719960"/>
                  <a:pt x="5778157" y="2735414"/>
                  <a:pt x="5564151" y="2735414"/>
                </a:cubicBezTo>
                <a:cubicBezTo>
                  <a:pt x="5548865" y="2750868"/>
                  <a:pt x="5548865" y="2750868"/>
                  <a:pt x="5548865" y="2750868"/>
                </a:cubicBezTo>
                <a:cubicBezTo>
                  <a:pt x="5518293" y="2781777"/>
                  <a:pt x="5472434" y="2828140"/>
                  <a:pt x="5441862" y="2859048"/>
                </a:cubicBezTo>
                <a:cubicBezTo>
                  <a:pt x="5411290" y="2889957"/>
                  <a:pt x="5380717" y="2889957"/>
                  <a:pt x="5350145" y="2859048"/>
                </a:cubicBezTo>
                <a:cubicBezTo>
                  <a:pt x="5334859" y="2843594"/>
                  <a:pt x="5334859" y="2797231"/>
                  <a:pt x="5350145" y="2781777"/>
                </a:cubicBezTo>
                <a:cubicBezTo>
                  <a:pt x="5365431" y="2766323"/>
                  <a:pt x="5365431" y="2766323"/>
                  <a:pt x="5380717" y="2750868"/>
                </a:cubicBezTo>
                <a:cubicBezTo>
                  <a:pt x="5319573" y="2750868"/>
                  <a:pt x="5258429" y="2750868"/>
                  <a:pt x="5212570" y="2750868"/>
                </a:cubicBezTo>
                <a:cubicBezTo>
                  <a:pt x="5105567" y="2766323"/>
                  <a:pt x="4998564" y="2766323"/>
                  <a:pt x="4891561" y="2766323"/>
                </a:cubicBezTo>
                <a:cubicBezTo>
                  <a:pt x="4677556" y="2781777"/>
                  <a:pt x="4478836" y="2781777"/>
                  <a:pt x="4280116" y="2797231"/>
                </a:cubicBezTo>
                <a:cubicBezTo>
                  <a:pt x="4188399" y="2797231"/>
                  <a:pt x="4081397" y="2797231"/>
                  <a:pt x="3974393" y="2812685"/>
                </a:cubicBezTo>
                <a:cubicBezTo>
                  <a:pt x="3867391" y="2812685"/>
                  <a:pt x="3745102" y="2812685"/>
                  <a:pt x="3622813" y="2812685"/>
                </a:cubicBezTo>
                <a:cubicBezTo>
                  <a:pt x="3393521" y="2828140"/>
                  <a:pt x="3164229" y="2828140"/>
                  <a:pt x="2934937" y="2828140"/>
                </a:cubicBezTo>
                <a:cubicBezTo>
                  <a:pt x="2736217" y="2843594"/>
                  <a:pt x="2537497" y="2843594"/>
                  <a:pt x="2338778" y="2859048"/>
                </a:cubicBezTo>
                <a:cubicBezTo>
                  <a:pt x="2262347" y="2859048"/>
                  <a:pt x="2185917" y="2874503"/>
                  <a:pt x="2109486" y="2874503"/>
                </a:cubicBezTo>
                <a:cubicBezTo>
                  <a:pt x="2078914" y="2874503"/>
                  <a:pt x="2063628" y="2874503"/>
                  <a:pt x="2033055" y="2874503"/>
                </a:cubicBezTo>
                <a:cubicBezTo>
                  <a:pt x="1910766" y="2889957"/>
                  <a:pt x="1788477" y="2905411"/>
                  <a:pt x="1666188" y="2920866"/>
                </a:cubicBezTo>
                <a:cubicBezTo>
                  <a:pt x="1436896" y="2951774"/>
                  <a:pt x="1207604" y="2982683"/>
                  <a:pt x="978313" y="3013592"/>
                </a:cubicBezTo>
                <a:cubicBezTo>
                  <a:pt x="917168" y="3029046"/>
                  <a:pt x="871310" y="3029046"/>
                  <a:pt x="810165" y="3029046"/>
                </a:cubicBezTo>
                <a:cubicBezTo>
                  <a:pt x="764307" y="3044500"/>
                  <a:pt x="718448" y="3044500"/>
                  <a:pt x="672590" y="3059954"/>
                </a:cubicBezTo>
                <a:cubicBezTo>
                  <a:pt x="596159" y="3059954"/>
                  <a:pt x="535015" y="3059954"/>
                  <a:pt x="473870" y="3075409"/>
                </a:cubicBezTo>
                <a:cubicBezTo>
                  <a:pt x="458584" y="3075409"/>
                  <a:pt x="443298" y="3075409"/>
                  <a:pt x="443298" y="3075409"/>
                </a:cubicBezTo>
                <a:cubicBezTo>
                  <a:pt x="428012" y="3075409"/>
                  <a:pt x="428012" y="3075409"/>
                  <a:pt x="412726" y="3075409"/>
                </a:cubicBezTo>
                <a:cubicBezTo>
                  <a:pt x="397440" y="3090863"/>
                  <a:pt x="366867" y="3075409"/>
                  <a:pt x="351581" y="3075409"/>
                </a:cubicBezTo>
                <a:cubicBezTo>
                  <a:pt x="259864" y="3075409"/>
                  <a:pt x="168148" y="3059954"/>
                  <a:pt x="76431" y="3059954"/>
                </a:cubicBezTo>
                <a:cubicBezTo>
                  <a:pt x="61145" y="3059954"/>
                  <a:pt x="45859" y="3044500"/>
                  <a:pt x="30572" y="3029046"/>
                </a:cubicBezTo>
                <a:cubicBezTo>
                  <a:pt x="15286" y="3013592"/>
                  <a:pt x="0" y="2998137"/>
                  <a:pt x="0" y="2982683"/>
                </a:cubicBezTo>
                <a:cubicBezTo>
                  <a:pt x="0" y="2936320"/>
                  <a:pt x="45859" y="2889957"/>
                  <a:pt x="76431" y="2905411"/>
                </a:cubicBezTo>
                <a:cubicBezTo>
                  <a:pt x="137575" y="2905411"/>
                  <a:pt x="198720" y="2905411"/>
                  <a:pt x="259864" y="2905411"/>
                </a:cubicBezTo>
                <a:cubicBezTo>
                  <a:pt x="259864" y="2905411"/>
                  <a:pt x="259864" y="2889957"/>
                  <a:pt x="259864" y="2874503"/>
                </a:cubicBezTo>
                <a:cubicBezTo>
                  <a:pt x="259864" y="2859048"/>
                  <a:pt x="259864" y="2843594"/>
                  <a:pt x="259864" y="2828140"/>
                </a:cubicBezTo>
                <a:cubicBezTo>
                  <a:pt x="259864" y="2797231"/>
                  <a:pt x="259864" y="2766323"/>
                  <a:pt x="259864" y="2735414"/>
                </a:cubicBezTo>
                <a:cubicBezTo>
                  <a:pt x="244578" y="2689051"/>
                  <a:pt x="244578" y="2642688"/>
                  <a:pt x="244578" y="2611779"/>
                </a:cubicBezTo>
                <a:cubicBezTo>
                  <a:pt x="244578" y="2580871"/>
                  <a:pt x="244578" y="2534508"/>
                  <a:pt x="244578" y="2503599"/>
                </a:cubicBezTo>
                <a:cubicBezTo>
                  <a:pt x="244578" y="2426328"/>
                  <a:pt x="244578" y="2364510"/>
                  <a:pt x="244578" y="2287239"/>
                </a:cubicBezTo>
                <a:cubicBezTo>
                  <a:pt x="229292" y="2287239"/>
                  <a:pt x="214006" y="2271784"/>
                  <a:pt x="198720" y="2256330"/>
                </a:cubicBezTo>
                <a:cubicBezTo>
                  <a:pt x="183434" y="2240876"/>
                  <a:pt x="183434" y="2225421"/>
                  <a:pt x="183434" y="2209967"/>
                </a:cubicBezTo>
                <a:cubicBezTo>
                  <a:pt x="183434" y="2194513"/>
                  <a:pt x="183434" y="2163604"/>
                  <a:pt x="198720" y="2148150"/>
                </a:cubicBezTo>
                <a:cubicBezTo>
                  <a:pt x="214006" y="2132696"/>
                  <a:pt x="229292" y="2132696"/>
                  <a:pt x="244578" y="2117241"/>
                </a:cubicBezTo>
                <a:cubicBezTo>
                  <a:pt x="244578" y="2101787"/>
                  <a:pt x="244578" y="2101787"/>
                  <a:pt x="244578" y="2086333"/>
                </a:cubicBezTo>
                <a:cubicBezTo>
                  <a:pt x="244578" y="1931790"/>
                  <a:pt x="229292" y="1777246"/>
                  <a:pt x="229292" y="1622703"/>
                </a:cubicBezTo>
                <a:cubicBezTo>
                  <a:pt x="229292" y="1607249"/>
                  <a:pt x="229292" y="1591795"/>
                  <a:pt x="229292" y="1560886"/>
                </a:cubicBezTo>
                <a:cubicBezTo>
                  <a:pt x="229292" y="1514523"/>
                  <a:pt x="229292" y="1468160"/>
                  <a:pt x="229292" y="1421797"/>
                </a:cubicBezTo>
                <a:cubicBezTo>
                  <a:pt x="229292" y="1359980"/>
                  <a:pt x="229292" y="1298163"/>
                  <a:pt x="229292" y="1236345"/>
                </a:cubicBezTo>
                <a:cubicBezTo>
                  <a:pt x="229292" y="1159074"/>
                  <a:pt x="229292" y="1066348"/>
                  <a:pt x="244578" y="989077"/>
                </a:cubicBezTo>
                <a:cubicBezTo>
                  <a:pt x="214006" y="973622"/>
                  <a:pt x="214006" y="927259"/>
                  <a:pt x="244578" y="911805"/>
                </a:cubicBezTo>
                <a:cubicBezTo>
                  <a:pt x="244578" y="849987"/>
                  <a:pt x="244578" y="788170"/>
                  <a:pt x="244578" y="726353"/>
                </a:cubicBezTo>
                <a:cubicBezTo>
                  <a:pt x="244578" y="664536"/>
                  <a:pt x="244578" y="587264"/>
                  <a:pt x="244578" y="509993"/>
                </a:cubicBezTo>
                <a:cubicBezTo>
                  <a:pt x="244578" y="448175"/>
                  <a:pt x="244578" y="386358"/>
                  <a:pt x="259864" y="324541"/>
                </a:cubicBezTo>
                <a:cubicBezTo>
                  <a:pt x="259864" y="293632"/>
                  <a:pt x="259864" y="262724"/>
                  <a:pt x="259864" y="231815"/>
                </a:cubicBezTo>
                <a:cubicBezTo>
                  <a:pt x="259864" y="231815"/>
                  <a:pt x="275150" y="231815"/>
                  <a:pt x="275150" y="216361"/>
                </a:cubicBezTo>
                <a:cubicBezTo>
                  <a:pt x="259864" y="216361"/>
                  <a:pt x="259864" y="200906"/>
                  <a:pt x="259864" y="200906"/>
                </a:cubicBezTo>
                <a:cubicBezTo>
                  <a:pt x="259864" y="169998"/>
                  <a:pt x="290437" y="139089"/>
                  <a:pt x="321009" y="139089"/>
                </a:cubicBezTo>
                <a:cubicBezTo>
                  <a:pt x="428012" y="154543"/>
                  <a:pt x="550301" y="154543"/>
                  <a:pt x="657304" y="169998"/>
                </a:cubicBezTo>
                <a:cubicBezTo>
                  <a:pt x="733734" y="169998"/>
                  <a:pt x="794879" y="169998"/>
                  <a:pt x="871310" y="169998"/>
                </a:cubicBezTo>
                <a:cubicBezTo>
                  <a:pt x="932454" y="169998"/>
                  <a:pt x="993599" y="185452"/>
                  <a:pt x="1054743" y="185452"/>
                </a:cubicBezTo>
                <a:cubicBezTo>
                  <a:pt x="1070029" y="185452"/>
                  <a:pt x="1070029" y="169998"/>
                  <a:pt x="1070029" y="169998"/>
                </a:cubicBezTo>
                <a:cubicBezTo>
                  <a:pt x="1085315" y="154543"/>
                  <a:pt x="1100602" y="154543"/>
                  <a:pt x="1131174" y="139089"/>
                </a:cubicBezTo>
                <a:cubicBezTo>
                  <a:pt x="1131174" y="139089"/>
                  <a:pt x="1146460" y="139089"/>
                  <a:pt x="1161746" y="139089"/>
                </a:cubicBezTo>
                <a:cubicBezTo>
                  <a:pt x="1161746" y="139089"/>
                  <a:pt x="1177032" y="139089"/>
                  <a:pt x="1192318" y="139089"/>
                </a:cubicBezTo>
                <a:cubicBezTo>
                  <a:pt x="1207604" y="154543"/>
                  <a:pt x="1207604" y="169998"/>
                  <a:pt x="1207604" y="185452"/>
                </a:cubicBezTo>
                <a:cubicBezTo>
                  <a:pt x="1222891" y="185452"/>
                  <a:pt x="1238177" y="185452"/>
                  <a:pt x="1253463" y="185452"/>
                </a:cubicBezTo>
                <a:cubicBezTo>
                  <a:pt x="1360466" y="200906"/>
                  <a:pt x="1452182" y="200906"/>
                  <a:pt x="1559185" y="200906"/>
                </a:cubicBezTo>
                <a:cubicBezTo>
                  <a:pt x="1757905" y="200906"/>
                  <a:pt x="1941339" y="200906"/>
                  <a:pt x="2124772" y="200906"/>
                </a:cubicBezTo>
                <a:cubicBezTo>
                  <a:pt x="2231775" y="200906"/>
                  <a:pt x="2323492" y="200906"/>
                  <a:pt x="2415209" y="200906"/>
                </a:cubicBezTo>
                <a:cubicBezTo>
                  <a:pt x="2415209" y="200906"/>
                  <a:pt x="2430495" y="200906"/>
                  <a:pt x="2430495" y="200906"/>
                </a:cubicBezTo>
                <a:cubicBezTo>
                  <a:pt x="2506925" y="139089"/>
                  <a:pt x="2598642" y="61817"/>
                  <a:pt x="2690359" y="0"/>
                </a:cubicBezTo>
                <a:close/>
              </a:path>
            </a:pathLst>
          </a:custGeom>
          <a:ln w="28575">
            <a:solidFill>
              <a:srgbClr val="132F95"/>
            </a:solidFill>
          </a:ln>
        </p:spPr>
        <p:txBody>
          <a:bodyPr wrap="square">
            <a:noAutofit/>
          </a:bodyPr>
          <a:lstStyle/>
          <a:p>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spTree>
      <p:nvGrpSpPr>
        <p:cNvPr id="1" name=""/>
        <p:cNvGrpSpPr/>
        <p:nvPr/>
      </p:nvGrpSpPr>
      <p:grpSpPr>
        <a:xfrm>
          <a:off x="0" y="0"/>
          <a:ext cx="0" cy="0"/>
        </a:xfrm>
      </p:grpSpPr>
      <p:sp>
        <p:nvSpPr>
          <p:cNvPr id="8" name="图片占位符 7"/>
          <p:cNvSpPr>
            <a:spLocks noGrp="1"/>
          </p:cNvSpPr>
          <p:nvPr>
            <p:ph type="pic" sz="quarter" idx="10"/>
          </p:nvPr>
        </p:nvSpPr>
        <p:spPr>
          <a:xfrm>
            <a:off x="1688887" y="1971266"/>
            <a:ext cx="3912186" cy="2145650"/>
          </a:xfrm>
          <a:custGeom>
            <a:gdLst>
              <a:gd name="connsiteX0" fmla="*/ 2225888 w 3912186"/>
              <a:gd name="connsiteY0" fmla="*/ 409 h 2145650"/>
              <a:gd name="connsiteX1" fmla="*/ 3006938 w 3912186"/>
              <a:gd name="connsiteY1" fmla="*/ 28984 h 2145650"/>
              <a:gd name="connsiteX2" fmla="*/ 3702263 w 3912186"/>
              <a:gd name="connsiteY2" fmla="*/ 95659 h 2145650"/>
              <a:gd name="connsiteX3" fmla="*/ 3797513 w 3912186"/>
              <a:gd name="connsiteY3" fmla="*/ 133759 h 2145650"/>
              <a:gd name="connsiteX4" fmla="*/ 3835613 w 3912186"/>
              <a:gd name="connsiteY4" fmla="*/ 343309 h 2145650"/>
              <a:gd name="connsiteX5" fmla="*/ 3854663 w 3912186"/>
              <a:gd name="connsiteY5" fmla="*/ 619534 h 2145650"/>
              <a:gd name="connsiteX6" fmla="*/ 3911813 w 3912186"/>
              <a:gd name="connsiteY6" fmla="*/ 1019584 h 2145650"/>
              <a:gd name="connsiteX7" fmla="*/ 3873713 w 3912186"/>
              <a:gd name="connsiteY7" fmla="*/ 1238659 h 2145650"/>
              <a:gd name="connsiteX8" fmla="*/ 3768938 w 3912186"/>
              <a:gd name="connsiteY8" fmla="*/ 1372009 h 2145650"/>
              <a:gd name="connsiteX9" fmla="*/ 3397463 w 3912186"/>
              <a:gd name="connsiteY9" fmla="*/ 1419634 h 2145650"/>
              <a:gd name="connsiteX10" fmla="*/ 2730713 w 3912186"/>
              <a:gd name="connsiteY10" fmla="*/ 1438684 h 2145650"/>
              <a:gd name="connsiteX11" fmla="*/ 2092538 w 3912186"/>
              <a:gd name="connsiteY11" fmla="*/ 1457734 h 2145650"/>
              <a:gd name="connsiteX12" fmla="*/ 1702013 w 3912186"/>
              <a:gd name="connsiteY12" fmla="*/ 1438684 h 2145650"/>
              <a:gd name="connsiteX13" fmla="*/ 1616288 w 3912186"/>
              <a:gd name="connsiteY13" fmla="*/ 1581559 h 2145650"/>
              <a:gd name="connsiteX14" fmla="*/ 1454363 w 3912186"/>
              <a:gd name="connsiteY14" fmla="*/ 1829209 h 2145650"/>
              <a:gd name="connsiteX15" fmla="*/ 1073363 w 3912186"/>
              <a:gd name="connsiteY15" fmla="*/ 2095909 h 2145650"/>
              <a:gd name="connsiteX16" fmla="*/ 1016213 w 3912186"/>
              <a:gd name="connsiteY16" fmla="*/ 2143534 h 2145650"/>
              <a:gd name="connsiteX17" fmla="*/ 997163 w 3912186"/>
              <a:gd name="connsiteY17" fmla="*/ 2105434 h 2145650"/>
              <a:gd name="connsiteX18" fmla="*/ 1111463 w 3912186"/>
              <a:gd name="connsiteY18" fmla="*/ 1838734 h 2145650"/>
              <a:gd name="connsiteX19" fmla="*/ 1159088 w 3912186"/>
              <a:gd name="connsiteY19" fmla="*/ 1648234 h 2145650"/>
              <a:gd name="connsiteX20" fmla="*/ 1120988 w 3912186"/>
              <a:gd name="connsiteY20" fmla="*/ 1467259 h 2145650"/>
              <a:gd name="connsiteX21" fmla="*/ 978113 w 3912186"/>
              <a:gd name="connsiteY21" fmla="*/ 1410109 h 2145650"/>
              <a:gd name="connsiteX22" fmla="*/ 597113 w 3912186"/>
              <a:gd name="connsiteY22" fmla="*/ 1448209 h 2145650"/>
              <a:gd name="connsiteX23" fmla="*/ 254213 w 3912186"/>
              <a:gd name="connsiteY23" fmla="*/ 1391059 h 2145650"/>
              <a:gd name="connsiteX24" fmla="*/ 63713 w 3912186"/>
              <a:gd name="connsiteY24" fmla="*/ 1286284 h 2145650"/>
              <a:gd name="connsiteX25" fmla="*/ 6563 w 3912186"/>
              <a:gd name="connsiteY25" fmla="*/ 733834 h 2145650"/>
              <a:gd name="connsiteX26" fmla="*/ 6563 w 3912186"/>
              <a:gd name="connsiteY26" fmla="*/ 438559 h 2145650"/>
              <a:gd name="connsiteX27" fmla="*/ 54188 w 3912186"/>
              <a:gd name="connsiteY27" fmla="*/ 200434 h 2145650"/>
              <a:gd name="connsiteX28" fmla="*/ 197063 w 3912186"/>
              <a:gd name="connsiteY28" fmla="*/ 133759 h 2145650"/>
              <a:gd name="connsiteX29" fmla="*/ 482813 w 3912186"/>
              <a:gd name="connsiteY29" fmla="*/ 105184 h 2145650"/>
              <a:gd name="connsiteX30" fmla="*/ 1349588 w 3912186"/>
              <a:gd name="connsiteY30" fmla="*/ 48034 h 2145650"/>
              <a:gd name="connsiteX31" fmla="*/ 2225888 w 3912186"/>
              <a:gd name="connsiteY31" fmla="*/ 409 h 21456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912185" h="2145650">
                <a:moveTo>
                  <a:pt x="2225888" y="409"/>
                </a:moveTo>
                <a:cubicBezTo>
                  <a:pt x="2502113" y="-2766"/>
                  <a:pt x="2760876" y="13109"/>
                  <a:pt x="3006938" y="28984"/>
                </a:cubicBezTo>
                <a:cubicBezTo>
                  <a:pt x="3253001" y="44859"/>
                  <a:pt x="3570501" y="78197"/>
                  <a:pt x="3702263" y="95659"/>
                </a:cubicBezTo>
                <a:cubicBezTo>
                  <a:pt x="3834025" y="113121"/>
                  <a:pt x="3775288" y="92484"/>
                  <a:pt x="3797513" y="133759"/>
                </a:cubicBezTo>
                <a:cubicBezTo>
                  <a:pt x="3819738" y="175034"/>
                  <a:pt x="3826088" y="262347"/>
                  <a:pt x="3835613" y="343309"/>
                </a:cubicBezTo>
                <a:cubicBezTo>
                  <a:pt x="3845138" y="424271"/>
                  <a:pt x="3841963" y="506822"/>
                  <a:pt x="3854663" y="619534"/>
                </a:cubicBezTo>
                <a:cubicBezTo>
                  <a:pt x="3867363" y="732246"/>
                  <a:pt x="3908638" y="916397"/>
                  <a:pt x="3911813" y="1019584"/>
                </a:cubicBezTo>
                <a:cubicBezTo>
                  <a:pt x="3914988" y="1122771"/>
                  <a:pt x="3897525" y="1179922"/>
                  <a:pt x="3873713" y="1238659"/>
                </a:cubicBezTo>
                <a:cubicBezTo>
                  <a:pt x="3849901" y="1297396"/>
                  <a:pt x="3848313" y="1341847"/>
                  <a:pt x="3768938" y="1372009"/>
                </a:cubicBezTo>
                <a:cubicBezTo>
                  <a:pt x="3689563" y="1402172"/>
                  <a:pt x="3570500" y="1408522"/>
                  <a:pt x="3397463" y="1419634"/>
                </a:cubicBezTo>
                <a:cubicBezTo>
                  <a:pt x="3224426" y="1430746"/>
                  <a:pt x="2730713" y="1438684"/>
                  <a:pt x="2730713" y="1438684"/>
                </a:cubicBezTo>
                <a:cubicBezTo>
                  <a:pt x="2513226" y="1445034"/>
                  <a:pt x="2263988" y="1457734"/>
                  <a:pt x="2092538" y="1457734"/>
                </a:cubicBezTo>
                <a:cubicBezTo>
                  <a:pt x="1921088" y="1457734"/>
                  <a:pt x="1781388" y="1418047"/>
                  <a:pt x="1702013" y="1438684"/>
                </a:cubicBezTo>
                <a:cubicBezTo>
                  <a:pt x="1622638" y="1459321"/>
                  <a:pt x="1657563" y="1516472"/>
                  <a:pt x="1616288" y="1581559"/>
                </a:cubicBezTo>
                <a:cubicBezTo>
                  <a:pt x="1575013" y="1646647"/>
                  <a:pt x="1544851" y="1743484"/>
                  <a:pt x="1454363" y="1829209"/>
                </a:cubicBezTo>
                <a:cubicBezTo>
                  <a:pt x="1363876" y="1914934"/>
                  <a:pt x="1146388" y="2043522"/>
                  <a:pt x="1073363" y="2095909"/>
                </a:cubicBezTo>
                <a:cubicBezTo>
                  <a:pt x="1000338" y="2148296"/>
                  <a:pt x="1016213" y="2143534"/>
                  <a:pt x="1016213" y="2143534"/>
                </a:cubicBezTo>
                <a:cubicBezTo>
                  <a:pt x="1003513" y="2145121"/>
                  <a:pt x="981288" y="2156234"/>
                  <a:pt x="997163" y="2105434"/>
                </a:cubicBezTo>
                <a:cubicBezTo>
                  <a:pt x="1013038" y="2054634"/>
                  <a:pt x="1084476" y="1914934"/>
                  <a:pt x="1111463" y="1838734"/>
                </a:cubicBezTo>
                <a:cubicBezTo>
                  <a:pt x="1138451" y="1762534"/>
                  <a:pt x="1157501" y="1710146"/>
                  <a:pt x="1159088" y="1648234"/>
                </a:cubicBezTo>
                <a:cubicBezTo>
                  <a:pt x="1160675" y="1586322"/>
                  <a:pt x="1151151" y="1506947"/>
                  <a:pt x="1120988" y="1467259"/>
                </a:cubicBezTo>
                <a:cubicBezTo>
                  <a:pt x="1090826" y="1427572"/>
                  <a:pt x="1065425" y="1413284"/>
                  <a:pt x="978113" y="1410109"/>
                </a:cubicBezTo>
                <a:cubicBezTo>
                  <a:pt x="890801" y="1406934"/>
                  <a:pt x="717763" y="1451384"/>
                  <a:pt x="597113" y="1448209"/>
                </a:cubicBezTo>
                <a:cubicBezTo>
                  <a:pt x="476463" y="1445034"/>
                  <a:pt x="343113" y="1418047"/>
                  <a:pt x="254213" y="1391059"/>
                </a:cubicBezTo>
                <a:cubicBezTo>
                  <a:pt x="165313" y="1364072"/>
                  <a:pt x="104988" y="1395822"/>
                  <a:pt x="63713" y="1286284"/>
                </a:cubicBezTo>
                <a:cubicBezTo>
                  <a:pt x="22438" y="1176746"/>
                  <a:pt x="16088" y="875122"/>
                  <a:pt x="6563" y="733834"/>
                </a:cubicBezTo>
                <a:cubicBezTo>
                  <a:pt x="-2962" y="592547"/>
                  <a:pt x="-1375" y="521109"/>
                  <a:pt x="6563" y="438559"/>
                </a:cubicBezTo>
                <a:cubicBezTo>
                  <a:pt x="14500" y="356009"/>
                  <a:pt x="22438" y="251234"/>
                  <a:pt x="54188" y="200434"/>
                </a:cubicBezTo>
                <a:cubicBezTo>
                  <a:pt x="85938" y="149634"/>
                  <a:pt x="125626" y="149634"/>
                  <a:pt x="197063" y="133759"/>
                </a:cubicBezTo>
                <a:cubicBezTo>
                  <a:pt x="268500" y="117884"/>
                  <a:pt x="482813" y="105184"/>
                  <a:pt x="482813" y="105184"/>
                </a:cubicBezTo>
                <a:lnTo>
                  <a:pt x="1349588" y="48034"/>
                </a:lnTo>
                <a:cubicBezTo>
                  <a:pt x="1640100" y="30572"/>
                  <a:pt x="1949663" y="3584"/>
                  <a:pt x="2225888" y="409"/>
                </a:cubicBezTo>
                <a:close/>
              </a:path>
            </a:pathLst>
          </a:custGeom>
        </p:spPr>
        <p:txBody>
          <a:bodyPr wrap="square">
            <a:noAutofit/>
          </a:bodyPr>
          <a:lstStyle/>
          <a:p>
            <a:endParaRPr lang="zh-CN" altLang="en-US"/>
          </a:p>
        </p:txBody>
      </p:sp>
      <p:sp>
        <p:nvSpPr>
          <p:cNvPr id="9" name="图片占位符 8"/>
          <p:cNvSpPr>
            <a:spLocks noGrp="1"/>
          </p:cNvSpPr>
          <p:nvPr>
            <p:ph type="pic" sz="quarter" idx="11"/>
          </p:nvPr>
        </p:nvSpPr>
        <p:spPr>
          <a:xfrm>
            <a:off x="6647543" y="1971266"/>
            <a:ext cx="3912186" cy="2145650"/>
          </a:xfrm>
          <a:custGeom>
            <a:gdLst>
              <a:gd name="connsiteX0" fmla="*/ 2225888 w 3912186"/>
              <a:gd name="connsiteY0" fmla="*/ 409 h 2145650"/>
              <a:gd name="connsiteX1" fmla="*/ 3006938 w 3912186"/>
              <a:gd name="connsiteY1" fmla="*/ 28984 h 2145650"/>
              <a:gd name="connsiteX2" fmla="*/ 3702263 w 3912186"/>
              <a:gd name="connsiteY2" fmla="*/ 95659 h 2145650"/>
              <a:gd name="connsiteX3" fmla="*/ 3797513 w 3912186"/>
              <a:gd name="connsiteY3" fmla="*/ 133759 h 2145650"/>
              <a:gd name="connsiteX4" fmla="*/ 3835613 w 3912186"/>
              <a:gd name="connsiteY4" fmla="*/ 343309 h 2145650"/>
              <a:gd name="connsiteX5" fmla="*/ 3854663 w 3912186"/>
              <a:gd name="connsiteY5" fmla="*/ 619534 h 2145650"/>
              <a:gd name="connsiteX6" fmla="*/ 3911813 w 3912186"/>
              <a:gd name="connsiteY6" fmla="*/ 1019584 h 2145650"/>
              <a:gd name="connsiteX7" fmla="*/ 3873713 w 3912186"/>
              <a:gd name="connsiteY7" fmla="*/ 1238659 h 2145650"/>
              <a:gd name="connsiteX8" fmla="*/ 3768938 w 3912186"/>
              <a:gd name="connsiteY8" fmla="*/ 1372009 h 2145650"/>
              <a:gd name="connsiteX9" fmla="*/ 3397463 w 3912186"/>
              <a:gd name="connsiteY9" fmla="*/ 1419634 h 2145650"/>
              <a:gd name="connsiteX10" fmla="*/ 2730713 w 3912186"/>
              <a:gd name="connsiteY10" fmla="*/ 1438684 h 2145650"/>
              <a:gd name="connsiteX11" fmla="*/ 2092538 w 3912186"/>
              <a:gd name="connsiteY11" fmla="*/ 1457734 h 2145650"/>
              <a:gd name="connsiteX12" fmla="*/ 1702013 w 3912186"/>
              <a:gd name="connsiteY12" fmla="*/ 1438684 h 2145650"/>
              <a:gd name="connsiteX13" fmla="*/ 1616288 w 3912186"/>
              <a:gd name="connsiteY13" fmla="*/ 1581559 h 2145650"/>
              <a:gd name="connsiteX14" fmla="*/ 1454363 w 3912186"/>
              <a:gd name="connsiteY14" fmla="*/ 1829209 h 2145650"/>
              <a:gd name="connsiteX15" fmla="*/ 1073363 w 3912186"/>
              <a:gd name="connsiteY15" fmla="*/ 2095909 h 2145650"/>
              <a:gd name="connsiteX16" fmla="*/ 1016213 w 3912186"/>
              <a:gd name="connsiteY16" fmla="*/ 2143534 h 2145650"/>
              <a:gd name="connsiteX17" fmla="*/ 997163 w 3912186"/>
              <a:gd name="connsiteY17" fmla="*/ 2105434 h 2145650"/>
              <a:gd name="connsiteX18" fmla="*/ 1111463 w 3912186"/>
              <a:gd name="connsiteY18" fmla="*/ 1838734 h 2145650"/>
              <a:gd name="connsiteX19" fmla="*/ 1159088 w 3912186"/>
              <a:gd name="connsiteY19" fmla="*/ 1648234 h 2145650"/>
              <a:gd name="connsiteX20" fmla="*/ 1120988 w 3912186"/>
              <a:gd name="connsiteY20" fmla="*/ 1467259 h 2145650"/>
              <a:gd name="connsiteX21" fmla="*/ 978113 w 3912186"/>
              <a:gd name="connsiteY21" fmla="*/ 1410109 h 2145650"/>
              <a:gd name="connsiteX22" fmla="*/ 597113 w 3912186"/>
              <a:gd name="connsiteY22" fmla="*/ 1448209 h 2145650"/>
              <a:gd name="connsiteX23" fmla="*/ 254213 w 3912186"/>
              <a:gd name="connsiteY23" fmla="*/ 1391059 h 2145650"/>
              <a:gd name="connsiteX24" fmla="*/ 63713 w 3912186"/>
              <a:gd name="connsiteY24" fmla="*/ 1286284 h 2145650"/>
              <a:gd name="connsiteX25" fmla="*/ 6563 w 3912186"/>
              <a:gd name="connsiteY25" fmla="*/ 733834 h 2145650"/>
              <a:gd name="connsiteX26" fmla="*/ 6563 w 3912186"/>
              <a:gd name="connsiteY26" fmla="*/ 438559 h 2145650"/>
              <a:gd name="connsiteX27" fmla="*/ 54188 w 3912186"/>
              <a:gd name="connsiteY27" fmla="*/ 200434 h 2145650"/>
              <a:gd name="connsiteX28" fmla="*/ 197063 w 3912186"/>
              <a:gd name="connsiteY28" fmla="*/ 133759 h 2145650"/>
              <a:gd name="connsiteX29" fmla="*/ 482813 w 3912186"/>
              <a:gd name="connsiteY29" fmla="*/ 105184 h 2145650"/>
              <a:gd name="connsiteX30" fmla="*/ 1349588 w 3912186"/>
              <a:gd name="connsiteY30" fmla="*/ 48034 h 2145650"/>
              <a:gd name="connsiteX31" fmla="*/ 2225888 w 3912186"/>
              <a:gd name="connsiteY31" fmla="*/ 409 h 21456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912185" h="2145650">
                <a:moveTo>
                  <a:pt x="2225888" y="409"/>
                </a:moveTo>
                <a:cubicBezTo>
                  <a:pt x="2502113" y="-2766"/>
                  <a:pt x="2760876" y="13109"/>
                  <a:pt x="3006938" y="28984"/>
                </a:cubicBezTo>
                <a:cubicBezTo>
                  <a:pt x="3253001" y="44859"/>
                  <a:pt x="3570501" y="78197"/>
                  <a:pt x="3702263" y="95659"/>
                </a:cubicBezTo>
                <a:cubicBezTo>
                  <a:pt x="3834025" y="113121"/>
                  <a:pt x="3775288" y="92484"/>
                  <a:pt x="3797513" y="133759"/>
                </a:cubicBezTo>
                <a:cubicBezTo>
                  <a:pt x="3819738" y="175034"/>
                  <a:pt x="3826088" y="262347"/>
                  <a:pt x="3835613" y="343309"/>
                </a:cubicBezTo>
                <a:cubicBezTo>
                  <a:pt x="3845138" y="424271"/>
                  <a:pt x="3841963" y="506822"/>
                  <a:pt x="3854663" y="619534"/>
                </a:cubicBezTo>
                <a:cubicBezTo>
                  <a:pt x="3867363" y="732246"/>
                  <a:pt x="3908638" y="916397"/>
                  <a:pt x="3911813" y="1019584"/>
                </a:cubicBezTo>
                <a:cubicBezTo>
                  <a:pt x="3914988" y="1122771"/>
                  <a:pt x="3897525" y="1179922"/>
                  <a:pt x="3873713" y="1238659"/>
                </a:cubicBezTo>
                <a:cubicBezTo>
                  <a:pt x="3849901" y="1297396"/>
                  <a:pt x="3848313" y="1341847"/>
                  <a:pt x="3768938" y="1372009"/>
                </a:cubicBezTo>
                <a:cubicBezTo>
                  <a:pt x="3689563" y="1402172"/>
                  <a:pt x="3570500" y="1408522"/>
                  <a:pt x="3397463" y="1419634"/>
                </a:cubicBezTo>
                <a:cubicBezTo>
                  <a:pt x="3224426" y="1430746"/>
                  <a:pt x="2730713" y="1438684"/>
                  <a:pt x="2730713" y="1438684"/>
                </a:cubicBezTo>
                <a:cubicBezTo>
                  <a:pt x="2513226" y="1445034"/>
                  <a:pt x="2263988" y="1457734"/>
                  <a:pt x="2092538" y="1457734"/>
                </a:cubicBezTo>
                <a:cubicBezTo>
                  <a:pt x="1921088" y="1457734"/>
                  <a:pt x="1781388" y="1418047"/>
                  <a:pt x="1702013" y="1438684"/>
                </a:cubicBezTo>
                <a:cubicBezTo>
                  <a:pt x="1622638" y="1459321"/>
                  <a:pt x="1657563" y="1516472"/>
                  <a:pt x="1616288" y="1581559"/>
                </a:cubicBezTo>
                <a:cubicBezTo>
                  <a:pt x="1575013" y="1646647"/>
                  <a:pt x="1544851" y="1743484"/>
                  <a:pt x="1454363" y="1829209"/>
                </a:cubicBezTo>
                <a:cubicBezTo>
                  <a:pt x="1363876" y="1914934"/>
                  <a:pt x="1146388" y="2043522"/>
                  <a:pt x="1073363" y="2095909"/>
                </a:cubicBezTo>
                <a:cubicBezTo>
                  <a:pt x="1000338" y="2148296"/>
                  <a:pt x="1016213" y="2143534"/>
                  <a:pt x="1016213" y="2143534"/>
                </a:cubicBezTo>
                <a:cubicBezTo>
                  <a:pt x="1003513" y="2145121"/>
                  <a:pt x="981288" y="2156234"/>
                  <a:pt x="997163" y="2105434"/>
                </a:cubicBezTo>
                <a:cubicBezTo>
                  <a:pt x="1013038" y="2054634"/>
                  <a:pt x="1084476" y="1914934"/>
                  <a:pt x="1111463" y="1838734"/>
                </a:cubicBezTo>
                <a:cubicBezTo>
                  <a:pt x="1138451" y="1762534"/>
                  <a:pt x="1157501" y="1710146"/>
                  <a:pt x="1159088" y="1648234"/>
                </a:cubicBezTo>
                <a:cubicBezTo>
                  <a:pt x="1160675" y="1586322"/>
                  <a:pt x="1151151" y="1506947"/>
                  <a:pt x="1120988" y="1467259"/>
                </a:cubicBezTo>
                <a:cubicBezTo>
                  <a:pt x="1090826" y="1427572"/>
                  <a:pt x="1065425" y="1413284"/>
                  <a:pt x="978113" y="1410109"/>
                </a:cubicBezTo>
                <a:cubicBezTo>
                  <a:pt x="890801" y="1406934"/>
                  <a:pt x="717763" y="1451384"/>
                  <a:pt x="597113" y="1448209"/>
                </a:cubicBezTo>
                <a:cubicBezTo>
                  <a:pt x="476463" y="1445034"/>
                  <a:pt x="343113" y="1418047"/>
                  <a:pt x="254213" y="1391059"/>
                </a:cubicBezTo>
                <a:cubicBezTo>
                  <a:pt x="165313" y="1364072"/>
                  <a:pt x="104988" y="1395822"/>
                  <a:pt x="63713" y="1286284"/>
                </a:cubicBezTo>
                <a:cubicBezTo>
                  <a:pt x="22438" y="1176746"/>
                  <a:pt x="16088" y="875122"/>
                  <a:pt x="6563" y="733834"/>
                </a:cubicBezTo>
                <a:cubicBezTo>
                  <a:pt x="-2962" y="592547"/>
                  <a:pt x="-1375" y="521109"/>
                  <a:pt x="6563" y="438559"/>
                </a:cubicBezTo>
                <a:cubicBezTo>
                  <a:pt x="14500" y="356009"/>
                  <a:pt x="22438" y="251234"/>
                  <a:pt x="54188" y="200434"/>
                </a:cubicBezTo>
                <a:cubicBezTo>
                  <a:pt x="85938" y="149634"/>
                  <a:pt x="125626" y="149634"/>
                  <a:pt x="197063" y="133759"/>
                </a:cubicBezTo>
                <a:cubicBezTo>
                  <a:pt x="268500" y="117884"/>
                  <a:pt x="482813" y="105184"/>
                  <a:pt x="482813" y="105184"/>
                </a:cubicBezTo>
                <a:lnTo>
                  <a:pt x="1349588" y="48034"/>
                </a:lnTo>
                <a:cubicBezTo>
                  <a:pt x="1640100" y="30572"/>
                  <a:pt x="1949663" y="3584"/>
                  <a:pt x="2225888" y="409"/>
                </a:cubicBezTo>
                <a:close/>
              </a:path>
            </a:pathLst>
          </a:custGeom>
        </p:spPr>
        <p:txBody>
          <a:bodyPr wrap="square">
            <a:noAutofit/>
          </a:bodyPr>
          <a:lstStyle/>
          <a:p>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自定义版式">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自定义版式">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自定义版式">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p>
        </p:txBody>
      </p:sp>
      <p:sp>
        <p:nvSpPr>
          <p:cNvPr id="4" name="矩形 3"/>
          <p:cNvSpPr/>
          <p:nvPr userDrawn="1"/>
        </p:nvSpPr>
        <p:spPr>
          <a:xfrm>
            <a:off x="8325228" y="6469225"/>
            <a:ext cx="775136" cy="23083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00">
                <a:solidFill>
                  <a:prstClr val="white"/>
                </a:solidFill>
                <a:latin typeface="Calibri"/>
                <a:ea typeface="宋体" panose="02010600030101010101" pitchFamily="2" charset="-122"/>
              </a:rPr>
              <a:t>PPT</a:t>
            </a:r>
            <a:r>
              <a:rPr lang="zh-CN" altLang="en-US" sz="100">
                <a:solidFill>
                  <a:prstClr val="white"/>
                </a:solidFill>
                <a:latin typeface="Calibri"/>
                <a:ea typeface="宋体" panose="02010600030101010101" pitchFamily="2" charset="-122"/>
              </a:rPr>
              <a:t>模板下载：</a:t>
            </a:r>
            <a:r>
              <a:rPr lang="en-US" altLang="zh-CN" sz="100">
                <a:solidFill>
                  <a:prstClr val="white"/>
                </a:solidFill>
                <a:latin typeface="Calibri"/>
                <a:ea typeface="宋体" panose="02010600030101010101" pitchFamily="2" charset="-122"/>
              </a:rPr>
              <a:t>www.1ppt.com/moban/          </a:t>
            </a:r>
            <a:r>
              <a:rPr lang="zh-CN" altLang="en-US" sz="100">
                <a:solidFill>
                  <a:prstClr val="white"/>
                </a:solidFill>
                <a:latin typeface="Calibri"/>
                <a:ea typeface="宋体" panose="02010600030101010101" pitchFamily="2" charset="-122"/>
              </a:rPr>
              <a:t>行业</a:t>
            </a:r>
            <a:r>
              <a:rPr lang="en-US" altLang="zh-CN" sz="100">
                <a:solidFill>
                  <a:prstClr val="white"/>
                </a:solidFill>
                <a:latin typeface="Calibri"/>
                <a:ea typeface="宋体" panose="02010600030101010101" pitchFamily="2" charset="-122"/>
              </a:rPr>
              <a:t>PPT</a:t>
            </a:r>
            <a:r>
              <a:rPr lang="zh-CN" altLang="en-US" sz="100">
                <a:solidFill>
                  <a:prstClr val="white"/>
                </a:solidFill>
                <a:latin typeface="Calibri"/>
                <a:ea typeface="宋体" panose="02010600030101010101" pitchFamily="2" charset="-122"/>
              </a:rPr>
              <a:t>模板：</a:t>
            </a:r>
            <a:r>
              <a:rPr lang="en-US" altLang="zh-CN" sz="100">
                <a:solidFill>
                  <a:prstClr val="white"/>
                </a:solidFill>
                <a:latin typeface="Calibri"/>
                <a:ea typeface="宋体" panose="02010600030101010101" pitchFamily="2" charset="-122"/>
              </a:rPr>
              <a:t>www.1ppt.com/hangye/ </a:t>
            </a:r>
          </a:p>
          <a:p>
            <a:r>
              <a:rPr lang="zh-CN" altLang="en-US" sz="100">
                <a:solidFill>
                  <a:prstClr val="white"/>
                </a:solidFill>
                <a:latin typeface="Calibri"/>
                <a:ea typeface="宋体" panose="02010600030101010101" pitchFamily="2" charset="-122"/>
              </a:rPr>
              <a:t>节日</a:t>
            </a:r>
            <a:r>
              <a:rPr lang="en-US" altLang="zh-CN" sz="100">
                <a:solidFill>
                  <a:prstClr val="white"/>
                </a:solidFill>
                <a:latin typeface="Calibri"/>
                <a:ea typeface="宋体" panose="02010600030101010101" pitchFamily="2" charset="-122"/>
              </a:rPr>
              <a:t>PPT</a:t>
            </a:r>
            <a:r>
              <a:rPr lang="zh-CN" altLang="en-US" sz="100">
                <a:solidFill>
                  <a:prstClr val="white"/>
                </a:solidFill>
                <a:latin typeface="Calibri"/>
                <a:ea typeface="宋体" panose="02010600030101010101" pitchFamily="2" charset="-122"/>
              </a:rPr>
              <a:t>模板：</a:t>
            </a:r>
            <a:r>
              <a:rPr lang="en-US" altLang="zh-CN" sz="100">
                <a:solidFill>
                  <a:prstClr val="white"/>
                </a:solidFill>
                <a:latin typeface="Calibri"/>
                <a:ea typeface="宋体" panose="02010600030101010101" pitchFamily="2" charset="-122"/>
              </a:rPr>
              <a:t>www.1ppt.com/jieri/          PPT</a:t>
            </a:r>
            <a:r>
              <a:rPr lang="zh-CN" altLang="en-US" sz="100">
                <a:solidFill>
                  <a:prstClr val="white"/>
                </a:solidFill>
                <a:latin typeface="Calibri"/>
                <a:ea typeface="宋体" panose="02010600030101010101" pitchFamily="2" charset="-122"/>
              </a:rPr>
              <a:t>素材：</a:t>
            </a:r>
            <a:r>
              <a:rPr lang="en-US" altLang="zh-CN" sz="100">
                <a:solidFill>
                  <a:prstClr val="white"/>
                </a:solidFill>
                <a:latin typeface="Calibri"/>
                <a:ea typeface="宋体" panose="02010600030101010101" pitchFamily="2" charset="-122"/>
              </a:rPr>
              <a:t>www.1ppt.com/sucai/</a:t>
            </a:r>
          </a:p>
          <a:p>
            <a:r>
              <a:rPr lang="en-US" altLang="zh-CN" sz="100">
                <a:solidFill>
                  <a:prstClr val="white"/>
                </a:solidFill>
                <a:latin typeface="Calibri"/>
                <a:ea typeface="宋体" panose="02010600030101010101" pitchFamily="2" charset="-122"/>
              </a:rPr>
              <a:t>PPT</a:t>
            </a:r>
            <a:r>
              <a:rPr lang="zh-CN" altLang="en-US" sz="100">
                <a:solidFill>
                  <a:prstClr val="white"/>
                </a:solidFill>
                <a:latin typeface="Calibri"/>
                <a:ea typeface="宋体" panose="02010600030101010101" pitchFamily="2" charset="-122"/>
              </a:rPr>
              <a:t>背景图片：</a:t>
            </a:r>
            <a:r>
              <a:rPr lang="en-US" altLang="zh-CN" sz="100">
                <a:solidFill>
                  <a:prstClr val="white"/>
                </a:solidFill>
                <a:latin typeface="Calibri"/>
                <a:ea typeface="宋体" panose="02010600030101010101" pitchFamily="2" charset="-122"/>
              </a:rPr>
              <a:t>www.1ppt.com/beijing/        PPT</a:t>
            </a:r>
            <a:r>
              <a:rPr lang="zh-CN" altLang="en-US" sz="100">
                <a:solidFill>
                  <a:prstClr val="white"/>
                </a:solidFill>
                <a:latin typeface="Calibri"/>
                <a:ea typeface="宋体" panose="02010600030101010101" pitchFamily="2" charset="-122"/>
              </a:rPr>
              <a:t>图表：</a:t>
            </a:r>
            <a:r>
              <a:rPr lang="en-US" altLang="zh-CN" sz="100">
                <a:solidFill>
                  <a:prstClr val="white"/>
                </a:solidFill>
                <a:latin typeface="Calibri"/>
                <a:ea typeface="宋体" panose="02010600030101010101" pitchFamily="2" charset="-122"/>
              </a:rPr>
              <a:t>www.1ppt.com/tubiao/      </a:t>
            </a:r>
          </a:p>
          <a:p>
            <a:r>
              <a:rPr lang="zh-CN" altLang="en-US" sz="100">
                <a:solidFill>
                  <a:prstClr val="white"/>
                </a:solidFill>
                <a:latin typeface="Calibri"/>
                <a:ea typeface="宋体" panose="02010600030101010101" pitchFamily="2" charset="-122"/>
              </a:rPr>
              <a:t>精美</a:t>
            </a:r>
            <a:r>
              <a:rPr lang="en-US" altLang="zh-CN" sz="100">
                <a:solidFill>
                  <a:prstClr val="white"/>
                </a:solidFill>
                <a:latin typeface="Calibri"/>
                <a:ea typeface="宋体" panose="02010600030101010101" pitchFamily="2" charset="-122"/>
              </a:rPr>
              <a:t>PPT</a:t>
            </a:r>
            <a:r>
              <a:rPr lang="zh-CN" altLang="en-US" sz="100">
                <a:solidFill>
                  <a:prstClr val="white"/>
                </a:solidFill>
                <a:latin typeface="Calibri"/>
                <a:ea typeface="宋体" panose="02010600030101010101" pitchFamily="2" charset="-122"/>
              </a:rPr>
              <a:t>下载：</a:t>
            </a:r>
            <a:r>
              <a:rPr lang="en-US" altLang="zh-CN" sz="100">
                <a:solidFill>
                  <a:prstClr val="white"/>
                </a:solidFill>
                <a:latin typeface="Calibri"/>
                <a:ea typeface="宋体" panose="02010600030101010101" pitchFamily="2" charset="-122"/>
              </a:rPr>
              <a:t>www.1ppt.com/xiazai/         PPT</a:t>
            </a:r>
            <a:r>
              <a:rPr lang="zh-CN" altLang="en-US" sz="100">
                <a:solidFill>
                  <a:prstClr val="white"/>
                </a:solidFill>
                <a:latin typeface="Calibri"/>
                <a:ea typeface="宋体" panose="02010600030101010101" pitchFamily="2" charset="-122"/>
              </a:rPr>
              <a:t>教程： </a:t>
            </a:r>
            <a:r>
              <a:rPr lang="en-US" altLang="zh-CN" sz="100">
                <a:solidFill>
                  <a:prstClr val="white"/>
                </a:solidFill>
                <a:latin typeface="Calibri"/>
                <a:ea typeface="宋体" panose="02010600030101010101" pitchFamily="2" charset="-122"/>
              </a:rPr>
              <a:t>www.1ppt.com/powerpoint/      </a:t>
            </a:r>
          </a:p>
          <a:p>
            <a:r>
              <a:rPr lang="en-US" altLang="zh-CN" sz="100">
                <a:solidFill>
                  <a:prstClr val="white"/>
                </a:solidFill>
                <a:latin typeface="Calibri"/>
                <a:ea typeface="宋体" panose="02010600030101010101" pitchFamily="2" charset="-122"/>
              </a:rPr>
              <a:t>PPT</a:t>
            </a:r>
            <a:r>
              <a:rPr lang="zh-CN" altLang="en-US" sz="100">
                <a:solidFill>
                  <a:prstClr val="white"/>
                </a:solidFill>
                <a:latin typeface="Calibri"/>
                <a:ea typeface="宋体" panose="02010600030101010101" pitchFamily="2" charset="-122"/>
              </a:rPr>
              <a:t>课件：</a:t>
            </a:r>
            <a:r>
              <a:rPr lang="en-US" altLang="zh-CN" sz="100">
                <a:solidFill>
                  <a:prstClr val="white"/>
                </a:solidFill>
                <a:latin typeface="Calibri"/>
                <a:ea typeface="宋体" panose="02010600030101010101" pitchFamily="2" charset="-122"/>
              </a:rPr>
              <a:t>www.1ppt.com/kejian/             </a:t>
            </a:r>
            <a:r>
              <a:rPr lang="zh-CN" altLang="en-US" sz="100">
                <a:solidFill>
                  <a:prstClr val="white"/>
                </a:solidFill>
                <a:latin typeface="Calibri"/>
                <a:ea typeface="宋体" panose="02010600030101010101" pitchFamily="2" charset="-122"/>
              </a:rPr>
              <a:t>字体下载：</a:t>
            </a:r>
            <a:r>
              <a:rPr lang="en-US" altLang="zh-CN" sz="100">
                <a:solidFill>
                  <a:prstClr val="white"/>
                </a:solidFill>
                <a:latin typeface="Calibri"/>
                <a:ea typeface="宋体" panose="02010600030101010101" pitchFamily="2" charset="-122"/>
              </a:rPr>
              <a:t>www.1ppt.com/ziti/</a:t>
            </a:r>
          </a:p>
          <a:p>
            <a:r>
              <a:rPr lang="zh-CN" altLang="en-US" sz="100">
                <a:solidFill>
                  <a:prstClr val="white"/>
                </a:solidFill>
                <a:latin typeface="Calibri"/>
                <a:ea typeface="宋体" panose="02010600030101010101" pitchFamily="2" charset="-122"/>
              </a:rPr>
              <a:t>工作总结</a:t>
            </a:r>
            <a:r>
              <a:rPr lang="en-US" altLang="zh-CN" sz="100">
                <a:solidFill>
                  <a:prstClr val="white"/>
                </a:solidFill>
                <a:latin typeface="Calibri"/>
                <a:ea typeface="宋体" panose="02010600030101010101" pitchFamily="2" charset="-122"/>
              </a:rPr>
              <a:t>PPT</a:t>
            </a:r>
            <a:r>
              <a:rPr lang="zh-CN" altLang="en-US" sz="100">
                <a:solidFill>
                  <a:prstClr val="white"/>
                </a:solidFill>
                <a:latin typeface="Calibri"/>
                <a:ea typeface="宋体" panose="02010600030101010101" pitchFamily="2" charset="-122"/>
              </a:rPr>
              <a:t>：</a:t>
            </a:r>
            <a:r>
              <a:rPr lang="en-US" altLang="zh-CN" sz="100">
                <a:solidFill>
                  <a:prstClr val="white"/>
                </a:solidFill>
                <a:latin typeface="Calibri"/>
                <a:ea typeface="宋体" panose="02010600030101010101" pitchFamily="2" charset="-122"/>
              </a:rPr>
              <a:t>www.1ppt.com/xiazai/zongjie/ </a:t>
            </a:r>
            <a:r>
              <a:rPr lang="zh-CN" altLang="en-US" sz="100">
                <a:solidFill>
                  <a:prstClr val="white"/>
                </a:solidFill>
                <a:latin typeface="Calibri"/>
                <a:ea typeface="宋体" panose="02010600030101010101" pitchFamily="2" charset="-122"/>
              </a:rPr>
              <a:t>工作计划：</a:t>
            </a:r>
            <a:r>
              <a:rPr lang="en-US" altLang="zh-CN" sz="100">
                <a:solidFill>
                  <a:prstClr val="white"/>
                </a:solidFill>
                <a:latin typeface="Calibri"/>
                <a:ea typeface="宋体" panose="02010600030101010101" pitchFamily="2" charset="-122"/>
              </a:rPr>
              <a:t>www.1ppt.com/xiazai/jihua/</a:t>
            </a:r>
          </a:p>
          <a:p>
            <a:r>
              <a:rPr lang="zh-CN" altLang="en-US" sz="100">
                <a:solidFill>
                  <a:prstClr val="white"/>
                </a:solidFill>
                <a:latin typeface="Calibri"/>
                <a:ea typeface="宋体" panose="02010600030101010101" pitchFamily="2" charset="-122"/>
              </a:rPr>
              <a:t>商务</a:t>
            </a:r>
            <a:r>
              <a:rPr lang="en-US" altLang="zh-CN" sz="100">
                <a:solidFill>
                  <a:prstClr val="white"/>
                </a:solidFill>
                <a:latin typeface="Calibri"/>
                <a:ea typeface="宋体" panose="02010600030101010101" pitchFamily="2" charset="-122"/>
              </a:rPr>
              <a:t>PPT</a:t>
            </a:r>
            <a:r>
              <a:rPr lang="zh-CN" altLang="en-US" sz="100">
                <a:solidFill>
                  <a:prstClr val="white"/>
                </a:solidFill>
                <a:latin typeface="Calibri"/>
                <a:ea typeface="宋体" panose="02010600030101010101" pitchFamily="2" charset="-122"/>
              </a:rPr>
              <a:t>模板：</a:t>
            </a:r>
            <a:r>
              <a:rPr lang="en-US" altLang="zh-CN" sz="100">
                <a:solidFill>
                  <a:prstClr val="white"/>
                </a:solidFill>
                <a:latin typeface="Calibri"/>
                <a:ea typeface="宋体" panose="02010600030101010101" pitchFamily="2" charset="-122"/>
              </a:rPr>
              <a:t>www.1ppt.com/moban/shangwu/  </a:t>
            </a:r>
            <a:r>
              <a:rPr lang="zh-CN" altLang="en-US" sz="100">
                <a:solidFill>
                  <a:prstClr val="white"/>
                </a:solidFill>
                <a:latin typeface="Calibri"/>
                <a:ea typeface="宋体" panose="02010600030101010101" pitchFamily="2" charset="-122"/>
              </a:rPr>
              <a:t>个人简历</a:t>
            </a:r>
            <a:r>
              <a:rPr lang="en-US" altLang="zh-CN" sz="100">
                <a:solidFill>
                  <a:prstClr val="white"/>
                </a:solidFill>
                <a:latin typeface="Calibri"/>
                <a:ea typeface="宋体" panose="02010600030101010101" pitchFamily="2" charset="-122"/>
              </a:rPr>
              <a:t>PPT</a:t>
            </a:r>
            <a:r>
              <a:rPr lang="zh-CN" altLang="en-US" sz="100">
                <a:solidFill>
                  <a:prstClr val="white"/>
                </a:solidFill>
                <a:latin typeface="Calibri"/>
                <a:ea typeface="宋体" panose="02010600030101010101" pitchFamily="2" charset="-122"/>
              </a:rPr>
              <a:t>：</a:t>
            </a:r>
            <a:r>
              <a:rPr lang="en-US" altLang="zh-CN" sz="100">
                <a:solidFill>
                  <a:prstClr val="white"/>
                </a:solidFill>
                <a:latin typeface="Calibri"/>
                <a:ea typeface="宋体" panose="02010600030101010101" pitchFamily="2" charset="-122"/>
              </a:rPr>
              <a:t>www.1ppt.com/xiazai/jianli/  </a:t>
            </a:r>
          </a:p>
          <a:p>
            <a:r>
              <a:rPr lang="zh-CN" altLang="en-US" sz="100">
                <a:solidFill>
                  <a:prstClr val="white"/>
                </a:solidFill>
                <a:latin typeface="Calibri"/>
                <a:ea typeface="宋体" panose="02010600030101010101" pitchFamily="2" charset="-122"/>
              </a:rPr>
              <a:t>毕业答辩</a:t>
            </a:r>
            <a:r>
              <a:rPr lang="en-US" altLang="zh-CN" sz="100">
                <a:solidFill>
                  <a:prstClr val="white"/>
                </a:solidFill>
                <a:latin typeface="Calibri"/>
                <a:ea typeface="宋体" panose="02010600030101010101" pitchFamily="2" charset="-122"/>
              </a:rPr>
              <a:t>PPT</a:t>
            </a:r>
            <a:r>
              <a:rPr lang="zh-CN" altLang="en-US" sz="100">
                <a:solidFill>
                  <a:prstClr val="white"/>
                </a:solidFill>
                <a:latin typeface="Calibri"/>
                <a:ea typeface="宋体" panose="02010600030101010101" pitchFamily="2" charset="-122"/>
              </a:rPr>
              <a:t>：</a:t>
            </a:r>
            <a:r>
              <a:rPr lang="en-US" altLang="zh-CN" sz="100">
                <a:solidFill>
                  <a:prstClr val="white"/>
                </a:solidFill>
                <a:latin typeface="Calibri"/>
                <a:ea typeface="宋体" panose="02010600030101010101" pitchFamily="2" charset="-122"/>
              </a:rPr>
              <a:t>www.1ppt.com/xiazai/dabian/  </a:t>
            </a:r>
            <a:r>
              <a:rPr lang="zh-CN" altLang="en-US" sz="100">
                <a:solidFill>
                  <a:prstClr val="white"/>
                </a:solidFill>
                <a:latin typeface="Calibri"/>
                <a:ea typeface="宋体" panose="02010600030101010101" pitchFamily="2" charset="-122"/>
              </a:rPr>
              <a:t>工作汇报</a:t>
            </a:r>
            <a:r>
              <a:rPr lang="en-US" altLang="zh-CN" sz="100">
                <a:solidFill>
                  <a:prstClr val="white"/>
                </a:solidFill>
                <a:latin typeface="Calibri"/>
                <a:ea typeface="宋体" panose="02010600030101010101" pitchFamily="2" charset="-122"/>
              </a:rPr>
              <a:t>PPT</a:t>
            </a:r>
            <a:r>
              <a:rPr lang="zh-CN" altLang="en-US" sz="100">
                <a:solidFill>
                  <a:prstClr val="white"/>
                </a:solidFill>
                <a:latin typeface="Calibri"/>
                <a:ea typeface="宋体" panose="02010600030101010101" pitchFamily="2" charset="-122"/>
              </a:rPr>
              <a:t>：</a:t>
            </a:r>
            <a:r>
              <a:rPr lang="en-US" altLang="zh-CN" sz="100">
                <a:solidFill>
                  <a:prstClr val="white"/>
                </a:solidFill>
                <a:latin typeface="Calibri"/>
                <a:ea typeface="宋体" panose="02010600030101010101" pitchFamily="2" charset="-122"/>
              </a:rPr>
              <a:t>www.1ppt.com/xiazai/huibao/    </a:t>
            </a:r>
          </a:p>
          <a:p>
            <a:r>
              <a:rPr lang="en-US" altLang="zh-CN" sz="100">
                <a:solidFill>
                  <a:prstClr val="white"/>
                </a:solidFill>
                <a:latin typeface="Calibri"/>
                <a:ea typeface="宋体" panose="02010600030101010101" pitchFamily="2" charset="-122"/>
              </a:rPr>
              <a:t> </a:t>
            </a: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自定义版式">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自定义版式">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image" Target="../media/image1.png"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dpi="0" rotWithShape="1">
          <a:blip r:embed="rId11">
            <a:alphaModFix amt="50000"/>
            <a:lum/>
          </a:blip>
          <a:stretch>
            <a:fillRect/>
          </a:stretch>
        </a:blipFill>
        <a:effectLst/>
      </p:bgPr>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emf"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emf"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4.png" /><Relationship Id="rId4" Type="http://schemas.openxmlformats.org/officeDocument/2006/relationships/image" Target="../media/image5.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8100110053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nvPicPr>
        <p:blipFill>
          <a:blip r:embed="rId3"/>
          <a:srcRect l="7028" t="37666" r="5700" b="25458"/>
          <a:stretch>
            <a:fillRect/>
          </a:stretch>
        </p:blipFill>
        <p:spPr>
          <a:xfrm>
            <a:off x="-14514" y="3468914"/>
            <a:ext cx="12206514" cy="3389088"/>
          </a:xfrm>
          <a:prstGeom prst="rect">
            <a:avLst/>
          </a:prstGeom>
        </p:spPr>
      </p:pic>
      <p:sp>
        <p:nvSpPr>
          <p:cNvPr id="4" name="文本框 3"/>
          <p:cNvSpPr txBox="1"/>
          <p:nvPr/>
        </p:nvSpPr>
        <p:spPr>
          <a:xfrm>
            <a:off x="1841426" y="1229470"/>
            <a:ext cx="8494634" cy="1200329"/>
          </a:xfrm>
          <a:prstGeom prst="rect">
            <a:avLst/>
          </a:prstGeom>
          <a:noFill/>
        </p:spPr>
        <p:txBody>
          <a:bodyPr wrap="none" rtlCol="0">
            <a:spAutoFit/>
            <a:scene3d>
              <a:camera prst="orthographicFront"/>
              <a:lightRig rig="threePt" dir="t"/>
            </a:scene3d>
            <a:sp3d contourW="127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lang="zh-CN" altLang="en-US" sz="7200">
                <a:solidFill>
                  <a:srgbClr val="132F95"/>
                </a:solidFill>
                <a:latin typeface="方正细谭黑简体" panose="02000000000000000000" pitchFamily="2" charset="-122"/>
                <a:ea typeface="方正细谭黑简体" panose="02000000000000000000" pitchFamily="2" charset="-122"/>
                <a:cs typeface="+mn-ea"/>
                <a:sym typeface="+mn-lt"/>
              </a:rPr>
              <a:t>汽车制造业行业分析</a:t>
            </a:r>
            <a:endParaRPr kumimoji="0" lang="zh-CN" altLang="en-US" sz="7200" b="0" i="0" u="none" strike="noStrike" kern="1200" cap="none" spc="0" normalizeH="0" baseline="0" noProof="0">
              <a:ln>
                <a:noFill/>
              </a:ln>
              <a:solidFill>
                <a:srgbClr val="132F95"/>
              </a:solidFill>
              <a:effectLst/>
              <a:uLnTx/>
              <a:uFillTx/>
              <a:latin typeface="方正细谭黑简体" panose="02000000000000000000" pitchFamily="2" charset="-122"/>
              <a:ea typeface="方正细谭黑简体" panose="02000000000000000000" pitchFamily="2" charset="-122"/>
              <a:cs typeface="+mn-ea"/>
              <a:sym typeface="+mn-lt"/>
            </a:endParaRPr>
          </a:p>
        </p:txBody>
      </p:sp>
    </p:spTree>
  </p:cSld>
  <p:clrMapOvr>
    <a:masterClrMapping/>
  </p:clrMapOvr>
  <mc:AlternateContent>
    <mc:Choice xmlns:p14="http://schemas.microsoft.com/office/powerpoint/2010/main" Requires="p14">
      <p:transition spd="med" advTm="0" p14:dur="700">
        <p:fade/>
      </p:transition>
    </mc:Choice>
    <mc:Fallback>
      <p:transition spd="med" advTm="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1" dur="20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nvPicPr>
        <p:blipFill>
          <a:blip r:embed="rId3"/>
          <a:stretch>
            <a:fillRect/>
          </a:stretch>
        </p:blipFill>
        <p:spPr>
          <a:xfrm>
            <a:off x="5194300" y="1014863"/>
            <a:ext cx="1803400" cy="2441090"/>
          </a:xfrm>
          <a:prstGeom prst="rect">
            <a:avLst/>
          </a:prstGeom>
        </p:spPr>
      </p:pic>
      <p:sp>
        <p:nvSpPr>
          <p:cNvPr id="3" name="矩形 2"/>
          <p:cNvSpPr/>
          <p:nvPr/>
        </p:nvSpPr>
        <p:spPr>
          <a:xfrm>
            <a:off x="3526450" y="3534783"/>
            <a:ext cx="5200469" cy="700769"/>
          </a:xfrm>
          <a:prstGeom prst="rect">
            <a:avLst/>
          </a:prstGeom>
        </p:spPr>
        <p:txBody>
          <a:bodyPr wrap="square">
            <a:spAutoFit/>
            <a:scene3d>
              <a:camera prst="orthographicFront"/>
              <a:lightRig rig="threePt" dir="t"/>
            </a:scene3d>
            <a:sp3d contourW="127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20000"/>
              </a:lnSpc>
              <a:spcBef>
                <a:spcPct val="0"/>
              </a:spcBef>
              <a:spcAft>
                <a:spcPct val="0"/>
              </a:spcAft>
              <a:buClrTx/>
              <a:buSzTx/>
              <a:buFontTx/>
              <a:buNone/>
              <a:defRPr/>
            </a:pPr>
            <a:r>
              <a:rPr kumimoji="0" lang="zh-CN" altLang="en-US" sz="3600" b="1" i="0" u="none" strike="noStrike" kern="1200" cap="none" spc="0" normalizeH="0" baseline="0" noProof="0">
                <a:ln>
                  <a:noFill/>
                </a:ln>
                <a:solidFill>
                  <a:prstClr val="black">
                    <a:lumMod val="75000"/>
                    <a:lumOff val="25000"/>
                  </a:prstClr>
                </a:solidFill>
                <a:effectLst/>
                <a:uLnTx/>
                <a:uFillTx/>
                <a:cs typeface="+mn-ea"/>
                <a:sym typeface="+mn-lt"/>
              </a:rPr>
              <a:t>资产质量分析</a:t>
            </a:r>
          </a:p>
        </p:txBody>
      </p:sp>
      <p:sp>
        <p:nvSpPr>
          <p:cNvPr id="5" name="任意多边形 4"/>
          <p:cNvSpPr/>
          <p:nvPr/>
        </p:nvSpPr>
        <p:spPr>
          <a:xfrm>
            <a:off x="4380685" y="4588247"/>
            <a:ext cx="3492000" cy="94183"/>
          </a:xfrm>
          <a:custGeom>
            <a:gdLst>
              <a:gd name="connsiteX0" fmla="*/ 0 w 5146431"/>
              <a:gd name="connsiteY0" fmla="*/ 70737 h 94183"/>
              <a:gd name="connsiteX1" fmla="*/ 914400 w 5146431"/>
              <a:gd name="connsiteY1" fmla="*/ 399 h 94183"/>
              <a:gd name="connsiteX2" fmla="*/ 1981200 w 5146431"/>
              <a:gd name="connsiteY2" fmla="*/ 94183 h 94183"/>
              <a:gd name="connsiteX3" fmla="*/ 3200400 w 5146431"/>
              <a:gd name="connsiteY3" fmla="*/ 399 h 94183"/>
              <a:gd name="connsiteX4" fmla="*/ 4384431 w 5146431"/>
              <a:gd name="connsiteY4" fmla="*/ 59014 h 94183"/>
              <a:gd name="connsiteX5" fmla="*/ 5146431 w 5146431"/>
              <a:gd name="connsiteY5" fmla="*/ 23845 h 9418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46431" h="94183">
                <a:moveTo>
                  <a:pt x="0" y="70737"/>
                </a:moveTo>
                <a:cubicBezTo>
                  <a:pt x="292100" y="33614"/>
                  <a:pt x="584200" y="-3509"/>
                  <a:pt x="914400" y="399"/>
                </a:cubicBezTo>
                <a:cubicBezTo>
                  <a:pt x="1244600" y="4307"/>
                  <a:pt x="1600200" y="94183"/>
                  <a:pt x="1981200" y="94183"/>
                </a:cubicBezTo>
                <a:cubicBezTo>
                  <a:pt x="2362200" y="94183"/>
                  <a:pt x="2799862" y="6260"/>
                  <a:pt x="3200400" y="399"/>
                </a:cubicBezTo>
                <a:cubicBezTo>
                  <a:pt x="3600938" y="-5462"/>
                  <a:pt x="4060093" y="55106"/>
                  <a:pt x="4384431" y="59014"/>
                </a:cubicBezTo>
                <a:cubicBezTo>
                  <a:pt x="4708769" y="62922"/>
                  <a:pt x="4927600" y="43383"/>
                  <a:pt x="5146431" y="23845"/>
                </a:cubicBezTo>
              </a:path>
            </a:pathLst>
          </a:custGeom>
          <a:noFill/>
          <a:ln w="28575">
            <a:solidFill>
              <a:schemeClr val="tx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cs typeface="+mn-ea"/>
              <a:sym typeface="+mn-lt"/>
            </a:endParaRPr>
          </a:p>
        </p:txBody>
      </p:sp>
      <p:sp>
        <p:nvSpPr>
          <p:cNvPr id="7" name="矩形 6"/>
          <p:cNvSpPr/>
          <p:nvPr/>
        </p:nvSpPr>
        <p:spPr>
          <a:xfrm>
            <a:off x="7287449" y="4173673"/>
            <a:ext cx="3595856"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en-US" altLang="zh-CN" sz="2000" b="1" i="0" u="none" strike="noStrike" kern="0" cap="all" spc="-100" normalizeH="0" baseline="0" noProof="0">
                <a:ln>
                  <a:noFill/>
                </a:ln>
                <a:solidFill>
                  <a:prstClr val="black">
                    <a:lumMod val="85000"/>
                    <a:lumOff val="15000"/>
                  </a:prstClr>
                </a:solidFill>
                <a:effectLst/>
                <a:uLnTx/>
                <a:uFillTx/>
                <a:latin typeface="Century Gothic" panose="020b0502020202020204"/>
                <a:ea typeface="宋体" panose="02010600030101010101" pitchFamily="2" charset="-122"/>
              </a:rPr>
              <a:t>——</a:t>
            </a:r>
            <a:r>
              <a:rPr kumimoji="0" lang="zh-CN" altLang="en-US" sz="2000" b="1" i="0" u="none" strike="noStrike" kern="0" cap="all" spc="-100" normalizeH="0" baseline="0" noProof="0">
                <a:ln>
                  <a:noFill/>
                </a:ln>
                <a:solidFill>
                  <a:prstClr val="black">
                    <a:lumMod val="85000"/>
                    <a:lumOff val="15000"/>
                  </a:prstClr>
                </a:solidFill>
                <a:effectLst/>
                <a:uLnTx/>
                <a:uFillTx/>
                <a:latin typeface="Century Gothic" panose="020b0502020202020204"/>
                <a:ea typeface="宋体" panose="02010600030101010101" pitchFamily="2" charset="-122"/>
              </a:rPr>
              <a:t>以比亚迪股份有限公司为例</a:t>
            </a:r>
            <a:endParaRPr kumimoji="0" lang="zh-CN" altLang="en-US" sz="1600" b="1" i="0" u="none" strike="noStrike" kern="0" cap="none" spc="0" normalizeH="0" baseline="0" noProof="0">
              <a:ln>
                <a:noFill/>
              </a:ln>
              <a:solidFill>
                <a:sysClr val="windowText" lastClr="000000"/>
              </a:solidFill>
              <a:effectLst/>
              <a:uLnTx/>
              <a:uFillTx/>
            </a:endParaRPr>
          </a:p>
        </p:txBody>
      </p:sp>
    </p:spTree>
  </p:cSld>
  <p:clrMapOvr>
    <a:masterClrMapping/>
  </p:clrMapOvr>
  <mc:AlternateContent>
    <mc:Choice xmlns:p14="http://schemas.microsoft.com/office/powerpoint/2010/main" Requires="p14">
      <p:transition spd="slow" advTm="0" p14:dur="1500">
        <p:random/>
      </p:transition>
    </mc:Choice>
    <mc:Fallback>
      <p:transition spd="slow" advTm="0">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53" presetClass="entr" presetSubtype="16" dur="50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nodeType="clickPar">
                      <p:stCondLst>
                        <p:cond delay="indefinite"/>
                        <p:cond evt="onBegin" delay="0">
                          <p:tn val="9"/>
                        </p:cond>
                      </p:stCondLst>
                      <p:childTnLst>
                        <p:par>
                          <p:cTn id="11" fill="hold">
                            <p:stCondLst>
                              <p:cond delay="0"/>
                            </p:stCondLst>
                            <p:childTnLst>
                              <p:par>
                                <p:cTn id="12" presetID="22" presetClass="entr" presetSubtype="4" dur="500"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wipe(down)">
                                      <p:cBhvr>
                                        <p:cTn id="14" dur="500"/>
                                        <p:tgtEl>
                                          <p:spTgt spid="3"/>
                                        </p:tgtEl>
                                      </p:cBhvr>
                                    </p:animEffect>
                                  </p:childTnLst>
                                </p:cTn>
                              </p:par>
                            </p:childTnLst>
                          </p:cTn>
                        </p:par>
                        <p:par>
                          <p:cTn id="15" fill="hold" nodeType="afterGroup">
                            <p:stCondLst>
                              <p:cond delay="500"/>
                            </p:stCondLst>
                            <p:childTnLst>
                              <p:par>
                                <p:cTn id="16" presetID="22" presetClass="entr" presetSubtype="8" dur="500" fill="hold" grpId="0" nodeType="after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wipe(left)">
                                      <p:cBhvr>
                                        <p:cTn id="18" dur="500"/>
                                        <p:tgtEl>
                                          <p:spTgt spid="5"/>
                                        </p:tgtEl>
                                      </p:cBhvr>
                                    </p:animEffect>
                                  </p:childTnLst>
                                </p:cTn>
                              </p:par>
                            </p:childTnLst>
                          </p:cTn>
                        </p:par>
                      </p:childTnLst>
                    </p:cTn>
                  </p:par>
                  <p:par>
                    <p:cTn id="19" fill="hold" nodeType="clickPar">
                      <p:stCondLst>
                        <p:cond delay="indefinite"/>
                        <p:cond evt="onBegin" delay="0">
                          <p:tn val="18"/>
                        </p:cond>
                      </p:stCondLst>
                      <p:childTnLst>
                        <p:par>
                          <p:cTn id="20" fill="hold">
                            <p:stCondLst>
                              <p:cond delay="0"/>
                            </p:stCondLst>
                            <p:childTnLst>
                              <p:par>
                                <p:cTn id="21" presetID="22" presetClass="entr" presetSubtype="4" dur="50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wipe(down)">
                                      <p:cBhvr>
                                        <p:cTn id="23"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0" name="Group 10"/>
          <p:cNvGrpSpPr>
            <a:grpSpLocks noChangeAspect="1"/>
          </p:cNvGrpSpPr>
          <p:nvPr/>
        </p:nvGrpSpPr>
        <p:grpSpPr>
          <a:xfrm>
            <a:off x="1296111" y="476502"/>
            <a:ext cx="501650" cy="502976"/>
            <a:chOff x="1728" y="113"/>
            <a:chExt cx="1136" cy="1139"/>
          </a:xfrm>
          <a:solidFill>
            <a:srgbClr val="132F95"/>
          </a:solidFill>
        </p:grpSpPr>
        <p:sp>
          <p:nvSpPr>
            <p:cNvPr id="11" name="Freeform 11"/>
            <p:cNvSpPr>
              <a:spLocks noEditPoints="1"/>
            </p:cNvSpPr>
            <p:nvPr/>
          </p:nvSpPr>
          <p:spPr bwMode="auto">
            <a:xfrm>
              <a:off x="2099" y="460"/>
              <a:ext cx="470" cy="419"/>
            </a:xfrm>
            <a:custGeom>
              <a:gdLst>
                <a:gd name="T0" fmla="*/ 68 w 175"/>
                <a:gd name="T1" fmla="*/ 11 h 156"/>
                <a:gd name="T2" fmla="*/ 2 w 175"/>
                <a:gd name="T3" fmla="*/ 85 h 156"/>
                <a:gd name="T4" fmla="*/ 77 w 175"/>
                <a:gd name="T5" fmla="*/ 155 h 156"/>
                <a:gd name="T6" fmla="*/ 68 w 175"/>
                <a:gd name="T7" fmla="*/ 11 h 156"/>
                <a:gd name="T8" fmla="*/ 77 w 175"/>
                <a:gd name="T9" fmla="*/ 143 h 156"/>
                <a:gd name="T10" fmla="*/ 14 w 175"/>
                <a:gd name="T11" fmla="*/ 85 h 156"/>
                <a:gd name="T12" fmla="*/ 68 w 175"/>
                <a:gd name="T13" fmla="*/ 23 h 156"/>
                <a:gd name="T14" fmla="*/ 77 w 175"/>
                <a:gd name="T15" fmla="*/ 143 h 156"/>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75" h="156">
                  <a:moveTo>
                    <a:pt x="68" y="11"/>
                  </a:moveTo>
                  <a:cubicBezTo>
                    <a:pt x="30" y="15"/>
                    <a:pt x="0" y="46"/>
                    <a:pt x="2" y="85"/>
                  </a:cubicBezTo>
                  <a:cubicBezTo>
                    <a:pt x="4" y="125"/>
                    <a:pt x="37" y="155"/>
                    <a:pt x="77" y="155"/>
                  </a:cubicBezTo>
                  <a:cubicBezTo>
                    <a:pt x="175" y="156"/>
                    <a:pt x="164" y="0"/>
                    <a:pt x="68" y="11"/>
                  </a:cubicBezTo>
                  <a:close/>
                  <a:moveTo>
                    <a:pt x="77" y="143"/>
                  </a:moveTo>
                  <a:cubicBezTo>
                    <a:pt x="44" y="143"/>
                    <a:pt x="16" y="118"/>
                    <a:pt x="14" y="85"/>
                  </a:cubicBezTo>
                  <a:cubicBezTo>
                    <a:pt x="12" y="53"/>
                    <a:pt x="37" y="26"/>
                    <a:pt x="68" y="23"/>
                  </a:cubicBezTo>
                  <a:cubicBezTo>
                    <a:pt x="149" y="14"/>
                    <a:pt x="159" y="143"/>
                    <a:pt x="77" y="14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2" name="Freeform 12"/>
            <p:cNvSpPr>
              <a:spLocks noEditPoints="1"/>
            </p:cNvSpPr>
            <p:nvPr/>
          </p:nvSpPr>
          <p:spPr bwMode="auto">
            <a:xfrm>
              <a:off x="1728" y="113"/>
              <a:ext cx="1136" cy="1139"/>
            </a:xfrm>
            <a:custGeom>
              <a:gdLst>
                <a:gd name="T0" fmla="*/ 413 w 423"/>
                <a:gd name="T1" fmla="*/ 178 h 424"/>
                <a:gd name="T2" fmla="*/ 362 w 423"/>
                <a:gd name="T3" fmla="*/ 142 h 424"/>
                <a:gd name="T4" fmla="*/ 378 w 423"/>
                <a:gd name="T5" fmla="*/ 107 h 424"/>
                <a:gd name="T6" fmla="*/ 361 w 423"/>
                <a:gd name="T7" fmla="*/ 69 h 424"/>
                <a:gd name="T8" fmla="*/ 299 w 423"/>
                <a:gd name="T9" fmla="*/ 72 h 424"/>
                <a:gd name="T10" fmla="*/ 253 w 423"/>
                <a:gd name="T11" fmla="*/ 44 h 424"/>
                <a:gd name="T12" fmla="*/ 208 w 423"/>
                <a:gd name="T13" fmla="*/ 8 h 424"/>
                <a:gd name="T14" fmla="*/ 172 w 423"/>
                <a:gd name="T15" fmla="*/ 50 h 424"/>
                <a:gd name="T16" fmla="*/ 127 w 423"/>
                <a:gd name="T17" fmla="*/ 73 h 424"/>
                <a:gd name="T18" fmla="*/ 57 w 423"/>
                <a:gd name="T19" fmla="*/ 79 h 424"/>
                <a:gd name="T20" fmla="*/ 50 w 423"/>
                <a:gd name="T21" fmla="*/ 174 h 424"/>
                <a:gd name="T22" fmla="*/ 5 w 423"/>
                <a:gd name="T23" fmla="*/ 224 h 424"/>
                <a:gd name="T24" fmla="*/ 53 w 423"/>
                <a:gd name="T25" fmla="*/ 254 h 424"/>
                <a:gd name="T26" fmla="*/ 68 w 423"/>
                <a:gd name="T27" fmla="*/ 296 h 424"/>
                <a:gd name="T28" fmla="*/ 44 w 423"/>
                <a:gd name="T29" fmla="*/ 333 h 424"/>
                <a:gd name="T30" fmla="*/ 128 w 423"/>
                <a:gd name="T31" fmla="*/ 356 h 424"/>
                <a:gd name="T32" fmla="*/ 177 w 423"/>
                <a:gd name="T33" fmla="*/ 416 h 424"/>
                <a:gd name="T34" fmla="*/ 240 w 423"/>
                <a:gd name="T35" fmla="*/ 420 h 424"/>
                <a:gd name="T36" fmla="*/ 250 w 423"/>
                <a:gd name="T37" fmla="*/ 377 h 424"/>
                <a:gd name="T38" fmla="*/ 308 w 423"/>
                <a:gd name="T39" fmla="*/ 359 h 424"/>
                <a:gd name="T40" fmla="*/ 376 w 423"/>
                <a:gd name="T41" fmla="*/ 343 h 424"/>
                <a:gd name="T42" fmla="*/ 359 w 423"/>
                <a:gd name="T43" fmla="*/ 290 h 424"/>
                <a:gd name="T44" fmla="*/ 413 w 423"/>
                <a:gd name="T45" fmla="*/ 250 h 424"/>
                <a:gd name="T46" fmla="*/ 400 w 423"/>
                <a:gd name="T47" fmla="*/ 240 h 424"/>
                <a:gd name="T48" fmla="*/ 363 w 423"/>
                <a:gd name="T49" fmla="*/ 242 h 424"/>
                <a:gd name="T50" fmla="*/ 342 w 423"/>
                <a:gd name="T51" fmla="*/ 293 h 424"/>
                <a:gd name="T52" fmla="*/ 366 w 423"/>
                <a:gd name="T53" fmla="*/ 329 h 424"/>
                <a:gd name="T54" fmla="*/ 337 w 423"/>
                <a:gd name="T55" fmla="*/ 366 h 424"/>
                <a:gd name="T56" fmla="*/ 302 w 423"/>
                <a:gd name="T57" fmla="*/ 340 h 424"/>
                <a:gd name="T58" fmla="*/ 243 w 423"/>
                <a:gd name="T59" fmla="*/ 363 h 424"/>
                <a:gd name="T60" fmla="*/ 240 w 423"/>
                <a:gd name="T61" fmla="*/ 390 h 424"/>
                <a:gd name="T62" fmla="*/ 186 w 423"/>
                <a:gd name="T63" fmla="*/ 394 h 424"/>
                <a:gd name="T64" fmla="*/ 181 w 423"/>
                <a:gd name="T65" fmla="*/ 363 h 424"/>
                <a:gd name="T66" fmla="*/ 129 w 423"/>
                <a:gd name="T67" fmla="*/ 342 h 424"/>
                <a:gd name="T68" fmla="*/ 101 w 423"/>
                <a:gd name="T69" fmla="*/ 364 h 424"/>
                <a:gd name="T70" fmla="*/ 58 w 423"/>
                <a:gd name="T71" fmla="*/ 325 h 424"/>
                <a:gd name="T72" fmla="*/ 80 w 423"/>
                <a:gd name="T73" fmla="*/ 293 h 424"/>
                <a:gd name="T74" fmla="*/ 63 w 423"/>
                <a:gd name="T75" fmla="*/ 246 h 424"/>
                <a:gd name="T76" fmla="*/ 38 w 423"/>
                <a:gd name="T77" fmla="*/ 243 h 424"/>
                <a:gd name="T78" fmla="*/ 17 w 423"/>
                <a:gd name="T79" fmla="*/ 202 h 424"/>
                <a:gd name="T80" fmla="*/ 53 w 423"/>
                <a:gd name="T81" fmla="*/ 186 h 424"/>
                <a:gd name="T82" fmla="*/ 85 w 423"/>
                <a:gd name="T83" fmla="*/ 130 h 424"/>
                <a:gd name="T84" fmla="*/ 65 w 423"/>
                <a:gd name="T85" fmla="*/ 88 h 424"/>
                <a:gd name="T86" fmla="*/ 120 w 423"/>
                <a:gd name="T87" fmla="*/ 84 h 424"/>
                <a:gd name="T88" fmla="*/ 170 w 423"/>
                <a:gd name="T89" fmla="*/ 67 h 424"/>
                <a:gd name="T90" fmla="*/ 184 w 423"/>
                <a:gd name="T91" fmla="*/ 47 h 424"/>
                <a:gd name="T92" fmla="*/ 205 w 423"/>
                <a:gd name="T93" fmla="*/ 20 h 424"/>
                <a:gd name="T94" fmla="*/ 238 w 423"/>
                <a:gd name="T95" fmla="*/ 22 h 424"/>
                <a:gd name="T96" fmla="*/ 242 w 423"/>
                <a:gd name="T97" fmla="*/ 58 h 424"/>
                <a:gd name="T98" fmla="*/ 296 w 423"/>
                <a:gd name="T99" fmla="*/ 85 h 424"/>
                <a:gd name="T100" fmla="*/ 305 w 423"/>
                <a:gd name="T101" fmla="*/ 84 h 424"/>
                <a:gd name="T102" fmla="*/ 350 w 423"/>
                <a:gd name="T103" fmla="*/ 75 h 424"/>
                <a:gd name="T104" fmla="*/ 346 w 423"/>
                <a:gd name="T105" fmla="*/ 118 h 424"/>
                <a:gd name="T106" fmla="*/ 352 w 423"/>
                <a:gd name="T107" fmla="*/ 151 h 424"/>
                <a:gd name="T108" fmla="*/ 366 w 423"/>
                <a:gd name="T109" fmla="*/ 184 h 424"/>
                <a:gd name="T110" fmla="*/ 407 w 423"/>
                <a:gd name="T111" fmla="*/ 216 h 4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22" h="422">
                  <a:moveTo>
                    <a:pt x="419" y="216"/>
                  </a:moveTo>
                  <a:cubicBezTo>
                    <a:pt x="419" y="206"/>
                    <a:pt x="422" y="186"/>
                    <a:pt x="413" y="178"/>
                  </a:cubicBezTo>
                  <a:cubicBezTo>
                    <a:pt x="405" y="171"/>
                    <a:pt x="384" y="172"/>
                    <a:pt x="371" y="172"/>
                  </a:cubicBezTo>
                  <a:cubicBezTo>
                    <a:pt x="368" y="162"/>
                    <a:pt x="366" y="151"/>
                    <a:pt x="362" y="142"/>
                  </a:cubicBezTo>
                  <a:cubicBezTo>
                    <a:pt x="360" y="138"/>
                    <a:pt x="354" y="130"/>
                    <a:pt x="355" y="126"/>
                  </a:cubicBezTo>
                  <a:cubicBezTo>
                    <a:pt x="356" y="121"/>
                    <a:pt x="374" y="113"/>
                    <a:pt x="378" y="107"/>
                  </a:cubicBezTo>
                  <a:cubicBezTo>
                    <a:pt x="381" y="103"/>
                    <a:pt x="383" y="98"/>
                    <a:pt x="381" y="93"/>
                  </a:cubicBezTo>
                  <a:cubicBezTo>
                    <a:pt x="379" y="83"/>
                    <a:pt x="367" y="76"/>
                    <a:pt x="361" y="69"/>
                  </a:cubicBezTo>
                  <a:cubicBezTo>
                    <a:pt x="354" y="63"/>
                    <a:pt x="346" y="51"/>
                    <a:pt x="337" y="48"/>
                  </a:cubicBezTo>
                  <a:cubicBezTo>
                    <a:pt x="323" y="42"/>
                    <a:pt x="309" y="62"/>
                    <a:pt x="299" y="72"/>
                  </a:cubicBezTo>
                  <a:cubicBezTo>
                    <a:pt x="288" y="66"/>
                    <a:pt x="276" y="62"/>
                    <a:pt x="264" y="57"/>
                  </a:cubicBezTo>
                  <a:cubicBezTo>
                    <a:pt x="256" y="53"/>
                    <a:pt x="254" y="52"/>
                    <a:pt x="253" y="44"/>
                  </a:cubicBezTo>
                  <a:cubicBezTo>
                    <a:pt x="251" y="37"/>
                    <a:pt x="254" y="29"/>
                    <a:pt x="252" y="22"/>
                  </a:cubicBezTo>
                  <a:cubicBezTo>
                    <a:pt x="247" y="0"/>
                    <a:pt x="225" y="7"/>
                    <a:pt x="208" y="8"/>
                  </a:cubicBezTo>
                  <a:cubicBezTo>
                    <a:pt x="191" y="10"/>
                    <a:pt x="172" y="6"/>
                    <a:pt x="171" y="28"/>
                  </a:cubicBezTo>
                  <a:cubicBezTo>
                    <a:pt x="171" y="35"/>
                    <a:pt x="174" y="44"/>
                    <a:pt x="172" y="50"/>
                  </a:cubicBezTo>
                  <a:cubicBezTo>
                    <a:pt x="170" y="56"/>
                    <a:pt x="168" y="54"/>
                    <a:pt x="160" y="57"/>
                  </a:cubicBezTo>
                  <a:cubicBezTo>
                    <a:pt x="148" y="61"/>
                    <a:pt x="138" y="67"/>
                    <a:pt x="127" y="73"/>
                  </a:cubicBezTo>
                  <a:cubicBezTo>
                    <a:pt x="119" y="63"/>
                    <a:pt x="109" y="49"/>
                    <a:pt x="95" y="50"/>
                  </a:cubicBezTo>
                  <a:cubicBezTo>
                    <a:pt x="80" y="51"/>
                    <a:pt x="66" y="70"/>
                    <a:pt x="57" y="79"/>
                  </a:cubicBezTo>
                  <a:cubicBezTo>
                    <a:pt x="38" y="99"/>
                    <a:pt x="58" y="112"/>
                    <a:pt x="72" y="127"/>
                  </a:cubicBezTo>
                  <a:cubicBezTo>
                    <a:pt x="62" y="142"/>
                    <a:pt x="55" y="157"/>
                    <a:pt x="50" y="174"/>
                  </a:cubicBezTo>
                  <a:cubicBezTo>
                    <a:pt x="37" y="171"/>
                    <a:pt x="19" y="169"/>
                    <a:pt x="10" y="178"/>
                  </a:cubicBezTo>
                  <a:cubicBezTo>
                    <a:pt x="0" y="188"/>
                    <a:pt x="5" y="212"/>
                    <a:pt x="5" y="224"/>
                  </a:cubicBezTo>
                  <a:cubicBezTo>
                    <a:pt x="6" y="234"/>
                    <a:pt x="6" y="247"/>
                    <a:pt x="16" y="253"/>
                  </a:cubicBezTo>
                  <a:cubicBezTo>
                    <a:pt x="25" y="258"/>
                    <a:pt x="41" y="256"/>
                    <a:pt x="53" y="254"/>
                  </a:cubicBezTo>
                  <a:cubicBezTo>
                    <a:pt x="55" y="265"/>
                    <a:pt x="59" y="275"/>
                    <a:pt x="63" y="285"/>
                  </a:cubicBezTo>
                  <a:cubicBezTo>
                    <a:pt x="64" y="287"/>
                    <a:pt x="69" y="294"/>
                    <a:pt x="68" y="296"/>
                  </a:cubicBezTo>
                  <a:cubicBezTo>
                    <a:pt x="68" y="296"/>
                    <a:pt x="66" y="298"/>
                    <a:pt x="65" y="300"/>
                  </a:cubicBezTo>
                  <a:cubicBezTo>
                    <a:pt x="59" y="310"/>
                    <a:pt x="39" y="319"/>
                    <a:pt x="44" y="333"/>
                  </a:cubicBezTo>
                  <a:cubicBezTo>
                    <a:pt x="49" y="347"/>
                    <a:pt x="77" y="371"/>
                    <a:pt x="90" y="376"/>
                  </a:cubicBezTo>
                  <a:cubicBezTo>
                    <a:pt x="105" y="382"/>
                    <a:pt x="118" y="366"/>
                    <a:pt x="128" y="356"/>
                  </a:cubicBezTo>
                  <a:cubicBezTo>
                    <a:pt x="142" y="366"/>
                    <a:pt x="157" y="372"/>
                    <a:pt x="175" y="375"/>
                  </a:cubicBezTo>
                  <a:cubicBezTo>
                    <a:pt x="174" y="388"/>
                    <a:pt x="169" y="406"/>
                    <a:pt x="177" y="416"/>
                  </a:cubicBezTo>
                  <a:cubicBezTo>
                    <a:pt x="183" y="423"/>
                    <a:pt x="198" y="422"/>
                    <a:pt x="206" y="422"/>
                  </a:cubicBezTo>
                  <a:cubicBezTo>
                    <a:pt x="216" y="422"/>
                    <a:pt x="230" y="424"/>
                    <a:pt x="240" y="420"/>
                  </a:cubicBezTo>
                  <a:cubicBezTo>
                    <a:pt x="247" y="417"/>
                    <a:pt x="251" y="412"/>
                    <a:pt x="252" y="405"/>
                  </a:cubicBezTo>
                  <a:cubicBezTo>
                    <a:pt x="254" y="397"/>
                    <a:pt x="247" y="383"/>
                    <a:pt x="250" y="377"/>
                  </a:cubicBezTo>
                  <a:cubicBezTo>
                    <a:pt x="253" y="371"/>
                    <a:pt x="271" y="368"/>
                    <a:pt x="277" y="365"/>
                  </a:cubicBezTo>
                  <a:cubicBezTo>
                    <a:pt x="288" y="359"/>
                    <a:pt x="297" y="349"/>
                    <a:pt x="308" y="359"/>
                  </a:cubicBezTo>
                  <a:cubicBezTo>
                    <a:pt x="320" y="369"/>
                    <a:pt x="325" y="388"/>
                    <a:pt x="342" y="377"/>
                  </a:cubicBezTo>
                  <a:cubicBezTo>
                    <a:pt x="355" y="370"/>
                    <a:pt x="368" y="355"/>
                    <a:pt x="376" y="343"/>
                  </a:cubicBezTo>
                  <a:cubicBezTo>
                    <a:pt x="384" y="329"/>
                    <a:pt x="378" y="324"/>
                    <a:pt x="367" y="314"/>
                  </a:cubicBezTo>
                  <a:cubicBezTo>
                    <a:pt x="356" y="304"/>
                    <a:pt x="352" y="305"/>
                    <a:pt x="359" y="290"/>
                  </a:cubicBezTo>
                  <a:cubicBezTo>
                    <a:pt x="364" y="277"/>
                    <a:pt x="368" y="265"/>
                    <a:pt x="372" y="252"/>
                  </a:cubicBezTo>
                  <a:cubicBezTo>
                    <a:pt x="384" y="253"/>
                    <a:pt x="403" y="256"/>
                    <a:pt x="413" y="250"/>
                  </a:cubicBezTo>
                  <a:cubicBezTo>
                    <a:pt x="423" y="243"/>
                    <a:pt x="420" y="226"/>
                    <a:pt x="419" y="216"/>
                  </a:cubicBezTo>
                  <a:close/>
                  <a:moveTo>
                    <a:pt x="400" y="240"/>
                  </a:moveTo>
                  <a:cubicBezTo>
                    <a:pt x="391" y="243"/>
                    <a:pt x="376" y="240"/>
                    <a:pt x="367" y="240"/>
                  </a:cubicBezTo>
                  <a:cubicBezTo>
                    <a:pt x="365" y="240"/>
                    <a:pt x="364" y="241"/>
                    <a:pt x="363" y="242"/>
                  </a:cubicBezTo>
                  <a:cubicBezTo>
                    <a:pt x="362" y="243"/>
                    <a:pt x="362" y="243"/>
                    <a:pt x="361" y="244"/>
                  </a:cubicBezTo>
                  <a:cubicBezTo>
                    <a:pt x="356" y="261"/>
                    <a:pt x="348" y="277"/>
                    <a:pt x="342" y="293"/>
                  </a:cubicBezTo>
                  <a:cubicBezTo>
                    <a:pt x="340" y="301"/>
                    <a:pt x="341" y="305"/>
                    <a:pt x="345" y="311"/>
                  </a:cubicBezTo>
                  <a:cubicBezTo>
                    <a:pt x="351" y="317"/>
                    <a:pt x="363" y="322"/>
                    <a:pt x="366" y="329"/>
                  </a:cubicBezTo>
                  <a:cubicBezTo>
                    <a:pt x="370" y="338"/>
                    <a:pt x="353" y="352"/>
                    <a:pt x="348" y="357"/>
                  </a:cubicBezTo>
                  <a:cubicBezTo>
                    <a:pt x="346" y="359"/>
                    <a:pt x="341" y="365"/>
                    <a:pt x="337" y="366"/>
                  </a:cubicBezTo>
                  <a:cubicBezTo>
                    <a:pt x="330" y="368"/>
                    <a:pt x="327" y="363"/>
                    <a:pt x="322" y="357"/>
                  </a:cubicBezTo>
                  <a:cubicBezTo>
                    <a:pt x="317" y="351"/>
                    <a:pt x="311" y="341"/>
                    <a:pt x="302" y="340"/>
                  </a:cubicBezTo>
                  <a:cubicBezTo>
                    <a:pt x="296" y="339"/>
                    <a:pt x="289" y="344"/>
                    <a:pt x="284" y="347"/>
                  </a:cubicBezTo>
                  <a:cubicBezTo>
                    <a:pt x="270" y="355"/>
                    <a:pt x="259" y="361"/>
                    <a:pt x="243" y="363"/>
                  </a:cubicBezTo>
                  <a:cubicBezTo>
                    <a:pt x="241" y="364"/>
                    <a:pt x="239" y="366"/>
                    <a:pt x="239" y="367"/>
                  </a:cubicBezTo>
                  <a:cubicBezTo>
                    <a:pt x="238" y="375"/>
                    <a:pt x="240" y="382"/>
                    <a:pt x="240" y="390"/>
                  </a:cubicBezTo>
                  <a:cubicBezTo>
                    <a:pt x="240" y="410"/>
                    <a:pt x="222" y="410"/>
                    <a:pt x="206" y="410"/>
                  </a:cubicBezTo>
                  <a:cubicBezTo>
                    <a:pt x="191" y="409"/>
                    <a:pt x="185" y="409"/>
                    <a:pt x="186" y="394"/>
                  </a:cubicBezTo>
                  <a:cubicBezTo>
                    <a:pt x="186" y="386"/>
                    <a:pt x="187" y="378"/>
                    <a:pt x="187" y="369"/>
                  </a:cubicBezTo>
                  <a:cubicBezTo>
                    <a:pt x="186" y="366"/>
                    <a:pt x="184" y="364"/>
                    <a:pt x="181" y="363"/>
                  </a:cubicBezTo>
                  <a:cubicBezTo>
                    <a:pt x="162" y="362"/>
                    <a:pt x="146" y="355"/>
                    <a:pt x="132" y="344"/>
                  </a:cubicBezTo>
                  <a:cubicBezTo>
                    <a:pt x="131" y="343"/>
                    <a:pt x="130" y="343"/>
                    <a:pt x="129" y="342"/>
                  </a:cubicBezTo>
                  <a:cubicBezTo>
                    <a:pt x="127" y="342"/>
                    <a:pt x="125" y="342"/>
                    <a:pt x="123" y="344"/>
                  </a:cubicBezTo>
                  <a:cubicBezTo>
                    <a:pt x="118" y="348"/>
                    <a:pt x="108" y="362"/>
                    <a:pt x="101" y="364"/>
                  </a:cubicBezTo>
                  <a:cubicBezTo>
                    <a:pt x="90" y="367"/>
                    <a:pt x="79" y="353"/>
                    <a:pt x="72" y="346"/>
                  </a:cubicBezTo>
                  <a:cubicBezTo>
                    <a:pt x="66" y="341"/>
                    <a:pt x="55" y="334"/>
                    <a:pt x="58" y="325"/>
                  </a:cubicBezTo>
                  <a:cubicBezTo>
                    <a:pt x="60" y="318"/>
                    <a:pt x="70" y="312"/>
                    <a:pt x="75" y="307"/>
                  </a:cubicBezTo>
                  <a:cubicBezTo>
                    <a:pt x="80" y="302"/>
                    <a:pt x="82" y="301"/>
                    <a:pt x="80" y="293"/>
                  </a:cubicBezTo>
                  <a:cubicBezTo>
                    <a:pt x="79" y="285"/>
                    <a:pt x="73" y="278"/>
                    <a:pt x="70" y="270"/>
                  </a:cubicBezTo>
                  <a:cubicBezTo>
                    <a:pt x="67" y="262"/>
                    <a:pt x="65" y="254"/>
                    <a:pt x="63" y="246"/>
                  </a:cubicBezTo>
                  <a:cubicBezTo>
                    <a:pt x="62" y="243"/>
                    <a:pt x="60" y="241"/>
                    <a:pt x="57" y="241"/>
                  </a:cubicBezTo>
                  <a:cubicBezTo>
                    <a:pt x="51" y="242"/>
                    <a:pt x="45" y="243"/>
                    <a:pt x="38" y="243"/>
                  </a:cubicBezTo>
                  <a:cubicBezTo>
                    <a:pt x="27" y="243"/>
                    <a:pt x="21" y="245"/>
                    <a:pt x="18" y="232"/>
                  </a:cubicBezTo>
                  <a:cubicBezTo>
                    <a:pt x="17" y="223"/>
                    <a:pt x="16" y="211"/>
                    <a:pt x="17" y="202"/>
                  </a:cubicBezTo>
                  <a:cubicBezTo>
                    <a:pt x="17" y="197"/>
                    <a:pt x="18" y="188"/>
                    <a:pt x="23" y="185"/>
                  </a:cubicBezTo>
                  <a:cubicBezTo>
                    <a:pt x="29" y="182"/>
                    <a:pt x="47" y="185"/>
                    <a:pt x="53" y="186"/>
                  </a:cubicBezTo>
                  <a:cubicBezTo>
                    <a:pt x="56" y="187"/>
                    <a:pt x="60" y="186"/>
                    <a:pt x="61" y="182"/>
                  </a:cubicBezTo>
                  <a:cubicBezTo>
                    <a:pt x="65" y="163"/>
                    <a:pt x="73" y="146"/>
                    <a:pt x="85" y="130"/>
                  </a:cubicBezTo>
                  <a:cubicBezTo>
                    <a:pt x="87" y="128"/>
                    <a:pt x="86" y="124"/>
                    <a:pt x="84" y="123"/>
                  </a:cubicBezTo>
                  <a:cubicBezTo>
                    <a:pt x="76" y="113"/>
                    <a:pt x="56" y="102"/>
                    <a:pt x="65" y="88"/>
                  </a:cubicBezTo>
                  <a:cubicBezTo>
                    <a:pt x="69" y="82"/>
                    <a:pt x="80" y="71"/>
                    <a:pt x="86" y="68"/>
                  </a:cubicBezTo>
                  <a:cubicBezTo>
                    <a:pt x="103" y="60"/>
                    <a:pt x="110" y="73"/>
                    <a:pt x="120" y="84"/>
                  </a:cubicBezTo>
                  <a:cubicBezTo>
                    <a:pt x="122" y="87"/>
                    <a:pt x="125" y="89"/>
                    <a:pt x="128" y="87"/>
                  </a:cubicBezTo>
                  <a:cubicBezTo>
                    <a:pt x="142" y="78"/>
                    <a:pt x="155" y="72"/>
                    <a:pt x="170" y="67"/>
                  </a:cubicBezTo>
                  <a:cubicBezTo>
                    <a:pt x="173" y="66"/>
                    <a:pt x="178" y="64"/>
                    <a:pt x="180" y="62"/>
                  </a:cubicBezTo>
                  <a:cubicBezTo>
                    <a:pt x="184" y="58"/>
                    <a:pt x="184" y="52"/>
                    <a:pt x="184" y="47"/>
                  </a:cubicBezTo>
                  <a:cubicBezTo>
                    <a:pt x="184" y="42"/>
                    <a:pt x="182" y="36"/>
                    <a:pt x="183" y="31"/>
                  </a:cubicBezTo>
                  <a:cubicBezTo>
                    <a:pt x="185" y="21"/>
                    <a:pt x="196" y="21"/>
                    <a:pt x="205" y="20"/>
                  </a:cubicBezTo>
                  <a:cubicBezTo>
                    <a:pt x="210" y="20"/>
                    <a:pt x="217" y="19"/>
                    <a:pt x="223" y="19"/>
                  </a:cubicBezTo>
                  <a:cubicBezTo>
                    <a:pt x="230" y="18"/>
                    <a:pt x="234" y="20"/>
                    <a:pt x="238" y="22"/>
                  </a:cubicBezTo>
                  <a:cubicBezTo>
                    <a:pt x="243" y="25"/>
                    <a:pt x="241" y="30"/>
                    <a:pt x="241" y="37"/>
                  </a:cubicBezTo>
                  <a:cubicBezTo>
                    <a:pt x="242" y="44"/>
                    <a:pt x="238" y="52"/>
                    <a:pt x="242" y="58"/>
                  </a:cubicBezTo>
                  <a:cubicBezTo>
                    <a:pt x="245" y="63"/>
                    <a:pt x="249" y="64"/>
                    <a:pt x="255" y="66"/>
                  </a:cubicBezTo>
                  <a:cubicBezTo>
                    <a:pt x="270" y="72"/>
                    <a:pt x="283" y="76"/>
                    <a:pt x="296" y="85"/>
                  </a:cubicBezTo>
                  <a:cubicBezTo>
                    <a:pt x="297" y="85"/>
                    <a:pt x="297" y="85"/>
                    <a:pt x="298" y="85"/>
                  </a:cubicBezTo>
                  <a:cubicBezTo>
                    <a:pt x="300" y="86"/>
                    <a:pt x="303" y="86"/>
                    <a:pt x="305" y="84"/>
                  </a:cubicBezTo>
                  <a:cubicBezTo>
                    <a:pt x="311" y="78"/>
                    <a:pt x="318" y="67"/>
                    <a:pt x="326" y="63"/>
                  </a:cubicBezTo>
                  <a:cubicBezTo>
                    <a:pt x="336" y="58"/>
                    <a:pt x="342" y="68"/>
                    <a:pt x="350" y="75"/>
                  </a:cubicBezTo>
                  <a:cubicBezTo>
                    <a:pt x="358" y="83"/>
                    <a:pt x="372" y="92"/>
                    <a:pt x="365" y="104"/>
                  </a:cubicBezTo>
                  <a:cubicBezTo>
                    <a:pt x="361" y="110"/>
                    <a:pt x="351" y="112"/>
                    <a:pt x="346" y="118"/>
                  </a:cubicBezTo>
                  <a:cubicBezTo>
                    <a:pt x="341" y="123"/>
                    <a:pt x="341" y="126"/>
                    <a:pt x="343" y="133"/>
                  </a:cubicBezTo>
                  <a:cubicBezTo>
                    <a:pt x="346" y="139"/>
                    <a:pt x="350" y="144"/>
                    <a:pt x="352" y="151"/>
                  </a:cubicBezTo>
                  <a:cubicBezTo>
                    <a:pt x="355" y="160"/>
                    <a:pt x="358" y="170"/>
                    <a:pt x="361" y="179"/>
                  </a:cubicBezTo>
                  <a:cubicBezTo>
                    <a:pt x="362" y="182"/>
                    <a:pt x="364" y="184"/>
                    <a:pt x="366" y="184"/>
                  </a:cubicBezTo>
                  <a:cubicBezTo>
                    <a:pt x="376" y="185"/>
                    <a:pt x="387" y="184"/>
                    <a:pt x="396" y="186"/>
                  </a:cubicBezTo>
                  <a:cubicBezTo>
                    <a:pt x="411" y="190"/>
                    <a:pt x="407" y="204"/>
                    <a:pt x="407" y="216"/>
                  </a:cubicBezTo>
                  <a:cubicBezTo>
                    <a:pt x="408" y="226"/>
                    <a:pt x="411" y="236"/>
                    <a:pt x="400" y="24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3" name="Freeform 13"/>
            <p:cNvSpPr/>
            <p:nvPr/>
          </p:nvSpPr>
          <p:spPr bwMode="auto">
            <a:xfrm>
              <a:off x="2195" y="368"/>
              <a:ext cx="108" cy="49"/>
            </a:xfrm>
            <a:custGeom>
              <a:gdLst>
                <a:gd name="T0" fmla="*/ 10 w 40"/>
                <a:gd name="T1" fmla="*/ 16 h 18"/>
                <a:gd name="T2" fmla="*/ 33 w 40"/>
                <a:gd name="T3" fmla="*/ 12 h 18"/>
                <a:gd name="T4" fmla="*/ 33 w 40"/>
                <a:gd name="T5" fmla="*/ 0 h 18"/>
                <a:gd name="T6" fmla="*/ 7 w 40"/>
                <a:gd name="T7" fmla="*/ 4 h 18"/>
                <a:gd name="T8" fmla="*/ 10 w 40"/>
                <a:gd name="T9" fmla="*/ 16 h 18"/>
              </a:gdLst>
              <a:cxnLst>
                <a:cxn ang="0">
                  <a:pos x="T0" y="T1"/>
                </a:cxn>
                <a:cxn ang="0">
                  <a:pos x="T2" y="T3"/>
                </a:cxn>
                <a:cxn ang="0">
                  <a:pos x="T4" y="T5"/>
                </a:cxn>
                <a:cxn ang="0">
                  <a:pos x="T6" y="T7"/>
                </a:cxn>
                <a:cxn ang="0">
                  <a:pos x="T8" y="T9"/>
                </a:cxn>
              </a:cxnLst>
              <a:rect l="0" t="0" r="r" b="b"/>
              <a:pathLst>
                <a:path w="40" h="18">
                  <a:moveTo>
                    <a:pt x="10" y="16"/>
                  </a:moveTo>
                  <a:cubicBezTo>
                    <a:pt x="18" y="13"/>
                    <a:pt x="25" y="12"/>
                    <a:pt x="33" y="12"/>
                  </a:cubicBezTo>
                  <a:cubicBezTo>
                    <a:pt x="40" y="12"/>
                    <a:pt x="40" y="0"/>
                    <a:pt x="33" y="0"/>
                  </a:cubicBezTo>
                  <a:cubicBezTo>
                    <a:pt x="24" y="0"/>
                    <a:pt x="15" y="1"/>
                    <a:pt x="7" y="4"/>
                  </a:cubicBezTo>
                  <a:cubicBezTo>
                    <a:pt x="0" y="6"/>
                    <a:pt x="3" y="18"/>
                    <a:pt x="10" y="1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4" name="Freeform 14"/>
            <p:cNvSpPr/>
            <p:nvPr/>
          </p:nvSpPr>
          <p:spPr bwMode="auto">
            <a:xfrm>
              <a:off x="2383" y="384"/>
              <a:ext cx="102" cy="73"/>
            </a:xfrm>
            <a:custGeom>
              <a:gdLst>
                <a:gd name="T0" fmla="*/ 7 w 38"/>
                <a:gd name="T1" fmla="*/ 13 h 27"/>
                <a:gd name="T2" fmla="*/ 24 w 38"/>
                <a:gd name="T3" fmla="*/ 22 h 27"/>
                <a:gd name="T4" fmla="*/ 33 w 38"/>
                <a:gd name="T5" fmla="*/ 13 h 27"/>
                <a:gd name="T6" fmla="*/ 10 w 38"/>
                <a:gd name="T7" fmla="*/ 2 h 27"/>
                <a:gd name="T8" fmla="*/ 7 w 38"/>
                <a:gd name="T9" fmla="*/ 13 h 27"/>
              </a:gdLst>
              <a:cxnLst>
                <a:cxn ang="0">
                  <a:pos x="T0" y="T1"/>
                </a:cxn>
                <a:cxn ang="0">
                  <a:pos x="T2" y="T3"/>
                </a:cxn>
                <a:cxn ang="0">
                  <a:pos x="T4" y="T5"/>
                </a:cxn>
                <a:cxn ang="0">
                  <a:pos x="T6" y="T7"/>
                </a:cxn>
                <a:cxn ang="0">
                  <a:pos x="T8" y="T9"/>
                </a:cxn>
              </a:cxnLst>
              <a:rect l="0" t="0" r="r" b="b"/>
              <a:pathLst>
                <a:path w="38" h="27">
                  <a:moveTo>
                    <a:pt x="7" y="13"/>
                  </a:moveTo>
                  <a:cubicBezTo>
                    <a:pt x="13" y="15"/>
                    <a:pt x="19" y="18"/>
                    <a:pt x="24" y="22"/>
                  </a:cubicBezTo>
                  <a:cubicBezTo>
                    <a:pt x="30" y="27"/>
                    <a:pt x="38" y="18"/>
                    <a:pt x="33" y="13"/>
                  </a:cubicBezTo>
                  <a:cubicBezTo>
                    <a:pt x="26" y="8"/>
                    <a:pt x="19" y="4"/>
                    <a:pt x="10" y="2"/>
                  </a:cubicBezTo>
                  <a:cubicBezTo>
                    <a:pt x="3" y="0"/>
                    <a:pt x="0" y="11"/>
                    <a:pt x="7" y="1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5" name="Freeform 15"/>
            <p:cNvSpPr/>
            <p:nvPr/>
          </p:nvSpPr>
          <p:spPr bwMode="auto">
            <a:xfrm>
              <a:off x="2531" y="503"/>
              <a:ext cx="70" cy="94"/>
            </a:xfrm>
            <a:custGeom>
              <a:gdLst>
                <a:gd name="T0" fmla="*/ 23 w 26"/>
                <a:gd name="T1" fmla="*/ 24 h 35"/>
                <a:gd name="T2" fmla="*/ 12 w 26"/>
                <a:gd name="T3" fmla="*/ 4 h 35"/>
                <a:gd name="T4" fmla="*/ 4 w 26"/>
                <a:gd name="T5" fmla="*/ 1 h 35"/>
                <a:gd name="T6" fmla="*/ 2 w 26"/>
                <a:gd name="T7" fmla="*/ 10 h 35"/>
                <a:gd name="T8" fmla="*/ 12 w 26"/>
                <a:gd name="T9" fmla="*/ 27 h 35"/>
                <a:gd name="T10" fmla="*/ 23 w 26"/>
                <a:gd name="T11" fmla="*/ 24 h 35"/>
              </a:gdLst>
              <a:cxnLst>
                <a:cxn ang="0">
                  <a:pos x="T0" y="T1"/>
                </a:cxn>
                <a:cxn ang="0">
                  <a:pos x="T2" y="T3"/>
                </a:cxn>
                <a:cxn ang="0">
                  <a:pos x="T4" y="T5"/>
                </a:cxn>
                <a:cxn ang="0">
                  <a:pos x="T6" y="T7"/>
                </a:cxn>
                <a:cxn ang="0">
                  <a:pos x="T8" y="T9"/>
                </a:cxn>
                <a:cxn ang="0">
                  <a:pos x="T10" y="T11"/>
                </a:cxn>
              </a:cxnLst>
              <a:rect l="0" t="0" r="r" b="b"/>
              <a:pathLst>
                <a:path w="26" h="35">
                  <a:moveTo>
                    <a:pt x="23" y="24"/>
                  </a:moveTo>
                  <a:cubicBezTo>
                    <a:pt x="20" y="17"/>
                    <a:pt x="17" y="10"/>
                    <a:pt x="12" y="4"/>
                  </a:cubicBezTo>
                  <a:cubicBezTo>
                    <a:pt x="10" y="1"/>
                    <a:pt x="7" y="0"/>
                    <a:pt x="4" y="1"/>
                  </a:cubicBezTo>
                  <a:cubicBezTo>
                    <a:pt x="1" y="3"/>
                    <a:pt x="0" y="7"/>
                    <a:pt x="2" y="10"/>
                  </a:cubicBezTo>
                  <a:cubicBezTo>
                    <a:pt x="6" y="15"/>
                    <a:pt x="9" y="21"/>
                    <a:pt x="12" y="27"/>
                  </a:cubicBezTo>
                  <a:cubicBezTo>
                    <a:pt x="14" y="35"/>
                    <a:pt x="26" y="32"/>
                    <a:pt x="23" y="2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6" name="Freeform 16"/>
            <p:cNvSpPr/>
            <p:nvPr/>
          </p:nvSpPr>
          <p:spPr bwMode="auto">
            <a:xfrm>
              <a:off x="2566" y="680"/>
              <a:ext cx="48" cy="105"/>
            </a:xfrm>
            <a:custGeom>
              <a:gdLst>
                <a:gd name="T0" fmla="*/ 5 w 18"/>
                <a:gd name="T1" fmla="*/ 8 h 39"/>
                <a:gd name="T2" fmla="*/ 2 w 18"/>
                <a:gd name="T3" fmla="*/ 28 h 39"/>
                <a:gd name="T4" fmla="*/ 13 w 18"/>
                <a:gd name="T5" fmla="*/ 32 h 39"/>
                <a:gd name="T6" fmla="*/ 17 w 18"/>
                <a:gd name="T7" fmla="*/ 8 h 39"/>
                <a:gd name="T8" fmla="*/ 5 w 18"/>
                <a:gd name="T9" fmla="*/ 8 h 39"/>
              </a:gdLst>
              <a:cxnLst>
                <a:cxn ang="0">
                  <a:pos x="T0" y="T1"/>
                </a:cxn>
                <a:cxn ang="0">
                  <a:pos x="T2" y="T3"/>
                </a:cxn>
                <a:cxn ang="0">
                  <a:pos x="T4" y="T5"/>
                </a:cxn>
                <a:cxn ang="0">
                  <a:pos x="T6" y="T7"/>
                </a:cxn>
                <a:cxn ang="0">
                  <a:pos x="T8" y="T9"/>
                </a:cxn>
              </a:cxnLst>
              <a:rect l="0" t="0" r="r" b="b"/>
              <a:pathLst>
                <a:path w="18" h="39">
                  <a:moveTo>
                    <a:pt x="5" y="8"/>
                  </a:moveTo>
                  <a:cubicBezTo>
                    <a:pt x="5" y="15"/>
                    <a:pt x="4" y="21"/>
                    <a:pt x="2" y="28"/>
                  </a:cubicBezTo>
                  <a:cubicBezTo>
                    <a:pt x="0" y="36"/>
                    <a:pt x="12" y="39"/>
                    <a:pt x="13" y="32"/>
                  </a:cubicBezTo>
                  <a:cubicBezTo>
                    <a:pt x="15" y="24"/>
                    <a:pt x="17" y="16"/>
                    <a:pt x="17" y="8"/>
                  </a:cubicBezTo>
                  <a:cubicBezTo>
                    <a:pt x="18" y="0"/>
                    <a:pt x="6" y="0"/>
                    <a:pt x="5"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7" name="Freeform 17"/>
            <p:cNvSpPr/>
            <p:nvPr/>
          </p:nvSpPr>
          <p:spPr bwMode="auto">
            <a:xfrm>
              <a:off x="2461" y="855"/>
              <a:ext cx="86" cy="83"/>
            </a:xfrm>
            <a:custGeom>
              <a:gdLst>
                <a:gd name="T0" fmla="*/ 28 w 32"/>
                <a:gd name="T1" fmla="*/ 1 h 31"/>
                <a:gd name="T2" fmla="*/ 20 w 32"/>
                <a:gd name="T3" fmla="*/ 3 h 31"/>
                <a:gd name="T4" fmla="*/ 7 w 32"/>
                <a:gd name="T5" fmla="*/ 17 h 31"/>
                <a:gd name="T6" fmla="*/ 13 w 32"/>
                <a:gd name="T7" fmla="*/ 28 h 31"/>
                <a:gd name="T8" fmla="*/ 30 w 32"/>
                <a:gd name="T9" fmla="*/ 9 h 31"/>
                <a:gd name="T10" fmla="*/ 28 w 32"/>
                <a:gd name="T11" fmla="*/ 1 h 31"/>
              </a:gdLst>
              <a:cxnLst>
                <a:cxn ang="0">
                  <a:pos x="T0" y="T1"/>
                </a:cxn>
                <a:cxn ang="0">
                  <a:pos x="T2" y="T3"/>
                </a:cxn>
                <a:cxn ang="0">
                  <a:pos x="T4" y="T5"/>
                </a:cxn>
                <a:cxn ang="0">
                  <a:pos x="T6" y="T7"/>
                </a:cxn>
                <a:cxn ang="0">
                  <a:pos x="T8" y="T9"/>
                </a:cxn>
                <a:cxn ang="0">
                  <a:pos x="T10" y="T11"/>
                </a:cxn>
              </a:cxnLst>
              <a:rect l="0" t="0" r="r" b="b"/>
              <a:pathLst>
                <a:path w="32" h="31">
                  <a:moveTo>
                    <a:pt x="28" y="1"/>
                  </a:moveTo>
                  <a:cubicBezTo>
                    <a:pt x="26" y="0"/>
                    <a:pt x="21" y="0"/>
                    <a:pt x="20" y="3"/>
                  </a:cubicBezTo>
                  <a:cubicBezTo>
                    <a:pt x="17" y="9"/>
                    <a:pt x="13" y="14"/>
                    <a:pt x="7" y="17"/>
                  </a:cubicBezTo>
                  <a:cubicBezTo>
                    <a:pt x="0" y="21"/>
                    <a:pt x="6" y="31"/>
                    <a:pt x="13" y="28"/>
                  </a:cubicBezTo>
                  <a:cubicBezTo>
                    <a:pt x="21" y="24"/>
                    <a:pt x="27" y="17"/>
                    <a:pt x="30" y="9"/>
                  </a:cubicBezTo>
                  <a:cubicBezTo>
                    <a:pt x="32" y="6"/>
                    <a:pt x="31" y="3"/>
                    <a:pt x="28" y="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8" name="Freeform 18"/>
            <p:cNvSpPr/>
            <p:nvPr/>
          </p:nvSpPr>
          <p:spPr bwMode="auto">
            <a:xfrm>
              <a:off x="2295" y="954"/>
              <a:ext cx="104" cy="43"/>
            </a:xfrm>
            <a:custGeom>
              <a:gdLst>
                <a:gd name="T0" fmla="*/ 28 w 39"/>
                <a:gd name="T1" fmla="*/ 1 h 16"/>
                <a:gd name="T2" fmla="*/ 7 w 39"/>
                <a:gd name="T3" fmla="*/ 4 h 16"/>
                <a:gd name="T4" fmla="*/ 7 w 39"/>
                <a:gd name="T5" fmla="*/ 16 h 16"/>
                <a:gd name="T6" fmla="*/ 31 w 39"/>
                <a:gd name="T7" fmla="*/ 13 h 16"/>
                <a:gd name="T8" fmla="*/ 28 w 39"/>
                <a:gd name="T9" fmla="*/ 1 h 16"/>
              </a:gdLst>
              <a:cxnLst>
                <a:cxn ang="0">
                  <a:pos x="T0" y="T1"/>
                </a:cxn>
                <a:cxn ang="0">
                  <a:pos x="T2" y="T3"/>
                </a:cxn>
                <a:cxn ang="0">
                  <a:pos x="T4" y="T5"/>
                </a:cxn>
                <a:cxn ang="0">
                  <a:pos x="T6" y="T7"/>
                </a:cxn>
                <a:cxn ang="0">
                  <a:pos x="T8" y="T9"/>
                </a:cxn>
              </a:cxnLst>
              <a:rect l="0" t="0" r="r" b="b"/>
              <a:pathLst>
                <a:path w="39" h="16">
                  <a:moveTo>
                    <a:pt x="28" y="1"/>
                  </a:moveTo>
                  <a:cubicBezTo>
                    <a:pt x="21" y="2"/>
                    <a:pt x="14" y="3"/>
                    <a:pt x="7" y="4"/>
                  </a:cubicBezTo>
                  <a:cubicBezTo>
                    <a:pt x="0" y="4"/>
                    <a:pt x="0" y="16"/>
                    <a:pt x="7" y="16"/>
                  </a:cubicBezTo>
                  <a:cubicBezTo>
                    <a:pt x="15" y="15"/>
                    <a:pt x="23" y="14"/>
                    <a:pt x="31" y="13"/>
                  </a:cubicBezTo>
                  <a:cubicBezTo>
                    <a:pt x="39" y="11"/>
                    <a:pt x="36" y="0"/>
                    <a:pt x="28" y="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9" name="Freeform 19"/>
            <p:cNvSpPr/>
            <p:nvPr/>
          </p:nvSpPr>
          <p:spPr bwMode="auto">
            <a:xfrm>
              <a:off x="2117" y="914"/>
              <a:ext cx="100" cy="69"/>
            </a:xfrm>
            <a:custGeom>
              <a:gdLst>
                <a:gd name="T0" fmla="*/ 29 w 37"/>
                <a:gd name="T1" fmla="*/ 12 h 26"/>
                <a:gd name="T2" fmla="*/ 10 w 37"/>
                <a:gd name="T3" fmla="*/ 2 h 26"/>
                <a:gd name="T4" fmla="*/ 2 w 37"/>
                <a:gd name="T5" fmla="*/ 5 h 26"/>
                <a:gd name="T6" fmla="*/ 4 w 37"/>
                <a:gd name="T7" fmla="*/ 13 h 26"/>
                <a:gd name="T8" fmla="*/ 26 w 37"/>
                <a:gd name="T9" fmla="*/ 24 h 26"/>
                <a:gd name="T10" fmla="*/ 29 w 37"/>
                <a:gd name="T11" fmla="*/ 12 h 26"/>
              </a:gdLst>
              <a:cxnLst>
                <a:cxn ang="0">
                  <a:pos x="T0" y="T1"/>
                </a:cxn>
                <a:cxn ang="0">
                  <a:pos x="T2" y="T3"/>
                </a:cxn>
                <a:cxn ang="0">
                  <a:pos x="T4" y="T5"/>
                </a:cxn>
                <a:cxn ang="0">
                  <a:pos x="T6" y="T7"/>
                </a:cxn>
                <a:cxn ang="0">
                  <a:pos x="T8" y="T9"/>
                </a:cxn>
                <a:cxn ang="0">
                  <a:pos x="T10" y="T11"/>
                </a:cxn>
              </a:cxnLst>
              <a:rect l="0" t="0" r="r" b="b"/>
              <a:pathLst>
                <a:path w="37" h="26">
                  <a:moveTo>
                    <a:pt x="29" y="12"/>
                  </a:moveTo>
                  <a:cubicBezTo>
                    <a:pt x="22" y="10"/>
                    <a:pt x="16" y="7"/>
                    <a:pt x="10" y="2"/>
                  </a:cubicBezTo>
                  <a:cubicBezTo>
                    <a:pt x="7" y="0"/>
                    <a:pt x="3" y="2"/>
                    <a:pt x="2" y="5"/>
                  </a:cubicBezTo>
                  <a:cubicBezTo>
                    <a:pt x="0" y="8"/>
                    <a:pt x="1" y="11"/>
                    <a:pt x="4" y="13"/>
                  </a:cubicBezTo>
                  <a:cubicBezTo>
                    <a:pt x="11" y="18"/>
                    <a:pt x="18" y="21"/>
                    <a:pt x="26" y="24"/>
                  </a:cubicBezTo>
                  <a:cubicBezTo>
                    <a:pt x="34" y="26"/>
                    <a:pt x="37" y="14"/>
                    <a:pt x="29" y="1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20" name="Freeform 20"/>
            <p:cNvSpPr/>
            <p:nvPr/>
          </p:nvSpPr>
          <p:spPr bwMode="auto">
            <a:xfrm>
              <a:off x="1996" y="766"/>
              <a:ext cx="68" cy="97"/>
            </a:xfrm>
            <a:custGeom>
              <a:gdLst>
                <a:gd name="T0" fmla="*/ 14 w 25"/>
                <a:gd name="T1" fmla="*/ 7 h 36"/>
                <a:gd name="T2" fmla="*/ 2 w 25"/>
                <a:gd name="T3" fmla="*/ 11 h 36"/>
                <a:gd name="T4" fmla="*/ 14 w 25"/>
                <a:gd name="T5" fmla="*/ 34 h 36"/>
                <a:gd name="T6" fmla="*/ 23 w 25"/>
                <a:gd name="T7" fmla="*/ 34 h 36"/>
                <a:gd name="T8" fmla="*/ 23 w 25"/>
                <a:gd name="T9" fmla="*/ 25 h 36"/>
                <a:gd name="T10" fmla="*/ 14 w 25"/>
                <a:gd name="T11" fmla="*/ 7 h 36"/>
              </a:gdLst>
              <a:cxnLst>
                <a:cxn ang="0">
                  <a:pos x="T0" y="T1"/>
                </a:cxn>
                <a:cxn ang="0">
                  <a:pos x="T2" y="T3"/>
                </a:cxn>
                <a:cxn ang="0">
                  <a:pos x="T4" y="T5"/>
                </a:cxn>
                <a:cxn ang="0">
                  <a:pos x="T6" y="T7"/>
                </a:cxn>
                <a:cxn ang="0">
                  <a:pos x="T8" y="T9"/>
                </a:cxn>
                <a:cxn ang="0">
                  <a:pos x="T10" y="T11"/>
                </a:cxn>
              </a:cxnLst>
              <a:rect l="0" t="0" r="r" b="b"/>
              <a:pathLst>
                <a:path w="25" h="36">
                  <a:moveTo>
                    <a:pt x="14" y="7"/>
                  </a:moveTo>
                  <a:cubicBezTo>
                    <a:pt x="12" y="0"/>
                    <a:pt x="0" y="3"/>
                    <a:pt x="2" y="11"/>
                  </a:cubicBezTo>
                  <a:cubicBezTo>
                    <a:pt x="5" y="19"/>
                    <a:pt x="9" y="27"/>
                    <a:pt x="14" y="34"/>
                  </a:cubicBezTo>
                  <a:cubicBezTo>
                    <a:pt x="16" y="36"/>
                    <a:pt x="21" y="36"/>
                    <a:pt x="23" y="34"/>
                  </a:cubicBezTo>
                  <a:cubicBezTo>
                    <a:pt x="25" y="31"/>
                    <a:pt x="25" y="28"/>
                    <a:pt x="23" y="25"/>
                  </a:cubicBezTo>
                  <a:cubicBezTo>
                    <a:pt x="19" y="20"/>
                    <a:pt x="16" y="14"/>
                    <a:pt x="14" y="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21" name="Freeform 21"/>
            <p:cNvSpPr/>
            <p:nvPr/>
          </p:nvSpPr>
          <p:spPr bwMode="auto">
            <a:xfrm>
              <a:off x="1986" y="581"/>
              <a:ext cx="40" cy="107"/>
            </a:xfrm>
            <a:custGeom>
              <a:gdLst>
                <a:gd name="T0" fmla="*/ 13 w 15"/>
                <a:gd name="T1" fmla="*/ 33 h 40"/>
                <a:gd name="T2" fmla="*/ 14 w 15"/>
                <a:gd name="T3" fmla="*/ 11 h 40"/>
                <a:gd name="T4" fmla="*/ 3 w 15"/>
                <a:gd name="T5" fmla="*/ 8 h 40"/>
                <a:gd name="T6" fmla="*/ 1 w 15"/>
                <a:gd name="T7" fmla="*/ 33 h 40"/>
                <a:gd name="T8" fmla="*/ 13 w 15"/>
                <a:gd name="T9" fmla="*/ 33 h 40"/>
              </a:gdLst>
              <a:cxnLst>
                <a:cxn ang="0">
                  <a:pos x="T0" y="T1"/>
                </a:cxn>
                <a:cxn ang="0">
                  <a:pos x="T2" y="T3"/>
                </a:cxn>
                <a:cxn ang="0">
                  <a:pos x="T4" y="T5"/>
                </a:cxn>
                <a:cxn ang="0">
                  <a:pos x="T6" y="T7"/>
                </a:cxn>
                <a:cxn ang="0">
                  <a:pos x="T8" y="T9"/>
                </a:cxn>
              </a:cxnLst>
              <a:rect l="0" t="0" r="r" b="b"/>
              <a:pathLst>
                <a:path w="15" h="40">
                  <a:moveTo>
                    <a:pt x="13" y="33"/>
                  </a:moveTo>
                  <a:cubicBezTo>
                    <a:pt x="12" y="25"/>
                    <a:pt x="13" y="18"/>
                    <a:pt x="14" y="11"/>
                  </a:cubicBezTo>
                  <a:cubicBezTo>
                    <a:pt x="15" y="3"/>
                    <a:pt x="4" y="0"/>
                    <a:pt x="3" y="8"/>
                  </a:cubicBezTo>
                  <a:cubicBezTo>
                    <a:pt x="1" y="16"/>
                    <a:pt x="0" y="24"/>
                    <a:pt x="1" y="33"/>
                  </a:cubicBezTo>
                  <a:cubicBezTo>
                    <a:pt x="1" y="40"/>
                    <a:pt x="13" y="40"/>
                    <a:pt x="13" y="3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22" name="Freeform 22"/>
            <p:cNvSpPr/>
            <p:nvPr/>
          </p:nvSpPr>
          <p:spPr bwMode="auto">
            <a:xfrm>
              <a:off x="2045" y="430"/>
              <a:ext cx="91" cy="83"/>
            </a:xfrm>
            <a:custGeom>
              <a:gdLst>
                <a:gd name="T0" fmla="*/ 22 w 34"/>
                <a:gd name="T1" fmla="*/ 4 h 31"/>
                <a:gd name="T2" fmla="*/ 3 w 34"/>
                <a:gd name="T3" fmla="*/ 20 h 31"/>
                <a:gd name="T4" fmla="*/ 3 w 34"/>
                <a:gd name="T5" fmla="*/ 29 h 31"/>
                <a:gd name="T6" fmla="*/ 11 w 34"/>
                <a:gd name="T7" fmla="*/ 29 h 31"/>
                <a:gd name="T8" fmla="*/ 28 w 34"/>
                <a:gd name="T9" fmla="*/ 14 h 31"/>
                <a:gd name="T10" fmla="*/ 22 w 34"/>
                <a:gd name="T11" fmla="*/ 4 h 31"/>
              </a:gdLst>
              <a:cxnLst>
                <a:cxn ang="0">
                  <a:pos x="T0" y="T1"/>
                </a:cxn>
                <a:cxn ang="0">
                  <a:pos x="T2" y="T3"/>
                </a:cxn>
                <a:cxn ang="0">
                  <a:pos x="T4" y="T5"/>
                </a:cxn>
                <a:cxn ang="0">
                  <a:pos x="T6" y="T7"/>
                </a:cxn>
                <a:cxn ang="0">
                  <a:pos x="T8" y="T9"/>
                </a:cxn>
                <a:cxn ang="0">
                  <a:pos x="T10" y="T11"/>
                </a:cxn>
              </a:cxnLst>
              <a:rect l="0" t="0" r="r" b="b"/>
              <a:pathLst>
                <a:path w="34" h="31">
                  <a:moveTo>
                    <a:pt x="22" y="4"/>
                  </a:moveTo>
                  <a:cubicBezTo>
                    <a:pt x="14" y="8"/>
                    <a:pt x="8" y="14"/>
                    <a:pt x="3" y="20"/>
                  </a:cubicBezTo>
                  <a:cubicBezTo>
                    <a:pt x="1" y="23"/>
                    <a:pt x="0" y="26"/>
                    <a:pt x="3" y="29"/>
                  </a:cubicBezTo>
                  <a:cubicBezTo>
                    <a:pt x="5" y="31"/>
                    <a:pt x="9" y="31"/>
                    <a:pt x="11" y="29"/>
                  </a:cubicBezTo>
                  <a:cubicBezTo>
                    <a:pt x="16" y="23"/>
                    <a:pt x="21" y="18"/>
                    <a:pt x="28" y="14"/>
                  </a:cubicBezTo>
                  <a:cubicBezTo>
                    <a:pt x="34" y="10"/>
                    <a:pt x="28" y="0"/>
                    <a:pt x="22"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grpSp>
      <p:grpSp>
        <p:nvGrpSpPr>
          <p:cNvPr id="23" name="Group 10"/>
          <p:cNvGrpSpPr>
            <a:grpSpLocks noChangeAspect="1"/>
          </p:cNvGrpSpPr>
          <p:nvPr/>
        </p:nvGrpSpPr>
        <p:grpSpPr>
          <a:xfrm>
            <a:off x="9616844" y="475398"/>
            <a:ext cx="501650" cy="502976"/>
            <a:chOff x="1728" y="113"/>
            <a:chExt cx="1136" cy="1139"/>
          </a:xfrm>
          <a:solidFill>
            <a:srgbClr val="132F95"/>
          </a:solidFill>
        </p:grpSpPr>
        <p:sp>
          <p:nvSpPr>
            <p:cNvPr id="24" name="Freeform 11"/>
            <p:cNvSpPr>
              <a:spLocks noEditPoints="1"/>
            </p:cNvSpPr>
            <p:nvPr/>
          </p:nvSpPr>
          <p:spPr bwMode="auto">
            <a:xfrm>
              <a:off x="2099" y="460"/>
              <a:ext cx="470" cy="419"/>
            </a:xfrm>
            <a:custGeom>
              <a:gdLst>
                <a:gd name="T0" fmla="*/ 68 w 175"/>
                <a:gd name="T1" fmla="*/ 11 h 156"/>
                <a:gd name="T2" fmla="*/ 2 w 175"/>
                <a:gd name="T3" fmla="*/ 85 h 156"/>
                <a:gd name="T4" fmla="*/ 77 w 175"/>
                <a:gd name="T5" fmla="*/ 155 h 156"/>
                <a:gd name="T6" fmla="*/ 68 w 175"/>
                <a:gd name="T7" fmla="*/ 11 h 156"/>
                <a:gd name="T8" fmla="*/ 77 w 175"/>
                <a:gd name="T9" fmla="*/ 143 h 156"/>
                <a:gd name="T10" fmla="*/ 14 w 175"/>
                <a:gd name="T11" fmla="*/ 85 h 156"/>
                <a:gd name="T12" fmla="*/ 68 w 175"/>
                <a:gd name="T13" fmla="*/ 23 h 156"/>
                <a:gd name="T14" fmla="*/ 77 w 175"/>
                <a:gd name="T15" fmla="*/ 143 h 156"/>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75" h="156">
                  <a:moveTo>
                    <a:pt x="68" y="11"/>
                  </a:moveTo>
                  <a:cubicBezTo>
                    <a:pt x="30" y="15"/>
                    <a:pt x="0" y="46"/>
                    <a:pt x="2" y="85"/>
                  </a:cubicBezTo>
                  <a:cubicBezTo>
                    <a:pt x="4" y="125"/>
                    <a:pt x="37" y="155"/>
                    <a:pt x="77" y="155"/>
                  </a:cubicBezTo>
                  <a:cubicBezTo>
                    <a:pt x="175" y="156"/>
                    <a:pt x="164" y="0"/>
                    <a:pt x="68" y="11"/>
                  </a:cubicBezTo>
                  <a:close/>
                  <a:moveTo>
                    <a:pt x="77" y="143"/>
                  </a:moveTo>
                  <a:cubicBezTo>
                    <a:pt x="44" y="143"/>
                    <a:pt x="16" y="118"/>
                    <a:pt x="14" y="85"/>
                  </a:cubicBezTo>
                  <a:cubicBezTo>
                    <a:pt x="12" y="53"/>
                    <a:pt x="37" y="26"/>
                    <a:pt x="68" y="23"/>
                  </a:cubicBezTo>
                  <a:cubicBezTo>
                    <a:pt x="149" y="14"/>
                    <a:pt x="159" y="143"/>
                    <a:pt x="77" y="14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25" name="Freeform 12"/>
            <p:cNvSpPr>
              <a:spLocks noEditPoints="1"/>
            </p:cNvSpPr>
            <p:nvPr/>
          </p:nvSpPr>
          <p:spPr bwMode="auto">
            <a:xfrm>
              <a:off x="1728" y="113"/>
              <a:ext cx="1136" cy="1139"/>
            </a:xfrm>
            <a:custGeom>
              <a:gdLst>
                <a:gd name="T0" fmla="*/ 413 w 423"/>
                <a:gd name="T1" fmla="*/ 178 h 424"/>
                <a:gd name="T2" fmla="*/ 362 w 423"/>
                <a:gd name="T3" fmla="*/ 142 h 424"/>
                <a:gd name="T4" fmla="*/ 378 w 423"/>
                <a:gd name="T5" fmla="*/ 107 h 424"/>
                <a:gd name="T6" fmla="*/ 361 w 423"/>
                <a:gd name="T7" fmla="*/ 69 h 424"/>
                <a:gd name="T8" fmla="*/ 299 w 423"/>
                <a:gd name="T9" fmla="*/ 72 h 424"/>
                <a:gd name="T10" fmla="*/ 253 w 423"/>
                <a:gd name="T11" fmla="*/ 44 h 424"/>
                <a:gd name="T12" fmla="*/ 208 w 423"/>
                <a:gd name="T13" fmla="*/ 8 h 424"/>
                <a:gd name="T14" fmla="*/ 172 w 423"/>
                <a:gd name="T15" fmla="*/ 50 h 424"/>
                <a:gd name="T16" fmla="*/ 127 w 423"/>
                <a:gd name="T17" fmla="*/ 73 h 424"/>
                <a:gd name="T18" fmla="*/ 57 w 423"/>
                <a:gd name="T19" fmla="*/ 79 h 424"/>
                <a:gd name="T20" fmla="*/ 50 w 423"/>
                <a:gd name="T21" fmla="*/ 174 h 424"/>
                <a:gd name="T22" fmla="*/ 5 w 423"/>
                <a:gd name="T23" fmla="*/ 224 h 424"/>
                <a:gd name="T24" fmla="*/ 53 w 423"/>
                <a:gd name="T25" fmla="*/ 254 h 424"/>
                <a:gd name="T26" fmla="*/ 68 w 423"/>
                <a:gd name="T27" fmla="*/ 296 h 424"/>
                <a:gd name="T28" fmla="*/ 44 w 423"/>
                <a:gd name="T29" fmla="*/ 333 h 424"/>
                <a:gd name="T30" fmla="*/ 128 w 423"/>
                <a:gd name="T31" fmla="*/ 356 h 424"/>
                <a:gd name="T32" fmla="*/ 177 w 423"/>
                <a:gd name="T33" fmla="*/ 416 h 424"/>
                <a:gd name="T34" fmla="*/ 240 w 423"/>
                <a:gd name="T35" fmla="*/ 420 h 424"/>
                <a:gd name="T36" fmla="*/ 250 w 423"/>
                <a:gd name="T37" fmla="*/ 377 h 424"/>
                <a:gd name="T38" fmla="*/ 308 w 423"/>
                <a:gd name="T39" fmla="*/ 359 h 424"/>
                <a:gd name="T40" fmla="*/ 376 w 423"/>
                <a:gd name="T41" fmla="*/ 343 h 424"/>
                <a:gd name="T42" fmla="*/ 359 w 423"/>
                <a:gd name="T43" fmla="*/ 290 h 424"/>
                <a:gd name="T44" fmla="*/ 413 w 423"/>
                <a:gd name="T45" fmla="*/ 250 h 424"/>
                <a:gd name="T46" fmla="*/ 400 w 423"/>
                <a:gd name="T47" fmla="*/ 240 h 424"/>
                <a:gd name="T48" fmla="*/ 363 w 423"/>
                <a:gd name="T49" fmla="*/ 242 h 424"/>
                <a:gd name="T50" fmla="*/ 342 w 423"/>
                <a:gd name="T51" fmla="*/ 293 h 424"/>
                <a:gd name="T52" fmla="*/ 366 w 423"/>
                <a:gd name="T53" fmla="*/ 329 h 424"/>
                <a:gd name="T54" fmla="*/ 337 w 423"/>
                <a:gd name="T55" fmla="*/ 366 h 424"/>
                <a:gd name="T56" fmla="*/ 302 w 423"/>
                <a:gd name="T57" fmla="*/ 340 h 424"/>
                <a:gd name="T58" fmla="*/ 243 w 423"/>
                <a:gd name="T59" fmla="*/ 363 h 424"/>
                <a:gd name="T60" fmla="*/ 240 w 423"/>
                <a:gd name="T61" fmla="*/ 390 h 424"/>
                <a:gd name="T62" fmla="*/ 186 w 423"/>
                <a:gd name="T63" fmla="*/ 394 h 424"/>
                <a:gd name="T64" fmla="*/ 181 w 423"/>
                <a:gd name="T65" fmla="*/ 363 h 424"/>
                <a:gd name="T66" fmla="*/ 129 w 423"/>
                <a:gd name="T67" fmla="*/ 342 h 424"/>
                <a:gd name="T68" fmla="*/ 101 w 423"/>
                <a:gd name="T69" fmla="*/ 364 h 424"/>
                <a:gd name="T70" fmla="*/ 58 w 423"/>
                <a:gd name="T71" fmla="*/ 325 h 424"/>
                <a:gd name="T72" fmla="*/ 80 w 423"/>
                <a:gd name="T73" fmla="*/ 293 h 424"/>
                <a:gd name="T74" fmla="*/ 63 w 423"/>
                <a:gd name="T75" fmla="*/ 246 h 424"/>
                <a:gd name="T76" fmla="*/ 38 w 423"/>
                <a:gd name="T77" fmla="*/ 243 h 424"/>
                <a:gd name="T78" fmla="*/ 17 w 423"/>
                <a:gd name="T79" fmla="*/ 202 h 424"/>
                <a:gd name="T80" fmla="*/ 53 w 423"/>
                <a:gd name="T81" fmla="*/ 186 h 424"/>
                <a:gd name="T82" fmla="*/ 85 w 423"/>
                <a:gd name="T83" fmla="*/ 130 h 424"/>
                <a:gd name="T84" fmla="*/ 65 w 423"/>
                <a:gd name="T85" fmla="*/ 88 h 424"/>
                <a:gd name="T86" fmla="*/ 120 w 423"/>
                <a:gd name="T87" fmla="*/ 84 h 424"/>
                <a:gd name="T88" fmla="*/ 170 w 423"/>
                <a:gd name="T89" fmla="*/ 67 h 424"/>
                <a:gd name="T90" fmla="*/ 184 w 423"/>
                <a:gd name="T91" fmla="*/ 47 h 424"/>
                <a:gd name="T92" fmla="*/ 205 w 423"/>
                <a:gd name="T93" fmla="*/ 20 h 424"/>
                <a:gd name="T94" fmla="*/ 238 w 423"/>
                <a:gd name="T95" fmla="*/ 22 h 424"/>
                <a:gd name="T96" fmla="*/ 242 w 423"/>
                <a:gd name="T97" fmla="*/ 58 h 424"/>
                <a:gd name="T98" fmla="*/ 296 w 423"/>
                <a:gd name="T99" fmla="*/ 85 h 424"/>
                <a:gd name="T100" fmla="*/ 305 w 423"/>
                <a:gd name="T101" fmla="*/ 84 h 424"/>
                <a:gd name="T102" fmla="*/ 350 w 423"/>
                <a:gd name="T103" fmla="*/ 75 h 424"/>
                <a:gd name="T104" fmla="*/ 346 w 423"/>
                <a:gd name="T105" fmla="*/ 118 h 424"/>
                <a:gd name="T106" fmla="*/ 352 w 423"/>
                <a:gd name="T107" fmla="*/ 151 h 424"/>
                <a:gd name="T108" fmla="*/ 366 w 423"/>
                <a:gd name="T109" fmla="*/ 184 h 424"/>
                <a:gd name="T110" fmla="*/ 407 w 423"/>
                <a:gd name="T111" fmla="*/ 216 h 4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22" h="422">
                  <a:moveTo>
                    <a:pt x="419" y="216"/>
                  </a:moveTo>
                  <a:cubicBezTo>
                    <a:pt x="419" y="206"/>
                    <a:pt x="422" y="186"/>
                    <a:pt x="413" y="178"/>
                  </a:cubicBezTo>
                  <a:cubicBezTo>
                    <a:pt x="405" y="171"/>
                    <a:pt x="384" y="172"/>
                    <a:pt x="371" y="172"/>
                  </a:cubicBezTo>
                  <a:cubicBezTo>
                    <a:pt x="368" y="162"/>
                    <a:pt x="366" y="151"/>
                    <a:pt x="362" y="142"/>
                  </a:cubicBezTo>
                  <a:cubicBezTo>
                    <a:pt x="360" y="138"/>
                    <a:pt x="354" y="130"/>
                    <a:pt x="355" y="126"/>
                  </a:cubicBezTo>
                  <a:cubicBezTo>
                    <a:pt x="356" y="121"/>
                    <a:pt x="374" y="113"/>
                    <a:pt x="378" y="107"/>
                  </a:cubicBezTo>
                  <a:cubicBezTo>
                    <a:pt x="381" y="103"/>
                    <a:pt x="383" y="98"/>
                    <a:pt x="381" y="93"/>
                  </a:cubicBezTo>
                  <a:cubicBezTo>
                    <a:pt x="379" y="83"/>
                    <a:pt x="367" y="76"/>
                    <a:pt x="361" y="69"/>
                  </a:cubicBezTo>
                  <a:cubicBezTo>
                    <a:pt x="354" y="63"/>
                    <a:pt x="346" y="51"/>
                    <a:pt x="337" y="48"/>
                  </a:cubicBezTo>
                  <a:cubicBezTo>
                    <a:pt x="323" y="42"/>
                    <a:pt x="309" y="62"/>
                    <a:pt x="299" y="72"/>
                  </a:cubicBezTo>
                  <a:cubicBezTo>
                    <a:pt x="288" y="66"/>
                    <a:pt x="276" y="62"/>
                    <a:pt x="264" y="57"/>
                  </a:cubicBezTo>
                  <a:cubicBezTo>
                    <a:pt x="256" y="53"/>
                    <a:pt x="254" y="52"/>
                    <a:pt x="253" y="44"/>
                  </a:cubicBezTo>
                  <a:cubicBezTo>
                    <a:pt x="251" y="37"/>
                    <a:pt x="254" y="29"/>
                    <a:pt x="252" y="22"/>
                  </a:cubicBezTo>
                  <a:cubicBezTo>
                    <a:pt x="247" y="0"/>
                    <a:pt x="225" y="7"/>
                    <a:pt x="208" y="8"/>
                  </a:cubicBezTo>
                  <a:cubicBezTo>
                    <a:pt x="191" y="10"/>
                    <a:pt x="172" y="6"/>
                    <a:pt x="171" y="28"/>
                  </a:cubicBezTo>
                  <a:cubicBezTo>
                    <a:pt x="171" y="35"/>
                    <a:pt x="174" y="44"/>
                    <a:pt x="172" y="50"/>
                  </a:cubicBezTo>
                  <a:cubicBezTo>
                    <a:pt x="170" y="56"/>
                    <a:pt x="168" y="54"/>
                    <a:pt x="160" y="57"/>
                  </a:cubicBezTo>
                  <a:cubicBezTo>
                    <a:pt x="148" y="61"/>
                    <a:pt x="138" y="67"/>
                    <a:pt x="127" y="73"/>
                  </a:cubicBezTo>
                  <a:cubicBezTo>
                    <a:pt x="119" y="63"/>
                    <a:pt x="109" y="49"/>
                    <a:pt x="95" y="50"/>
                  </a:cubicBezTo>
                  <a:cubicBezTo>
                    <a:pt x="80" y="51"/>
                    <a:pt x="66" y="70"/>
                    <a:pt x="57" y="79"/>
                  </a:cubicBezTo>
                  <a:cubicBezTo>
                    <a:pt x="38" y="99"/>
                    <a:pt x="58" y="112"/>
                    <a:pt x="72" y="127"/>
                  </a:cubicBezTo>
                  <a:cubicBezTo>
                    <a:pt x="62" y="142"/>
                    <a:pt x="55" y="157"/>
                    <a:pt x="50" y="174"/>
                  </a:cubicBezTo>
                  <a:cubicBezTo>
                    <a:pt x="37" y="171"/>
                    <a:pt x="19" y="169"/>
                    <a:pt x="10" y="178"/>
                  </a:cubicBezTo>
                  <a:cubicBezTo>
                    <a:pt x="0" y="188"/>
                    <a:pt x="5" y="212"/>
                    <a:pt x="5" y="224"/>
                  </a:cubicBezTo>
                  <a:cubicBezTo>
                    <a:pt x="6" y="234"/>
                    <a:pt x="6" y="247"/>
                    <a:pt x="16" y="253"/>
                  </a:cubicBezTo>
                  <a:cubicBezTo>
                    <a:pt x="25" y="258"/>
                    <a:pt x="41" y="256"/>
                    <a:pt x="53" y="254"/>
                  </a:cubicBezTo>
                  <a:cubicBezTo>
                    <a:pt x="55" y="265"/>
                    <a:pt x="59" y="275"/>
                    <a:pt x="63" y="285"/>
                  </a:cubicBezTo>
                  <a:cubicBezTo>
                    <a:pt x="64" y="287"/>
                    <a:pt x="69" y="294"/>
                    <a:pt x="68" y="296"/>
                  </a:cubicBezTo>
                  <a:cubicBezTo>
                    <a:pt x="68" y="296"/>
                    <a:pt x="66" y="298"/>
                    <a:pt x="65" y="300"/>
                  </a:cubicBezTo>
                  <a:cubicBezTo>
                    <a:pt x="59" y="310"/>
                    <a:pt x="39" y="319"/>
                    <a:pt x="44" y="333"/>
                  </a:cubicBezTo>
                  <a:cubicBezTo>
                    <a:pt x="49" y="347"/>
                    <a:pt x="77" y="371"/>
                    <a:pt x="90" y="376"/>
                  </a:cubicBezTo>
                  <a:cubicBezTo>
                    <a:pt x="105" y="382"/>
                    <a:pt x="118" y="366"/>
                    <a:pt x="128" y="356"/>
                  </a:cubicBezTo>
                  <a:cubicBezTo>
                    <a:pt x="142" y="366"/>
                    <a:pt x="157" y="372"/>
                    <a:pt x="175" y="375"/>
                  </a:cubicBezTo>
                  <a:cubicBezTo>
                    <a:pt x="174" y="388"/>
                    <a:pt x="169" y="406"/>
                    <a:pt x="177" y="416"/>
                  </a:cubicBezTo>
                  <a:cubicBezTo>
                    <a:pt x="183" y="423"/>
                    <a:pt x="198" y="422"/>
                    <a:pt x="206" y="422"/>
                  </a:cubicBezTo>
                  <a:cubicBezTo>
                    <a:pt x="216" y="422"/>
                    <a:pt x="230" y="424"/>
                    <a:pt x="240" y="420"/>
                  </a:cubicBezTo>
                  <a:cubicBezTo>
                    <a:pt x="247" y="417"/>
                    <a:pt x="251" y="412"/>
                    <a:pt x="252" y="405"/>
                  </a:cubicBezTo>
                  <a:cubicBezTo>
                    <a:pt x="254" y="397"/>
                    <a:pt x="247" y="383"/>
                    <a:pt x="250" y="377"/>
                  </a:cubicBezTo>
                  <a:cubicBezTo>
                    <a:pt x="253" y="371"/>
                    <a:pt x="271" y="368"/>
                    <a:pt x="277" y="365"/>
                  </a:cubicBezTo>
                  <a:cubicBezTo>
                    <a:pt x="288" y="359"/>
                    <a:pt x="297" y="349"/>
                    <a:pt x="308" y="359"/>
                  </a:cubicBezTo>
                  <a:cubicBezTo>
                    <a:pt x="320" y="369"/>
                    <a:pt x="325" y="388"/>
                    <a:pt x="342" y="377"/>
                  </a:cubicBezTo>
                  <a:cubicBezTo>
                    <a:pt x="355" y="370"/>
                    <a:pt x="368" y="355"/>
                    <a:pt x="376" y="343"/>
                  </a:cubicBezTo>
                  <a:cubicBezTo>
                    <a:pt x="384" y="329"/>
                    <a:pt x="378" y="324"/>
                    <a:pt x="367" y="314"/>
                  </a:cubicBezTo>
                  <a:cubicBezTo>
                    <a:pt x="356" y="304"/>
                    <a:pt x="352" y="305"/>
                    <a:pt x="359" y="290"/>
                  </a:cubicBezTo>
                  <a:cubicBezTo>
                    <a:pt x="364" y="277"/>
                    <a:pt x="368" y="265"/>
                    <a:pt x="372" y="252"/>
                  </a:cubicBezTo>
                  <a:cubicBezTo>
                    <a:pt x="384" y="253"/>
                    <a:pt x="403" y="256"/>
                    <a:pt x="413" y="250"/>
                  </a:cubicBezTo>
                  <a:cubicBezTo>
                    <a:pt x="423" y="243"/>
                    <a:pt x="420" y="226"/>
                    <a:pt x="419" y="216"/>
                  </a:cubicBezTo>
                  <a:close/>
                  <a:moveTo>
                    <a:pt x="400" y="240"/>
                  </a:moveTo>
                  <a:cubicBezTo>
                    <a:pt x="391" y="243"/>
                    <a:pt x="376" y="240"/>
                    <a:pt x="367" y="240"/>
                  </a:cubicBezTo>
                  <a:cubicBezTo>
                    <a:pt x="365" y="240"/>
                    <a:pt x="364" y="241"/>
                    <a:pt x="363" y="242"/>
                  </a:cubicBezTo>
                  <a:cubicBezTo>
                    <a:pt x="362" y="243"/>
                    <a:pt x="362" y="243"/>
                    <a:pt x="361" y="244"/>
                  </a:cubicBezTo>
                  <a:cubicBezTo>
                    <a:pt x="356" y="261"/>
                    <a:pt x="348" y="277"/>
                    <a:pt x="342" y="293"/>
                  </a:cubicBezTo>
                  <a:cubicBezTo>
                    <a:pt x="340" y="301"/>
                    <a:pt x="341" y="305"/>
                    <a:pt x="345" y="311"/>
                  </a:cubicBezTo>
                  <a:cubicBezTo>
                    <a:pt x="351" y="317"/>
                    <a:pt x="363" y="322"/>
                    <a:pt x="366" y="329"/>
                  </a:cubicBezTo>
                  <a:cubicBezTo>
                    <a:pt x="370" y="338"/>
                    <a:pt x="353" y="352"/>
                    <a:pt x="348" y="357"/>
                  </a:cubicBezTo>
                  <a:cubicBezTo>
                    <a:pt x="346" y="359"/>
                    <a:pt x="341" y="365"/>
                    <a:pt x="337" y="366"/>
                  </a:cubicBezTo>
                  <a:cubicBezTo>
                    <a:pt x="330" y="368"/>
                    <a:pt x="327" y="363"/>
                    <a:pt x="322" y="357"/>
                  </a:cubicBezTo>
                  <a:cubicBezTo>
                    <a:pt x="317" y="351"/>
                    <a:pt x="311" y="341"/>
                    <a:pt x="302" y="340"/>
                  </a:cubicBezTo>
                  <a:cubicBezTo>
                    <a:pt x="296" y="339"/>
                    <a:pt x="289" y="344"/>
                    <a:pt x="284" y="347"/>
                  </a:cubicBezTo>
                  <a:cubicBezTo>
                    <a:pt x="270" y="355"/>
                    <a:pt x="259" y="361"/>
                    <a:pt x="243" y="363"/>
                  </a:cubicBezTo>
                  <a:cubicBezTo>
                    <a:pt x="241" y="364"/>
                    <a:pt x="239" y="366"/>
                    <a:pt x="239" y="367"/>
                  </a:cubicBezTo>
                  <a:cubicBezTo>
                    <a:pt x="238" y="375"/>
                    <a:pt x="240" y="382"/>
                    <a:pt x="240" y="390"/>
                  </a:cubicBezTo>
                  <a:cubicBezTo>
                    <a:pt x="240" y="410"/>
                    <a:pt x="222" y="410"/>
                    <a:pt x="206" y="410"/>
                  </a:cubicBezTo>
                  <a:cubicBezTo>
                    <a:pt x="191" y="409"/>
                    <a:pt x="185" y="409"/>
                    <a:pt x="186" y="394"/>
                  </a:cubicBezTo>
                  <a:cubicBezTo>
                    <a:pt x="186" y="386"/>
                    <a:pt x="187" y="378"/>
                    <a:pt x="187" y="369"/>
                  </a:cubicBezTo>
                  <a:cubicBezTo>
                    <a:pt x="186" y="366"/>
                    <a:pt x="184" y="364"/>
                    <a:pt x="181" y="363"/>
                  </a:cubicBezTo>
                  <a:cubicBezTo>
                    <a:pt x="162" y="362"/>
                    <a:pt x="146" y="355"/>
                    <a:pt x="132" y="344"/>
                  </a:cubicBezTo>
                  <a:cubicBezTo>
                    <a:pt x="131" y="343"/>
                    <a:pt x="130" y="343"/>
                    <a:pt x="129" y="342"/>
                  </a:cubicBezTo>
                  <a:cubicBezTo>
                    <a:pt x="127" y="342"/>
                    <a:pt x="125" y="342"/>
                    <a:pt x="123" y="344"/>
                  </a:cubicBezTo>
                  <a:cubicBezTo>
                    <a:pt x="118" y="348"/>
                    <a:pt x="108" y="362"/>
                    <a:pt x="101" y="364"/>
                  </a:cubicBezTo>
                  <a:cubicBezTo>
                    <a:pt x="90" y="367"/>
                    <a:pt x="79" y="353"/>
                    <a:pt x="72" y="346"/>
                  </a:cubicBezTo>
                  <a:cubicBezTo>
                    <a:pt x="66" y="341"/>
                    <a:pt x="55" y="334"/>
                    <a:pt x="58" y="325"/>
                  </a:cubicBezTo>
                  <a:cubicBezTo>
                    <a:pt x="60" y="318"/>
                    <a:pt x="70" y="312"/>
                    <a:pt x="75" y="307"/>
                  </a:cubicBezTo>
                  <a:cubicBezTo>
                    <a:pt x="80" y="302"/>
                    <a:pt x="82" y="301"/>
                    <a:pt x="80" y="293"/>
                  </a:cubicBezTo>
                  <a:cubicBezTo>
                    <a:pt x="79" y="285"/>
                    <a:pt x="73" y="278"/>
                    <a:pt x="70" y="270"/>
                  </a:cubicBezTo>
                  <a:cubicBezTo>
                    <a:pt x="67" y="262"/>
                    <a:pt x="65" y="254"/>
                    <a:pt x="63" y="246"/>
                  </a:cubicBezTo>
                  <a:cubicBezTo>
                    <a:pt x="62" y="243"/>
                    <a:pt x="60" y="241"/>
                    <a:pt x="57" y="241"/>
                  </a:cubicBezTo>
                  <a:cubicBezTo>
                    <a:pt x="51" y="242"/>
                    <a:pt x="45" y="243"/>
                    <a:pt x="38" y="243"/>
                  </a:cubicBezTo>
                  <a:cubicBezTo>
                    <a:pt x="27" y="243"/>
                    <a:pt x="21" y="245"/>
                    <a:pt x="18" y="232"/>
                  </a:cubicBezTo>
                  <a:cubicBezTo>
                    <a:pt x="17" y="223"/>
                    <a:pt x="16" y="211"/>
                    <a:pt x="17" y="202"/>
                  </a:cubicBezTo>
                  <a:cubicBezTo>
                    <a:pt x="17" y="197"/>
                    <a:pt x="18" y="188"/>
                    <a:pt x="23" y="185"/>
                  </a:cubicBezTo>
                  <a:cubicBezTo>
                    <a:pt x="29" y="182"/>
                    <a:pt x="47" y="185"/>
                    <a:pt x="53" y="186"/>
                  </a:cubicBezTo>
                  <a:cubicBezTo>
                    <a:pt x="56" y="187"/>
                    <a:pt x="60" y="186"/>
                    <a:pt x="61" y="182"/>
                  </a:cubicBezTo>
                  <a:cubicBezTo>
                    <a:pt x="65" y="163"/>
                    <a:pt x="73" y="146"/>
                    <a:pt x="85" y="130"/>
                  </a:cubicBezTo>
                  <a:cubicBezTo>
                    <a:pt x="87" y="128"/>
                    <a:pt x="86" y="124"/>
                    <a:pt x="84" y="123"/>
                  </a:cubicBezTo>
                  <a:cubicBezTo>
                    <a:pt x="76" y="113"/>
                    <a:pt x="56" y="102"/>
                    <a:pt x="65" y="88"/>
                  </a:cubicBezTo>
                  <a:cubicBezTo>
                    <a:pt x="69" y="82"/>
                    <a:pt x="80" y="71"/>
                    <a:pt x="86" y="68"/>
                  </a:cubicBezTo>
                  <a:cubicBezTo>
                    <a:pt x="103" y="60"/>
                    <a:pt x="110" y="73"/>
                    <a:pt x="120" y="84"/>
                  </a:cubicBezTo>
                  <a:cubicBezTo>
                    <a:pt x="122" y="87"/>
                    <a:pt x="125" y="89"/>
                    <a:pt x="128" y="87"/>
                  </a:cubicBezTo>
                  <a:cubicBezTo>
                    <a:pt x="142" y="78"/>
                    <a:pt x="155" y="72"/>
                    <a:pt x="170" y="67"/>
                  </a:cubicBezTo>
                  <a:cubicBezTo>
                    <a:pt x="173" y="66"/>
                    <a:pt x="178" y="64"/>
                    <a:pt x="180" y="62"/>
                  </a:cubicBezTo>
                  <a:cubicBezTo>
                    <a:pt x="184" y="58"/>
                    <a:pt x="184" y="52"/>
                    <a:pt x="184" y="47"/>
                  </a:cubicBezTo>
                  <a:cubicBezTo>
                    <a:pt x="184" y="42"/>
                    <a:pt x="182" y="36"/>
                    <a:pt x="183" y="31"/>
                  </a:cubicBezTo>
                  <a:cubicBezTo>
                    <a:pt x="185" y="21"/>
                    <a:pt x="196" y="21"/>
                    <a:pt x="205" y="20"/>
                  </a:cubicBezTo>
                  <a:cubicBezTo>
                    <a:pt x="210" y="20"/>
                    <a:pt x="217" y="19"/>
                    <a:pt x="223" y="19"/>
                  </a:cubicBezTo>
                  <a:cubicBezTo>
                    <a:pt x="230" y="18"/>
                    <a:pt x="234" y="20"/>
                    <a:pt x="238" y="22"/>
                  </a:cubicBezTo>
                  <a:cubicBezTo>
                    <a:pt x="243" y="25"/>
                    <a:pt x="241" y="30"/>
                    <a:pt x="241" y="37"/>
                  </a:cubicBezTo>
                  <a:cubicBezTo>
                    <a:pt x="242" y="44"/>
                    <a:pt x="238" y="52"/>
                    <a:pt x="242" y="58"/>
                  </a:cubicBezTo>
                  <a:cubicBezTo>
                    <a:pt x="245" y="63"/>
                    <a:pt x="249" y="64"/>
                    <a:pt x="255" y="66"/>
                  </a:cubicBezTo>
                  <a:cubicBezTo>
                    <a:pt x="270" y="72"/>
                    <a:pt x="283" y="76"/>
                    <a:pt x="296" y="85"/>
                  </a:cubicBezTo>
                  <a:cubicBezTo>
                    <a:pt x="297" y="85"/>
                    <a:pt x="297" y="85"/>
                    <a:pt x="298" y="85"/>
                  </a:cubicBezTo>
                  <a:cubicBezTo>
                    <a:pt x="300" y="86"/>
                    <a:pt x="303" y="86"/>
                    <a:pt x="305" y="84"/>
                  </a:cubicBezTo>
                  <a:cubicBezTo>
                    <a:pt x="311" y="78"/>
                    <a:pt x="318" y="67"/>
                    <a:pt x="326" y="63"/>
                  </a:cubicBezTo>
                  <a:cubicBezTo>
                    <a:pt x="336" y="58"/>
                    <a:pt x="342" y="68"/>
                    <a:pt x="350" y="75"/>
                  </a:cubicBezTo>
                  <a:cubicBezTo>
                    <a:pt x="358" y="83"/>
                    <a:pt x="372" y="92"/>
                    <a:pt x="365" y="104"/>
                  </a:cubicBezTo>
                  <a:cubicBezTo>
                    <a:pt x="361" y="110"/>
                    <a:pt x="351" y="112"/>
                    <a:pt x="346" y="118"/>
                  </a:cubicBezTo>
                  <a:cubicBezTo>
                    <a:pt x="341" y="123"/>
                    <a:pt x="341" y="126"/>
                    <a:pt x="343" y="133"/>
                  </a:cubicBezTo>
                  <a:cubicBezTo>
                    <a:pt x="346" y="139"/>
                    <a:pt x="350" y="144"/>
                    <a:pt x="352" y="151"/>
                  </a:cubicBezTo>
                  <a:cubicBezTo>
                    <a:pt x="355" y="160"/>
                    <a:pt x="358" y="170"/>
                    <a:pt x="361" y="179"/>
                  </a:cubicBezTo>
                  <a:cubicBezTo>
                    <a:pt x="362" y="182"/>
                    <a:pt x="364" y="184"/>
                    <a:pt x="366" y="184"/>
                  </a:cubicBezTo>
                  <a:cubicBezTo>
                    <a:pt x="376" y="185"/>
                    <a:pt x="387" y="184"/>
                    <a:pt x="396" y="186"/>
                  </a:cubicBezTo>
                  <a:cubicBezTo>
                    <a:pt x="411" y="190"/>
                    <a:pt x="407" y="204"/>
                    <a:pt x="407" y="216"/>
                  </a:cubicBezTo>
                  <a:cubicBezTo>
                    <a:pt x="408" y="226"/>
                    <a:pt x="411" y="236"/>
                    <a:pt x="400" y="24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26" name="Freeform 13"/>
            <p:cNvSpPr/>
            <p:nvPr/>
          </p:nvSpPr>
          <p:spPr bwMode="auto">
            <a:xfrm>
              <a:off x="2195" y="368"/>
              <a:ext cx="108" cy="49"/>
            </a:xfrm>
            <a:custGeom>
              <a:gdLst>
                <a:gd name="T0" fmla="*/ 10 w 40"/>
                <a:gd name="T1" fmla="*/ 16 h 18"/>
                <a:gd name="T2" fmla="*/ 33 w 40"/>
                <a:gd name="T3" fmla="*/ 12 h 18"/>
                <a:gd name="T4" fmla="*/ 33 w 40"/>
                <a:gd name="T5" fmla="*/ 0 h 18"/>
                <a:gd name="T6" fmla="*/ 7 w 40"/>
                <a:gd name="T7" fmla="*/ 4 h 18"/>
                <a:gd name="T8" fmla="*/ 10 w 40"/>
                <a:gd name="T9" fmla="*/ 16 h 18"/>
              </a:gdLst>
              <a:cxnLst>
                <a:cxn ang="0">
                  <a:pos x="T0" y="T1"/>
                </a:cxn>
                <a:cxn ang="0">
                  <a:pos x="T2" y="T3"/>
                </a:cxn>
                <a:cxn ang="0">
                  <a:pos x="T4" y="T5"/>
                </a:cxn>
                <a:cxn ang="0">
                  <a:pos x="T6" y="T7"/>
                </a:cxn>
                <a:cxn ang="0">
                  <a:pos x="T8" y="T9"/>
                </a:cxn>
              </a:cxnLst>
              <a:rect l="0" t="0" r="r" b="b"/>
              <a:pathLst>
                <a:path w="40" h="18">
                  <a:moveTo>
                    <a:pt x="10" y="16"/>
                  </a:moveTo>
                  <a:cubicBezTo>
                    <a:pt x="18" y="13"/>
                    <a:pt x="25" y="12"/>
                    <a:pt x="33" y="12"/>
                  </a:cubicBezTo>
                  <a:cubicBezTo>
                    <a:pt x="40" y="12"/>
                    <a:pt x="40" y="0"/>
                    <a:pt x="33" y="0"/>
                  </a:cubicBezTo>
                  <a:cubicBezTo>
                    <a:pt x="24" y="0"/>
                    <a:pt x="15" y="1"/>
                    <a:pt x="7" y="4"/>
                  </a:cubicBezTo>
                  <a:cubicBezTo>
                    <a:pt x="0" y="6"/>
                    <a:pt x="3" y="18"/>
                    <a:pt x="10" y="1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27" name="Freeform 14"/>
            <p:cNvSpPr/>
            <p:nvPr/>
          </p:nvSpPr>
          <p:spPr bwMode="auto">
            <a:xfrm>
              <a:off x="2383" y="384"/>
              <a:ext cx="102" cy="73"/>
            </a:xfrm>
            <a:custGeom>
              <a:gdLst>
                <a:gd name="T0" fmla="*/ 7 w 38"/>
                <a:gd name="T1" fmla="*/ 13 h 27"/>
                <a:gd name="T2" fmla="*/ 24 w 38"/>
                <a:gd name="T3" fmla="*/ 22 h 27"/>
                <a:gd name="T4" fmla="*/ 33 w 38"/>
                <a:gd name="T5" fmla="*/ 13 h 27"/>
                <a:gd name="T6" fmla="*/ 10 w 38"/>
                <a:gd name="T7" fmla="*/ 2 h 27"/>
                <a:gd name="T8" fmla="*/ 7 w 38"/>
                <a:gd name="T9" fmla="*/ 13 h 27"/>
              </a:gdLst>
              <a:cxnLst>
                <a:cxn ang="0">
                  <a:pos x="T0" y="T1"/>
                </a:cxn>
                <a:cxn ang="0">
                  <a:pos x="T2" y="T3"/>
                </a:cxn>
                <a:cxn ang="0">
                  <a:pos x="T4" y="T5"/>
                </a:cxn>
                <a:cxn ang="0">
                  <a:pos x="T6" y="T7"/>
                </a:cxn>
                <a:cxn ang="0">
                  <a:pos x="T8" y="T9"/>
                </a:cxn>
              </a:cxnLst>
              <a:rect l="0" t="0" r="r" b="b"/>
              <a:pathLst>
                <a:path w="38" h="27">
                  <a:moveTo>
                    <a:pt x="7" y="13"/>
                  </a:moveTo>
                  <a:cubicBezTo>
                    <a:pt x="13" y="15"/>
                    <a:pt x="19" y="18"/>
                    <a:pt x="24" y="22"/>
                  </a:cubicBezTo>
                  <a:cubicBezTo>
                    <a:pt x="30" y="27"/>
                    <a:pt x="38" y="18"/>
                    <a:pt x="33" y="13"/>
                  </a:cubicBezTo>
                  <a:cubicBezTo>
                    <a:pt x="26" y="8"/>
                    <a:pt x="19" y="4"/>
                    <a:pt x="10" y="2"/>
                  </a:cubicBezTo>
                  <a:cubicBezTo>
                    <a:pt x="3" y="0"/>
                    <a:pt x="0" y="11"/>
                    <a:pt x="7" y="1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28" name="Freeform 15"/>
            <p:cNvSpPr/>
            <p:nvPr/>
          </p:nvSpPr>
          <p:spPr bwMode="auto">
            <a:xfrm>
              <a:off x="2531" y="503"/>
              <a:ext cx="70" cy="94"/>
            </a:xfrm>
            <a:custGeom>
              <a:gdLst>
                <a:gd name="T0" fmla="*/ 23 w 26"/>
                <a:gd name="T1" fmla="*/ 24 h 35"/>
                <a:gd name="T2" fmla="*/ 12 w 26"/>
                <a:gd name="T3" fmla="*/ 4 h 35"/>
                <a:gd name="T4" fmla="*/ 4 w 26"/>
                <a:gd name="T5" fmla="*/ 1 h 35"/>
                <a:gd name="T6" fmla="*/ 2 w 26"/>
                <a:gd name="T7" fmla="*/ 10 h 35"/>
                <a:gd name="T8" fmla="*/ 12 w 26"/>
                <a:gd name="T9" fmla="*/ 27 h 35"/>
                <a:gd name="T10" fmla="*/ 23 w 26"/>
                <a:gd name="T11" fmla="*/ 24 h 35"/>
              </a:gdLst>
              <a:cxnLst>
                <a:cxn ang="0">
                  <a:pos x="T0" y="T1"/>
                </a:cxn>
                <a:cxn ang="0">
                  <a:pos x="T2" y="T3"/>
                </a:cxn>
                <a:cxn ang="0">
                  <a:pos x="T4" y="T5"/>
                </a:cxn>
                <a:cxn ang="0">
                  <a:pos x="T6" y="T7"/>
                </a:cxn>
                <a:cxn ang="0">
                  <a:pos x="T8" y="T9"/>
                </a:cxn>
                <a:cxn ang="0">
                  <a:pos x="T10" y="T11"/>
                </a:cxn>
              </a:cxnLst>
              <a:rect l="0" t="0" r="r" b="b"/>
              <a:pathLst>
                <a:path w="26" h="35">
                  <a:moveTo>
                    <a:pt x="23" y="24"/>
                  </a:moveTo>
                  <a:cubicBezTo>
                    <a:pt x="20" y="17"/>
                    <a:pt x="17" y="10"/>
                    <a:pt x="12" y="4"/>
                  </a:cubicBezTo>
                  <a:cubicBezTo>
                    <a:pt x="10" y="1"/>
                    <a:pt x="7" y="0"/>
                    <a:pt x="4" y="1"/>
                  </a:cubicBezTo>
                  <a:cubicBezTo>
                    <a:pt x="1" y="3"/>
                    <a:pt x="0" y="7"/>
                    <a:pt x="2" y="10"/>
                  </a:cubicBezTo>
                  <a:cubicBezTo>
                    <a:pt x="6" y="15"/>
                    <a:pt x="9" y="21"/>
                    <a:pt x="12" y="27"/>
                  </a:cubicBezTo>
                  <a:cubicBezTo>
                    <a:pt x="14" y="35"/>
                    <a:pt x="26" y="32"/>
                    <a:pt x="23" y="2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29" name="Freeform 16"/>
            <p:cNvSpPr/>
            <p:nvPr/>
          </p:nvSpPr>
          <p:spPr bwMode="auto">
            <a:xfrm>
              <a:off x="2566" y="680"/>
              <a:ext cx="48" cy="105"/>
            </a:xfrm>
            <a:custGeom>
              <a:gdLst>
                <a:gd name="T0" fmla="*/ 5 w 18"/>
                <a:gd name="T1" fmla="*/ 8 h 39"/>
                <a:gd name="T2" fmla="*/ 2 w 18"/>
                <a:gd name="T3" fmla="*/ 28 h 39"/>
                <a:gd name="T4" fmla="*/ 13 w 18"/>
                <a:gd name="T5" fmla="*/ 32 h 39"/>
                <a:gd name="T6" fmla="*/ 17 w 18"/>
                <a:gd name="T7" fmla="*/ 8 h 39"/>
                <a:gd name="T8" fmla="*/ 5 w 18"/>
                <a:gd name="T9" fmla="*/ 8 h 39"/>
              </a:gdLst>
              <a:cxnLst>
                <a:cxn ang="0">
                  <a:pos x="T0" y="T1"/>
                </a:cxn>
                <a:cxn ang="0">
                  <a:pos x="T2" y="T3"/>
                </a:cxn>
                <a:cxn ang="0">
                  <a:pos x="T4" y="T5"/>
                </a:cxn>
                <a:cxn ang="0">
                  <a:pos x="T6" y="T7"/>
                </a:cxn>
                <a:cxn ang="0">
                  <a:pos x="T8" y="T9"/>
                </a:cxn>
              </a:cxnLst>
              <a:rect l="0" t="0" r="r" b="b"/>
              <a:pathLst>
                <a:path w="18" h="39">
                  <a:moveTo>
                    <a:pt x="5" y="8"/>
                  </a:moveTo>
                  <a:cubicBezTo>
                    <a:pt x="5" y="15"/>
                    <a:pt x="4" y="21"/>
                    <a:pt x="2" y="28"/>
                  </a:cubicBezTo>
                  <a:cubicBezTo>
                    <a:pt x="0" y="36"/>
                    <a:pt x="12" y="39"/>
                    <a:pt x="13" y="32"/>
                  </a:cubicBezTo>
                  <a:cubicBezTo>
                    <a:pt x="15" y="24"/>
                    <a:pt x="17" y="16"/>
                    <a:pt x="17" y="8"/>
                  </a:cubicBezTo>
                  <a:cubicBezTo>
                    <a:pt x="18" y="0"/>
                    <a:pt x="6" y="0"/>
                    <a:pt x="5"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30" name="Freeform 17"/>
            <p:cNvSpPr/>
            <p:nvPr/>
          </p:nvSpPr>
          <p:spPr bwMode="auto">
            <a:xfrm>
              <a:off x="2461" y="855"/>
              <a:ext cx="86" cy="83"/>
            </a:xfrm>
            <a:custGeom>
              <a:gdLst>
                <a:gd name="T0" fmla="*/ 28 w 32"/>
                <a:gd name="T1" fmla="*/ 1 h 31"/>
                <a:gd name="T2" fmla="*/ 20 w 32"/>
                <a:gd name="T3" fmla="*/ 3 h 31"/>
                <a:gd name="T4" fmla="*/ 7 w 32"/>
                <a:gd name="T5" fmla="*/ 17 h 31"/>
                <a:gd name="T6" fmla="*/ 13 w 32"/>
                <a:gd name="T7" fmla="*/ 28 h 31"/>
                <a:gd name="T8" fmla="*/ 30 w 32"/>
                <a:gd name="T9" fmla="*/ 9 h 31"/>
                <a:gd name="T10" fmla="*/ 28 w 32"/>
                <a:gd name="T11" fmla="*/ 1 h 31"/>
              </a:gdLst>
              <a:cxnLst>
                <a:cxn ang="0">
                  <a:pos x="T0" y="T1"/>
                </a:cxn>
                <a:cxn ang="0">
                  <a:pos x="T2" y="T3"/>
                </a:cxn>
                <a:cxn ang="0">
                  <a:pos x="T4" y="T5"/>
                </a:cxn>
                <a:cxn ang="0">
                  <a:pos x="T6" y="T7"/>
                </a:cxn>
                <a:cxn ang="0">
                  <a:pos x="T8" y="T9"/>
                </a:cxn>
                <a:cxn ang="0">
                  <a:pos x="T10" y="T11"/>
                </a:cxn>
              </a:cxnLst>
              <a:rect l="0" t="0" r="r" b="b"/>
              <a:pathLst>
                <a:path w="32" h="31">
                  <a:moveTo>
                    <a:pt x="28" y="1"/>
                  </a:moveTo>
                  <a:cubicBezTo>
                    <a:pt x="26" y="0"/>
                    <a:pt x="21" y="0"/>
                    <a:pt x="20" y="3"/>
                  </a:cubicBezTo>
                  <a:cubicBezTo>
                    <a:pt x="17" y="9"/>
                    <a:pt x="13" y="14"/>
                    <a:pt x="7" y="17"/>
                  </a:cubicBezTo>
                  <a:cubicBezTo>
                    <a:pt x="0" y="21"/>
                    <a:pt x="6" y="31"/>
                    <a:pt x="13" y="28"/>
                  </a:cubicBezTo>
                  <a:cubicBezTo>
                    <a:pt x="21" y="24"/>
                    <a:pt x="27" y="17"/>
                    <a:pt x="30" y="9"/>
                  </a:cubicBezTo>
                  <a:cubicBezTo>
                    <a:pt x="32" y="6"/>
                    <a:pt x="31" y="3"/>
                    <a:pt x="28" y="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31" name="Freeform 18"/>
            <p:cNvSpPr/>
            <p:nvPr/>
          </p:nvSpPr>
          <p:spPr bwMode="auto">
            <a:xfrm>
              <a:off x="2295" y="954"/>
              <a:ext cx="104" cy="43"/>
            </a:xfrm>
            <a:custGeom>
              <a:gdLst>
                <a:gd name="T0" fmla="*/ 28 w 39"/>
                <a:gd name="T1" fmla="*/ 1 h 16"/>
                <a:gd name="T2" fmla="*/ 7 w 39"/>
                <a:gd name="T3" fmla="*/ 4 h 16"/>
                <a:gd name="T4" fmla="*/ 7 w 39"/>
                <a:gd name="T5" fmla="*/ 16 h 16"/>
                <a:gd name="T6" fmla="*/ 31 w 39"/>
                <a:gd name="T7" fmla="*/ 13 h 16"/>
                <a:gd name="T8" fmla="*/ 28 w 39"/>
                <a:gd name="T9" fmla="*/ 1 h 16"/>
              </a:gdLst>
              <a:cxnLst>
                <a:cxn ang="0">
                  <a:pos x="T0" y="T1"/>
                </a:cxn>
                <a:cxn ang="0">
                  <a:pos x="T2" y="T3"/>
                </a:cxn>
                <a:cxn ang="0">
                  <a:pos x="T4" y="T5"/>
                </a:cxn>
                <a:cxn ang="0">
                  <a:pos x="T6" y="T7"/>
                </a:cxn>
                <a:cxn ang="0">
                  <a:pos x="T8" y="T9"/>
                </a:cxn>
              </a:cxnLst>
              <a:rect l="0" t="0" r="r" b="b"/>
              <a:pathLst>
                <a:path w="39" h="16">
                  <a:moveTo>
                    <a:pt x="28" y="1"/>
                  </a:moveTo>
                  <a:cubicBezTo>
                    <a:pt x="21" y="2"/>
                    <a:pt x="14" y="3"/>
                    <a:pt x="7" y="4"/>
                  </a:cubicBezTo>
                  <a:cubicBezTo>
                    <a:pt x="0" y="4"/>
                    <a:pt x="0" y="16"/>
                    <a:pt x="7" y="16"/>
                  </a:cubicBezTo>
                  <a:cubicBezTo>
                    <a:pt x="15" y="15"/>
                    <a:pt x="23" y="14"/>
                    <a:pt x="31" y="13"/>
                  </a:cubicBezTo>
                  <a:cubicBezTo>
                    <a:pt x="39" y="11"/>
                    <a:pt x="36" y="0"/>
                    <a:pt x="28" y="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32" name="Freeform 19"/>
            <p:cNvSpPr/>
            <p:nvPr/>
          </p:nvSpPr>
          <p:spPr bwMode="auto">
            <a:xfrm>
              <a:off x="2117" y="914"/>
              <a:ext cx="100" cy="69"/>
            </a:xfrm>
            <a:custGeom>
              <a:gdLst>
                <a:gd name="T0" fmla="*/ 29 w 37"/>
                <a:gd name="T1" fmla="*/ 12 h 26"/>
                <a:gd name="T2" fmla="*/ 10 w 37"/>
                <a:gd name="T3" fmla="*/ 2 h 26"/>
                <a:gd name="T4" fmla="*/ 2 w 37"/>
                <a:gd name="T5" fmla="*/ 5 h 26"/>
                <a:gd name="T6" fmla="*/ 4 w 37"/>
                <a:gd name="T7" fmla="*/ 13 h 26"/>
                <a:gd name="T8" fmla="*/ 26 w 37"/>
                <a:gd name="T9" fmla="*/ 24 h 26"/>
                <a:gd name="T10" fmla="*/ 29 w 37"/>
                <a:gd name="T11" fmla="*/ 12 h 26"/>
              </a:gdLst>
              <a:cxnLst>
                <a:cxn ang="0">
                  <a:pos x="T0" y="T1"/>
                </a:cxn>
                <a:cxn ang="0">
                  <a:pos x="T2" y="T3"/>
                </a:cxn>
                <a:cxn ang="0">
                  <a:pos x="T4" y="T5"/>
                </a:cxn>
                <a:cxn ang="0">
                  <a:pos x="T6" y="T7"/>
                </a:cxn>
                <a:cxn ang="0">
                  <a:pos x="T8" y="T9"/>
                </a:cxn>
                <a:cxn ang="0">
                  <a:pos x="T10" y="T11"/>
                </a:cxn>
              </a:cxnLst>
              <a:rect l="0" t="0" r="r" b="b"/>
              <a:pathLst>
                <a:path w="37" h="26">
                  <a:moveTo>
                    <a:pt x="29" y="12"/>
                  </a:moveTo>
                  <a:cubicBezTo>
                    <a:pt x="22" y="10"/>
                    <a:pt x="16" y="7"/>
                    <a:pt x="10" y="2"/>
                  </a:cubicBezTo>
                  <a:cubicBezTo>
                    <a:pt x="7" y="0"/>
                    <a:pt x="3" y="2"/>
                    <a:pt x="2" y="5"/>
                  </a:cubicBezTo>
                  <a:cubicBezTo>
                    <a:pt x="0" y="8"/>
                    <a:pt x="1" y="11"/>
                    <a:pt x="4" y="13"/>
                  </a:cubicBezTo>
                  <a:cubicBezTo>
                    <a:pt x="11" y="18"/>
                    <a:pt x="18" y="21"/>
                    <a:pt x="26" y="24"/>
                  </a:cubicBezTo>
                  <a:cubicBezTo>
                    <a:pt x="34" y="26"/>
                    <a:pt x="37" y="14"/>
                    <a:pt x="29" y="1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33" name="Freeform 20"/>
            <p:cNvSpPr/>
            <p:nvPr/>
          </p:nvSpPr>
          <p:spPr bwMode="auto">
            <a:xfrm>
              <a:off x="1996" y="766"/>
              <a:ext cx="68" cy="97"/>
            </a:xfrm>
            <a:custGeom>
              <a:gdLst>
                <a:gd name="T0" fmla="*/ 14 w 25"/>
                <a:gd name="T1" fmla="*/ 7 h 36"/>
                <a:gd name="T2" fmla="*/ 2 w 25"/>
                <a:gd name="T3" fmla="*/ 11 h 36"/>
                <a:gd name="T4" fmla="*/ 14 w 25"/>
                <a:gd name="T5" fmla="*/ 34 h 36"/>
                <a:gd name="T6" fmla="*/ 23 w 25"/>
                <a:gd name="T7" fmla="*/ 34 h 36"/>
                <a:gd name="T8" fmla="*/ 23 w 25"/>
                <a:gd name="T9" fmla="*/ 25 h 36"/>
                <a:gd name="T10" fmla="*/ 14 w 25"/>
                <a:gd name="T11" fmla="*/ 7 h 36"/>
              </a:gdLst>
              <a:cxnLst>
                <a:cxn ang="0">
                  <a:pos x="T0" y="T1"/>
                </a:cxn>
                <a:cxn ang="0">
                  <a:pos x="T2" y="T3"/>
                </a:cxn>
                <a:cxn ang="0">
                  <a:pos x="T4" y="T5"/>
                </a:cxn>
                <a:cxn ang="0">
                  <a:pos x="T6" y="T7"/>
                </a:cxn>
                <a:cxn ang="0">
                  <a:pos x="T8" y="T9"/>
                </a:cxn>
                <a:cxn ang="0">
                  <a:pos x="T10" y="T11"/>
                </a:cxn>
              </a:cxnLst>
              <a:rect l="0" t="0" r="r" b="b"/>
              <a:pathLst>
                <a:path w="25" h="36">
                  <a:moveTo>
                    <a:pt x="14" y="7"/>
                  </a:moveTo>
                  <a:cubicBezTo>
                    <a:pt x="12" y="0"/>
                    <a:pt x="0" y="3"/>
                    <a:pt x="2" y="11"/>
                  </a:cubicBezTo>
                  <a:cubicBezTo>
                    <a:pt x="5" y="19"/>
                    <a:pt x="9" y="27"/>
                    <a:pt x="14" y="34"/>
                  </a:cubicBezTo>
                  <a:cubicBezTo>
                    <a:pt x="16" y="36"/>
                    <a:pt x="21" y="36"/>
                    <a:pt x="23" y="34"/>
                  </a:cubicBezTo>
                  <a:cubicBezTo>
                    <a:pt x="25" y="31"/>
                    <a:pt x="25" y="28"/>
                    <a:pt x="23" y="25"/>
                  </a:cubicBezTo>
                  <a:cubicBezTo>
                    <a:pt x="19" y="20"/>
                    <a:pt x="16" y="14"/>
                    <a:pt x="14" y="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34" name="Freeform 21"/>
            <p:cNvSpPr/>
            <p:nvPr/>
          </p:nvSpPr>
          <p:spPr bwMode="auto">
            <a:xfrm>
              <a:off x="1986" y="581"/>
              <a:ext cx="40" cy="107"/>
            </a:xfrm>
            <a:custGeom>
              <a:gdLst>
                <a:gd name="T0" fmla="*/ 13 w 15"/>
                <a:gd name="T1" fmla="*/ 33 h 40"/>
                <a:gd name="T2" fmla="*/ 14 w 15"/>
                <a:gd name="T3" fmla="*/ 11 h 40"/>
                <a:gd name="T4" fmla="*/ 3 w 15"/>
                <a:gd name="T5" fmla="*/ 8 h 40"/>
                <a:gd name="T6" fmla="*/ 1 w 15"/>
                <a:gd name="T7" fmla="*/ 33 h 40"/>
                <a:gd name="T8" fmla="*/ 13 w 15"/>
                <a:gd name="T9" fmla="*/ 33 h 40"/>
              </a:gdLst>
              <a:cxnLst>
                <a:cxn ang="0">
                  <a:pos x="T0" y="T1"/>
                </a:cxn>
                <a:cxn ang="0">
                  <a:pos x="T2" y="T3"/>
                </a:cxn>
                <a:cxn ang="0">
                  <a:pos x="T4" y="T5"/>
                </a:cxn>
                <a:cxn ang="0">
                  <a:pos x="T6" y="T7"/>
                </a:cxn>
                <a:cxn ang="0">
                  <a:pos x="T8" y="T9"/>
                </a:cxn>
              </a:cxnLst>
              <a:rect l="0" t="0" r="r" b="b"/>
              <a:pathLst>
                <a:path w="15" h="40">
                  <a:moveTo>
                    <a:pt x="13" y="33"/>
                  </a:moveTo>
                  <a:cubicBezTo>
                    <a:pt x="12" y="25"/>
                    <a:pt x="13" y="18"/>
                    <a:pt x="14" y="11"/>
                  </a:cubicBezTo>
                  <a:cubicBezTo>
                    <a:pt x="15" y="3"/>
                    <a:pt x="4" y="0"/>
                    <a:pt x="3" y="8"/>
                  </a:cubicBezTo>
                  <a:cubicBezTo>
                    <a:pt x="1" y="16"/>
                    <a:pt x="0" y="24"/>
                    <a:pt x="1" y="33"/>
                  </a:cubicBezTo>
                  <a:cubicBezTo>
                    <a:pt x="1" y="40"/>
                    <a:pt x="13" y="40"/>
                    <a:pt x="13" y="3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35" name="Freeform 22"/>
            <p:cNvSpPr/>
            <p:nvPr/>
          </p:nvSpPr>
          <p:spPr bwMode="auto">
            <a:xfrm>
              <a:off x="2045" y="430"/>
              <a:ext cx="91" cy="83"/>
            </a:xfrm>
            <a:custGeom>
              <a:gdLst>
                <a:gd name="T0" fmla="*/ 22 w 34"/>
                <a:gd name="T1" fmla="*/ 4 h 31"/>
                <a:gd name="T2" fmla="*/ 3 w 34"/>
                <a:gd name="T3" fmla="*/ 20 h 31"/>
                <a:gd name="T4" fmla="*/ 3 w 34"/>
                <a:gd name="T5" fmla="*/ 29 h 31"/>
                <a:gd name="T6" fmla="*/ 11 w 34"/>
                <a:gd name="T7" fmla="*/ 29 h 31"/>
                <a:gd name="T8" fmla="*/ 28 w 34"/>
                <a:gd name="T9" fmla="*/ 14 h 31"/>
                <a:gd name="T10" fmla="*/ 22 w 34"/>
                <a:gd name="T11" fmla="*/ 4 h 31"/>
              </a:gdLst>
              <a:cxnLst>
                <a:cxn ang="0">
                  <a:pos x="T0" y="T1"/>
                </a:cxn>
                <a:cxn ang="0">
                  <a:pos x="T2" y="T3"/>
                </a:cxn>
                <a:cxn ang="0">
                  <a:pos x="T4" y="T5"/>
                </a:cxn>
                <a:cxn ang="0">
                  <a:pos x="T6" y="T7"/>
                </a:cxn>
                <a:cxn ang="0">
                  <a:pos x="T8" y="T9"/>
                </a:cxn>
                <a:cxn ang="0">
                  <a:pos x="T10" y="T11"/>
                </a:cxn>
              </a:cxnLst>
              <a:rect l="0" t="0" r="r" b="b"/>
              <a:pathLst>
                <a:path w="34" h="31">
                  <a:moveTo>
                    <a:pt x="22" y="4"/>
                  </a:moveTo>
                  <a:cubicBezTo>
                    <a:pt x="14" y="8"/>
                    <a:pt x="8" y="14"/>
                    <a:pt x="3" y="20"/>
                  </a:cubicBezTo>
                  <a:cubicBezTo>
                    <a:pt x="1" y="23"/>
                    <a:pt x="0" y="26"/>
                    <a:pt x="3" y="29"/>
                  </a:cubicBezTo>
                  <a:cubicBezTo>
                    <a:pt x="5" y="31"/>
                    <a:pt x="9" y="31"/>
                    <a:pt x="11" y="29"/>
                  </a:cubicBezTo>
                  <a:cubicBezTo>
                    <a:pt x="16" y="23"/>
                    <a:pt x="21" y="18"/>
                    <a:pt x="28" y="14"/>
                  </a:cubicBezTo>
                  <a:cubicBezTo>
                    <a:pt x="34" y="10"/>
                    <a:pt x="28" y="0"/>
                    <a:pt x="22"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grpSp>
      <p:sp>
        <p:nvSpPr>
          <p:cNvPr id="36" name="任意多边形 35"/>
          <p:cNvSpPr/>
          <p:nvPr/>
        </p:nvSpPr>
        <p:spPr>
          <a:xfrm flipV="1">
            <a:off x="2863391" y="933759"/>
            <a:ext cx="6530308" cy="45719"/>
          </a:xfrm>
          <a:custGeom>
            <a:gdLst>
              <a:gd name="connsiteX0" fmla="*/ 0 w 2616200"/>
              <a:gd name="connsiteY0" fmla="*/ 0 h 89090"/>
              <a:gd name="connsiteX1" fmla="*/ 444500 w 2616200"/>
              <a:gd name="connsiteY1" fmla="*/ 88900 h 89090"/>
              <a:gd name="connsiteX2" fmla="*/ 1092200 w 2616200"/>
              <a:gd name="connsiteY2" fmla="*/ 25400 h 89090"/>
              <a:gd name="connsiteX3" fmla="*/ 1549400 w 2616200"/>
              <a:gd name="connsiteY3" fmla="*/ 88900 h 89090"/>
              <a:gd name="connsiteX4" fmla="*/ 2209800 w 2616200"/>
              <a:gd name="connsiteY4" fmla="*/ 38100 h 89090"/>
              <a:gd name="connsiteX5" fmla="*/ 2616200 w 2616200"/>
              <a:gd name="connsiteY5" fmla="*/ 76200 h 8909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200" h="89090">
                <a:moveTo>
                  <a:pt x="0" y="0"/>
                </a:moveTo>
                <a:cubicBezTo>
                  <a:pt x="131233" y="42333"/>
                  <a:pt x="262467" y="84667"/>
                  <a:pt x="444500" y="88900"/>
                </a:cubicBezTo>
                <a:cubicBezTo>
                  <a:pt x="626533" y="93133"/>
                  <a:pt x="908050" y="25400"/>
                  <a:pt x="1092200" y="25400"/>
                </a:cubicBezTo>
                <a:cubicBezTo>
                  <a:pt x="1276350" y="25400"/>
                  <a:pt x="1363133" y="86783"/>
                  <a:pt x="1549400" y="88900"/>
                </a:cubicBezTo>
                <a:cubicBezTo>
                  <a:pt x="1735667" y="91017"/>
                  <a:pt x="2032000" y="40217"/>
                  <a:pt x="2209800" y="38100"/>
                </a:cubicBezTo>
                <a:cubicBezTo>
                  <a:pt x="2387600" y="35983"/>
                  <a:pt x="2501900" y="56091"/>
                  <a:pt x="2616200" y="76200"/>
                </a:cubicBezTo>
              </a:path>
            </a:pathLst>
          </a:custGeom>
          <a:noFill/>
          <a:ln w="19050">
            <a:solidFill>
              <a:srgbClr val="132F95"/>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37" name="文本框 36"/>
          <p:cNvSpPr txBox="1"/>
          <p:nvPr/>
        </p:nvSpPr>
        <p:spPr>
          <a:xfrm>
            <a:off x="1611919" y="360751"/>
            <a:ext cx="8084265" cy="523220"/>
          </a:xfrm>
          <a:prstGeom prst="rect">
            <a:avLst/>
          </a:prstGeom>
          <a:noFill/>
        </p:spPr>
        <p:txBody>
          <a:bodyPr wrap="none" rtlCol="0">
            <a:spAutoFit/>
            <a:scene3d>
              <a:camera prst="orthographicFront"/>
              <a:lightRig rig="threePt" dir="t"/>
            </a:scene3d>
            <a:sp3d contourW="127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a:solidFill>
                  <a:srgbClr val="132F95"/>
                </a:solidFill>
                <a:cs typeface="+mn-ea"/>
                <a:sym typeface="+mn-lt"/>
              </a:rPr>
              <a:t>（一）对企业资产负债表的总体状况进行初步分析</a:t>
            </a:r>
          </a:p>
        </p:txBody>
      </p:sp>
      <p:graphicFrame>
        <p:nvGraphicFramePr>
          <p:cNvPr id="44" name="表格 43"/>
          <p:cNvGraphicFramePr>
            <a:graphicFrameLocks noGrp="1"/>
          </p:cNvGraphicFramePr>
          <p:nvPr/>
        </p:nvGraphicFramePr>
        <p:xfrm>
          <a:off x="947712" y="1098211"/>
          <a:ext cx="5189272" cy="3390304"/>
        </p:xfrm>
        <a:graphic>
          <a:graphicData uri="http://schemas.openxmlformats.org/drawingml/2006/table">
            <a:tbl>
              <a:tblPr firstRow="1" bandRow="1">
                <a:tableStyleId>{69012ECD-51FC-41F1-AA8D-1B2483CD663E}</a:tableStyleId>
              </a:tblPr>
              <a:tblGrid>
                <a:gridCol w="1811711">
                  <a:extLst>
                    <a:ext uri="{9D8B030D-6E8A-4147-A177-3AD203B41FA5}">
                      <a16:colId xmlns="" xmlns:a16="http://schemas.microsoft.com/office/drawing/2014/main" val="20000"/>
                    </a:ext>
                  </a:extLst>
                </a:gridCol>
                <a:gridCol w="3377561">
                  <a:extLst>
                    <a:ext uri="{9D8B030D-6E8A-4147-A177-3AD203B41FA5}">
                      <a16:colId xmlns="" xmlns:a16="http://schemas.microsoft.com/office/drawing/2014/main" val="20001"/>
                    </a:ext>
                  </a:extLst>
                </a:gridCol>
              </a:tblGrid>
              <a:tr h="423788">
                <a:tc>
                  <a:txBody>
                    <a:bodyPr vert="horz" wrap="square"/>
                    <a:lstStyle>
                      <a:lvl1pPr marL="0" algn="l" defTabSz="914400" rtl="0" eaLnBrk="1" latinLnBrk="0" hangingPunct="1">
                        <a:defRPr sz="1800" b="1" kern="1200">
                          <a:solidFill>
                            <a:schemeClr val="lt1"/>
                          </a:solidFill>
                          <a:latin typeface="Century Gothic" panose="020b0502020202020204"/>
                        </a:defRPr>
                      </a:lvl1pPr>
                      <a:lvl2pPr marL="457200" algn="l" defTabSz="914400" rtl="0" eaLnBrk="1" latinLnBrk="0" hangingPunct="1">
                        <a:defRPr sz="1800" b="1" kern="1200">
                          <a:solidFill>
                            <a:schemeClr val="lt1"/>
                          </a:solidFill>
                          <a:latin typeface="Century Gothic" panose="020b0502020202020204"/>
                        </a:defRPr>
                      </a:lvl2pPr>
                      <a:lvl3pPr marL="914400" algn="l" defTabSz="914400" rtl="0" eaLnBrk="1" latinLnBrk="0" hangingPunct="1">
                        <a:defRPr sz="1800" b="1" kern="1200">
                          <a:solidFill>
                            <a:schemeClr val="lt1"/>
                          </a:solidFill>
                          <a:latin typeface="Century Gothic" panose="020b0502020202020204"/>
                        </a:defRPr>
                      </a:lvl3pPr>
                      <a:lvl4pPr marL="1371600" algn="l" defTabSz="914400" rtl="0" eaLnBrk="1" latinLnBrk="0" hangingPunct="1">
                        <a:defRPr sz="1800" b="1" kern="1200">
                          <a:solidFill>
                            <a:schemeClr val="lt1"/>
                          </a:solidFill>
                          <a:latin typeface="Century Gothic" panose="020b0502020202020204"/>
                        </a:defRPr>
                      </a:lvl4pPr>
                      <a:lvl5pPr marL="1828800" algn="l" defTabSz="914400" rtl="0" eaLnBrk="1" latinLnBrk="0" hangingPunct="1">
                        <a:defRPr sz="1800" b="1" kern="1200">
                          <a:solidFill>
                            <a:schemeClr val="lt1"/>
                          </a:solidFill>
                          <a:latin typeface="Century Gothic" panose="020b0502020202020204"/>
                        </a:defRPr>
                      </a:lvl5pPr>
                      <a:lvl6pPr marL="2286000" algn="l" defTabSz="914400" rtl="0" eaLnBrk="1" latinLnBrk="0" hangingPunct="1">
                        <a:defRPr sz="1800" b="1" kern="1200">
                          <a:solidFill>
                            <a:schemeClr val="lt1"/>
                          </a:solidFill>
                          <a:latin typeface="Century Gothic" panose="020b0502020202020204"/>
                        </a:defRPr>
                      </a:lvl6pPr>
                      <a:lvl7pPr marL="2743200" algn="l" defTabSz="914400" rtl="0" eaLnBrk="1" latinLnBrk="0" hangingPunct="1">
                        <a:defRPr sz="1800" b="1" kern="1200">
                          <a:solidFill>
                            <a:schemeClr val="lt1"/>
                          </a:solidFill>
                          <a:latin typeface="Century Gothic" panose="020b0502020202020204"/>
                        </a:defRPr>
                      </a:lvl7pPr>
                      <a:lvl8pPr marL="3200400" algn="l" defTabSz="914400" rtl="0" eaLnBrk="1" latinLnBrk="0" hangingPunct="1">
                        <a:defRPr sz="1800" b="1" kern="1200">
                          <a:solidFill>
                            <a:schemeClr val="lt1"/>
                          </a:solidFill>
                          <a:latin typeface="Century Gothic" panose="020b0502020202020204"/>
                        </a:defRPr>
                      </a:lvl8pPr>
                      <a:lvl9pPr marL="3657600" algn="l" defTabSz="914400" rtl="0" eaLnBrk="1" latinLnBrk="0" hangingPunct="1">
                        <a:defRPr sz="1800" b="1" kern="1200">
                          <a:solidFill>
                            <a:schemeClr val="lt1"/>
                          </a:solidFill>
                          <a:latin typeface="Century Gothic" panose="020b0502020202020204"/>
                        </a:defRPr>
                      </a:lvl9pPr>
                    </a:lstStyle>
                    <a:p>
                      <a:pPr algn="l"/>
                      <a:r>
                        <a:rPr lang="zh-CN" altLang="en-US"/>
                        <a:t>科目</a:t>
                      </a:r>
                    </a:p>
                  </a:txBody>
                  <a:tcPr anchor="ctr"/>
                </a:tc>
                <a:tc>
                  <a:txBody>
                    <a:bodyPr vert="horz" wrap="square"/>
                    <a:lstStyle>
                      <a:lvl1pPr marL="0" algn="l" defTabSz="914400" rtl="0" eaLnBrk="1" latinLnBrk="0" hangingPunct="1">
                        <a:defRPr sz="1800" b="1" kern="1200">
                          <a:solidFill>
                            <a:schemeClr val="lt1"/>
                          </a:solidFill>
                          <a:latin typeface="Century Gothic" panose="020b0502020202020204"/>
                        </a:defRPr>
                      </a:lvl1pPr>
                      <a:lvl2pPr marL="457200" algn="l" defTabSz="914400" rtl="0" eaLnBrk="1" latinLnBrk="0" hangingPunct="1">
                        <a:defRPr sz="1800" b="1" kern="1200">
                          <a:solidFill>
                            <a:schemeClr val="lt1"/>
                          </a:solidFill>
                          <a:latin typeface="Century Gothic" panose="020b0502020202020204"/>
                        </a:defRPr>
                      </a:lvl2pPr>
                      <a:lvl3pPr marL="914400" algn="l" defTabSz="914400" rtl="0" eaLnBrk="1" latinLnBrk="0" hangingPunct="1">
                        <a:defRPr sz="1800" b="1" kern="1200">
                          <a:solidFill>
                            <a:schemeClr val="lt1"/>
                          </a:solidFill>
                          <a:latin typeface="Century Gothic" panose="020b0502020202020204"/>
                        </a:defRPr>
                      </a:lvl3pPr>
                      <a:lvl4pPr marL="1371600" algn="l" defTabSz="914400" rtl="0" eaLnBrk="1" latinLnBrk="0" hangingPunct="1">
                        <a:defRPr sz="1800" b="1" kern="1200">
                          <a:solidFill>
                            <a:schemeClr val="lt1"/>
                          </a:solidFill>
                          <a:latin typeface="Century Gothic" panose="020b0502020202020204"/>
                        </a:defRPr>
                      </a:lvl4pPr>
                      <a:lvl5pPr marL="1828800" algn="l" defTabSz="914400" rtl="0" eaLnBrk="1" latinLnBrk="0" hangingPunct="1">
                        <a:defRPr sz="1800" b="1" kern="1200">
                          <a:solidFill>
                            <a:schemeClr val="lt1"/>
                          </a:solidFill>
                          <a:latin typeface="Century Gothic" panose="020b0502020202020204"/>
                        </a:defRPr>
                      </a:lvl5pPr>
                      <a:lvl6pPr marL="2286000" algn="l" defTabSz="914400" rtl="0" eaLnBrk="1" latinLnBrk="0" hangingPunct="1">
                        <a:defRPr sz="1800" b="1" kern="1200">
                          <a:solidFill>
                            <a:schemeClr val="lt1"/>
                          </a:solidFill>
                          <a:latin typeface="Century Gothic" panose="020b0502020202020204"/>
                        </a:defRPr>
                      </a:lvl6pPr>
                      <a:lvl7pPr marL="2743200" algn="l" defTabSz="914400" rtl="0" eaLnBrk="1" latinLnBrk="0" hangingPunct="1">
                        <a:defRPr sz="1800" b="1" kern="1200">
                          <a:solidFill>
                            <a:schemeClr val="lt1"/>
                          </a:solidFill>
                          <a:latin typeface="Century Gothic" panose="020b0502020202020204"/>
                        </a:defRPr>
                      </a:lvl7pPr>
                      <a:lvl8pPr marL="3200400" algn="l" defTabSz="914400" rtl="0" eaLnBrk="1" latinLnBrk="0" hangingPunct="1">
                        <a:defRPr sz="1800" b="1" kern="1200">
                          <a:solidFill>
                            <a:schemeClr val="lt1"/>
                          </a:solidFill>
                          <a:latin typeface="Century Gothic" panose="020b0502020202020204"/>
                        </a:defRPr>
                      </a:lvl8pPr>
                      <a:lvl9pPr marL="3657600" algn="l" defTabSz="914400" rtl="0" eaLnBrk="1" latinLnBrk="0" hangingPunct="1">
                        <a:defRPr sz="1800" b="1" kern="1200">
                          <a:solidFill>
                            <a:schemeClr val="lt1"/>
                          </a:solidFill>
                          <a:latin typeface="Century Gothic" panose="020b0502020202020204"/>
                        </a:defRPr>
                      </a:lvl9pPr>
                    </a:lstStyle>
                    <a:p>
                      <a:pPr algn="l"/>
                      <a:r>
                        <a:rPr lang="en-US" altLang="zh-CN"/>
                        <a:t>2015</a:t>
                      </a:r>
                      <a:endParaRPr lang="zh-CN" altLang="en-US"/>
                    </a:p>
                  </a:txBody>
                  <a:tcPr anchor="ctr"/>
                </a:tc>
                <a:extLst>
                  <a:ext uri="{0D108BD9-81ED-4DB2-BD59-A6C34878D82A}">
                    <a16:rowId xmlns="" xmlns:a16="http://schemas.microsoft.com/office/drawing/2014/main" val="10000"/>
                  </a:ext>
                </a:extLst>
              </a:tr>
              <a:tr h="423788">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l"/>
                      <a:r>
                        <a:rPr lang="zh-CN" altLang="en-US"/>
                        <a:t>货币资金</a:t>
                      </a:r>
                    </a:p>
                  </a:txBody>
                  <a:tcPr anchor="ct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l"/>
                      <a:r>
                        <a:rPr lang="en-US" altLang="zh-CN"/>
                        <a:t>659,642.60</a:t>
                      </a:r>
                      <a:endParaRPr lang="zh-CN" altLang="en-US"/>
                    </a:p>
                  </a:txBody>
                  <a:tcPr anchor="ctr"/>
                </a:tc>
                <a:extLst>
                  <a:ext uri="{0D108BD9-81ED-4DB2-BD59-A6C34878D82A}">
                    <a16:rowId xmlns="" xmlns:a16="http://schemas.microsoft.com/office/drawing/2014/main" val="10001"/>
                  </a:ext>
                </a:extLst>
              </a:tr>
              <a:tr h="423788">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l"/>
                      <a:r>
                        <a:rPr lang="zh-CN" altLang="en-US"/>
                        <a:t>应收票据</a:t>
                      </a:r>
                    </a:p>
                  </a:txBody>
                  <a:tcPr anchor="ct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l"/>
                      <a:r>
                        <a:rPr lang="en-US" altLang="zh-CN"/>
                        <a:t>679,881.00	</a:t>
                      </a:r>
                      <a:endParaRPr lang="zh-CN" altLang="en-US"/>
                    </a:p>
                  </a:txBody>
                  <a:tcPr anchor="ctr"/>
                </a:tc>
                <a:extLst>
                  <a:ext uri="{0D108BD9-81ED-4DB2-BD59-A6C34878D82A}">
                    <a16:rowId xmlns="" xmlns:a16="http://schemas.microsoft.com/office/drawing/2014/main" val="10002"/>
                  </a:ext>
                </a:extLst>
              </a:tr>
              <a:tr h="423788">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l"/>
                      <a:r>
                        <a:rPr lang="zh-CN" altLang="en-US"/>
                        <a:t>应收账款</a:t>
                      </a:r>
                    </a:p>
                  </a:txBody>
                  <a:tcPr anchor="ct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l"/>
                      <a:r>
                        <a:rPr lang="en-US" altLang="zh-CN"/>
                        <a:t>2,151,909.30	</a:t>
                      </a:r>
                      <a:endParaRPr lang="zh-CN" altLang="en-US"/>
                    </a:p>
                  </a:txBody>
                  <a:tcPr anchor="ctr"/>
                </a:tc>
                <a:extLst>
                  <a:ext uri="{0D108BD9-81ED-4DB2-BD59-A6C34878D82A}">
                    <a16:rowId xmlns="" xmlns:a16="http://schemas.microsoft.com/office/drawing/2014/main" val="10003"/>
                  </a:ext>
                </a:extLst>
              </a:tr>
              <a:tr h="423788">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l"/>
                      <a:r>
                        <a:rPr lang="zh-CN" altLang="en-US"/>
                        <a:t>预收款项</a:t>
                      </a:r>
                    </a:p>
                  </a:txBody>
                  <a:tcPr anchor="ct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l"/>
                      <a:r>
                        <a:rPr lang="en-US" altLang="zh-CN"/>
                        <a:t>22,696.20</a:t>
                      </a:r>
                      <a:endParaRPr lang="zh-CN" altLang="en-US"/>
                    </a:p>
                  </a:txBody>
                  <a:tcPr anchor="ctr"/>
                </a:tc>
                <a:extLst>
                  <a:ext uri="{0D108BD9-81ED-4DB2-BD59-A6C34878D82A}">
                    <a16:rowId xmlns="" xmlns:a16="http://schemas.microsoft.com/office/drawing/2014/main" val="10004"/>
                  </a:ext>
                </a:extLst>
              </a:tr>
              <a:tr h="423788">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l"/>
                      <a:r>
                        <a:rPr lang="zh-CN" altLang="en-US"/>
                        <a:t>其他应收款</a:t>
                      </a:r>
                    </a:p>
                  </a:txBody>
                  <a:tcPr anchor="ct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l"/>
                      <a:r>
                        <a:rPr lang="en-US" altLang="zh-CN"/>
                        <a:t>50,941.40	</a:t>
                      </a:r>
                      <a:endParaRPr lang="zh-CN" altLang="en-US"/>
                    </a:p>
                  </a:txBody>
                  <a:tcPr anchor="ctr"/>
                </a:tc>
                <a:extLst>
                  <a:ext uri="{0D108BD9-81ED-4DB2-BD59-A6C34878D82A}">
                    <a16:rowId xmlns="" xmlns:a16="http://schemas.microsoft.com/office/drawing/2014/main" val="10005"/>
                  </a:ext>
                </a:extLst>
              </a:tr>
              <a:tr h="423788">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l"/>
                      <a:r>
                        <a:rPr lang="zh-CN" altLang="en-US"/>
                        <a:t>存货</a:t>
                      </a:r>
                    </a:p>
                  </a:txBody>
                  <a:tcPr anchor="ct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l"/>
                      <a:r>
                        <a:rPr lang="en-US" altLang="zh-CN"/>
                        <a:t>1,575,055.00</a:t>
                      </a:r>
                      <a:endParaRPr lang="zh-CN" altLang="en-US"/>
                    </a:p>
                  </a:txBody>
                  <a:tcPr anchor="ctr"/>
                </a:tc>
                <a:extLst>
                  <a:ext uri="{0D108BD9-81ED-4DB2-BD59-A6C34878D82A}">
                    <a16:rowId xmlns="" xmlns:a16="http://schemas.microsoft.com/office/drawing/2014/main" val="10006"/>
                  </a:ext>
                </a:extLst>
              </a:tr>
              <a:tr h="423788">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l"/>
                      <a:r>
                        <a:rPr lang="zh-CN" altLang="en-US"/>
                        <a:t>流动资产合计</a:t>
                      </a:r>
                    </a:p>
                  </a:txBody>
                  <a:tcPr anchor="ct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l"/>
                      <a:r>
                        <a:rPr lang="en-US" altLang="zh-CN"/>
                        <a:t>5,441,166.60	</a:t>
                      </a:r>
                      <a:endParaRPr lang="zh-CN" altLang="en-US"/>
                    </a:p>
                  </a:txBody>
                  <a:tcPr anchor="ctr"/>
                </a:tc>
                <a:extLst>
                  <a:ext uri="{0D108BD9-81ED-4DB2-BD59-A6C34878D82A}">
                    <a16:rowId xmlns="" xmlns:a16="http://schemas.microsoft.com/office/drawing/2014/main" val="10007"/>
                  </a:ext>
                </a:extLst>
              </a:tr>
            </a:tbl>
          </a:graphicData>
        </a:graphic>
      </p:graphicFrame>
      <p:graphicFrame>
        <p:nvGraphicFramePr>
          <p:cNvPr id="45" name="表格 44"/>
          <p:cNvGraphicFramePr>
            <a:graphicFrameLocks noGrp="1"/>
          </p:cNvGraphicFramePr>
          <p:nvPr/>
        </p:nvGraphicFramePr>
        <p:xfrm>
          <a:off x="6128545" y="1153900"/>
          <a:ext cx="4756080" cy="3291840"/>
        </p:xfrm>
        <a:graphic>
          <a:graphicData uri="http://schemas.openxmlformats.org/drawingml/2006/table">
            <a:tbl>
              <a:tblPr firstRow="1" bandRow="1">
                <a:tableStyleId>{69012ECD-51FC-41F1-AA8D-1B2483CD663E}</a:tableStyleId>
              </a:tblPr>
              <a:tblGrid>
                <a:gridCol w="2378040">
                  <a:extLst>
                    <a:ext uri="{9D8B030D-6E8A-4147-A177-3AD203B41FA5}">
                      <a16:colId xmlns="" xmlns:a16="http://schemas.microsoft.com/office/drawing/2014/main" val="20000"/>
                    </a:ext>
                  </a:extLst>
                </a:gridCol>
                <a:gridCol w="2378040">
                  <a:extLst>
                    <a:ext uri="{9D8B030D-6E8A-4147-A177-3AD203B41FA5}">
                      <a16:colId xmlns="" xmlns:a16="http://schemas.microsoft.com/office/drawing/2014/main" val="20001"/>
                    </a:ext>
                  </a:extLst>
                </a:gridCol>
              </a:tblGrid>
              <a:tr h="324897">
                <a:tc>
                  <a:txBody>
                    <a:bodyPr vert="horz" wrap="square"/>
                    <a:lstStyle>
                      <a:lvl1pPr marL="0" algn="l" defTabSz="914400" rtl="0" eaLnBrk="1" latinLnBrk="0" hangingPunct="1">
                        <a:defRPr sz="1800" b="1" kern="1200">
                          <a:solidFill>
                            <a:schemeClr val="lt1"/>
                          </a:solidFill>
                          <a:latin typeface="Century Gothic" panose="020b0502020202020204"/>
                        </a:defRPr>
                      </a:lvl1pPr>
                      <a:lvl2pPr marL="457200" algn="l" defTabSz="914400" rtl="0" eaLnBrk="1" latinLnBrk="0" hangingPunct="1">
                        <a:defRPr sz="1800" b="1" kern="1200">
                          <a:solidFill>
                            <a:schemeClr val="lt1"/>
                          </a:solidFill>
                          <a:latin typeface="Century Gothic" panose="020b0502020202020204"/>
                        </a:defRPr>
                      </a:lvl2pPr>
                      <a:lvl3pPr marL="914400" algn="l" defTabSz="914400" rtl="0" eaLnBrk="1" latinLnBrk="0" hangingPunct="1">
                        <a:defRPr sz="1800" b="1" kern="1200">
                          <a:solidFill>
                            <a:schemeClr val="lt1"/>
                          </a:solidFill>
                          <a:latin typeface="Century Gothic" panose="020b0502020202020204"/>
                        </a:defRPr>
                      </a:lvl3pPr>
                      <a:lvl4pPr marL="1371600" algn="l" defTabSz="914400" rtl="0" eaLnBrk="1" latinLnBrk="0" hangingPunct="1">
                        <a:defRPr sz="1800" b="1" kern="1200">
                          <a:solidFill>
                            <a:schemeClr val="lt1"/>
                          </a:solidFill>
                          <a:latin typeface="Century Gothic" panose="020b0502020202020204"/>
                        </a:defRPr>
                      </a:lvl4pPr>
                      <a:lvl5pPr marL="1828800" algn="l" defTabSz="914400" rtl="0" eaLnBrk="1" latinLnBrk="0" hangingPunct="1">
                        <a:defRPr sz="1800" b="1" kern="1200">
                          <a:solidFill>
                            <a:schemeClr val="lt1"/>
                          </a:solidFill>
                          <a:latin typeface="Century Gothic" panose="020b0502020202020204"/>
                        </a:defRPr>
                      </a:lvl5pPr>
                      <a:lvl6pPr marL="2286000" algn="l" defTabSz="914400" rtl="0" eaLnBrk="1" latinLnBrk="0" hangingPunct="1">
                        <a:defRPr sz="1800" b="1" kern="1200">
                          <a:solidFill>
                            <a:schemeClr val="lt1"/>
                          </a:solidFill>
                          <a:latin typeface="Century Gothic" panose="020b0502020202020204"/>
                        </a:defRPr>
                      </a:lvl6pPr>
                      <a:lvl7pPr marL="2743200" algn="l" defTabSz="914400" rtl="0" eaLnBrk="1" latinLnBrk="0" hangingPunct="1">
                        <a:defRPr sz="1800" b="1" kern="1200">
                          <a:solidFill>
                            <a:schemeClr val="lt1"/>
                          </a:solidFill>
                          <a:latin typeface="Century Gothic" panose="020b0502020202020204"/>
                        </a:defRPr>
                      </a:lvl7pPr>
                      <a:lvl8pPr marL="3200400" algn="l" defTabSz="914400" rtl="0" eaLnBrk="1" latinLnBrk="0" hangingPunct="1">
                        <a:defRPr sz="1800" b="1" kern="1200">
                          <a:solidFill>
                            <a:schemeClr val="lt1"/>
                          </a:solidFill>
                          <a:latin typeface="Century Gothic" panose="020b0502020202020204"/>
                        </a:defRPr>
                      </a:lvl8pPr>
                      <a:lvl9pPr marL="3657600" algn="l" defTabSz="914400" rtl="0" eaLnBrk="1" latinLnBrk="0" hangingPunct="1">
                        <a:defRPr sz="1800" b="1" kern="1200">
                          <a:solidFill>
                            <a:schemeClr val="lt1"/>
                          </a:solidFill>
                          <a:latin typeface="Century Gothic" panose="020b0502020202020204"/>
                        </a:defRPr>
                      </a:lvl9pPr>
                    </a:lstStyle>
                    <a:p>
                      <a:pPr algn="ctr"/>
                      <a:r>
                        <a:rPr lang="zh-CN" altLang="en-US"/>
                        <a:t>科目</a:t>
                      </a:r>
                    </a:p>
                  </a:txBody>
                  <a:tcPr anchor="ctr"/>
                </a:tc>
                <a:tc>
                  <a:txBody>
                    <a:bodyPr vert="horz" wrap="square"/>
                    <a:lstStyle>
                      <a:lvl1pPr marL="0" algn="l" defTabSz="914400" rtl="0" eaLnBrk="1" latinLnBrk="0" hangingPunct="1">
                        <a:defRPr sz="1800" b="1" kern="1200">
                          <a:solidFill>
                            <a:schemeClr val="lt1"/>
                          </a:solidFill>
                          <a:latin typeface="Century Gothic" panose="020b0502020202020204"/>
                        </a:defRPr>
                      </a:lvl1pPr>
                      <a:lvl2pPr marL="457200" algn="l" defTabSz="914400" rtl="0" eaLnBrk="1" latinLnBrk="0" hangingPunct="1">
                        <a:defRPr sz="1800" b="1" kern="1200">
                          <a:solidFill>
                            <a:schemeClr val="lt1"/>
                          </a:solidFill>
                          <a:latin typeface="Century Gothic" panose="020b0502020202020204"/>
                        </a:defRPr>
                      </a:lvl2pPr>
                      <a:lvl3pPr marL="914400" algn="l" defTabSz="914400" rtl="0" eaLnBrk="1" latinLnBrk="0" hangingPunct="1">
                        <a:defRPr sz="1800" b="1" kern="1200">
                          <a:solidFill>
                            <a:schemeClr val="lt1"/>
                          </a:solidFill>
                          <a:latin typeface="Century Gothic" panose="020b0502020202020204"/>
                        </a:defRPr>
                      </a:lvl3pPr>
                      <a:lvl4pPr marL="1371600" algn="l" defTabSz="914400" rtl="0" eaLnBrk="1" latinLnBrk="0" hangingPunct="1">
                        <a:defRPr sz="1800" b="1" kern="1200">
                          <a:solidFill>
                            <a:schemeClr val="lt1"/>
                          </a:solidFill>
                          <a:latin typeface="Century Gothic" panose="020b0502020202020204"/>
                        </a:defRPr>
                      </a:lvl4pPr>
                      <a:lvl5pPr marL="1828800" algn="l" defTabSz="914400" rtl="0" eaLnBrk="1" latinLnBrk="0" hangingPunct="1">
                        <a:defRPr sz="1800" b="1" kern="1200">
                          <a:solidFill>
                            <a:schemeClr val="lt1"/>
                          </a:solidFill>
                          <a:latin typeface="Century Gothic" panose="020b0502020202020204"/>
                        </a:defRPr>
                      </a:lvl5pPr>
                      <a:lvl6pPr marL="2286000" algn="l" defTabSz="914400" rtl="0" eaLnBrk="1" latinLnBrk="0" hangingPunct="1">
                        <a:defRPr sz="1800" b="1" kern="1200">
                          <a:solidFill>
                            <a:schemeClr val="lt1"/>
                          </a:solidFill>
                          <a:latin typeface="Century Gothic" panose="020b0502020202020204"/>
                        </a:defRPr>
                      </a:lvl6pPr>
                      <a:lvl7pPr marL="2743200" algn="l" defTabSz="914400" rtl="0" eaLnBrk="1" latinLnBrk="0" hangingPunct="1">
                        <a:defRPr sz="1800" b="1" kern="1200">
                          <a:solidFill>
                            <a:schemeClr val="lt1"/>
                          </a:solidFill>
                          <a:latin typeface="Century Gothic" panose="020b0502020202020204"/>
                        </a:defRPr>
                      </a:lvl7pPr>
                      <a:lvl8pPr marL="3200400" algn="l" defTabSz="914400" rtl="0" eaLnBrk="1" latinLnBrk="0" hangingPunct="1">
                        <a:defRPr sz="1800" b="1" kern="1200">
                          <a:solidFill>
                            <a:schemeClr val="lt1"/>
                          </a:solidFill>
                          <a:latin typeface="Century Gothic" panose="020b0502020202020204"/>
                        </a:defRPr>
                      </a:lvl8pPr>
                      <a:lvl9pPr marL="3657600" algn="l" defTabSz="914400" rtl="0" eaLnBrk="1" latinLnBrk="0" hangingPunct="1">
                        <a:defRPr sz="1800" b="1" kern="1200">
                          <a:solidFill>
                            <a:schemeClr val="lt1"/>
                          </a:solidFill>
                          <a:latin typeface="Century Gothic" panose="020b0502020202020204"/>
                        </a:defRPr>
                      </a:lvl9pPr>
                    </a:lstStyle>
                    <a:p>
                      <a:pPr algn="ctr"/>
                      <a:r>
                        <a:rPr lang="en-US" altLang="zh-CN"/>
                        <a:t>2015</a:t>
                      </a:r>
                      <a:endParaRPr lang="zh-CN" altLang="en-US"/>
                    </a:p>
                  </a:txBody>
                  <a:tcPr anchor="ctr"/>
                </a:tc>
                <a:extLst>
                  <a:ext uri="{0D108BD9-81ED-4DB2-BD59-A6C34878D82A}">
                    <a16:rowId xmlns="" xmlns:a16="http://schemas.microsoft.com/office/drawing/2014/main" val="10000"/>
                  </a:ext>
                </a:extLst>
              </a:tr>
              <a:tr h="324897">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zh-CN" altLang="en-US" sz="1600"/>
                        <a:t>可供出售金融资产</a:t>
                      </a:r>
                    </a:p>
                  </a:txBody>
                  <a:tcPr anchor="ct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a:t>307,135.70</a:t>
                      </a:r>
                      <a:endParaRPr lang="zh-CN" altLang="en-US"/>
                    </a:p>
                  </a:txBody>
                  <a:tcPr anchor="ctr"/>
                </a:tc>
                <a:extLst>
                  <a:ext uri="{0D108BD9-81ED-4DB2-BD59-A6C34878D82A}">
                    <a16:rowId xmlns="" xmlns:a16="http://schemas.microsoft.com/office/drawing/2014/main" val="10001"/>
                  </a:ext>
                </a:extLst>
              </a:tr>
              <a:tr h="324897">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zh-CN" altLang="en-US"/>
                        <a:t>长期股权投资</a:t>
                      </a:r>
                    </a:p>
                  </a:txBody>
                  <a:tcPr anchor="ct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a:t>188,871.50</a:t>
                      </a:r>
                      <a:endParaRPr lang="zh-CN" altLang="en-US"/>
                    </a:p>
                  </a:txBody>
                  <a:tcPr anchor="ctr"/>
                </a:tc>
                <a:extLst>
                  <a:ext uri="{0D108BD9-81ED-4DB2-BD59-A6C34878D82A}">
                    <a16:rowId xmlns="" xmlns:a16="http://schemas.microsoft.com/office/drawing/2014/main" val="10002"/>
                  </a:ext>
                </a:extLst>
              </a:tr>
              <a:tr h="324897">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zh-CN" altLang="en-US" sz="1600"/>
                        <a:t>投资性房地产</a:t>
                      </a:r>
                    </a:p>
                  </a:txBody>
                  <a:tcPr anchor="ct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a:t>——</a:t>
                      </a:r>
                      <a:endParaRPr lang="zh-CN" altLang="en-US"/>
                    </a:p>
                  </a:txBody>
                  <a:tcPr anchor="ctr"/>
                </a:tc>
                <a:extLst>
                  <a:ext uri="{0D108BD9-81ED-4DB2-BD59-A6C34878D82A}">
                    <a16:rowId xmlns="" xmlns:a16="http://schemas.microsoft.com/office/drawing/2014/main" val="10003"/>
                  </a:ext>
                </a:extLst>
              </a:tr>
              <a:tr h="324897">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zh-CN" altLang="en-US"/>
                        <a:t>固定资产</a:t>
                      </a:r>
                    </a:p>
                  </a:txBody>
                  <a:tcPr anchor="ct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a:t>3,236,853.50</a:t>
                      </a:r>
                      <a:endParaRPr lang="zh-CN" altLang="en-US"/>
                    </a:p>
                  </a:txBody>
                  <a:tcPr anchor="ctr"/>
                </a:tc>
                <a:extLst>
                  <a:ext uri="{0D108BD9-81ED-4DB2-BD59-A6C34878D82A}">
                    <a16:rowId xmlns="" xmlns:a16="http://schemas.microsoft.com/office/drawing/2014/main" val="10004"/>
                  </a:ext>
                </a:extLst>
              </a:tr>
              <a:tr h="324897">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zh-CN" altLang="en-US"/>
                        <a:t>在建工程</a:t>
                      </a:r>
                    </a:p>
                  </a:txBody>
                  <a:tcPr anchor="ct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a:t>575,779.80</a:t>
                      </a:r>
                      <a:endParaRPr lang="zh-CN" altLang="en-US"/>
                    </a:p>
                  </a:txBody>
                  <a:tcPr anchor="ctr"/>
                </a:tc>
                <a:extLst>
                  <a:ext uri="{0D108BD9-81ED-4DB2-BD59-A6C34878D82A}">
                    <a16:rowId xmlns="" xmlns:a16="http://schemas.microsoft.com/office/drawing/2014/main" val="10005"/>
                  </a:ext>
                </a:extLst>
              </a:tr>
              <a:tr h="324897">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zh-CN" altLang="en-US"/>
                        <a:t>无形资产</a:t>
                      </a:r>
                    </a:p>
                  </a:txBody>
                  <a:tcPr anchor="ct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a:t>879,022.80</a:t>
                      </a:r>
                      <a:endParaRPr lang="zh-CN" altLang="en-US"/>
                    </a:p>
                  </a:txBody>
                  <a:tcPr anchor="ctr"/>
                </a:tc>
                <a:extLst>
                  <a:ext uri="{0D108BD9-81ED-4DB2-BD59-A6C34878D82A}">
                    <a16:rowId xmlns="" xmlns:a16="http://schemas.microsoft.com/office/drawing/2014/main" val="10006"/>
                  </a:ext>
                </a:extLst>
              </a:tr>
              <a:tr h="324897">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zh-CN" altLang="en-US" sz="1400"/>
                        <a:t>非流动资产合计</a:t>
                      </a:r>
                    </a:p>
                  </a:txBody>
                  <a:tcPr anchor="ct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a:t>6,107,408.90</a:t>
                      </a:r>
                      <a:endParaRPr lang="zh-CN" altLang="en-US"/>
                    </a:p>
                  </a:txBody>
                  <a:tcPr anchor="ctr"/>
                </a:tc>
                <a:extLst>
                  <a:ext uri="{0D108BD9-81ED-4DB2-BD59-A6C34878D82A}">
                    <a16:rowId xmlns="" xmlns:a16="http://schemas.microsoft.com/office/drawing/2014/main" val="10007"/>
                  </a:ext>
                </a:extLst>
              </a:tr>
              <a:tr h="324897">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zh-CN" altLang="en-US"/>
                        <a:t>资产合计</a:t>
                      </a:r>
                    </a:p>
                  </a:txBody>
                  <a:tcPr anchor="ct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a:t>11,548,575.50</a:t>
                      </a:r>
                      <a:endParaRPr lang="zh-CN" altLang="en-US"/>
                    </a:p>
                  </a:txBody>
                  <a:tcPr anchor="ctr"/>
                </a:tc>
                <a:extLst>
                  <a:ext uri="{0D108BD9-81ED-4DB2-BD59-A6C34878D82A}">
                    <a16:rowId xmlns="" xmlns:a16="http://schemas.microsoft.com/office/drawing/2014/main" val="10008"/>
                  </a:ext>
                </a:extLst>
              </a:tr>
            </a:tbl>
          </a:graphicData>
        </a:graphic>
      </p:graphicFrame>
      <p:sp>
        <p:nvSpPr>
          <p:cNvPr id="46" name="TextBox 45"/>
          <p:cNvSpPr txBox="1"/>
          <p:nvPr/>
        </p:nvSpPr>
        <p:spPr>
          <a:xfrm>
            <a:off x="947711" y="4654016"/>
            <a:ext cx="10404229" cy="230832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en-US" altLang="zh-CN" sz="2400" b="0" i="0" u="none" strike="noStrike" kern="0" cap="none" spc="0" normalizeH="0" baseline="0" noProof="0">
                <a:ln>
                  <a:noFill/>
                </a:ln>
                <a:solidFill>
                  <a:sysClr val="windowText" lastClr="000000"/>
                </a:solidFill>
                <a:effectLst/>
                <a:uLnTx/>
                <a:uFillTx/>
              </a:rPr>
              <a:t>     </a:t>
            </a:r>
            <a:r>
              <a:rPr kumimoji="0" lang="zh-CN" altLang="en-US" sz="2400" b="0" i="0" u="none" strike="noStrike" kern="0" cap="none" spc="0" normalizeH="0" baseline="0" noProof="0">
                <a:ln>
                  <a:noFill/>
                </a:ln>
                <a:solidFill>
                  <a:sysClr val="windowText" lastClr="000000"/>
                </a:solidFill>
                <a:effectLst/>
                <a:uLnTx/>
                <a:uFillTx/>
              </a:rPr>
              <a:t>从资产总体上看，企业资产总额从</a:t>
            </a:r>
            <a:r>
              <a:rPr kumimoji="0" lang="en-US" altLang="zh-CN" sz="2400" b="0" i="0" u="none" strike="noStrike" kern="0" cap="none" spc="0" normalizeH="0" baseline="0" noProof="0">
                <a:ln>
                  <a:noFill/>
                </a:ln>
                <a:solidFill>
                  <a:sysClr val="windowText" lastClr="000000"/>
                </a:solidFill>
                <a:effectLst/>
                <a:uLnTx/>
                <a:uFillTx/>
              </a:rPr>
              <a:t>2015</a:t>
            </a:r>
            <a:r>
              <a:rPr kumimoji="0" lang="zh-CN" altLang="en-US" sz="2400" b="0" i="0" u="none" strike="noStrike" kern="0" cap="none" spc="0" normalizeH="0" baseline="0" noProof="0">
                <a:ln>
                  <a:noFill/>
                </a:ln>
                <a:solidFill>
                  <a:sysClr val="windowText" lastClr="000000"/>
                </a:solidFill>
                <a:effectLst/>
                <a:uLnTx/>
                <a:uFillTx/>
              </a:rPr>
              <a:t>年约</a:t>
            </a:r>
            <a:r>
              <a:rPr kumimoji="0" lang="en-US" altLang="zh-CN" sz="2400" b="0" i="0" u="none" strike="noStrike" kern="0" cap="none" spc="0" normalizeH="0" baseline="0" noProof="0">
                <a:ln>
                  <a:noFill/>
                </a:ln>
                <a:solidFill>
                  <a:sysClr val="windowText" lastClr="000000"/>
                </a:solidFill>
                <a:effectLst/>
                <a:uLnTx/>
                <a:uFillTx/>
              </a:rPr>
              <a:t>1154.85</a:t>
            </a:r>
            <a:r>
              <a:rPr kumimoji="0" lang="zh-CN" altLang="en-US" sz="2400" b="0" i="0" u="none" strike="noStrike" kern="0" cap="none" spc="0" normalizeH="0" baseline="0" noProof="0">
                <a:ln>
                  <a:noFill/>
                </a:ln>
                <a:solidFill>
                  <a:sysClr val="windowText" lastClr="000000"/>
                </a:solidFill>
                <a:effectLst/>
                <a:uLnTx/>
                <a:uFillTx/>
              </a:rPr>
              <a:t>亿逐年递增，最终到</a:t>
            </a:r>
            <a:r>
              <a:rPr kumimoji="0" lang="en-US" altLang="zh-CN" sz="2400" b="0" i="0" u="none" strike="noStrike" kern="0" cap="none" spc="0" normalizeH="0" baseline="0" noProof="0">
                <a:ln>
                  <a:noFill/>
                </a:ln>
                <a:solidFill>
                  <a:sysClr val="windowText" lastClr="000000"/>
                </a:solidFill>
                <a:effectLst/>
                <a:uLnTx/>
                <a:uFillTx/>
              </a:rPr>
              <a:t>2019</a:t>
            </a:r>
            <a:r>
              <a:rPr kumimoji="0" lang="zh-CN" altLang="en-US" sz="2400" b="0" i="0" u="none" strike="noStrike" kern="0" cap="none" spc="0" normalizeH="0" baseline="0" noProof="0">
                <a:ln>
                  <a:noFill/>
                </a:ln>
                <a:solidFill>
                  <a:sysClr val="windowText" lastClr="000000"/>
                </a:solidFill>
                <a:effectLst/>
                <a:uLnTx/>
                <a:uFillTx/>
              </a:rPr>
              <a:t>年的约</a:t>
            </a:r>
            <a:r>
              <a:rPr kumimoji="0" lang="en-US" altLang="zh-CN" sz="2400" b="0" i="0" u="none" strike="noStrike" kern="0" cap="none" spc="0" normalizeH="0" baseline="0" noProof="0">
                <a:ln>
                  <a:noFill/>
                </a:ln>
                <a:solidFill>
                  <a:sysClr val="windowText" lastClr="000000"/>
                </a:solidFill>
                <a:effectLst/>
                <a:uLnTx/>
                <a:uFillTx/>
              </a:rPr>
              <a:t>1956.42</a:t>
            </a:r>
            <a:r>
              <a:rPr kumimoji="0" lang="zh-CN" altLang="en-US" sz="2400" b="0" i="0" u="none" strike="noStrike" kern="0" cap="none" spc="0" normalizeH="0" baseline="0" noProof="0">
                <a:ln>
                  <a:noFill/>
                </a:ln>
                <a:solidFill>
                  <a:sysClr val="windowText" lastClr="000000"/>
                </a:solidFill>
                <a:effectLst/>
                <a:uLnTx/>
                <a:uFillTx/>
              </a:rPr>
              <a:t>亿元。从结构上来看，</a:t>
            </a:r>
            <a:r>
              <a:rPr kumimoji="0" lang="en-US" altLang="zh-CN" sz="2400" b="0" i="0" u="none" strike="noStrike" kern="0" cap="none" spc="0" normalizeH="0" baseline="0" noProof="0">
                <a:ln>
                  <a:noFill/>
                </a:ln>
                <a:solidFill>
                  <a:sysClr val="windowText" lastClr="000000"/>
                </a:solidFill>
                <a:effectLst/>
                <a:uLnTx/>
                <a:uFillTx/>
              </a:rPr>
              <a:t>2015</a:t>
            </a:r>
            <a:r>
              <a:rPr kumimoji="0" lang="zh-CN" altLang="en-US" sz="2400" b="0" i="0" u="none" strike="noStrike" kern="0" cap="none" spc="0" normalizeH="0" baseline="0" noProof="0">
                <a:ln>
                  <a:noFill/>
                </a:ln>
                <a:solidFill>
                  <a:sysClr val="windowText" lastClr="000000"/>
                </a:solidFill>
                <a:effectLst/>
                <a:uLnTx/>
                <a:uFillTx/>
              </a:rPr>
              <a:t>年有约</a:t>
            </a:r>
            <a:r>
              <a:rPr kumimoji="0" lang="en-US" altLang="zh-CN" sz="2400" b="0" i="0" u="none" strike="noStrike" kern="0" cap="none" spc="0" normalizeH="0" baseline="0" noProof="0">
                <a:ln>
                  <a:noFill/>
                </a:ln>
                <a:solidFill>
                  <a:sysClr val="windowText" lastClr="000000"/>
                </a:solidFill>
                <a:effectLst/>
                <a:uLnTx/>
                <a:uFillTx/>
              </a:rPr>
              <a:t>544.12</a:t>
            </a:r>
            <a:r>
              <a:rPr kumimoji="0" lang="zh-CN" altLang="en-US" sz="2400" b="0" i="0" u="none" strike="noStrike" kern="0" cap="none" spc="0" normalizeH="0" baseline="0" noProof="0">
                <a:ln>
                  <a:noFill/>
                </a:ln>
                <a:solidFill>
                  <a:sysClr val="windowText" lastClr="000000"/>
                </a:solidFill>
                <a:effectLst/>
                <a:uLnTx/>
                <a:uFillTx/>
              </a:rPr>
              <a:t>亿的流动资产，其中，货币资金约</a:t>
            </a:r>
            <a:r>
              <a:rPr kumimoji="0" lang="en-US" altLang="zh-CN" sz="2400" b="0" i="0" u="none" strike="noStrike" kern="0" cap="none" spc="0" normalizeH="0" baseline="0" noProof="0">
                <a:ln>
                  <a:noFill/>
                </a:ln>
                <a:solidFill>
                  <a:sysClr val="windowText" lastClr="000000"/>
                </a:solidFill>
                <a:effectLst/>
                <a:uLnTx/>
                <a:uFillTx/>
              </a:rPr>
              <a:t>65.96</a:t>
            </a:r>
            <a:r>
              <a:rPr kumimoji="0" lang="zh-CN" altLang="en-US" sz="2400" b="0" i="0" u="none" strike="noStrike" kern="0" cap="none" spc="0" normalizeH="0" baseline="0" noProof="0">
                <a:ln>
                  <a:noFill/>
                </a:ln>
                <a:solidFill>
                  <a:sysClr val="windowText" lastClr="000000"/>
                </a:solidFill>
                <a:effectLst/>
                <a:uLnTx/>
                <a:uFillTx/>
              </a:rPr>
              <a:t>亿，应收票据约</a:t>
            </a:r>
            <a:r>
              <a:rPr kumimoji="0" lang="en-US" altLang="zh-CN" sz="2400" b="0" i="0" u="none" strike="noStrike" kern="0" cap="none" spc="0" normalizeH="0" baseline="0" noProof="0">
                <a:ln>
                  <a:noFill/>
                </a:ln>
                <a:solidFill>
                  <a:sysClr val="windowText" lastClr="000000"/>
                </a:solidFill>
                <a:effectLst/>
                <a:uLnTx/>
                <a:uFillTx/>
              </a:rPr>
              <a:t>67.99</a:t>
            </a:r>
            <a:r>
              <a:rPr kumimoji="0" lang="zh-CN" altLang="en-US" sz="2400" b="0" i="0" u="none" strike="noStrike" kern="0" cap="none" spc="0" normalizeH="0" baseline="0" noProof="0">
                <a:ln>
                  <a:noFill/>
                </a:ln>
                <a:solidFill>
                  <a:sysClr val="windowText" lastClr="000000"/>
                </a:solidFill>
                <a:effectLst/>
                <a:uLnTx/>
                <a:uFillTx/>
              </a:rPr>
              <a:t>亿，应收账款约</a:t>
            </a:r>
            <a:r>
              <a:rPr kumimoji="0" lang="en-US" altLang="zh-CN" sz="2400" b="0" i="0" u="none" strike="noStrike" kern="0" cap="none" spc="0" normalizeH="0" baseline="0" noProof="0">
                <a:ln>
                  <a:noFill/>
                </a:ln>
                <a:solidFill>
                  <a:sysClr val="windowText" lastClr="000000"/>
                </a:solidFill>
                <a:effectLst/>
                <a:uLnTx/>
                <a:uFillTx/>
              </a:rPr>
              <a:t>215.19</a:t>
            </a:r>
            <a:r>
              <a:rPr kumimoji="0" lang="zh-CN" altLang="en-US" sz="2400" b="0" i="0" u="none" strike="noStrike" kern="0" cap="none" spc="0" normalizeH="0" baseline="0" noProof="0">
                <a:ln>
                  <a:noFill/>
                </a:ln>
                <a:solidFill>
                  <a:sysClr val="windowText" lastClr="000000"/>
                </a:solidFill>
                <a:effectLst/>
                <a:uLnTx/>
                <a:uFillTx/>
              </a:rPr>
              <a:t>亿，其他应收款约</a:t>
            </a:r>
            <a:r>
              <a:rPr kumimoji="0" lang="en-US" altLang="zh-CN" sz="2400" b="0" i="0" u="none" strike="noStrike" kern="0" cap="none" spc="0" normalizeH="0" baseline="0" noProof="0">
                <a:ln>
                  <a:noFill/>
                </a:ln>
                <a:solidFill>
                  <a:sysClr val="windowText" lastClr="000000"/>
                </a:solidFill>
                <a:effectLst/>
                <a:uLnTx/>
                <a:uFillTx/>
              </a:rPr>
              <a:t>5.09</a:t>
            </a:r>
            <a:r>
              <a:rPr kumimoji="0" lang="zh-CN" altLang="en-US" sz="2400" b="0" i="0" u="none" strike="noStrike" kern="0" cap="none" spc="0" normalizeH="0" baseline="0" noProof="0">
                <a:ln>
                  <a:noFill/>
                </a:ln>
                <a:solidFill>
                  <a:sysClr val="windowText" lastClr="000000"/>
                </a:solidFill>
                <a:effectLst/>
                <a:uLnTx/>
                <a:uFillTx/>
              </a:rPr>
              <a:t>亿，预售账款约</a:t>
            </a:r>
            <a:r>
              <a:rPr kumimoji="0" lang="en-US" altLang="zh-CN" sz="2400" b="0" i="0" u="none" strike="noStrike" kern="0" cap="none" spc="0" normalizeH="0" baseline="0" noProof="0">
                <a:ln>
                  <a:noFill/>
                </a:ln>
                <a:solidFill>
                  <a:sysClr val="windowText" lastClr="000000"/>
                </a:solidFill>
                <a:effectLst/>
                <a:uLnTx/>
                <a:uFillTx/>
              </a:rPr>
              <a:t>2.27</a:t>
            </a:r>
            <a:r>
              <a:rPr kumimoji="0" lang="zh-CN" altLang="en-US" sz="2400" b="0" i="0" u="none" strike="noStrike" kern="0" cap="none" spc="0" normalizeH="0" baseline="0" noProof="0">
                <a:ln>
                  <a:noFill/>
                </a:ln>
                <a:solidFill>
                  <a:sysClr val="windowText" lastClr="000000"/>
                </a:solidFill>
                <a:effectLst/>
                <a:uLnTx/>
                <a:uFillTx/>
              </a:rPr>
              <a:t>亿和存货</a:t>
            </a:r>
            <a:r>
              <a:rPr kumimoji="0" lang="en-US" altLang="zh-CN" sz="2400" b="0" i="0" u="none" strike="noStrike" kern="0" cap="none" spc="0" normalizeH="0" baseline="0" noProof="0">
                <a:ln>
                  <a:noFill/>
                </a:ln>
                <a:solidFill>
                  <a:sysClr val="windowText" lastClr="000000"/>
                </a:solidFill>
                <a:effectLst/>
                <a:uLnTx/>
                <a:uFillTx/>
              </a:rPr>
              <a:t>157.50</a:t>
            </a:r>
            <a:r>
              <a:rPr kumimoji="0" lang="zh-CN" altLang="en-US" sz="2400" b="0" i="0" u="none" strike="noStrike" kern="0" cap="none" spc="0" normalizeH="0" baseline="0" noProof="0">
                <a:ln>
                  <a:noFill/>
                </a:ln>
                <a:solidFill>
                  <a:sysClr val="windowText" lastClr="000000"/>
                </a:solidFill>
                <a:effectLst/>
                <a:uLnTx/>
                <a:uFillTx/>
              </a:rPr>
              <a:t>亿；企业约有非流动资产</a:t>
            </a:r>
            <a:r>
              <a:rPr kumimoji="0" lang="en-US" altLang="zh-CN" sz="2400" b="0" i="0" u="none" strike="noStrike" kern="0" cap="none" spc="0" normalizeH="0" baseline="0" noProof="0">
                <a:ln>
                  <a:noFill/>
                </a:ln>
                <a:solidFill>
                  <a:sysClr val="windowText" lastClr="000000"/>
                </a:solidFill>
                <a:effectLst/>
                <a:uLnTx/>
                <a:uFillTx/>
              </a:rPr>
              <a:t>610.74</a:t>
            </a:r>
            <a:r>
              <a:rPr kumimoji="0" lang="zh-CN" altLang="en-US" sz="2400" b="0" i="0" u="none" strike="noStrike" kern="0" cap="none" spc="0" normalizeH="0" baseline="0" noProof="0">
                <a:ln>
                  <a:noFill/>
                </a:ln>
                <a:solidFill>
                  <a:sysClr val="windowText" lastClr="000000"/>
                </a:solidFill>
                <a:effectLst/>
                <a:uLnTx/>
                <a:uFillTx/>
              </a:rPr>
              <a:t>亿，其中，可供出售金融资产约</a:t>
            </a:r>
            <a:r>
              <a:rPr kumimoji="0" lang="en-US" altLang="zh-CN" sz="2400" b="0" i="0" u="none" strike="noStrike" kern="0" cap="none" spc="0" normalizeH="0" baseline="0" noProof="0">
                <a:ln>
                  <a:noFill/>
                </a:ln>
                <a:solidFill>
                  <a:sysClr val="windowText" lastClr="000000"/>
                </a:solidFill>
                <a:effectLst/>
                <a:uLnTx/>
                <a:uFillTx/>
              </a:rPr>
              <a:t>30.71</a:t>
            </a:r>
            <a:r>
              <a:rPr kumimoji="0" lang="zh-CN" altLang="en-US" sz="2400" b="0" i="0" u="none" strike="noStrike" kern="0" cap="none" spc="0" normalizeH="0" baseline="0" noProof="0">
                <a:ln>
                  <a:noFill/>
                </a:ln>
                <a:solidFill>
                  <a:sysClr val="windowText" lastClr="000000"/>
                </a:solidFill>
                <a:effectLst/>
                <a:uLnTx/>
                <a:uFillTx/>
              </a:rPr>
              <a:t>亿，长期股权投资约</a:t>
            </a:r>
            <a:r>
              <a:rPr kumimoji="0" lang="en-US" altLang="zh-CN" sz="2400" b="0" i="0" u="none" strike="noStrike" kern="0" cap="none" spc="0" normalizeH="0" baseline="0" noProof="0">
                <a:ln>
                  <a:noFill/>
                </a:ln>
                <a:solidFill>
                  <a:sysClr val="windowText" lastClr="000000"/>
                </a:solidFill>
                <a:effectLst/>
                <a:uLnTx/>
                <a:uFillTx/>
              </a:rPr>
              <a:t>18.89</a:t>
            </a:r>
            <a:r>
              <a:rPr kumimoji="0" lang="zh-CN" altLang="en-US" sz="2400" b="0" i="0" u="none" strike="noStrike" kern="0" cap="none" spc="0" normalizeH="0" baseline="0" noProof="0">
                <a:ln>
                  <a:noFill/>
                </a:ln>
                <a:solidFill>
                  <a:sysClr val="windowText" lastClr="000000"/>
                </a:solidFill>
                <a:effectLst/>
                <a:uLnTx/>
                <a:uFillTx/>
              </a:rPr>
              <a:t>亿，固定资产约</a:t>
            </a:r>
            <a:r>
              <a:rPr kumimoji="0" lang="en-US" altLang="zh-CN" sz="2400" b="0" i="0" u="none" strike="noStrike" kern="0" cap="none" spc="0" normalizeH="0" baseline="0" noProof="0">
                <a:ln>
                  <a:noFill/>
                </a:ln>
                <a:solidFill>
                  <a:sysClr val="windowText" lastClr="000000"/>
                </a:solidFill>
                <a:effectLst/>
                <a:uLnTx/>
                <a:uFillTx/>
              </a:rPr>
              <a:t>323.69</a:t>
            </a:r>
            <a:r>
              <a:rPr kumimoji="0" lang="zh-CN" altLang="en-US" sz="2400" b="0" i="0" u="none" strike="noStrike" kern="0" cap="none" spc="0" normalizeH="0" baseline="0" noProof="0">
                <a:ln>
                  <a:noFill/>
                </a:ln>
                <a:solidFill>
                  <a:sysClr val="windowText" lastClr="000000"/>
                </a:solidFill>
                <a:effectLst/>
                <a:uLnTx/>
                <a:uFillTx/>
              </a:rPr>
              <a:t>亿，在建工程约</a:t>
            </a:r>
            <a:r>
              <a:rPr kumimoji="0" lang="en-US" altLang="zh-CN" sz="2400" b="0" i="0" u="none" strike="noStrike" kern="0" cap="none" spc="0" normalizeH="0" baseline="0" noProof="0">
                <a:ln>
                  <a:noFill/>
                </a:ln>
                <a:solidFill>
                  <a:sysClr val="windowText" lastClr="000000"/>
                </a:solidFill>
                <a:effectLst/>
                <a:uLnTx/>
                <a:uFillTx/>
              </a:rPr>
              <a:t>57.58</a:t>
            </a:r>
            <a:r>
              <a:rPr kumimoji="0" lang="zh-CN" altLang="en-US" sz="2400" b="0" i="0" u="none" strike="noStrike" kern="0" cap="none" spc="0" normalizeH="0" baseline="0" noProof="0">
                <a:ln>
                  <a:noFill/>
                </a:ln>
                <a:solidFill>
                  <a:sysClr val="windowText" lastClr="000000"/>
                </a:solidFill>
                <a:effectLst/>
                <a:uLnTx/>
                <a:uFillTx/>
              </a:rPr>
              <a:t>亿，无形资产约</a:t>
            </a:r>
            <a:r>
              <a:rPr kumimoji="0" lang="en-US" altLang="zh-CN" sz="2400" b="0" i="0" u="none" strike="noStrike" kern="0" cap="none" spc="0" normalizeH="0" baseline="0" noProof="0">
                <a:ln>
                  <a:noFill/>
                </a:ln>
                <a:solidFill>
                  <a:sysClr val="windowText" lastClr="000000"/>
                </a:solidFill>
                <a:effectLst/>
                <a:uLnTx/>
                <a:uFillTx/>
              </a:rPr>
              <a:t>87.9</a:t>
            </a:r>
            <a:r>
              <a:rPr kumimoji="0" lang="zh-CN" altLang="en-US" sz="2400" b="0" i="0" u="none" strike="noStrike" kern="0" cap="none" spc="0" normalizeH="0" baseline="0" noProof="0">
                <a:ln>
                  <a:noFill/>
                </a:ln>
                <a:solidFill>
                  <a:sysClr val="windowText" lastClr="000000"/>
                </a:solidFill>
                <a:effectLst/>
                <a:uLnTx/>
                <a:uFillTx/>
              </a:rPr>
              <a:t>亿。</a:t>
            </a:r>
            <a:endParaRPr kumimoji="0" lang="en-US" altLang="zh-CN" sz="2400" b="0" i="0" u="none" strike="noStrike" kern="0" cap="none" spc="0" normalizeH="0" baseline="0" noProof="0">
              <a:ln>
                <a:noFill/>
              </a:ln>
              <a:solidFill>
                <a:sysClr val="windowText" lastClr="000000"/>
              </a:solidFill>
              <a:effectLst/>
              <a:uLnTx/>
              <a:uFillTx/>
            </a:endParaRPr>
          </a:p>
        </p:txBody>
      </p:sp>
    </p:spTree>
  </p:cSld>
  <p:clrMapOvr>
    <a:masterClrMapping/>
  </p:clrMapOvr>
  <mc:AlternateContent>
    <mc:Choice xmlns:p14="http://schemas.microsoft.com/office/powerpoint/2010/main" Requires="p14">
      <p:transition spd="slow" advTm="0" p14:dur="1500">
        <p:random/>
      </p:transition>
    </mc:Choice>
    <mc:Fallback>
      <p:transition spd="slow" advTm="0">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1" presetClass="entr" presetSubtype="0" dur="1000" fill="hold"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p:cTn id="7" dur="1000" fill="hold"/>
                                        <p:tgtEl>
                                          <p:spTgt spid="23"/>
                                        </p:tgtEl>
                                        <p:attrNameLst>
                                          <p:attrName>ppt_w</p:attrName>
                                        </p:attrNameLst>
                                      </p:cBhvr>
                                      <p:tavLst>
                                        <p:tav tm="0">
                                          <p:val>
                                            <p:fltVal val="0"/>
                                          </p:val>
                                        </p:tav>
                                        <p:tav tm="100000">
                                          <p:val>
                                            <p:strVal val="#ppt_w"/>
                                          </p:val>
                                        </p:tav>
                                      </p:tavLst>
                                    </p:anim>
                                    <p:anim calcmode="lin" valueType="num">
                                      <p:cBhvr>
                                        <p:cTn id="8" dur="1000" fill="hold"/>
                                        <p:tgtEl>
                                          <p:spTgt spid="23"/>
                                        </p:tgtEl>
                                        <p:attrNameLst>
                                          <p:attrName>ppt_h</p:attrName>
                                        </p:attrNameLst>
                                      </p:cBhvr>
                                      <p:tavLst>
                                        <p:tav tm="0">
                                          <p:val>
                                            <p:fltVal val="0"/>
                                          </p:val>
                                        </p:tav>
                                        <p:tav tm="100000">
                                          <p:val>
                                            <p:strVal val="#ppt_h"/>
                                          </p:val>
                                        </p:tav>
                                      </p:tavLst>
                                    </p:anim>
                                    <p:anim calcmode="lin" valueType="num">
                                      <p:cBhvr>
                                        <p:cTn id="9" dur="1000" fill="hold"/>
                                        <p:tgtEl>
                                          <p:spTgt spid="23"/>
                                        </p:tgtEl>
                                        <p:attrNameLst>
                                          <p:attrName>style.rotation</p:attrName>
                                        </p:attrNameLst>
                                      </p:cBhvr>
                                      <p:tavLst>
                                        <p:tav tm="0">
                                          <p:val>
                                            <p:fltVal val="90"/>
                                          </p:val>
                                        </p:tav>
                                        <p:tav tm="100000">
                                          <p:val>
                                            <p:fltVal val="0"/>
                                          </p:val>
                                        </p:tav>
                                      </p:tavLst>
                                    </p:anim>
                                    <p:animEffect transition="in" filter="fade">
                                      <p:cBhvr>
                                        <p:cTn id="10" dur="1000"/>
                                        <p:tgtEl>
                                          <p:spTgt spid="23"/>
                                        </p:tgtEl>
                                      </p:cBhvr>
                                    </p:animEffect>
                                  </p:childTnLst>
                                </p:cTn>
                              </p:par>
                              <p:par>
                                <p:cTn id="11" presetID="31" presetClass="entr" presetSubtype="0" dur="1000" fill="hold" nodeType="with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p:cTn id="13" dur="1000" fill="hold"/>
                                        <p:tgtEl>
                                          <p:spTgt spid="10"/>
                                        </p:tgtEl>
                                        <p:attrNameLst>
                                          <p:attrName>ppt_w</p:attrName>
                                        </p:attrNameLst>
                                      </p:cBhvr>
                                      <p:tavLst>
                                        <p:tav tm="0">
                                          <p:val>
                                            <p:fltVal val="0"/>
                                          </p:val>
                                        </p:tav>
                                        <p:tav tm="100000">
                                          <p:val>
                                            <p:strVal val="#ppt_w"/>
                                          </p:val>
                                        </p:tav>
                                      </p:tavLst>
                                    </p:anim>
                                    <p:anim calcmode="lin" valueType="num">
                                      <p:cBhvr>
                                        <p:cTn id="14" dur="1000" fill="hold"/>
                                        <p:tgtEl>
                                          <p:spTgt spid="10"/>
                                        </p:tgtEl>
                                        <p:attrNameLst>
                                          <p:attrName>ppt_h</p:attrName>
                                        </p:attrNameLst>
                                      </p:cBhvr>
                                      <p:tavLst>
                                        <p:tav tm="0">
                                          <p:val>
                                            <p:fltVal val="0"/>
                                          </p:val>
                                        </p:tav>
                                        <p:tav tm="100000">
                                          <p:val>
                                            <p:strVal val="#ppt_h"/>
                                          </p:val>
                                        </p:tav>
                                      </p:tavLst>
                                    </p:anim>
                                    <p:anim calcmode="lin" valueType="num">
                                      <p:cBhvr>
                                        <p:cTn id="15" dur="1000" fill="hold"/>
                                        <p:tgtEl>
                                          <p:spTgt spid="10"/>
                                        </p:tgtEl>
                                        <p:attrNameLst>
                                          <p:attrName>style.rotation</p:attrName>
                                        </p:attrNameLst>
                                      </p:cBhvr>
                                      <p:tavLst>
                                        <p:tav tm="0">
                                          <p:val>
                                            <p:fltVal val="90"/>
                                          </p:val>
                                        </p:tav>
                                        <p:tav tm="100000">
                                          <p:val>
                                            <p:fltVal val="0"/>
                                          </p:val>
                                        </p:tav>
                                      </p:tavLst>
                                    </p:anim>
                                    <p:animEffect transition="in" filter="fade">
                                      <p:cBhvr>
                                        <p:cTn id="16" dur="1000"/>
                                        <p:tgtEl>
                                          <p:spTgt spid="10"/>
                                        </p:tgtEl>
                                      </p:cBhvr>
                                    </p:animEffect>
                                  </p:childTnLst>
                                </p:cTn>
                              </p:par>
                            </p:childTnLst>
                          </p:cTn>
                        </p:par>
                        <p:par>
                          <p:cTn id="17" fill="hold" nodeType="afterGroup">
                            <p:stCondLst>
                              <p:cond delay="1000"/>
                            </p:stCondLst>
                            <p:childTnLst>
                              <p:par>
                                <p:cTn id="18" presetID="16" presetClass="entr" presetSubtype="21" dur="500" fill="hold" grpId="0" nodeType="afterEffect">
                                  <p:stCondLst>
                                    <p:cond delay="0"/>
                                  </p:stCondLst>
                                  <p:childTnLst>
                                    <p:set>
                                      <p:cBhvr>
                                        <p:cTn id="19" dur="1" fill="hold">
                                          <p:stCondLst>
                                            <p:cond delay="0"/>
                                          </p:stCondLst>
                                        </p:cTn>
                                        <p:tgtEl>
                                          <p:spTgt spid="36"/>
                                        </p:tgtEl>
                                        <p:attrNameLst>
                                          <p:attrName>style.visibility</p:attrName>
                                        </p:attrNameLst>
                                      </p:cBhvr>
                                      <p:to>
                                        <p:strVal val="visible"/>
                                      </p:to>
                                    </p:set>
                                    <p:animEffect transition="in" filter="barn(inVertical)">
                                      <p:cBhvr>
                                        <p:cTn id="20" dur="500"/>
                                        <p:tgtEl>
                                          <p:spTgt spid="36"/>
                                        </p:tgtEl>
                                      </p:cBhvr>
                                    </p:animEffect>
                                  </p:childTnLst>
                                </p:cTn>
                              </p:par>
                            </p:childTnLst>
                          </p:cTn>
                        </p:par>
                      </p:childTnLst>
                    </p:cTn>
                  </p:par>
                  <p:par>
                    <p:cTn id="21" fill="hold" nodeType="clickPar">
                      <p:stCondLst>
                        <p:cond delay="indefinite"/>
                        <p:cond evt="onBegin" delay="0">
                          <p:tn val="20"/>
                        </p:cond>
                      </p:stCondLst>
                      <p:childTnLst>
                        <p:par>
                          <p:cTn id="22" fill="hold">
                            <p:stCondLst>
                              <p:cond delay="0"/>
                            </p:stCondLst>
                            <p:childTnLst>
                              <p:par>
                                <p:cTn id="23" presetID="16" presetClass="entr" presetSubtype="21" dur="500" fill="hold" grpId="0" nodeType="clickEffect">
                                  <p:stCondLst>
                                    <p:cond delay="0"/>
                                  </p:stCondLst>
                                  <p:childTnLst>
                                    <p:set>
                                      <p:cBhvr>
                                        <p:cTn id="24" dur="1" fill="hold">
                                          <p:stCondLst>
                                            <p:cond delay="0"/>
                                          </p:stCondLst>
                                        </p:cTn>
                                        <p:tgtEl>
                                          <p:spTgt spid="37"/>
                                        </p:tgtEl>
                                        <p:attrNameLst>
                                          <p:attrName>style.visibility</p:attrName>
                                        </p:attrNameLst>
                                      </p:cBhvr>
                                      <p:to>
                                        <p:strVal val="visible"/>
                                      </p:to>
                                    </p:set>
                                    <p:animEffect transition="in" filter="barn(inVertical)">
                                      <p:cBhvr>
                                        <p:cTn id="25" dur="500"/>
                                        <p:tgtEl>
                                          <p:spTgt spid="37"/>
                                        </p:tgtEl>
                                      </p:cBhvr>
                                    </p:animEffect>
                                  </p:childTnLst>
                                </p:cTn>
                              </p:par>
                            </p:childTnLst>
                          </p:cTn>
                        </p:par>
                      </p:childTnLst>
                    </p:cTn>
                  </p:par>
                  <p:par>
                    <p:cTn id="26" fill="hold" nodeType="clickPar">
                      <p:stCondLst>
                        <p:cond delay="indefinite"/>
                        <p:cond evt="onBegin" delay="0">
                          <p:tn val="25"/>
                        </p:cond>
                      </p:stCondLst>
                      <p:childTnLst>
                        <p:par>
                          <p:cTn id="27" fill="hold">
                            <p:stCondLst>
                              <p:cond delay="0"/>
                            </p:stCondLst>
                            <p:childTnLst>
                              <p:par>
                                <p:cTn id="28" presetID="22" presetClass="entr" presetSubtype="4" dur="500" fill="hold" nodeType="clickEffect">
                                  <p:stCondLst>
                                    <p:cond delay="0"/>
                                  </p:stCondLst>
                                  <p:childTnLst>
                                    <p:set>
                                      <p:cBhvr>
                                        <p:cTn id="29" dur="1" fill="hold">
                                          <p:stCondLst>
                                            <p:cond delay="0"/>
                                          </p:stCondLst>
                                        </p:cTn>
                                        <p:tgtEl>
                                          <p:spTgt spid="44"/>
                                        </p:tgtEl>
                                        <p:attrNameLst>
                                          <p:attrName>style.visibility</p:attrName>
                                        </p:attrNameLst>
                                      </p:cBhvr>
                                      <p:to>
                                        <p:strVal val="visible"/>
                                      </p:to>
                                    </p:set>
                                    <p:animEffect transition="in" filter="wipe(down)">
                                      <p:cBhvr>
                                        <p:cTn id="30" dur="500"/>
                                        <p:tgtEl>
                                          <p:spTgt spid="44"/>
                                        </p:tgtEl>
                                      </p:cBhvr>
                                    </p:animEffect>
                                  </p:childTnLst>
                                </p:cTn>
                              </p:par>
                            </p:childTnLst>
                          </p:cTn>
                        </p:par>
                      </p:childTnLst>
                    </p:cTn>
                  </p:par>
                  <p:par>
                    <p:cTn id="31" fill="hold" nodeType="clickPar">
                      <p:stCondLst>
                        <p:cond delay="indefinite"/>
                        <p:cond evt="onBegin" delay="0">
                          <p:tn val="30"/>
                        </p:cond>
                      </p:stCondLst>
                      <p:childTnLst>
                        <p:par>
                          <p:cTn id="32" fill="hold">
                            <p:stCondLst>
                              <p:cond delay="0"/>
                            </p:stCondLst>
                            <p:childTnLst>
                              <p:par>
                                <p:cTn id="33" presetID="22" presetClass="entr" presetSubtype="4" dur="500" fill="hold" nodeType="clickEffect">
                                  <p:stCondLst>
                                    <p:cond delay="0"/>
                                  </p:stCondLst>
                                  <p:childTnLst>
                                    <p:set>
                                      <p:cBhvr>
                                        <p:cTn id="34" dur="1" fill="hold">
                                          <p:stCondLst>
                                            <p:cond delay="0"/>
                                          </p:stCondLst>
                                        </p:cTn>
                                        <p:tgtEl>
                                          <p:spTgt spid="45"/>
                                        </p:tgtEl>
                                        <p:attrNameLst>
                                          <p:attrName>style.visibility</p:attrName>
                                        </p:attrNameLst>
                                      </p:cBhvr>
                                      <p:to>
                                        <p:strVal val="visible"/>
                                      </p:to>
                                    </p:set>
                                    <p:animEffect transition="in" filter="wipe(down)">
                                      <p:cBhvr>
                                        <p:cTn id="35" dur="500"/>
                                        <p:tgtEl>
                                          <p:spTgt spid="45"/>
                                        </p:tgtEl>
                                      </p:cBhvr>
                                    </p:animEffect>
                                  </p:childTnLst>
                                </p:cTn>
                              </p:par>
                            </p:childTnLst>
                          </p:cTn>
                        </p:par>
                      </p:childTnLst>
                    </p:cTn>
                  </p:par>
                  <p:par>
                    <p:cTn id="36" fill="hold" nodeType="clickPar">
                      <p:stCondLst>
                        <p:cond delay="indefinite"/>
                        <p:cond evt="onBegin" delay="0">
                          <p:tn val="35"/>
                        </p:cond>
                      </p:stCondLst>
                      <p:childTnLst>
                        <p:par>
                          <p:cTn id="37" fill="hold">
                            <p:stCondLst>
                              <p:cond delay="0"/>
                            </p:stCondLst>
                            <p:childTnLst>
                              <p:par>
                                <p:cTn id="38" presetID="16" presetClass="entr" presetSubtype="21" dur="500" fill="hold" grpId="0" nodeType="clickEffect">
                                  <p:stCondLst>
                                    <p:cond delay="0"/>
                                  </p:stCondLst>
                                  <p:childTnLst>
                                    <p:set>
                                      <p:cBhvr>
                                        <p:cTn id="39" dur="1" fill="hold">
                                          <p:stCondLst>
                                            <p:cond delay="0"/>
                                          </p:stCondLst>
                                        </p:cTn>
                                        <p:tgtEl>
                                          <p:spTgt spid="46"/>
                                        </p:tgtEl>
                                        <p:attrNameLst>
                                          <p:attrName>style.visibility</p:attrName>
                                        </p:attrNameLst>
                                      </p:cBhvr>
                                      <p:to>
                                        <p:strVal val="visible"/>
                                      </p:to>
                                    </p:set>
                                    <p:animEffect transition="in" filter="barn(inVertical)">
                                      <p:cBhvr>
                                        <p:cTn id="40" dur="500"/>
                                        <p:tgtEl>
                                          <p:spTgt spid="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p:bldP spid="37" grpId="0"/>
      <p:bldP spid="46"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55" name="表格 54"/>
          <p:cNvGraphicFramePr>
            <a:graphicFrameLocks noGrp="1"/>
          </p:cNvGraphicFramePr>
          <p:nvPr/>
        </p:nvGraphicFramePr>
        <p:xfrm>
          <a:off x="646771" y="334537"/>
          <a:ext cx="4829444" cy="3126126"/>
        </p:xfrm>
        <a:graphic>
          <a:graphicData uri="http://schemas.openxmlformats.org/drawingml/2006/table">
            <a:tbl>
              <a:tblPr firstRow="1" bandRow="1">
                <a:tableStyleId>{69012ECD-51FC-41F1-AA8D-1B2483CD663E}</a:tableStyleId>
              </a:tblPr>
              <a:tblGrid>
                <a:gridCol w="2556387">
                  <a:extLst>
                    <a:ext uri="{9D8B030D-6E8A-4147-A177-3AD203B41FA5}">
                      <a16:colId xmlns="" xmlns:a16="http://schemas.microsoft.com/office/drawing/2014/main" val="20000"/>
                    </a:ext>
                  </a:extLst>
                </a:gridCol>
                <a:gridCol w="2273057">
                  <a:extLst>
                    <a:ext uri="{9D8B030D-6E8A-4147-A177-3AD203B41FA5}">
                      <a16:colId xmlns="" xmlns:a16="http://schemas.microsoft.com/office/drawing/2014/main" val="20001"/>
                    </a:ext>
                  </a:extLst>
                </a:gridCol>
              </a:tblGrid>
              <a:tr h="403847">
                <a:tc>
                  <a:txBody>
                    <a:bodyPr vert="horz" wrap="square"/>
                    <a:lstStyle>
                      <a:lvl1pPr marL="0" algn="l" defTabSz="914400" rtl="0" eaLnBrk="1" latinLnBrk="0" hangingPunct="1">
                        <a:defRPr sz="1800" b="1" kern="1200">
                          <a:solidFill>
                            <a:schemeClr val="lt1"/>
                          </a:solidFill>
                          <a:latin typeface="Century Gothic" panose="020b0502020202020204"/>
                        </a:defRPr>
                      </a:lvl1pPr>
                      <a:lvl2pPr marL="457200" algn="l" defTabSz="914400" rtl="0" eaLnBrk="1" latinLnBrk="0" hangingPunct="1">
                        <a:defRPr sz="1800" b="1" kern="1200">
                          <a:solidFill>
                            <a:schemeClr val="lt1"/>
                          </a:solidFill>
                          <a:latin typeface="Century Gothic" panose="020b0502020202020204"/>
                        </a:defRPr>
                      </a:lvl2pPr>
                      <a:lvl3pPr marL="914400" algn="l" defTabSz="914400" rtl="0" eaLnBrk="1" latinLnBrk="0" hangingPunct="1">
                        <a:defRPr sz="1800" b="1" kern="1200">
                          <a:solidFill>
                            <a:schemeClr val="lt1"/>
                          </a:solidFill>
                          <a:latin typeface="Century Gothic" panose="020b0502020202020204"/>
                        </a:defRPr>
                      </a:lvl3pPr>
                      <a:lvl4pPr marL="1371600" algn="l" defTabSz="914400" rtl="0" eaLnBrk="1" latinLnBrk="0" hangingPunct="1">
                        <a:defRPr sz="1800" b="1" kern="1200">
                          <a:solidFill>
                            <a:schemeClr val="lt1"/>
                          </a:solidFill>
                          <a:latin typeface="Century Gothic" panose="020b0502020202020204"/>
                        </a:defRPr>
                      </a:lvl4pPr>
                      <a:lvl5pPr marL="1828800" algn="l" defTabSz="914400" rtl="0" eaLnBrk="1" latinLnBrk="0" hangingPunct="1">
                        <a:defRPr sz="1800" b="1" kern="1200">
                          <a:solidFill>
                            <a:schemeClr val="lt1"/>
                          </a:solidFill>
                          <a:latin typeface="Century Gothic" panose="020b0502020202020204"/>
                        </a:defRPr>
                      </a:lvl5pPr>
                      <a:lvl6pPr marL="2286000" algn="l" defTabSz="914400" rtl="0" eaLnBrk="1" latinLnBrk="0" hangingPunct="1">
                        <a:defRPr sz="1800" b="1" kern="1200">
                          <a:solidFill>
                            <a:schemeClr val="lt1"/>
                          </a:solidFill>
                          <a:latin typeface="Century Gothic" panose="020b0502020202020204"/>
                        </a:defRPr>
                      </a:lvl6pPr>
                      <a:lvl7pPr marL="2743200" algn="l" defTabSz="914400" rtl="0" eaLnBrk="1" latinLnBrk="0" hangingPunct="1">
                        <a:defRPr sz="1800" b="1" kern="1200">
                          <a:solidFill>
                            <a:schemeClr val="lt1"/>
                          </a:solidFill>
                          <a:latin typeface="Century Gothic" panose="020b0502020202020204"/>
                        </a:defRPr>
                      </a:lvl7pPr>
                      <a:lvl8pPr marL="3200400" algn="l" defTabSz="914400" rtl="0" eaLnBrk="1" latinLnBrk="0" hangingPunct="1">
                        <a:defRPr sz="1800" b="1" kern="1200">
                          <a:solidFill>
                            <a:schemeClr val="lt1"/>
                          </a:solidFill>
                          <a:latin typeface="Century Gothic" panose="020b0502020202020204"/>
                        </a:defRPr>
                      </a:lvl8pPr>
                      <a:lvl9pPr marL="3657600" algn="l" defTabSz="914400" rtl="0" eaLnBrk="1" latinLnBrk="0" hangingPunct="1">
                        <a:defRPr sz="1800" b="1" kern="1200">
                          <a:solidFill>
                            <a:schemeClr val="lt1"/>
                          </a:solidFill>
                          <a:latin typeface="Century Gothic" panose="020b0502020202020204"/>
                        </a:defRPr>
                      </a:lvl9pPr>
                    </a:lstStyle>
                    <a:p>
                      <a:pPr algn="ctr"/>
                      <a:r>
                        <a:rPr lang="zh-CN" altLang="en-US"/>
                        <a:t>科目</a:t>
                      </a:r>
                    </a:p>
                  </a:txBody>
                  <a:tcPr anchor="ctr"/>
                </a:tc>
                <a:tc>
                  <a:txBody>
                    <a:bodyPr vert="horz" wrap="square"/>
                    <a:lstStyle>
                      <a:lvl1pPr marL="0" algn="l" defTabSz="914400" rtl="0" eaLnBrk="1" latinLnBrk="0" hangingPunct="1">
                        <a:defRPr sz="1800" b="1" kern="1200">
                          <a:solidFill>
                            <a:schemeClr val="lt1"/>
                          </a:solidFill>
                          <a:latin typeface="Century Gothic" panose="020b0502020202020204"/>
                        </a:defRPr>
                      </a:lvl1pPr>
                      <a:lvl2pPr marL="457200" algn="l" defTabSz="914400" rtl="0" eaLnBrk="1" latinLnBrk="0" hangingPunct="1">
                        <a:defRPr sz="1800" b="1" kern="1200">
                          <a:solidFill>
                            <a:schemeClr val="lt1"/>
                          </a:solidFill>
                          <a:latin typeface="Century Gothic" panose="020b0502020202020204"/>
                        </a:defRPr>
                      </a:lvl2pPr>
                      <a:lvl3pPr marL="914400" algn="l" defTabSz="914400" rtl="0" eaLnBrk="1" latinLnBrk="0" hangingPunct="1">
                        <a:defRPr sz="1800" b="1" kern="1200">
                          <a:solidFill>
                            <a:schemeClr val="lt1"/>
                          </a:solidFill>
                          <a:latin typeface="Century Gothic" panose="020b0502020202020204"/>
                        </a:defRPr>
                      </a:lvl3pPr>
                      <a:lvl4pPr marL="1371600" algn="l" defTabSz="914400" rtl="0" eaLnBrk="1" latinLnBrk="0" hangingPunct="1">
                        <a:defRPr sz="1800" b="1" kern="1200">
                          <a:solidFill>
                            <a:schemeClr val="lt1"/>
                          </a:solidFill>
                          <a:latin typeface="Century Gothic" panose="020b0502020202020204"/>
                        </a:defRPr>
                      </a:lvl4pPr>
                      <a:lvl5pPr marL="1828800" algn="l" defTabSz="914400" rtl="0" eaLnBrk="1" latinLnBrk="0" hangingPunct="1">
                        <a:defRPr sz="1800" b="1" kern="1200">
                          <a:solidFill>
                            <a:schemeClr val="lt1"/>
                          </a:solidFill>
                          <a:latin typeface="Century Gothic" panose="020b0502020202020204"/>
                        </a:defRPr>
                      </a:lvl5pPr>
                      <a:lvl6pPr marL="2286000" algn="l" defTabSz="914400" rtl="0" eaLnBrk="1" latinLnBrk="0" hangingPunct="1">
                        <a:defRPr sz="1800" b="1" kern="1200">
                          <a:solidFill>
                            <a:schemeClr val="lt1"/>
                          </a:solidFill>
                          <a:latin typeface="Century Gothic" panose="020b0502020202020204"/>
                        </a:defRPr>
                      </a:lvl6pPr>
                      <a:lvl7pPr marL="2743200" algn="l" defTabSz="914400" rtl="0" eaLnBrk="1" latinLnBrk="0" hangingPunct="1">
                        <a:defRPr sz="1800" b="1" kern="1200">
                          <a:solidFill>
                            <a:schemeClr val="lt1"/>
                          </a:solidFill>
                          <a:latin typeface="Century Gothic" panose="020b0502020202020204"/>
                        </a:defRPr>
                      </a:lvl7pPr>
                      <a:lvl8pPr marL="3200400" algn="l" defTabSz="914400" rtl="0" eaLnBrk="1" latinLnBrk="0" hangingPunct="1">
                        <a:defRPr sz="1800" b="1" kern="1200">
                          <a:solidFill>
                            <a:schemeClr val="lt1"/>
                          </a:solidFill>
                          <a:latin typeface="Century Gothic" panose="020b0502020202020204"/>
                        </a:defRPr>
                      </a:lvl8pPr>
                      <a:lvl9pPr marL="3657600" algn="l" defTabSz="914400" rtl="0" eaLnBrk="1" latinLnBrk="0" hangingPunct="1">
                        <a:defRPr sz="1800" b="1" kern="1200">
                          <a:solidFill>
                            <a:schemeClr val="lt1"/>
                          </a:solidFill>
                          <a:latin typeface="Century Gothic" panose="020b0502020202020204"/>
                        </a:defRPr>
                      </a:lvl9pPr>
                    </a:lstStyle>
                    <a:p>
                      <a:pPr algn="ctr"/>
                      <a:r>
                        <a:rPr lang="en-US" altLang="zh-CN"/>
                        <a:t>2019</a:t>
                      </a:r>
                      <a:endParaRPr lang="zh-CN" altLang="en-US"/>
                    </a:p>
                  </a:txBody>
                  <a:tcPr anchor="ctr"/>
                </a:tc>
                <a:extLst>
                  <a:ext uri="{0D108BD9-81ED-4DB2-BD59-A6C34878D82A}">
                    <a16:rowId xmlns="" xmlns:a16="http://schemas.microsoft.com/office/drawing/2014/main" val="10000"/>
                  </a:ext>
                </a:extLst>
              </a:tr>
              <a:tr h="388897">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zh-CN" altLang="en-US"/>
                        <a:t>货币资金</a:t>
                      </a:r>
                    </a:p>
                  </a:txBody>
                  <a:tcPr anchor="ct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a:t>1,265,008.30</a:t>
                      </a:r>
                      <a:endParaRPr lang="zh-CN" altLang="en-US"/>
                    </a:p>
                  </a:txBody>
                  <a:tcPr anchor="ctr"/>
                </a:tc>
                <a:extLst>
                  <a:ext uri="{0D108BD9-81ED-4DB2-BD59-A6C34878D82A}">
                    <a16:rowId xmlns="" xmlns:a16="http://schemas.microsoft.com/office/drawing/2014/main" val="10001"/>
                  </a:ext>
                </a:extLst>
              </a:tr>
              <a:tr h="388897">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zh-CN" altLang="en-US"/>
                        <a:t>应收票据</a:t>
                      </a:r>
                    </a:p>
                  </a:txBody>
                  <a:tcPr anchor="ct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a:t>——</a:t>
                      </a:r>
                      <a:endParaRPr lang="zh-CN" altLang="en-US"/>
                    </a:p>
                  </a:txBody>
                  <a:tcPr anchor="ctr"/>
                </a:tc>
                <a:extLst>
                  <a:ext uri="{0D108BD9-81ED-4DB2-BD59-A6C34878D82A}">
                    <a16:rowId xmlns="" xmlns:a16="http://schemas.microsoft.com/office/drawing/2014/main" val="10002"/>
                  </a:ext>
                </a:extLst>
              </a:tr>
              <a:tr h="388897">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zh-CN" altLang="en-US"/>
                        <a:t>应收账款</a:t>
                      </a:r>
                    </a:p>
                  </a:txBody>
                  <a:tcPr anchor="ct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a:t>4,393,379.50</a:t>
                      </a:r>
                      <a:endParaRPr lang="zh-CN" altLang="en-US"/>
                    </a:p>
                  </a:txBody>
                  <a:tcPr anchor="ctr"/>
                </a:tc>
                <a:extLst>
                  <a:ext uri="{0D108BD9-81ED-4DB2-BD59-A6C34878D82A}">
                    <a16:rowId xmlns="" xmlns:a16="http://schemas.microsoft.com/office/drawing/2014/main" val="10003"/>
                  </a:ext>
                </a:extLst>
              </a:tr>
              <a:tr h="388897">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zh-CN" altLang="en-US"/>
                        <a:t>预收款项</a:t>
                      </a:r>
                    </a:p>
                  </a:txBody>
                  <a:tcPr anchor="ct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a:t>36,276.10</a:t>
                      </a:r>
                      <a:endParaRPr lang="zh-CN" altLang="en-US"/>
                    </a:p>
                  </a:txBody>
                  <a:tcPr anchor="ctr"/>
                </a:tc>
                <a:extLst>
                  <a:ext uri="{0D108BD9-81ED-4DB2-BD59-A6C34878D82A}">
                    <a16:rowId xmlns="" xmlns:a16="http://schemas.microsoft.com/office/drawing/2014/main" val="10004"/>
                  </a:ext>
                </a:extLst>
              </a:tr>
              <a:tr h="388897">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zh-CN" altLang="en-US"/>
                        <a:t>其他应收款</a:t>
                      </a:r>
                    </a:p>
                  </a:txBody>
                  <a:tcPr anchor="ct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a:t>156,119.40</a:t>
                      </a:r>
                      <a:endParaRPr lang="zh-CN" altLang="en-US"/>
                    </a:p>
                  </a:txBody>
                  <a:tcPr anchor="ctr"/>
                </a:tc>
                <a:extLst>
                  <a:ext uri="{0D108BD9-81ED-4DB2-BD59-A6C34878D82A}">
                    <a16:rowId xmlns="" xmlns:a16="http://schemas.microsoft.com/office/drawing/2014/main" val="10005"/>
                  </a:ext>
                </a:extLst>
              </a:tr>
              <a:tr h="388897">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zh-CN" altLang="en-US"/>
                        <a:t>存货</a:t>
                      </a:r>
                    </a:p>
                  </a:txBody>
                  <a:tcPr anchor="ct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a:t>2,557,156.40</a:t>
                      </a:r>
                      <a:endParaRPr lang="zh-CN" altLang="en-US"/>
                    </a:p>
                  </a:txBody>
                  <a:tcPr anchor="ctr"/>
                </a:tc>
                <a:extLst>
                  <a:ext uri="{0D108BD9-81ED-4DB2-BD59-A6C34878D82A}">
                    <a16:rowId xmlns="" xmlns:a16="http://schemas.microsoft.com/office/drawing/2014/main" val="10006"/>
                  </a:ext>
                </a:extLst>
              </a:tr>
              <a:tr h="388897">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zh-CN" altLang="en-US"/>
                        <a:t>流动资产合计</a:t>
                      </a:r>
                    </a:p>
                  </a:txBody>
                  <a:tcPr anchor="ct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a:t>10,696,660.5</a:t>
                      </a:r>
                      <a:endParaRPr lang="zh-CN" altLang="en-US"/>
                    </a:p>
                  </a:txBody>
                  <a:tcPr anchor="ctr"/>
                </a:tc>
                <a:extLst>
                  <a:ext uri="{0D108BD9-81ED-4DB2-BD59-A6C34878D82A}">
                    <a16:rowId xmlns="" xmlns:a16="http://schemas.microsoft.com/office/drawing/2014/main" val="10007"/>
                  </a:ext>
                </a:extLst>
              </a:tr>
            </a:tbl>
          </a:graphicData>
        </a:graphic>
      </p:graphicFrame>
      <p:graphicFrame>
        <p:nvGraphicFramePr>
          <p:cNvPr id="56" name="表格 55"/>
          <p:cNvGraphicFramePr>
            <a:graphicFrameLocks noGrp="1"/>
          </p:cNvGraphicFramePr>
          <p:nvPr/>
        </p:nvGraphicFramePr>
        <p:xfrm>
          <a:off x="5449828" y="379141"/>
          <a:ext cx="5040560" cy="3291840"/>
        </p:xfrm>
        <a:graphic>
          <a:graphicData uri="http://schemas.openxmlformats.org/drawingml/2006/table">
            <a:tbl>
              <a:tblPr firstRow="1" bandRow="1">
                <a:tableStyleId>{69012ECD-51FC-41F1-AA8D-1B2483CD663E}</a:tableStyleId>
              </a:tblPr>
              <a:tblGrid>
                <a:gridCol w="2520280">
                  <a:extLst>
                    <a:ext uri="{9D8B030D-6E8A-4147-A177-3AD203B41FA5}">
                      <a16:colId xmlns="" xmlns:a16="http://schemas.microsoft.com/office/drawing/2014/main" val="20000"/>
                    </a:ext>
                  </a:extLst>
                </a:gridCol>
                <a:gridCol w="2520280">
                  <a:extLst>
                    <a:ext uri="{9D8B030D-6E8A-4147-A177-3AD203B41FA5}">
                      <a16:colId xmlns="" xmlns:a16="http://schemas.microsoft.com/office/drawing/2014/main" val="20001"/>
                    </a:ext>
                  </a:extLst>
                </a:gridCol>
              </a:tblGrid>
              <a:tr h="235744">
                <a:tc>
                  <a:txBody>
                    <a:bodyPr vert="horz" wrap="square"/>
                    <a:lstStyle>
                      <a:lvl1pPr marL="0" algn="l" defTabSz="914400" rtl="0" eaLnBrk="1" latinLnBrk="0" hangingPunct="1">
                        <a:defRPr sz="1800" b="1" kern="1200">
                          <a:solidFill>
                            <a:schemeClr val="lt1"/>
                          </a:solidFill>
                          <a:latin typeface="Century Gothic" panose="020b0502020202020204"/>
                        </a:defRPr>
                      </a:lvl1pPr>
                      <a:lvl2pPr marL="457200" algn="l" defTabSz="914400" rtl="0" eaLnBrk="1" latinLnBrk="0" hangingPunct="1">
                        <a:defRPr sz="1800" b="1" kern="1200">
                          <a:solidFill>
                            <a:schemeClr val="lt1"/>
                          </a:solidFill>
                          <a:latin typeface="Century Gothic" panose="020b0502020202020204"/>
                        </a:defRPr>
                      </a:lvl2pPr>
                      <a:lvl3pPr marL="914400" algn="l" defTabSz="914400" rtl="0" eaLnBrk="1" latinLnBrk="0" hangingPunct="1">
                        <a:defRPr sz="1800" b="1" kern="1200">
                          <a:solidFill>
                            <a:schemeClr val="lt1"/>
                          </a:solidFill>
                          <a:latin typeface="Century Gothic" panose="020b0502020202020204"/>
                        </a:defRPr>
                      </a:lvl3pPr>
                      <a:lvl4pPr marL="1371600" algn="l" defTabSz="914400" rtl="0" eaLnBrk="1" latinLnBrk="0" hangingPunct="1">
                        <a:defRPr sz="1800" b="1" kern="1200">
                          <a:solidFill>
                            <a:schemeClr val="lt1"/>
                          </a:solidFill>
                          <a:latin typeface="Century Gothic" panose="020b0502020202020204"/>
                        </a:defRPr>
                      </a:lvl4pPr>
                      <a:lvl5pPr marL="1828800" algn="l" defTabSz="914400" rtl="0" eaLnBrk="1" latinLnBrk="0" hangingPunct="1">
                        <a:defRPr sz="1800" b="1" kern="1200">
                          <a:solidFill>
                            <a:schemeClr val="lt1"/>
                          </a:solidFill>
                          <a:latin typeface="Century Gothic" panose="020b0502020202020204"/>
                        </a:defRPr>
                      </a:lvl5pPr>
                      <a:lvl6pPr marL="2286000" algn="l" defTabSz="914400" rtl="0" eaLnBrk="1" latinLnBrk="0" hangingPunct="1">
                        <a:defRPr sz="1800" b="1" kern="1200">
                          <a:solidFill>
                            <a:schemeClr val="lt1"/>
                          </a:solidFill>
                          <a:latin typeface="Century Gothic" panose="020b0502020202020204"/>
                        </a:defRPr>
                      </a:lvl6pPr>
                      <a:lvl7pPr marL="2743200" algn="l" defTabSz="914400" rtl="0" eaLnBrk="1" latinLnBrk="0" hangingPunct="1">
                        <a:defRPr sz="1800" b="1" kern="1200">
                          <a:solidFill>
                            <a:schemeClr val="lt1"/>
                          </a:solidFill>
                          <a:latin typeface="Century Gothic" panose="020b0502020202020204"/>
                        </a:defRPr>
                      </a:lvl7pPr>
                      <a:lvl8pPr marL="3200400" algn="l" defTabSz="914400" rtl="0" eaLnBrk="1" latinLnBrk="0" hangingPunct="1">
                        <a:defRPr sz="1800" b="1" kern="1200">
                          <a:solidFill>
                            <a:schemeClr val="lt1"/>
                          </a:solidFill>
                          <a:latin typeface="Century Gothic" panose="020b0502020202020204"/>
                        </a:defRPr>
                      </a:lvl8pPr>
                      <a:lvl9pPr marL="3657600" algn="l" defTabSz="914400" rtl="0" eaLnBrk="1" latinLnBrk="0" hangingPunct="1">
                        <a:defRPr sz="1800" b="1" kern="1200">
                          <a:solidFill>
                            <a:schemeClr val="lt1"/>
                          </a:solidFill>
                          <a:latin typeface="Century Gothic" panose="020b0502020202020204"/>
                        </a:defRPr>
                      </a:lvl9pPr>
                    </a:lstStyle>
                    <a:p>
                      <a:pPr algn="ctr"/>
                      <a:r>
                        <a:rPr lang="zh-CN" altLang="en-US"/>
                        <a:t>科目</a:t>
                      </a:r>
                    </a:p>
                  </a:txBody>
                  <a:tcPr anchor="ctr"/>
                </a:tc>
                <a:tc>
                  <a:txBody>
                    <a:bodyPr vert="horz" wrap="square"/>
                    <a:lstStyle>
                      <a:lvl1pPr marL="0" algn="l" defTabSz="914400" rtl="0" eaLnBrk="1" latinLnBrk="0" hangingPunct="1">
                        <a:defRPr sz="1800" b="1" kern="1200">
                          <a:solidFill>
                            <a:schemeClr val="lt1"/>
                          </a:solidFill>
                          <a:latin typeface="Century Gothic" panose="020b0502020202020204"/>
                        </a:defRPr>
                      </a:lvl1pPr>
                      <a:lvl2pPr marL="457200" algn="l" defTabSz="914400" rtl="0" eaLnBrk="1" latinLnBrk="0" hangingPunct="1">
                        <a:defRPr sz="1800" b="1" kern="1200">
                          <a:solidFill>
                            <a:schemeClr val="lt1"/>
                          </a:solidFill>
                          <a:latin typeface="Century Gothic" panose="020b0502020202020204"/>
                        </a:defRPr>
                      </a:lvl2pPr>
                      <a:lvl3pPr marL="914400" algn="l" defTabSz="914400" rtl="0" eaLnBrk="1" latinLnBrk="0" hangingPunct="1">
                        <a:defRPr sz="1800" b="1" kern="1200">
                          <a:solidFill>
                            <a:schemeClr val="lt1"/>
                          </a:solidFill>
                          <a:latin typeface="Century Gothic" panose="020b0502020202020204"/>
                        </a:defRPr>
                      </a:lvl3pPr>
                      <a:lvl4pPr marL="1371600" algn="l" defTabSz="914400" rtl="0" eaLnBrk="1" latinLnBrk="0" hangingPunct="1">
                        <a:defRPr sz="1800" b="1" kern="1200">
                          <a:solidFill>
                            <a:schemeClr val="lt1"/>
                          </a:solidFill>
                          <a:latin typeface="Century Gothic" panose="020b0502020202020204"/>
                        </a:defRPr>
                      </a:lvl4pPr>
                      <a:lvl5pPr marL="1828800" algn="l" defTabSz="914400" rtl="0" eaLnBrk="1" latinLnBrk="0" hangingPunct="1">
                        <a:defRPr sz="1800" b="1" kern="1200">
                          <a:solidFill>
                            <a:schemeClr val="lt1"/>
                          </a:solidFill>
                          <a:latin typeface="Century Gothic" panose="020b0502020202020204"/>
                        </a:defRPr>
                      </a:lvl5pPr>
                      <a:lvl6pPr marL="2286000" algn="l" defTabSz="914400" rtl="0" eaLnBrk="1" latinLnBrk="0" hangingPunct="1">
                        <a:defRPr sz="1800" b="1" kern="1200">
                          <a:solidFill>
                            <a:schemeClr val="lt1"/>
                          </a:solidFill>
                          <a:latin typeface="Century Gothic" panose="020b0502020202020204"/>
                        </a:defRPr>
                      </a:lvl6pPr>
                      <a:lvl7pPr marL="2743200" algn="l" defTabSz="914400" rtl="0" eaLnBrk="1" latinLnBrk="0" hangingPunct="1">
                        <a:defRPr sz="1800" b="1" kern="1200">
                          <a:solidFill>
                            <a:schemeClr val="lt1"/>
                          </a:solidFill>
                          <a:latin typeface="Century Gothic" panose="020b0502020202020204"/>
                        </a:defRPr>
                      </a:lvl7pPr>
                      <a:lvl8pPr marL="3200400" algn="l" defTabSz="914400" rtl="0" eaLnBrk="1" latinLnBrk="0" hangingPunct="1">
                        <a:defRPr sz="1800" b="1" kern="1200">
                          <a:solidFill>
                            <a:schemeClr val="lt1"/>
                          </a:solidFill>
                          <a:latin typeface="Century Gothic" panose="020b0502020202020204"/>
                        </a:defRPr>
                      </a:lvl8pPr>
                      <a:lvl9pPr marL="3657600" algn="l" defTabSz="914400" rtl="0" eaLnBrk="1" latinLnBrk="0" hangingPunct="1">
                        <a:defRPr sz="1800" b="1" kern="1200">
                          <a:solidFill>
                            <a:schemeClr val="lt1"/>
                          </a:solidFill>
                          <a:latin typeface="Century Gothic" panose="020b0502020202020204"/>
                        </a:defRPr>
                      </a:lvl9pPr>
                    </a:lstStyle>
                    <a:p>
                      <a:pPr algn="ctr"/>
                      <a:r>
                        <a:rPr lang="en-US" altLang="zh-CN"/>
                        <a:t>2019</a:t>
                      </a:r>
                      <a:endParaRPr lang="zh-CN" altLang="en-US"/>
                    </a:p>
                  </a:txBody>
                  <a:tcPr anchor="ctr"/>
                </a:tc>
                <a:extLst>
                  <a:ext uri="{0D108BD9-81ED-4DB2-BD59-A6C34878D82A}">
                    <a16:rowId xmlns="" xmlns:a16="http://schemas.microsoft.com/office/drawing/2014/main" val="10000"/>
                  </a:ext>
                </a:extLst>
              </a:tr>
              <a:tr h="280668">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zh-CN" altLang="en-US" sz="1600"/>
                        <a:t>可供出售金融资产</a:t>
                      </a:r>
                    </a:p>
                  </a:txBody>
                  <a:tcPr anchor="ct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a:t>——</a:t>
                      </a:r>
                      <a:endParaRPr lang="zh-CN" altLang="en-US"/>
                    </a:p>
                  </a:txBody>
                  <a:tcPr anchor="ctr"/>
                </a:tc>
                <a:extLst>
                  <a:ext uri="{0D108BD9-81ED-4DB2-BD59-A6C34878D82A}">
                    <a16:rowId xmlns="" xmlns:a16="http://schemas.microsoft.com/office/drawing/2014/main" val="10001"/>
                  </a:ext>
                </a:extLst>
              </a:tr>
              <a:tr h="299683">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zh-CN" altLang="en-US"/>
                        <a:t>长期股权投资</a:t>
                      </a:r>
                    </a:p>
                  </a:txBody>
                  <a:tcPr anchor="ct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a:t>406,017.50	</a:t>
                      </a:r>
                      <a:endParaRPr lang="zh-CN" altLang="en-US"/>
                    </a:p>
                  </a:txBody>
                  <a:tcPr anchor="ctr"/>
                </a:tc>
                <a:extLst>
                  <a:ext uri="{0D108BD9-81ED-4DB2-BD59-A6C34878D82A}">
                    <a16:rowId xmlns="" xmlns:a16="http://schemas.microsoft.com/office/drawing/2014/main" val="10002"/>
                  </a:ext>
                </a:extLst>
              </a:tr>
              <a:tr h="241497">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zh-CN" altLang="en-US" sz="1600"/>
                        <a:t>投资性房地产</a:t>
                      </a:r>
                    </a:p>
                  </a:txBody>
                  <a:tcPr anchor="ct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a:t>9,690.20</a:t>
                      </a:r>
                      <a:endParaRPr lang="zh-CN" altLang="en-US"/>
                    </a:p>
                  </a:txBody>
                  <a:tcPr anchor="ctr"/>
                </a:tc>
                <a:extLst>
                  <a:ext uri="{0D108BD9-81ED-4DB2-BD59-A6C34878D82A}">
                    <a16:rowId xmlns="" xmlns:a16="http://schemas.microsoft.com/office/drawing/2014/main" val="10003"/>
                  </a:ext>
                </a:extLst>
              </a:tr>
              <a:tr h="235744">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zh-CN" altLang="en-US"/>
                        <a:t>固定资产</a:t>
                      </a:r>
                    </a:p>
                  </a:txBody>
                  <a:tcPr anchor="ct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a:t>4,944,336.00</a:t>
                      </a:r>
                      <a:endParaRPr lang="zh-CN" altLang="en-US"/>
                    </a:p>
                  </a:txBody>
                  <a:tcPr anchor="ctr"/>
                </a:tc>
                <a:extLst>
                  <a:ext uri="{0D108BD9-81ED-4DB2-BD59-A6C34878D82A}">
                    <a16:rowId xmlns="" xmlns:a16="http://schemas.microsoft.com/office/drawing/2014/main" val="10004"/>
                  </a:ext>
                </a:extLst>
              </a:tr>
              <a:tr h="235744">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zh-CN" altLang="en-US"/>
                        <a:t>在建工程</a:t>
                      </a:r>
                    </a:p>
                  </a:txBody>
                  <a:tcPr anchor="ct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a:t>572,107.60</a:t>
                      </a:r>
                      <a:endParaRPr lang="zh-CN" altLang="en-US"/>
                    </a:p>
                  </a:txBody>
                  <a:tcPr anchor="ctr"/>
                </a:tc>
                <a:extLst>
                  <a:ext uri="{0D108BD9-81ED-4DB2-BD59-A6C34878D82A}">
                    <a16:rowId xmlns="" xmlns:a16="http://schemas.microsoft.com/office/drawing/2014/main" val="10005"/>
                  </a:ext>
                </a:extLst>
              </a:tr>
              <a:tr h="235744">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zh-CN" altLang="en-US"/>
                        <a:t>无形资产</a:t>
                      </a:r>
                    </a:p>
                  </a:txBody>
                  <a:tcPr anchor="ct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a:t>1,265,030.80</a:t>
                      </a:r>
                      <a:endParaRPr lang="zh-CN" altLang="en-US"/>
                    </a:p>
                  </a:txBody>
                  <a:tcPr anchor="ctr"/>
                </a:tc>
                <a:extLst>
                  <a:ext uri="{0D108BD9-81ED-4DB2-BD59-A6C34878D82A}">
                    <a16:rowId xmlns="" xmlns:a16="http://schemas.microsoft.com/office/drawing/2014/main" val="10006"/>
                  </a:ext>
                </a:extLst>
              </a:tr>
              <a:tr h="239747">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zh-CN" altLang="en-US" sz="1400"/>
                        <a:t>非流动资产合计</a:t>
                      </a:r>
                    </a:p>
                  </a:txBody>
                  <a:tcPr anchor="ct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a:t>8,867,498.80</a:t>
                      </a:r>
                      <a:endParaRPr lang="zh-CN" altLang="en-US"/>
                    </a:p>
                  </a:txBody>
                  <a:tcPr anchor="ctr"/>
                </a:tc>
                <a:extLst>
                  <a:ext uri="{0D108BD9-81ED-4DB2-BD59-A6C34878D82A}">
                    <a16:rowId xmlns="" xmlns:a16="http://schemas.microsoft.com/office/drawing/2014/main" val="10007"/>
                  </a:ext>
                </a:extLst>
              </a:tr>
              <a:tr h="299683">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zh-CN" altLang="en-US"/>
                        <a:t>资产合计</a:t>
                      </a:r>
                    </a:p>
                  </a:txBody>
                  <a:tcPr anchor="ct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a:t>19,564,159.30</a:t>
                      </a:r>
                      <a:endParaRPr lang="zh-CN" altLang="en-US"/>
                    </a:p>
                  </a:txBody>
                  <a:tcPr anchor="ctr"/>
                </a:tc>
                <a:extLst>
                  <a:ext uri="{0D108BD9-81ED-4DB2-BD59-A6C34878D82A}">
                    <a16:rowId xmlns="" xmlns:a16="http://schemas.microsoft.com/office/drawing/2014/main" val="10008"/>
                  </a:ext>
                </a:extLst>
              </a:tr>
            </a:tbl>
          </a:graphicData>
        </a:graphic>
      </p:graphicFrame>
      <p:sp>
        <p:nvSpPr>
          <p:cNvPr id="57" name="内容占位符 2"/>
          <p:cNvSpPr txBox="1"/>
          <p:nvPr/>
        </p:nvSpPr>
        <p:spPr>
          <a:xfrm>
            <a:off x="735977" y="3792364"/>
            <a:ext cx="10281425" cy="3960440"/>
          </a:xfrm>
          <a:prstGeom prst="rect">
            <a:avLst/>
          </a:prstGeom>
        </p:spPr>
        <p:txBody>
          <a:bodyPr vert="horz" lIns="91440" tIns="45720" rIns="91440" bIns="45720" rtlCol="0">
            <a:noAutofit/>
          </a:bodyPr>
          <a:lstStyle>
            <a:defPPr>
              <a:defRPr lang="zh-CN"/>
            </a:defPPr>
            <a:lvl1pPr marL="182880" indent="-182880" algn="l" defTabSz="914400" rtl="0" eaLnBrk="1" latinLnBrk="0" hangingPunct="1">
              <a:lnSpc>
                <a:spcPct val="100000"/>
              </a:lnSpc>
              <a:spcBef>
                <a:spcPts val="900"/>
              </a:spcBef>
              <a:spcAft>
                <a:spcPct val="0"/>
              </a:spcAft>
              <a:buClr>
                <a:schemeClr val="tx1">
                  <a:lumMod val="85000"/>
                  <a:lumOff val="15000"/>
                </a:schemeClr>
              </a:buClr>
              <a:buFont typeface="Garamond" panose="02020404030301010803"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anose="02020404030301010803"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anose="02020404030301010803"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anose="02020404030301010803"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anose="02020404030301010803" pitchFamily="18" charset="0"/>
              <a:buChar char="◦"/>
              <a:defRPr sz="1400" kern="1200">
                <a:solidFill>
                  <a:schemeClr val="tx1"/>
                </a:solidFill>
                <a:latin typeface="+mn-lt"/>
                <a:ea typeface="+mn-ea"/>
                <a:cs typeface="+mn-cs"/>
              </a:defRPr>
            </a:lvl5pPr>
            <a:lvl6pPr marL="1600200" indent="-228600" algn="l" defTabSz="914400" rtl="0" eaLnBrk="1" latinLnBrk="0" hangingPunct="1">
              <a:lnSpc>
                <a:spcPct val="100000"/>
              </a:lnSpc>
              <a:spcBef>
                <a:spcPts val="500"/>
              </a:spcBef>
              <a:buClr>
                <a:schemeClr val="tx1">
                  <a:lumMod val="85000"/>
                  <a:lumOff val="15000"/>
                </a:schemeClr>
              </a:buClr>
              <a:buFont typeface="Garamond" panose="02020404030301010803" pitchFamily="18" charset="0"/>
              <a:buChar char="◦"/>
              <a:defRPr sz="1400" kern="1200">
                <a:solidFill>
                  <a:schemeClr val="tx1"/>
                </a:solidFill>
                <a:latin typeface="+mn-lt"/>
                <a:ea typeface="+mn-ea"/>
                <a:cs typeface="+mn-cs"/>
              </a:defRPr>
            </a:lvl6pPr>
            <a:lvl7pPr marL="1899920" indent="-228600" algn="l" defTabSz="914400" rtl="0" eaLnBrk="1" latinLnBrk="0" hangingPunct="1">
              <a:lnSpc>
                <a:spcPct val="100000"/>
              </a:lnSpc>
              <a:spcBef>
                <a:spcPts val="500"/>
              </a:spcBef>
              <a:buClr>
                <a:schemeClr val="tx1">
                  <a:lumMod val="85000"/>
                  <a:lumOff val="15000"/>
                </a:schemeClr>
              </a:buClr>
              <a:buFont typeface="Garamond" panose="02020404030301010803" pitchFamily="18" charset="0"/>
              <a:buChar char="◦"/>
              <a:defRPr sz="1400" kern="1200">
                <a:solidFill>
                  <a:schemeClr val="tx1"/>
                </a:solidFill>
                <a:latin typeface="+mn-lt"/>
                <a:ea typeface="+mn-ea"/>
                <a:cs typeface="+mn-cs"/>
              </a:defRPr>
            </a:lvl7pPr>
            <a:lvl8pPr marL="2200275" indent="-228600" algn="l" defTabSz="914400" rtl="0" eaLnBrk="1" latinLnBrk="0" hangingPunct="1">
              <a:lnSpc>
                <a:spcPct val="100000"/>
              </a:lnSpc>
              <a:spcBef>
                <a:spcPts val="500"/>
              </a:spcBef>
              <a:buClr>
                <a:schemeClr val="tx1">
                  <a:lumMod val="85000"/>
                  <a:lumOff val="15000"/>
                </a:schemeClr>
              </a:buClr>
              <a:buFont typeface="Garamond" panose="02020404030301010803" pitchFamily="18" charset="0"/>
              <a:buChar char="◦"/>
              <a:defRPr sz="1400" kern="1200">
                <a:solidFill>
                  <a:schemeClr val="tx1"/>
                </a:solidFill>
                <a:latin typeface="+mn-lt"/>
                <a:ea typeface="+mn-ea"/>
                <a:cs typeface="+mn-cs"/>
              </a:defRPr>
            </a:lvl8pPr>
            <a:lvl9pPr marL="2499995" indent="-228600" algn="l" defTabSz="914400" rtl="0" eaLnBrk="1" latinLnBrk="0" hangingPunct="1">
              <a:lnSpc>
                <a:spcPct val="100000"/>
              </a:lnSpc>
              <a:spcBef>
                <a:spcPts val="500"/>
              </a:spcBef>
              <a:buClr>
                <a:schemeClr val="tx1">
                  <a:lumMod val="85000"/>
                  <a:lumOff val="15000"/>
                </a:schemeClr>
              </a:buClr>
              <a:buFont typeface="Garamond" panose="02020404030301010803" pitchFamily="18" charset="0"/>
              <a:buChar char="◦"/>
              <a:defRPr sz="14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900"/>
              </a:spcBef>
              <a:spcAft>
                <a:spcPct val="0"/>
              </a:spcAft>
              <a:buClr>
                <a:sysClr val="windowText" lastClr="000000">
                  <a:lumMod val="85000"/>
                  <a:lumOff val="15000"/>
                </a:sysClr>
              </a:buClr>
              <a:buSzTx/>
              <a:buFont typeface="Garamond" panose="02020404030301010803" pitchFamily="18" charset="0"/>
              <a:buNone/>
              <a:defRPr/>
            </a:pPr>
            <a:r>
              <a:rPr kumimoji="0" lang="zh-CN" altLang="en-US" b="0" i="0" u="none" strike="noStrike" kern="1200" cap="none" spc="0" normalizeH="0" baseline="0" noProof="0">
                <a:ln>
                  <a:noFill/>
                </a:ln>
                <a:solidFill>
                  <a:sysClr val="windowText" lastClr="000000"/>
                </a:solidFill>
                <a:effectLst/>
                <a:uLnTx/>
                <a:uFillTx/>
                <a:latin typeface="Century Gothic" panose="020b0502020202020204"/>
                <a:ea typeface="宋体" panose="02010600030101010101" pitchFamily="2" charset="-122"/>
                <a:cs typeface="+mn-cs"/>
              </a:rPr>
              <a:t>     到</a:t>
            </a:r>
            <a:r>
              <a:rPr kumimoji="0" lang="en-US" altLang="zh-CN" b="0" i="0" u="none" strike="noStrike" kern="1200" cap="none" spc="0" normalizeH="0" baseline="0" noProof="0">
                <a:ln>
                  <a:noFill/>
                </a:ln>
                <a:solidFill>
                  <a:sysClr val="windowText" lastClr="000000"/>
                </a:solidFill>
                <a:effectLst/>
                <a:uLnTx/>
                <a:uFillTx/>
                <a:latin typeface="Century Gothic" panose="020b0502020202020204"/>
                <a:ea typeface="宋体" panose="02010600030101010101" pitchFamily="2" charset="-122"/>
                <a:cs typeface="+mn-cs"/>
              </a:rPr>
              <a:t>2019</a:t>
            </a:r>
            <a:r>
              <a:rPr kumimoji="0" lang="zh-CN" altLang="en-US" b="0" i="0" u="none" strike="noStrike" kern="1200" cap="none" spc="0" normalizeH="0" baseline="0" noProof="0">
                <a:ln>
                  <a:noFill/>
                </a:ln>
                <a:solidFill>
                  <a:sysClr val="windowText" lastClr="000000"/>
                </a:solidFill>
                <a:effectLst/>
                <a:uLnTx/>
                <a:uFillTx/>
                <a:latin typeface="Century Gothic" panose="020b0502020202020204"/>
                <a:ea typeface="宋体" panose="02010600030101010101" pitchFamily="2" charset="-122"/>
                <a:cs typeface="+mn-cs"/>
              </a:rPr>
              <a:t>年时，有约</a:t>
            </a:r>
            <a:r>
              <a:rPr kumimoji="0" lang="en-US" altLang="zh-CN" b="0" i="0" u="none" strike="noStrike" kern="1200" cap="none" spc="0" normalizeH="0" baseline="0" noProof="0">
                <a:ln>
                  <a:noFill/>
                </a:ln>
                <a:solidFill>
                  <a:sysClr val="windowText" lastClr="000000"/>
                </a:solidFill>
                <a:effectLst/>
                <a:uLnTx/>
                <a:uFillTx/>
                <a:latin typeface="Century Gothic" panose="020b0502020202020204"/>
                <a:ea typeface="宋体" panose="02010600030101010101" pitchFamily="2" charset="-122"/>
                <a:cs typeface="+mn-cs"/>
              </a:rPr>
              <a:t>1069.67</a:t>
            </a:r>
            <a:r>
              <a:rPr kumimoji="0" lang="zh-CN" altLang="en-US" b="0" i="0" u="none" strike="noStrike" kern="1200" cap="none" spc="0" normalizeH="0" baseline="0" noProof="0">
                <a:ln>
                  <a:noFill/>
                </a:ln>
                <a:solidFill>
                  <a:sysClr val="windowText" lastClr="000000"/>
                </a:solidFill>
                <a:effectLst/>
                <a:uLnTx/>
                <a:uFillTx/>
                <a:latin typeface="Century Gothic" panose="020b0502020202020204"/>
                <a:ea typeface="宋体" panose="02010600030101010101" pitchFamily="2" charset="-122"/>
                <a:cs typeface="+mn-cs"/>
              </a:rPr>
              <a:t>亿的流动资产，其中，货币资金约</a:t>
            </a:r>
            <a:r>
              <a:rPr kumimoji="0" lang="en-US" altLang="zh-CN" b="0" i="0" u="none" strike="noStrike" kern="1200" cap="none" spc="0" normalizeH="0" baseline="0" noProof="0">
                <a:ln>
                  <a:noFill/>
                </a:ln>
                <a:solidFill>
                  <a:sysClr val="windowText" lastClr="000000"/>
                </a:solidFill>
                <a:effectLst/>
                <a:uLnTx/>
                <a:uFillTx/>
                <a:latin typeface="Century Gothic" panose="020b0502020202020204"/>
                <a:ea typeface="宋体" panose="02010600030101010101" pitchFamily="2" charset="-122"/>
                <a:cs typeface="+mn-cs"/>
              </a:rPr>
              <a:t>126.5</a:t>
            </a:r>
            <a:r>
              <a:rPr kumimoji="0" lang="zh-CN" altLang="en-US" b="0" i="0" u="none" strike="noStrike" kern="1200" cap="none" spc="0" normalizeH="0" baseline="0" noProof="0">
                <a:ln>
                  <a:noFill/>
                </a:ln>
                <a:solidFill>
                  <a:sysClr val="windowText" lastClr="000000"/>
                </a:solidFill>
                <a:effectLst/>
                <a:uLnTx/>
                <a:uFillTx/>
                <a:latin typeface="Century Gothic" panose="020b0502020202020204"/>
                <a:ea typeface="宋体" panose="02010600030101010101" pitchFamily="2" charset="-122"/>
                <a:cs typeface="+mn-cs"/>
              </a:rPr>
              <a:t>亿，无应收票据，应收账款约</a:t>
            </a:r>
            <a:r>
              <a:rPr kumimoji="0" lang="en-US" altLang="zh-CN" b="0" i="0" u="none" strike="noStrike" kern="1200" cap="none" spc="0" normalizeH="0" baseline="0" noProof="0">
                <a:ln>
                  <a:noFill/>
                </a:ln>
                <a:solidFill>
                  <a:sysClr val="windowText" lastClr="000000"/>
                </a:solidFill>
                <a:effectLst/>
                <a:uLnTx/>
                <a:uFillTx/>
                <a:latin typeface="Century Gothic" panose="020b0502020202020204"/>
                <a:ea typeface="宋体" panose="02010600030101010101" pitchFamily="2" charset="-122"/>
                <a:cs typeface="+mn-cs"/>
              </a:rPr>
              <a:t>439.33</a:t>
            </a:r>
            <a:r>
              <a:rPr kumimoji="0" lang="zh-CN" altLang="en-US" b="0" i="0" u="none" strike="noStrike" kern="1200" cap="none" spc="0" normalizeH="0" baseline="0" noProof="0">
                <a:ln>
                  <a:noFill/>
                </a:ln>
                <a:solidFill>
                  <a:sysClr val="windowText" lastClr="000000"/>
                </a:solidFill>
                <a:effectLst/>
                <a:uLnTx/>
                <a:uFillTx/>
                <a:latin typeface="Century Gothic" panose="020b0502020202020204"/>
                <a:ea typeface="宋体" panose="02010600030101010101" pitchFamily="2" charset="-122"/>
                <a:cs typeface="+mn-cs"/>
              </a:rPr>
              <a:t>亿，其他应收款约</a:t>
            </a:r>
            <a:r>
              <a:rPr kumimoji="0" lang="en-US" altLang="zh-CN" b="0" i="0" u="none" strike="noStrike" kern="1200" cap="none" spc="0" normalizeH="0" baseline="0" noProof="0">
                <a:ln>
                  <a:noFill/>
                </a:ln>
                <a:solidFill>
                  <a:sysClr val="windowText" lastClr="000000"/>
                </a:solidFill>
                <a:effectLst/>
                <a:uLnTx/>
                <a:uFillTx/>
                <a:latin typeface="Century Gothic" panose="020b0502020202020204"/>
                <a:ea typeface="宋体" panose="02010600030101010101" pitchFamily="2" charset="-122"/>
                <a:cs typeface="+mn-cs"/>
              </a:rPr>
              <a:t>50.81</a:t>
            </a:r>
            <a:r>
              <a:rPr kumimoji="0" lang="zh-CN" altLang="en-US" b="0" i="0" u="none" strike="noStrike" kern="1200" cap="none" spc="0" normalizeH="0" baseline="0" noProof="0">
                <a:ln>
                  <a:noFill/>
                </a:ln>
                <a:solidFill>
                  <a:sysClr val="windowText" lastClr="000000"/>
                </a:solidFill>
                <a:effectLst/>
                <a:uLnTx/>
                <a:uFillTx/>
                <a:latin typeface="Century Gothic" panose="020b0502020202020204"/>
                <a:ea typeface="宋体" panose="02010600030101010101" pitchFamily="2" charset="-122"/>
                <a:cs typeface="+mn-cs"/>
              </a:rPr>
              <a:t>亿，预售账款约</a:t>
            </a:r>
            <a:r>
              <a:rPr kumimoji="0" lang="en-US" altLang="zh-CN" b="0" i="0" u="none" strike="noStrike" kern="1200" cap="none" spc="0" normalizeH="0" baseline="0" noProof="0">
                <a:ln>
                  <a:noFill/>
                </a:ln>
                <a:solidFill>
                  <a:sysClr val="windowText" lastClr="000000"/>
                </a:solidFill>
                <a:effectLst/>
                <a:uLnTx/>
                <a:uFillTx/>
                <a:latin typeface="Century Gothic" panose="020b0502020202020204"/>
                <a:ea typeface="宋体" panose="02010600030101010101" pitchFamily="2" charset="-122"/>
                <a:cs typeface="+mn-cs"/>
              </a:rPr>
              <a:t>3.63</a:t>
            </a:r>
            <a:r>
              <a:rPr kumimoji="0" lang="zh-CN" altLang="en-US" b="0" i="0" u="none" strike="noStrike" kern="1200" cap="none" spc="0" normalizeH="0" baseline="0" noProof="0">
                <a:ln>
                  <a:noFill/>
                </a:ln>
                <a:solidFill>
                  <a:sysClr val="windowText" lastClr="000000"/>
                </a:solidFill>
                <a:effectLst/>
                <a:uLnTx/>
                <a:uFillTx/>
                <a:latin typeface="Century Gothic" panose="020b0502020202020204"/>
                <a:ea typeface="宋体" panose="02010600030101010101" pitchFamily="2" charset="-122"/>
                <a:cs typeface="+mn-cs"/>
              </a:rPr>
              <a:t>亿和存货</a:t>
            </a:r>
            <a:r>
              <a:rPr kumimoji="0" lang="en-US" altLang="zh-CN" b="0" i="0" u="none" strike="noStrike" kern="1200" cap="none" spc="0" normalizeH="0" baseline="0" noProof="0">
                <a:ln>
                  <a:noFill/>
                </a:ln>
                <a:solidFill>
                  <a:sysClr val="windowText" lastClr="000000"/>
                </a:solidFill>
                <a:effectLst/>
                <a:uLnTx/>
                <a:uFillTx/>
                <a:latin typeface="Century Gothic" panose="020b0502020202020204"/>
                <a:ea typeface="宋体" panose="02010600030101010101" pitchFamily="2" charset="-122"/>
                <a:cs typeface="+mn-cs"/>
              </a:rPr>
              <a:t>372.43</a:t>
            </a:r>
            <a:r>
              <a:rPr kumimoji="0" lang="zh-CN" altLang="en-US" b="0" i="0" u="none" strike="noStrike" kern="1200" cap="none" spc="0" normalizeH="0" baseline="0" noProof="0">
                <a:ln>
                  <a:noFill/>
                </a:ln>
                <a:solidFill>
                  <a:sysClr val="windowText" lastClr="000000"/>
                </a:solidFill>
                <a:effectLst/>
                <a:uLnTx/>
                <a:uFillTx/>
                <a:latin typeface="Century Gothic" panose="020b0502020202020204"/>
                <a:ea typeface="宋体" panose="02010600030101010101" pitchFamily="2" charset="-122"/>
                <a:cs typeface="+mn-cs"/>
              </a:rPr>
              <a:t>亿；企业约有非流动资产</a:t>
            </a:r>
            <a:r>
              <a:rPr kumimoji="0" lang="en-US" altLang="zh-CN" b="0" i="0" u="none" strike="noStrike" kern="1200" cap="none" spc="0" normalizeH="0" baseline="0" noProof="0">
                <a:ln>
                  <a:noFill/>
                </a:ln>
                <a:solidFill>
                  <a:sysClr val="windowText" lastClr="000000"/>
                </a:solidFill>
                <a:effectLst/>
                <a:uLnTx/>
                <a:uFillTx/>
                <a:latin typeface="Century Gothic" panose="020b0502020202020204"/>
                <a:ea typeface="宋体" panose="02010600030101010101" pitchFamily="2" charset="-122"/>
                <a:cs typeface="+mn-cs"/>
              </a:rPr>
              <a:t>886.75</a:t>
            </a:r>
            <a:r>
              <a:rPr kumimoji="0" lang="zh-CN" altLang="en-US" b="0" i="0" u="none" strike="noStrike" kern="1200" cap="none" spc="0" normalizeH="0" baseline="0" noProof="0">
                <a:ln>
                  <a:noFill/>
                </a:ln>
                <a:solidFill>
                  <a:sysClr val="windowText" lastClr="000000"/>
                </a:solidFill>
                <a:effectLst/>
                <a:uLnTx/>
                <a:uFillTx/>
                <a:latin typeface="Century Gothic" panose="020b0502020202020204"/>
                <a:ea typeface="宋体" panose="02010600030101010101" pitchFamily="2" charset="-122"/>
                <a:cs typeface="+mn-cs"/>
              </a:rPr>
              <a:t>亿，其中，无可供出售金融资产，长期股权投资约</a:t>
            </a:r>
            <a:r>
              <a:rPr kumimoji="0" lang="en-US" altLang="zh-CN" b="0" i="0" u="none" strike="noStrike" kern="1200" cap="none" spc="0" normalizeH="0" baseline="0" noProof="0">
                <a:ln>
                  <a:noFill/>
                </a:ln>
                <a:solidFill>
                  <a:sysClr val="windowText" lastClr="000000"/>
                </a:solidFill>
                <a:effectLst/>
                <a:uLnTx/>
                <a:uFillTx/>
                <a:latin typeface="Century Gothic" panose="020b0502020202020204"/>
                <a:ea typeface="宋体" panose="02010600030101010101" pitchFamily="2" charset="-122"/>
                <a:cs typeface="+mn-cs"/>
              </a:rPr>
              <a:t>40.6</a:t>
            </a:r>
            <a:r>
              <a:rPr kumimoji="0" lang="zh-CN" altLang="en-US" b="0" i="0" u="none" strike="noStrike" kern="1200" cap="none" spc="0" normalizeH="0" baseline="0" noProof="0">
                <a:ln>
                  <a:noFill/>
                </a:ln>
                <a:solidFill>
                  <a:sysClr val="windowText" lastClr="000000"/>
                </a:solidFill>
                <a:effectLst/>
                <a:uLnTx/>
                <a:uFillTx/>
                <a:latin typeface="Century Gothic" panose="020b0502020202020204"/>
                <a:ea typeface="宋体" panose="02010600030101010101" pitchFamily="2" charset="-122"/>
                <a:cs typeface="+mn-cs"/>
              </a:rPr>
              <a:t>亿，固定资产约</a:t>
            </a:r>
            <a:r>
              <a:rPr kumimoji="0" lang="en-US" altLang="zh-CN" b="0" i="0" u="none" strike="noStrike" kern="1200" cap="none" spc="0" normalizeH="0" baseline="0" noProof="0">
                <a:ln>
                  <a:noFill/>
                </a:ln>
                <a:solidFill>
                  <a:sysClr val="windowText" lastClr="000000"/>
                </a:solidFill>
                <a:effectLst/>
                <a:uLnTx/>
                <a:uFillTx/>
                <a:latin typeface="Century Gothic" panose="020b0502020202020204"/>
                <a:ea typeface="宋体" panose="02010600030101010101" pitchFamily="2" charset="-122"/>
                <a:cs typeface="+mn-cs"/>
              </a:rPr>
              <a:t>494.43</a:t>
            </a:r>
            <a:r>
              <a:rPr kumimoji="0" lang="zh-CN" altLang="en-US" b="0" i="0" u="none" strike="noStrike" kern="1200" cap="none" spc="0" normalizeH="0" baseline="0" noProof="0">
                <a:ln>
                  <a:noFill/>
                </a:ln>
                <a:solidFill>
                  <a:sysClr val="windowText" lastClr="000000"/>
                </a:solidFill>
                <a:effectLst/>
                <a:uLnTx/>
                <a:uFillTx/>
                <a:latin typeface="Century Gothic" panose="020b0502020202020204"/>
                <a:ea typeface="宋体" panose="02010600030101010101" pitchFamily="2" charset="-122"/>
                <a:cs typeface="+mn-cs"/>
              </a:rPr>
              <a:t>亿，在建工程约</a:t>
            </a:r>
            <a:r>
              <a:rPr kumimoji="0" lang="en-US" altLang="zh-CN" b="0" i="0" u="none" strike="noStrike" kern="1200" cap="none" spc="0" normalizeH="0" baseline="0" noProof="0">
                <a:ln>
                  <a:noFill/>
                </a:ln>
                <a:solidFill>
                  <a:sysClr val="windowText" lastClr="000000"/>
                </a:solidFill>
                <a:effectLst/>
                <a:uLnTx/>
                <a:uFillTx/>
                <a:latin typeface="Century Gothic" panose="020b0502020202020204"/>
                <a:ea typeface="宋体" panose="02010600030101010101" pitchFamily="2" charset="-122"/>
                <a:cs typeface="+mn-cs"/>
              </a:rPr>
              <a:t>57..21</a:t>
            </a:r>
            <a:r>
              <a:rPr kumimoji="0" lang="zh-CN" altLang="en-US" b="0" i="0" u="none" strike="noStrike" kern="1200" cap="none" spc="0" normalizeH="0" baseline="0" noProof="0">
                <a:ln>
                  <a:noFill/>
                </a:ln>
                <a:solidFill>
                  <a:sysClr val="windowText" lastClr="000000"/>
                </a:solidFill>
                <a:effectLst/>
                <a:uLnTx/>
                <a:uFillTx/>
                <a:latin typeface="Century Gothic" panose="020b0502020202020204"/>
                <a:ea typeface="宋体" panose="02010600030101010101" pitchFamily="2" charset="-122"/>
                <a:cs typeface="+mn-cs"/>
              </a:rPr>
              <a:t>亿，无形资产约</a:t>
            </a:r>
            <a:r>
              <a:rPr kumimoji="0" lang="en-US" altLang="zh-CN" b="0" i="0" u="none" strike="noStrike" kern="1200" cap="none" spc="0" normalizeH="0" baseline="0" noProof="0">
                <a:ln>
                  <a:noFill/>
                </a:ln>
                <a:solidFill>
                  <a:sysClr val="windowText" lastClr="000000"/>
                </a:solidFill>
                <a:effectLst/>
                <a:uLnTx/>
                <a:uFillTx/>
                <a:latin typeface="Century Gothic" panose="020b0502020202020204"/>
                <a:ea typeface="宋体" panose="02010600030101010101" pitchFamily="2" charset="-122"/>
                <a:cs typeface="+mn-cs"/>
              </a:rPr>
              <a:t>126.5</a:t>
            </a:r>
            <a:r>
              <a:rPr kumimoji="0" lang="zh-CN" altLang="en-US" b="0" i="0" u="none" strike="noStrike" kern="1200" cap="none" spc="0" normalizeH="0" baseline="0" noProof="0">
                <a:ln>
                  <a:noFill/>
                </a:ln>
                <a:solidFill>
                  <a:sysClr val="windowText" lastClr="000000"/>
                </a:solidFill>
                <a:effectLst/>
                <a:uLnTx/>
                <a:uFillTx/>
                <a:latin typeface="Century Gothic" panose="020b0502020202020204"/>
                <a:ea typeface="宋体" panose="02010600030101010101" pitchFamily="2" charset="-122"/>
                <a:cs typeface="+mn-cs"/>
              </a:rPr>
              <a:t>亿，并且比</a:t>
            </a:r>
            <a:r>
              <a:rPr kumimoji="0" lang="en-US" altLang="zh-CN" b="0" i="0" u="none" strike="noStrike" kern="1200" cap="none" spc="0" normalizeH="0" baseline="0" noProof="0">
                <a:ln>
                  <a:noFill/>
                </a:ln>
                <a:solidFill>
                  <a:sysClr val="windowText" lastClr="000000"/>
                </a:solidFill>
                <a:effectLst/>
                <a:uLnTx/>
                <a:uFillTx/>
                <a:latin typeface="Century Gothic" panose="020b0502020202020204"/>
                <a:ea typeface="宋体" panose="02010600030101010101" pitchFamily="2" charset="-122"/>
                <a:cs typeface="+mn-cs"/>
              </a:rPr>
              <a:t>2015</a:t>
            </a:r>
            <a:r>
              <a:rPr kumimoji="0" lang="zh-CN" altLang="en-US" b="0" i="0" u="none" strike="noStrike" kern="1200" cap="none" spc="0" normalizeH="0" baseline="0" noProof="0">
                <a:ln>
                  <a:noFill/>
                </a:ln>
                <a:solidFill>
                  <a:sysClr val="windowText" lastClr="000000"/>
                </a:solidFill>
                <a:effectLst/>
                <a:uLnTx/>
                <a:uFillTx/>
                <a:latin typeface="Century Gothic" panose="020b0502020202020204"/>
                <a:ea typeface="宋体" panose="02010600030101010101" pitchFamily="2" charset="-122"/>
                <a:cs typeface="+mn-cs"/>
              </a:rPr>
              <a:t>多了投资性房地产</a:t>
            </a:r>
            <a:r>
              <a:rPr kumimoji="0" lang="en-US" altLang="zh-CN" b="0" i="0" u="none" strike="noStrike" kern="1200" cap="none" spc="0" normalizeH="0" baseline="0" noProof="0">
                <a:ln>
                  <a:noFill/>
                </a:ln>
                <a:solidFill>
                  <a:sysClr val="windowText" lastClr="000000"/>
                </a:solidFill>
                <a:effectLst/>
                <a:uLnTx/>
                <a:uFillTx/>
                <a:latin typeface="Century Gothic" panose="020b0502020202020204"/>
                <a:ea typeface="宋体" panose="02010600030101010101" pitchFamily="2" charset="-122"/>
                <a:cs typeface="+mn-cs"/>
              </a:rPr>
              <a:t>0.97</a:t>
            </a:r>
            <a:r>
              <a:rPr kumimoji="0" lang="zh-CN" altLang="en-US" b="0" i="0" u="none" strike="noStrike" kern="1200" cap="none" spc="0" normalizeH="0" baseline="0" noProof="0">
                <a:ln>
                  <a:noFill/>
                </a:ln>
                <a:solidFill>
                  <a:sysClr val="windowText" lastClr="000000"/>
                </a:solidFill>
                <a:effectLst/>
                <a:uLnTx/>
                <a:uFillTx/>
                <a:latin typeface="Century Gothic" panose="020b0502020202020204"/>
                <a:ea typeface="宋体" panose="02010600030101010101" pitchFamily="2" charset="-122"/>
                <a:cs typeface="+mn-cs"/>
              </a:rPr>
              <a:t>亿。总体资产较</a:t>
            </a:r>
            <a:r>
              <a:rPr kumimoji="0" lang="en-US" altLang="zh-CN" b="0" i="0" u="none" strike="noStrike" kern="1200" cap="none" spc="0" normalizeH="0" baseline="0" noProof="0">
                <a:ln>
                  <a:noFill/>
                </a:ln>
                <a:solidFill>
                  <a:sysClr val="windowText" lastClr="000000"/>
                </a:solidFill>
                <a:effectLst/>
                <a:uLnTx/>
                <a:uFillTx/>
                <a:latin typeface="Century Gothic" panose="020b0502020202020204"/>
                <a:ea typeface="宋体" panose="02010600030101010101" pitchFamily="2" charset="-122"/>
                <a:cs typeface="+mn-cs"/>
              </a:rPr>
              <a:t>2015</a:t>
            </a:r>
            <a:r>
              <a:rPr kumimoji="0" lang="zh-CN" altLang="en-US" b="0" i="0" u="none" strike="noStrike" kern="1200" cap="none" spc="0" normalizeH="0" baseline="0" noProof="0">
                <a:ln>
                  <a:noFill/>
                </a:ln>
                <a:solidFill>
                  <a:sysClr val="windowText" lastClr="000000"/>
                </a:solidFill>
                <a:effectLst/>
                <a:uLnTx/>
                <a:uFillTx/>
                <a:latin typeface="Century Gothic" panose="020b0502020202020204"/>
                <a:ea typeface="宋体" panose="02010600030101010101" pitchFamily="2" charset="-122"/>
                <a:cs typeface="+mn-cs"/>
              </a:rPr>
              <a:t>年有了较大增幅。</a:t>
            </a:r>
          </a:p>
          <a:p>
            <a:pPr marL="0" marR="0" lvl="0" indent="0" algn="l" defTabSz="914400" rtl="0" eaLnBrk="1" fontAlgn="auto" latinLnBrk="0" hangingPunct="1">
              <a:lnSpc>
                <a:spcPct val="100000"/>
              </a:lnSpc>
              <a:spcBef>
                <a:spcPts val="900"/>
              </a:spcBef>
              <a:spcAft>
                <a:spcPct val="0"/>
              </a:spcAft>
              <a:buClr>
                <a:sysClr val="windowText" lastClr="000000">
                  <a:lumMod val="85000"/>
                  <a:lumOff val="15000"/>
                </a:sysClr>
              </a:buClr>
              <a:buSzTx/>
              <a:buFont typeface="Garamond" panose="02020404030301010803" pitchFamily="18" charset="0"/>
              <a:buNone/>
              <a:defRPr/>
            </a:pPr>
            <a:r>
              <a:rPr kumimoji="0" lang="zh-CN" altLang="en-US" b="0" i="0" u="none" strike="noStrike" kern="1200" cap="none" spc="0" normalizeH="0" baseline="0" noProof="0">
                <a:ln>
                  <a:noFill/>
                </a:ln>
                <a:solidFill>
                  <a:sysClr val="windowText" lastClr="000000"/>
                </a:solidFill>
                <a:effectLst/>
                <a:uLnTx/>
                <a:uFillTx/>
                <a:latin typeface="Century Gothic" panose="020b0502020202020204"/>
                <a:ea typeface="宋体" panose="02010600030101010101" pitchFamily="2" charset="-122"/>
                <a:cs typeface="+mn-cs"/>
              </a:rPr>
              <a:t>      从以上数据可以看出，企业的经营性资产（货币资金、债券、存货、固定资产类及无形资产类）占总资产比重较大，企业的投资性资产规模较小，该企业的盈利模式是典型的经营主导型。并且从对资产负债表的初步观察来看，企业没有明显的不良资产，资产整体质量较好。</a:t>
            </a:r>
          </a:p>
          <a:p>
            <a:pPr marL="0" marR="0" lvl="0" indent="0" algn="l" defTabSz="914400" rtl="0" eaLnBrk="1" fontAlgn="auto" latinLnBrk="0" hangingPunct="1">
              <a:lnSpc>
                <a:spcPct val="100000"/>
              </a:lnSpc>
              <a:spcBef>
                <a:spcPts val="900"/>
              </a:spcBef>
              <a:spcAft>
                <a:spcPct val="0"/>
              </a:spcAft>
              <a:buClr>
                <a:sysClr val="windowText" lastClr="000000">
                  <a:lumMod val="85000"/>
                  <a:lumOff val="15000"/>
                </a:sysClr>
              </a:buClr>
              <a:buSzTx/>
              <a:buFont typeface="Garamond" panose="02020404030301010803" pitchFamily="18" charset="0"/>
              <a:buNone/>
              <a:defRPr/>
            </a:pPr>
            <a:r>
              <a:rPr kumimoji="0" lang="zh-CN" altLang="en-US" b="0" i="0" u="none" strike="noStrike" kern="1200" cap="none" spc="0" normalizeH="0" baseline="0" noProof="0">
                <a:ln>
                  <a:noFill/>
                </a:ln>
                <a:solidFill>
                  <a:sysClr val="windowText" lastClr="000000"/>
                </a:solidFill>
                <a:effectLst/>
                <a:uLnTx/>
                <a:uFillTx/>
                <a:latin typeface="Century Gothic" panose="020b0502020202020204"/>
                <a:ea typeface="宋体" panose="02010600030101010101" pitchFamily="2" charset="-122"/>
                <a:cs typeface="+mn-cs"/>
              </a:rPr>
              <a:t>      在</a:t>
            </a:r>
            <a:r>
              <a:rPr kumimoji="0" lang="en-US" altLang="zh-CN" b="0" i="0" u="none" strike="noStrike" kern="1200" cap="none" spc="0" normalizeH="0" baseline="0" noProof="0">
                <a:ln>
                  <a:noFill/>
                </a:ln>
                <a:solidFill>
                  <a:sysClr val="windowText" lastClr="000000"/>
                </a:solidFill>
                <a:effectLst/>
                <a:uLnTx/>
                <a:uFillTx/>
                <a:latin typeface="Century Gothic" panose="020b0502020202020204"/>
                <a:ea typeface="宋体" panose="02010600030101010101" pitchFamily="2" charset="-122"/>
                <a:cs typeface="+mn-cs"/>
              </a:rPr>
              <a:t>2015</a:t>
            </a:r>
            <a:r>
              <a:rPr kumimoji="0" lang="zh-CN" altLang="en-US" b="0" i="0" u="none" strike="noStrike" kern="1200" cap="none" spc="0" normalizeH="0" baseline="0" noProof="0">
                <a:ln>
                  <a:noFill/>
                </a:ln>
                <a:solidFill>
                  <a:sysClr val="windowText" lastClr="000000"/>
                </a:solidFill>
                <a:effectLst/>
                <a:uLnTx/>
                <a:uFillTx/>
                <a:latin typeface="Century Gothic" panose="020b0502020202020204"/>
                <a:ea typeface="宋体" panose="02010600030101010101" pitchFamily="2" charset="-122"/>
                <a:cs typeface="+mn-cs"/>
              </a:rPr>
              <a:t>年，比亚迪流动资产总额比非流动资产低，但后面四年，流动资产的比重在增加，均比非流动资产高。</a:t>
            </a:r>
          </a:p>
        </p:txBody>
      </p:sp>
    </p:spTree>
  </p:cSld>
  <p:clrMapOvr>
    <a:masterClrMapping/>
  </p:clrMapOvr>
  <mc:AlternateContent>
    <mc:Choice xmlns:p14="http://schemas.microsoft.com/office/powerpoint/2010/main" Requires="p14">
      <p:transition spd="slow" advTm="0" p14:dur="1500">
        <p:random/>
      </p:transition>
    </mc:Choice>
    <mc:Fallback>
      <p:transition spd="slow" advTm="0">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21" dur="500" fill="hold" nodeType="clickEffect">
                                  <p:stCondLst>
                                    <p:cond delay="0"/>
                                  </p:stCondLst>
                                  <p:childTnLst>
                                    <p:set>
                                      <p:cBhvr>
                                        <p:cTn id="6" dur="1" fill="hold">
                                          <p:stCondLst>
                                            <p:cond delay="0"/>
                                          </p:stCondLst>
                                        </p:cTn>
                                        <p:tgtEl>
                                          <p:spTgt spid="55"/>
                                        </p:tgtEl>
                                        <p:attrNameLst>
                                          <p:attrName>style.visibility</p:attrName>
                                        </p:attrNameLst>
                                      </p:cBhvr>
                                      <p:to>
                                        <p:strVal val="visible"/>
                                      </p:to>
                                    </p:set>
                                    <p:animEffect transition="in" filter="barn(inVertical)">
                                      <p:cBhvr>
                                        <p:cTn id="7" dur="500"/>
                                        <p:tgtEl>
                                          <p:spTgt spid="55"/>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4" dur="500" fill="hold" nodeType="clickEffect">
                                  <p:stCondLst>
                                    <p:cond delay="0"/>
                                  </p:stCondLst>
                                  <p:childTnLst>
                                    <p:set>
                                      <p:cBhvr>
                                        <p:cTn id="11" dur="1" fill="hold">
                                          <p:stCondLst>
                                            <p:cond delay="0"/>
                                          </p:stCondLst>
                                        </p:cTn>
                                        <p:tgtEl>
                                          <p:spTgt spid="56"/>
                                        </p:tgtEl>
                                        <p:attrNameLst>
                                          <p:attrName>style.visibility</p:attrName>
                                        </p:attrNameLst>
                                      </p:cBhvr>
                                      <p:to>
                                        <p:strVal val="visible"/>
                                      </p:to>
                                    </p:set>
                                    <p:animEffect transition="in" filter="wipe(down)">
                                      <p:cBhvr>
                                        <p:cTn id="12" dur="500"/>
                                        <p:tgtEl>
                                          <p:spTgt spid="56"/>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4" dur="500" fill="hold" grpId="0" nodeType="clickEffect">
                                  <p:stCondLst>
                                    <p:cond delay="0"/>
                                  </p:stCondLst>
                                  <p:childTnLst>
                                    <p:set>
                                      <p:cBhvr>
                                        <p:cTn id="16" dur="1" fill="hold">
                                          <p:stCondLst>
                                            <p:cond delay="0"/>
                                          </p:stCondLst>
                                        </p:cTn>
                                        <p:tgtEl>
                                          <p:spTgt spid="57"/>
                                        </p:tgtEl>
                                        <p:attrNameLst>
                                          <p:attrName>style.visibility</p:attrName>
                                        </p:attrNameLst>
                                      </p:cBhvr>
                                      <p:to>
                                        <p:strVal val="visible"/>
                                      </p:to>
                                    </p:set>
                                    <p:animEffect transition="in" filter="wipe(down)">
                                      <p:cBhvr>
                                        <p:cTn id="17" dur="500"/>
                                        <p:tgtEl>
                                          <p:spTgt spid="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1" name="Group 10"/>
          <p:cNvGrpSpPr>
            <a:grpSpLocks noChangeAspect="1"/>
          </p:cNvGrpSpPr>
          <p:nvPr/>
        </p:nvGrpSpPr>
        <p:grpSpPr>
          <a:xfrm>
            <a:off x="2442251" y="273590"/>
            <a:ext cx="501650" cy="502976"/>
            <a:chOff x="1728" y="113"/>
            <a:chExt cx="1136" cy="1139"/>
          </a:xfrm>
          <a:solidFill>
            <a:srgbClr val="132F95"/>
          </a:solidFill>
        </p:grpSpPr>
        <p:sp>
          <p:nvSpPr>
            <p:cNvPr id="22" name="Freeform 11"/>
            <p:cNvSpPr>
              <a:spLocks noEditPoints="1"/>
            </p:cNvSpPr>
            <p:nvPr/>
          </p:nvSpPr>
          <p:spPr bwMode="auto">
            <a:xfrm>
              <a:off x="2099" y="460"/>
              <a:ext cx="470" cy="419"/>
            </a:xfrm>
            <a:custGeom>
              <a:gdLst>
                <a:gd name="T0" fmla="*/ 68 w 175"/>
                <a:gd name="T1" fmla="*/ 11 h 156"/>
                <a:gd name="T2" fmla="*/ 2 w 175"/>
                <a:gd name="T3" fmla="*/ 85 h 156"/>
                <a:gd name="T4" fmla="*/ 77 w 175"/>
                <a:gd name="T5" fmla="*/ 155 h 156"/>
                <a:gd name="T6" fmla="*/ 68 w 175"/>
                <a:gd name="T7" fmla="*/ 11 h 156"/>
                <a:gd name="T8" fmla="*/ 77 w 175"/>
                <a:gd name="T9" fmla="*/ 143 h 156"/>
                <a:gd name="T10" fmla="*/ 14 w 175"/>
                <a:gd name="T11" fmla="*/ 85 h 156"/>
                <a:gd name="T12" fmla="*/ 68 w 175"/>
                <a:gd name="T13" fmla="*/ 23 h 156"/>
                <a:gd name="T14" fmla="*/ 77 w 175"/>
                <a:gd name="T15" fmla="*/ 143 h 156"/>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75" h="156">
                  <a:moveTo>
                    <a:pt x="68" y="11"/>
                  </a:moveTo>
                  <a:cubicBezTo>
                    <a:pt x="30" y="15"/>
                    <a:pt x="0" y="46"/>
                    <a:pt x="2" y="85"/>
                  </a:cubicBezTo>
                  <a:cubicBezTo>
                    <a:pt x="4" y="125"/>
                    <a:pt x="37" y="155"/>
                    <a:pt x="77" y="155"/>
                  </a:cubicBezTo>
                  <a:cubicBezTo>
                    <a:pt x="175" y="156"/>
                    <a:pt x="164" y="0"/>
                    <a:pt x="68" y="11"/>
                  </a:cubicBezTo>
                  <a:close/>
                  <a:moveTo>
                    <a:pt x="77" y="143"/>
                  </a:moveTo>
                  <a:cubicBezTo>
                    <a:pt x="44" y="143"/>
                    <a:pt x="16" y="118"/>
                    <a:pt x="14" y="85"/>
                  </a:cubicBezTo>
                  <a:cubicBezTo>
                    <a:pt x="12" y="53"/>
                    <a:pt x="37" y="26"/>
                    <a:pt x="68" y="23"/>
                  </a:cubicBezTo>
                  <a:cubicBezTo>
                    <a:pt x="149" y="14"/>
                    <a:pt x="159" y="143"/>
                    <a:pt x="77" y="14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23" name="Freeform 12"/>
            <p:cNvSpPr>
              <a:spLocks noEditPoints="1"/>
            </p:cNvSpPr>
            <p:nvPr/>
          </p:nvSpPr>
          <p:spPr bwMode="auto">
            <a:xfrm>
              <a:off x="1728" y="113"/>
              <a:ext cx="1136" cy="1139"/>
            </a:xfrm>
            <a:custGeom>
              <a:gdLst>
                <a:gd name="T0" fmla="*/ 413 w 423"/>
                <a:gd name="T1" fmla="*/ 178 h 424"/>
                <a:gd name="T2" fmla="*/ 362 w 423"/>
                <a:gd name="T3" fmla="*/ 142 h 424"/>
                <a:gd name="T4" fmla="*/ 378 w 423"/>
                <a:gd name="T5" fmla="*/ 107 h 424"/>
                <a:gd name="T6" fmla="*/ 361 w 423"/>
                <a:gd name="T7" fmla="*/ 69 h 424"/>
                <a:gd name="T8" fmla="*/ 299 w 423"/>
                <a:gd name="T9" fmla="*/ 72 h 424"/>
                <a:gd name="T10" fmla="*/ 253 w 423"/>
                <a:gd name="T11" fmla="*/ 44 h 424"/>
                <a:gd name="T12" fmla="*/ 208 w 423"/>
                <a:gd name="T13" fmla="*/ 8 h 424"/>
                <a:gd name="T14" fmla="*/ 172 w 423"/>
                <a:gd name="T15" fmla="*/ 50 h 424"/>
                <a:gd name="T16" fmla="*/ 127 w 423"/>
                <a:gd name="T17" fmla="*/ 73 h 424"/>
                <a:gd name="T18" fmla="*/ 57 w 423"/>
                <a:gd name="T19" fmla="*/ 79 h 424"/>
                <a:gd name="T20" fmla="*/ 50 w 423"/>
                <a:gd name="T21" fmla="*/ 174 h 424"/>
                <a:gd name="T22" fmla="*/ 5 w 423"/>
                <a:gd name="T23" fmla="*/ 224 h 424"/>
                <a:gd name="T24" fmla="*/ 53 w 423"/>
                <a:gd name="T25" fmla="*/ 254 h 424"/>
                <a:gd name="T26" fmla="*/ 68 w 423"/>
                <a:gd name="T27" fmla="*/ 296 h 424"/>
                <a:gd name="T28" fmla="*/ 44 w 423"/>
                <a:gd name="T29" fmla="*/ 333 h 424"/>
                <a:gd name="T30" fmla="*/ 128 w 423"/>
                <a:gd name="T31" fmla="*/ 356 h 424"/>
                <a:gd name="T32" fmla="*/ 177 w 423"/>
                <a:gd name="T33" fmla="*/ 416 h 424"/>
                <a:gd name="T34" fmla="*/ 240 w 423"/>
                <a:gd name="T35" fmla="*/ 420 h 424"/>
                <a:gd name="T36" fmla="*/ 250 w 423"/>
                <a:gd name="T37" fmla="*/ 377 h 424"/>
                <a:gd name="T38" fmla="*/ 308 w 423"/>
                <a:gd name="T39" fmla="*/ 359 h 424"/>
                <a:gd name="T40" fmla="*/ 376 w 423"/>
                <a:gd name="T41" fmla="*/ 343 h 424"/>
                <a:gd name="T42" fmla="*/ 359 w 423"/>
                <a:gd name="T43" fmla="*/ 290 h 424"/>
                <a:gd name="T44" fmla="*/ 413 w 423"/>
                <a:gd name="T45" fmla="*/ 250 h 424"/>
                <a:gd name="T46" fmla="*/ 400 w 423"/>
                <a:gd name="T47" fmla="*/ 240 h 424"/>
                <a:gd name="T48" fmla="*/ 363 w 423"/>
                <a:gd name="T49" fmla="*/ 242 h 424"/>
                <a:gd name="T50" fmla="*/ 342 w 423"/>
                <a:gd name="T51" fmla="*/ 293 h 424"/>
                <a:gd name="T52" fmla="*/ 366 w 423"/>
                <a:gd name="T53" fmla="*/ 329 h 424"/>
                <a:gd name="T54" fmla="*/ 337 w 423"/>
                <a:gd name="T55" fmla="*/ 366 h 424"/>
                <a:gd name="T56" fmla="*/ 302 w 423"/>
                <a:gd name="T57" fmla="*/ 340 h 424"/>
                <a:gd name="T58" fmla="*/ 243 w 423"/>
                <a:gd name="T59" fmla="*/ 363 h 424"/>
                <a:gd name="T60" fmla="*/ 240 w 423"/>
                <a:gd name="T61" fmla="*/ 390 h 424"/>
                <a:gd name="T62" fmla="*/ 186 w 423"/>
                <a:gd name="T63" fmla="*/ 394 h 424"/>
                <a:gd name="T64" fmla="*/ 181 w 423"/>
                <a:gd name="T65" fmla="*/ 363 h 424"/>
                <a:gd name="T66" fmla="*/ 129 w 423"/>
                <a:gd name="T67" fmla="*/ 342 h 424"/>
                <a:gd name="T68" fmla="*/ 101 w 423"/>
                <a:gd name="T69" fmla="*/ 364 h 424"/>
                <a:gd name="T70" fmla="*/ 58 w 423"/>
                <a:gd name="T71" fmla="*/ 325 h 424"/>
                <a:gd name="T72" fmla="*/ 80 w 423"/>
                <a:gd name="T73" fmla="*/ 293 h 424"/>
                <a:gd name="T74" fmla="*/ 63 w 423"/>
                <a:gd name="T75" fmla="*/ 246 h 424"/>
                <a:gd name="T76" fmla="*/ 38 w 423"/>
                <a:gd name="T77" fmla="*/ 243 h 424"/>
                <a:gd name="T78" fmla="*/ 17 w 423"/>
                <a:gd name="T79" fmla="*/ 202 h 424"/>
                <a:gd name="T80" fmla="*/ 53 w 423"/>
                <a:gd name="T81" fmla="*/ 186 h 424"/>
                <a:gd name="T82" fmla="*/ 85 w 423"/>
                <a:gd name="T83" fmla="*/ 130 h 424"/>
                <a:gd name="T84" fmla="*/ 65 w 423"/>
                <a:gd name="T85" fmla="*/ 88 h 424"/>
                <a:gd name="T86" fmla="*/ 120 w 423"/>
                <a:gd name="T87" fmla="*/ 84 h 424"/>
                <a:gd name="T88" fmla="*/ 170 w 423"/>
                <a:gd name="T89" fmla="*/ 67 h 424"/>
                <a:gd name="T90" fmla="*/ 184 w 423"/>
                <a:gd name="T91" fmla="*/ 47 h 424"/>
                <a:gd name="T92" fmla="*/ 205 w 423"/>
                <a:gd name="T93" fmla="*/ 20 h 424"/>
                <a:gd name="T94" fmla="*/ 238 w 423"/>
                <a:gd name="T95" fmla="*/ 22 h 424"/>
                <a:gd name="T96" fmla="*/ 242 w 423"/>
                <a:gd name="T97" fmla="*/ 58 h 424"/>
                <a:gd name="T98" fmla="*/ 296 w 423"/>
                <a:gd name="T99" fmla="*/ 85 h 424"/>
                <a:gd name="T100" fmla="*/ 305 w 423"/>
                <a:gd name="T101" fmla="*/ 84 h 424"/>
                <a:gd name="T102" fmla="*/ 350 w 423"/>
                <a:gd name="T103" fmla="*/ 75 h 424"/>
                <a:gd name="T104" fmla="*/ 346 w 423"/>
                <a:gd name="T105" fmla="*/ 118 h 424"/>
                <a:gd name="T106" fmla="*/ 352 w 423"/>
                <a:gd name="T107" fmla="*/ 151 h 424"/>
                <a:gd name="T108" fmla="*/ 366 w 423"/>
                <a:gd name="T109" fmla="*/ 184 h 424"/>
                <a:gd name="T110" fmla="*/ 407 w 423"/>
                <a:gd name="T111" fmla="*/ 216 h 4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22" h="422">
                  <a:moveTo>
                    <a:pt x="419" y="216"/>
                  </a:moveTo>
                  <a:cubicBezTo>
                    <a:pt x="419" y="206"/>
                    <a:pt x="422" y="186"/>
                    <a:pt x="413" y="178"/>
                  </a:cubicBezTo>
                  <a:cubicBezTo>
                    <a:pt x="405" y="171"/>
                    <a:pt x="384" y="172"/>
                    <a:pt x="371" y="172"/>
                  </a:cubicBezTo>
                  <a:cubicBezTo>
                    <a:pt x="368" y="162"/>
                    <a:pt x="366" y="151"/>
                    <a:pt x="362" y="142"/>
                  </a:cubicBezTo>
                  <a:cubicBezTo>
                    <a:pt x="360" y="138"/>
                    <a:pt x="354" y="130"/>
                    <a:pt x="355" y="126"/>
                  </a:cubicBezTo>
                  <a:cubicBezTo>
                    <a:pt x="356" y="121"/>
                    <a:pt x="374" y="113"/>
                    <a:pt x="378" y="107"/>
                  </a:cubicBezTo>
                  <a:cubicBezTo>
                    <a:pt x="381" y="103"/>
                    <a:pt x="383" y="98"/>
                    <a:pt x="381" y="93"/>
                  </a:cubicBezTo>
                  <a:cubicBezTo>
                    <a:pt x="379" y="83"/>
                    <a:pt x="367" y="76"/>
                    <a:pt x="361" y="69"/>
                  </a:cubicBezTo>
                  <a:cubicBezTo>
                    <a:pt x="354" y="63"/>
                    <a:pt x="346" y="51"/>
                    <a:pt x="337" y="48"/>
                  </a:cubicBezTo>
                  <a:cubicBezTo>
                    <a:pt x="323" y="42"/>
                    <a:pt x="309" y="62"/>
                    <a:pt x="299" y="72"/>
                  </a:cubicBezTo>
                  <a:cubicBezTo>
                    <a:pt x="288" y="66"/>
                    <a:pt x="276" y="62"/>
                    <a:pt x="264" y="57"/>
                  </a:cubicBezTo>
                  <a:cubicBezTo>
                    <a:pt x="256" y="53"/>
                    <a:pt x="254" y="52"/>
                    <a:pt x="253" y="44"/>
                  </a:cubicBezTo>
                  <a:cubicBezTo>
                    <a:pt x="251" y="37"/>
                    <a:pt x="254" y="29"/>
                    <a:pt x="252" y="22"/>
                  </a:cubicBezTo>
                  <a:cubicBezTo>
                    <a:pt x="247" y="0"/>
                    <a:pt x="225" y="7"/>
                    <a:pt x="208" y="8"/>
                  </a:cubicBezTo>
                  <a:cubicBezTo>
                    <a:pt x="191" y="10"/>
                    <a:pt x="172" y="6"/>
                    <a:pt x="171" y="28"/>
                  </a:cubicBezTo>
                  <a:cubicBezTo>
                    <a:pt x="171" y="35"/>
                    <a:pt x="174" y="44"/>
                    <a:pt x="172" y="50"/>
                  </a:cubicBezTo>
                  <a:cubicBezTo>
                    <a:pt x="170" y="56"/>
                    <a:pt x="168" y="54"/>
                    <a:pt x="160" y="57"/>
                  </a:cubicBezTo>
                  <a:cubicBezTo>
                    <a:pt x="148" y="61"/>
                    <a:pt x="138" y="67"/>
                    <a:pt x="127" y="73"/>
                  </a:cubicBezTo>
                  <a:cubicBezTo>
                    <a:pt x="119" y="63"/>
                    <a:pt x="109" y="49"/>
                    <a:pt x="95" y="50"/>
                  </a:cubicBezTo>
                  <a:cubicBezTo>
                    <a:pt x="80" y="51"/>
                    <a:pt x="66" y="70"/>
                    <a:pt x="57" y="79"/>
                  </a:cubicBezTo>
                  <a:cubicBezTo>
                    <a:pt x="38" y="99"/>
                    <a:pt x="58" y="112"/>
                    <a:pt x="72" y="127"/>
                  </a:cubicBezTo>
                  <a:cubicBezTo>
                    <a:pt x="62" y="142"/>
                    <a:pt x="55" y="157"/>
                    <a:pt x="50" y="174"/>
                  </a:cubicBezTo>
                  <a:cubicBezTo>
                    <a:pt x="37" y="171"/>
                    <a:pt x="19" y="169"/>
                    <a:pt x="10" y="178"/>
                  </a:cubicBezTo>
                  <a:cubicBezTo>
                    <a:pt x="0" y="188"/>
                    <a:pt x="5" y="212"/>
                    <a:pt x="5" y="224"/>
                  </a:cubicBezTo>
                  <a:cubicBezTo>
                    <a:pt x="6" y="234"/>
                    <a:pt x="6" y="247"/>
                    <a:pt x="16" y="253"/>
                  </a:cubicBezTo>
                  <a:cubicBezTo>
                    <a:pt x="25" y="258"/>
                    <a:pt x="41" y="256"/>
                    <a:pt x="53" y="254"/>
                  </a:cubicBezTo>
                  <a:cubicBezTo>
                    <a:pt x="55" y="265"/>
                    <a:pt x="59" y="275"/>
                    <a:pt x="63" y="285"/>
                  </a:cubicBezTo>
                  <a:cubicBezTo>
                    <a:pt x="64" y="287"/>
                    <a:pt x="69" y="294"/>
                    <a:pt x="68" y="296"/>
                  </a:cubicBezTo>
                  <a:cubicBezTo>
                    <a:pt x="68" y="296"/>
                    <a:pt x="66" y="298"/>
                    <a:pt x="65" y="300"/>
                  </a:cubicBezTo>
                  <a:cubicBezTo>
                    <a:pt x="59" y="310"/>
                    <a:pt x="39" y="319"/>
                    <a:pt x="44" y="333"/>
                  </a:cubicBezTo>
                  <a:cubicBezTo>
                    <a:pt x="49" y="347"/>
                    <a:pt x="77" y="371"/>
                    <a:pt x="90" y="376"/>
                  </a:cubicBezTo>
                  <a:cubicBezTo>
                    <a:pt x="105" y="382"/>
                    <a:pt x="118" y="366"/>
                    <a:pt x="128" y="356"/>
                  </a:cubicBezTo>
                  <a:cubicBezTo>
                    <a:pt x="142" y="366"/>
                    <a:pt x="157" y="372"/>
                    <a:pt x="175" y="375"/>
                  </a:cubicBezTo>
                  <a:cubicBezTo>
                    <a:pt x="174" y="388"/>
                    <a:pt x="169" y="406"/>
                    <a:pt x="177" y="416"/>
                  </a:cubicBezTo>
                  <a:cubicBezTo>
                    <a:pt x="183" y="423"/>
                    <a:pt x="198" y="422"/>
                    <a:pt x="206" y="422"/>
                  </a:cubicBezTo>
                  <a:cubicBezTo>
                    <a:pt x="216" y="422"/>
                    <a:pt x="230" y="424"/>
                    <a:pt x="240" y="420"/>
                  </a:cubicBezTo>
                  <a:cubicBezTo>
                    <a:pt x="247" y="417"/>
                    <a:pt x="251" y="412"/>
                    <a:pt x="252" y="405"/>
                  </a:cubicBezTo>
                  <a:cubicBezTo>
                    <a:pt x="254" y="397"/>
                    <a:pt x="247" y="383"/>
                    <a:pt x="250" y="377"/>
                  </a:cubicBezTo>
                  <a:cubicBezTo>
                    <a:pt x="253" y="371"/>
                    <a:pt x="271" y="368"/>
                    <a:pt x="277" y="365"/>
                  </a:cubicBezTo>
                  <a:cubicBezTo>
                    <a:pt x="288" y="359"/>
                    <a:pt x="297" y="349"/>
                    <a:pt x="308" y="359"/>
                  </a:cubicBezTo>
                  <a:cubicBezTo>
                    <a:pt x="320" y="369"/>
                    <a:pt x="325" y="388"/>
                    <a:pt x="342" y="377"/>
                  </a:cubicBezTo>
                  <a:cubicBezTo>
                    <a:pt x="355" y="370"/>
                    <a:pt x="368" y="355"/>
                    <a:pt x="376" y="343"/>
                  </a:cubicBezTo>
                  <a:cubicBezTo>
                    <a:pt x="384" y="329"/>
                    <a:pt x="378" y="324"/>
                    <a:pt x="367" y="314"/>
                  </a:cubicBezTo>
                  <a:cubicBezTo>
                    <a:pt x="356" y="304"/>
                    <a:pt x="352" y="305"/>
                    <a:pt x="359" y="290"/>
                  </a:cubicBezTo>
                  <a:cubicBezTo>
                    <a:pt x="364" y="277"/>
                    <a:pt x="368" y="265"/>
                    <a:pt x="372" y="252"/>
                  </a:cubicBezTo>
                  <a:cubicBezTo>
                    <a:pt x="384" y="253"/>
                    <a:pt x="403" y="256"/>
                    <a:pt x="413" y="250"/>
                  </a:cubicBezTo>
                  <a:cubicBezTo>
                    <a:pt x="423" y="243"/>
                    <a:pt x="420" y="226"/>
                    <a:pt x="419" y="216"/>
                  </a:cubicBezTo>
                  <a:close/>
                  <a:moveTo>
                    <a:pt x="400" y="240"/>
                  </a:moveTo>
                  <a:cubicBezTo>
                    <a:pt x="391" y="243"/>
                    <a:pt x="376" y="240"/>
                    <a:pt x="367" y="240"/>
                  </a:cubicBezTo>
                  <a:cubicBezTo>
                    <a:pt x="365" y="240"/>
                    <a:pt x="364" y="241"/>
                    <a:pt x="363" y="242"/>
                  </a:cubicBezTo>
                  <a:cubicBezTo>
                    <a:pt x="362" y="243"/>
                    <a:pt x="362" y="243"/>
                    <a:pt x="361" y="244"/>
                  </a:cubicBezTo>
                  <a:cubicBezTo>
                    <a:pt x="356" y="261"/>
                    <a:pt x="348" y="277"/>
                    <a:pt x="342" y="293"/>
                  </a:cubicBezTo>
                  <a:cubicBezTo>
                    <a:pt x="340" y="301"/>
                    <a:pt x="341" y="305"/>
                    <a:pt x="345" y="311"/>
                  </a:cubicBezTo>
                  <a:cubicBezTo>
                    <a:pt x="351" y="317"/>
                    <a:pt x="363" y="322"/>
                    <a:pt x="366" y="329"/>
                  </a:cubicBezTo>
                  <a:cubicBezTo>
                    <a:pt x="370" y="338"/>
                    <a:pt x="353" y="352"/>
                    <a:pt x="348" y="357"/>
                  </a:cubicBezTo>
                  <a:cubicBezTo>
                    <a:pt x="346" y="359"/>
                    <a:pt x="341" y="365"/>
                    <a:pt x="337" y="366"/>
                  </a:cubicBezTo>
                  <a:cubicBezTo>
                    <a:pt x="330" y="368"/>
                    <a:pt x="327" y="363"/>
                    <a:pt x="322" y="357"/>
                  </a:cubicBezTo>
                  <a:cubicBezTo>
                    <a:pt x="317" y="351"/>
                    <a:pt x="311" y="341"/>
                    <a:pt x="302" y="340"/>
                  </a:cubicBezTo>
                  <a:cubicBezTo>
                    <a:pt x="296" y="339"/>
                    <a:pt x="289" y="344"/>
                    <a:pt x="284" y="347"/>
                  </a:cubicBezTo>
                  <a:cubicBezTo>
                    <a:pt x="270" y="355"/>
                    <a:pt x="259" y="361"/>
                    <a:pt x="243" y="363"/>
                  </a:cubicBezTo>
                  <a:cubicBezTo>
                    <a:pt x="241" y="364"/>
                    <a:pt x="239" y="366"/>
                    <a:pt x="239" y="367"/>
                  </a:cubicBezTo>
                  <a:cubicBezTo>
                    <a:pt x="238" y="375"/>
                    <a:pt x="240" y="382"/>
                    <a:pt x="240" y="390"/>
                  </a:cubicBezTo>
                  <a:cubicBezTo>
                    <a:pt x="240" y="410"/>
                    <a:pt x="222" y="410"/>
                    <a:pt x="206" y="410"/>
                  </a:cubicBezTo>
                  <a:cubicBezTo>
                    <a:pt x="191" y="409"/>
                    <a:pt x="185" y="409"/>
                    <a:pt x="186" y="394"/>
                  </a:cubicBezTo>
                  <a:cubicBezTo>
                    <a:pt x="186" y="386"/>
                    <a:pt x="187" y="378"/>
                    <a:pt x="187" y="369"/>
                  </a:cubicBezTo>
                  <a:cubicBezTo>
                    <a:pt x="186" y="366"/>
                    <a:pt x="184" y="364"/>
                    <a:pt x="181" y="363"/>
                  </a:cubicBezTo>
                  <a:cubicBezTo>
                    <a:pt x="162" y="362"/>
                    <a:pt x="146" y="355"/>
                    <a:pt x="132" y="344"/>
                  </a:cubicBezTo>
                  <a:cubicBezTo>
                    <a:pt x="131" y="343"/>
                    <a:pt x="130" y="343"/>
                    <a:pt x="129" y="342"/>
                  </a:cubicBezTo>
                  <a:cubicBezTo>
                    <a:pt x="127" y="342"/>
                    <a:pt x="125" y="342"/>
                    <a:pt x="123" y="344"/>
                  </a:cubicBezTo>
                  <a:cubicBezTo>
                    <a:pt x="118" y="348"/>
                    <a:pt x="108" y="362"/>
                    <a:pt x="101" y="364"/>
                  </a:cubicBezTo>
                  <a:cubicBezTo>
                    <a:pt x="90" y="367"/>
                    <a:pt x="79" y="353"/>
                    <a:pt x="72" y="346"/>
                  </a:cubicBezTo>
                  <a:cubicBezTo>
                    <a:pt x="66" y="341"/>
                    <a:pt x="55" y="334"/>
                    <a:pt x="58" y="325"/>
                  </a:cubicBezTo>
                  <a:cubicBezTo>
                    <a:pt x="60" y="318"/>
                    <a:pt x="70" y="312"/>
                    <a:pt x="75" y="307"/>
                  </a:cubicBezTo>
                  <a:cubicBezTo>
                    <a:pt x="80" y="302"/>
                    <a:pt x="82" y="301"/>
                    <a:pt x="80" y="293"/>
                  </a:cubicBezTo>
                  <a:cubicBezTo>
                    <a:pt x="79" y="285"/>
                    <a:pt x="73" y="278"/>
                    <a:pt x="70" y="270"/>
                  </a:cubicBezTo>
                  <a:cubicBezTo>
                    <a:pt x="67" y="262"/>
                    <a:pt x="65" y="254"/>
                    <a:pt x="63" y="246"/>
                  </a:cubicBezTo>
                  <a:cubicBezTo>
                    <a:pt x="62" y="243"/>
                    <a:pt x="60" y="241"/>
                    <a:pt x="57" y="241"/>
                  </a:cubicBezTo>
                  <a:cubicBezTo>
                    <a:pt x="51" y="242"/>
                    <a:pt x="45" y="243"/>
                    <a:pt x="38" y="243"/>
                  </a:cubicBezTo>
                  <a:cubicBezTo>
                    <a:pt x="27" y="243"/>
                    <a:pt x="21" y="245"/>
                    <a:pt x="18" y="232"/>
                  </a:cubicBezTo>
                  <a:cubicBezTo>
                    <a:pt x="17" y="223"/>
                    <a:pt x="16" y="211"/>
                    <a:pt x="17" y="202"/>
                  </a:cubicBezTo>
                  <a:cubicBezTo>
                    <a:pt x="17" y="197"/>
                    <a:pt x="18" y="188"/>
                    <a:pt x="23" y="185"/>
                  </a:cubicBezTo>
                  <a:cubicBezTo>
                    <a:pt x="29" y="182"/>
                    <a:pt x="47" y="185"/>
                    <a:pt x="53" y="186"/>
                  </a:cubicBezTo>
                  <a:cubicBezTo>
                    <a:pt x="56" y="187"/>
                    <a:pt x="60" y="186"/>
                    <a:pt x="61" y="182"/>
                  </a:cubicBezTo>
                  <a:cubicBezTo>
                    <a:pt x="65" y="163"/>
                    <a:pt x="73" y="146"/>
                    <a:pt x="85" y="130"/>
                  </a:cubicBezTo>
                  <a:cubicBezTo>
                    <a:pt x="87" y="128"/>
                    <a:pt x="86" y="124"/>
                    <a:pt x="84" y="123"/>
                  </a:cubicBezTo>
                  <a:cubicBezTo>
                    <a:pt x="76" y="113"/>
                    <a:pt x="56" y="102"/>
                    <a:pt x="65" y="88"/>
                  </a:cubicBezTo>
                  <a:cubicBezTo>
                    <a:pt x="69" y="82"/>
                    <a:pt x="80" y="71"/>
                    <a:pt x="86" y="68"/>
                  </a:cubicBezTo>
                  <a:cubicBezTo>
                    <a:pt x="103" y="60"/>
                    <a:pt x="110" y="73"/>
                    <a:pt x="120" y="84"/>
                  </a:cubicBezTo>
                  <a:cubicBezTo>
                    <a:pt x="122" y="87"/>
                    <a:pt x="125" y="89"/>
                    <a:pt x="128" y="87"/>
                  </a:cubicBezTo>
                  <a:cubicBezTo>
                    <a:pt x="142" y="78"/>
                    <a:pt x="155" y="72"/>
                    <a:pt x="170" y="67"/>
                  </a:cubicBezTo>
                  <a:cubicBezTo>
                    <a:pt x="173" y="66"/>
                    <a:pt x="178" y="64"/>
                    <a:pt x="180" y="62"/>
                  </a:cubicBezTo>
                  <a:cubicBezTo>
                    <a:pt x="184" y="58"/>
                    <a:pt x="184" y="52"/>
                    <a:pt x="184" y="47"/>
                  </a:cubicBezTo>
                  <a:cubicBezTo>
                    <a:pt x="184" y="42"/>
                    <a:pt x="182" y="36"/>
                    <a:pt x="183" y="31"/>
                  </a:cubicBezTo>
                  <a:cubicBezTo>
                    <a:pt x="185" y="21"/>
                    <a:pt x="196" y="21"/>
                    <a:pt x="205" y="20"/>
                  </a:cubicBezTo>
                  <a:cubicBezTo>
                    <a:pt x="210" y="20"/>
                    <a:pt x="217" y="19"/>
                    <a:pt x="223" y="19"/>
                  </a:cubicBezTo>
                  <a:cubicBezTo>
                    <a:pt x="230" y="18"/>
                    <a:pt x="234" y="20"/>
                    <a:pt x="238" y="22"/>
                  </a:cubicBezTo>
                  <a:cubicBezTo>
                    <a:pt x="243" y="25"/>
                    <a:pt x="241" y="30"/>
                    <a:pt x="241" y="37"/>
                  </a:cubicBezTo>
                  <a:cubicBezTo>
                    <a:pt x="242" y="44"/>
                    <a:pt x="238" y="52"/>
                    <a:pt x="242" y="58"/>
                  </a:cubicBezTo>
                  <a:cubicBezTo>
                    <a:pt x="245" y="63"/>
                    <a:pt x="249" y="64"/>
                    <a:pt x="255" y="66"/>
                  </a:cubicBezTo>
                  <a:cubicBezTo>
                    <a:pt x="270" y="72"/>
                    <a:pt x="283" y="76"/>
                    <a:pt x="296" y="85"/>
                  </a:cubicBezTo>
                  <a:cubicBezTo>
                    <a:pt x="297" y="85"/>
                    <a:pt x="297" y="85"/>
                    <a:pt x="298" y="85"/>
                  </a:cubicBezTo>
                  <a:cubicBezTo>
                    <a:pt x="300" y="86"/>
                    <a:pt x="303" y="86"/>
                    <a:pt x="305" y="84"/>
                  </a:cubicBezTo>
                  <a:cubicBezTo>
                    <a:pt x="311" y="78"/>
                    <a:pt x="318" y="67"/>
                    <a:pt x="326" y="63"/>
                  </a:cubicBezTo>
                  <a:cubicBezTo>
                    <a:pt x="336" y="58"/>
                    <a:pt x="342" y="68"/>
                    <a:pt x="350" y="75"/>
                  </a:cubicBezTo>
                  <a:cubicBezTo>
                    <a:pt x="358" y="83"/>
                    <a:pt x="372" y="92"/>
                    <a:pt x="365" y="104"/>
                  </a:cubicBezTo>
                  <a:cubicBezTo>
                    <a:pt x="361" y="110"/>
                    <a:pt x="351" y="112"/>
                    <a:pt x="346" y="118"/>
                  </a:cubicBezTo>
                  <a:cubicBezTo>
                    <a:pt x="341" y="123"/>
                    <a:pt x="341" y="126"/>
                    <a:pt x="343" y="133"/>
                  </a:cubicBezTo>
                  <a:cubicBezTo>
                    <a:pt x="346" y="139"/>
                    <a:pt x="350" y="144"/>
                    <a:pt x="352" y="151"/>
                  </a:cubicBezTo>
                  <a:cubicBezTo>
                    <a:pt x="355" y="160"/>
                    <a:pt x="358" y="170"/>
                    <a:pt x="361" y="179"/>
                  </a:cubicBezTo>
                  <a:cubicBezTo>
                    <a:pt x="362" y="182"/>
                    <a:pt x="364" y="184"/>
                    <a:pt x="366" y="184"/>
                  </a:cubicBezTo>
                  <a:cubicBezTo>
                    <a:pt x="376" y="185"/>
                    <a:pt x="387" y="184"/>
                    <a:pt x="396" y="186"/>
                  </a:cubicBezTo>
                  <a:cubicBezTo>
                    <a:pt x="411" y="190"/>
                    <a:pt x="407" y="204"/>
                    <a:pt x="407" y="216"/>
                  </a:cubicBezTo>
                  <a:cubicBezTo>
                    <a:pt x="408" y="226"/>
                    <a:pt x="411" y="236"/>
                    <a:pt x="400" y="24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24" name="Freeform 13"/>
            <p:cNvSpPr/>
            <p:nvPr/>
          </p:nvSpPr>
          <p:spPr bwMode="auto">
            <a:xfrm>
              <a:off x="2195" y="368"/>
              <a:ext cx="108" cy="49"/>
            </a:xfrm>
            <a:custGeom>
              <a:gdLst>
                <a:gd name="T0" fmla="*/ 10 w 40"/>
                <a:gd name="T1" fmla="*/ 16 h 18"/>
                <a:gd name="T2" fmla="*/ 33 w 40"/>
                <a:gd name="T3" fmla="*/ 12 h 18"/>
                <a:gd name="T4" fmla="*/ 33 w 40"/>
                <a:gd name="T5" fmla="*/ 0 h 18"/>
                <a:gd name="T6" fmla="*/ 7 w 40"/>
                <a:gd name="T7" fmla="*/ 4 h 18"/>
                <a:gd name="T8" fmla="*/ 10 w 40"/>
                <a:gd name="T9" fmla="*/ 16 h 18"/>
              </a:gdLst>
              <a:cxnLst>
                <a:cxn ang="0">
                  <a:pos x="T0" y="T1"/>
                </a:cxn>
                <a:cxn ang="0">
                  <a:pos x="T2" y="T3"/>
                </a:cxn>
                <a:cxn ang="0">
                  <a:pos x="T4" y="T5"/>
                </a:cxn>
                <a:cxn ang="0">
                  <a:pos x="T6" y="T7"/>
                </a:cxn>
                <a:cxn ang="0">
                  <a:pos x="T8" y="T9"/>
                </a:cxn>
              </a:cxnLst>
              <a:rect l="0" t="0" r="r" b="b"/>
              <a:pathLst>
                <a:path w="40" h="18">
                  <a:moveTo>
                    <a:pt x="10" y="16"/>
                  </a:moveTo>
                  <a:cubicBezTo>
                    <a:pt x="18" y="13"/>
                    <a:pt x="25" y="12"/>
                    <a:pt x="33" y="12"/>
                  </a:cubicBezTo>
                  <a:cubicBezTo>
                    <a:pt x="40" y="12"/>
                    <a:pt x="40" y="0"/>
                    <a:pt x="33" y="0"/>
                  </a:cubicBezTo>
                  <a:cubicBezTo>
                    <a:pt x="24" y="0"/>
                    <a:pt x="15" y="1"/>
                    <a:pt x="7" y="4"/>
                  </a:cubicBezTo>
                  <a:cubicBezTo>
                    <a:pt x="0" y="6"/>
                    <a:pt x="3" y="18"/>
                    <a:pt x="10" y="1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25" name="Freeform 14"/>
            <p:cNvSpPr/>
            <p:nvPr/>
          </p:nvSpPr>
          <p:spPr bwMode="auto">
            <a:xfrm>
              <a:off x="2383" y="384"/>
              <a:ext cx="102" cy="73"/>
            </a:xfrm>
            <a:custGeom>
              <a:gdLst>
                <a:gd name="T0" fmla="*/ 7 w 38"/>
                <a:gd name="T1" fmla="*/ 13 h 27"/>
                <a:gd name="T2" fmla="*/ 24 w 38"/>
                <a:gd name="T3" fmla="*/ 22 h 27"/>
                <a:gd name="T4" fmla="*/ 33 w 38"/>
                <a:gd name="T5" fmla="*/ 13 h 27"/>
                <a:gd name="T6" fmla="*/ 10 w 38"/>
                <a:gd name="T7" fmla="*/ 2 h 27"/>
                <a:gd name="T8" fmla="*/ 7 w 38"/>
                <a:gd name="T9" fmla="*/ 13 h 27"/>
              </a:gdLst>
              <a:cxnLst>
                <a:cxn ang="0">
                  <a:pos x="T0" y="T1"/>
                </a:cxn>
                <a:cxn ang="0">
                  <a:pos x="T2" y="T3"/>
                </a:cxn>
                <a:cxn ang="0">
                  <a:pos x="T4" y="T5"/>
                </a:cxn>
                <a:cxn ang="0">
                  <a:pos x="T6" y="T7"/>
                </a:cxn>
                <a:cxn ang="0">
                  <a:pos x="T8" y="T9"/>
                </a:cxn>
              </a:cxnLst>
              <a:rect l="0" t="0" r="r" b="b"/>
              <a:pathLst>
                <a:path w="38" h="27">
                  <a:moveTo>
                    <a:pt x="7" y="13"/>
                  </a:moveTo>
                  <a:cubicBezTo>
                    <a:pt x="13" y="15"/>
                    <a:pt x="19" y="18"/>
                    <a:pt x="24" y="22"/>
                  </a:cubicBezTo>
                  <a:cubicBezTo>
                    <a:pt x="30" y="27"/>
                    <a:pt x="38" y="18"/>
                    <a:pt x="33" y="13"/>
                  </a:cubicBezTo>
                  <a:cubicBezTo>
                    <a:pt x="26" y="8"/>
                    <a:pt x="19" y="4"/>
                    <a:pt x="10" y="2"/>
                  </a:cubicBezTo>
                  <a:cubicBezTo>
                    <a:pt x="3" y="0"/>
                    <a:pt x="0" y="11"/>
                    <a:pt x="7" y="1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26" name="Freeform 15"/>
            <p:cNvSpPr/>
            <p:nvPr/>
          </p:nvSpPr>
          <p:spPr bwMode="auto">
            <a:xfrm>
              <a:off x="2531" y="503"/>
              <a:ext cx="70" cy="94"/>
            </a:xfrm>
            <a:custGeom>
              <a:gdLst>
                <a:gd name="T0" fmla="*/ 23 w 26"/>
                <a:gd name="T1" fmla="*/ 24 h 35"/>
                <a:gd name="T2" fmla="*/ 12 w 26"/>
                <a:gd name="T3" fmla="*/ 4 h 35"/>
                <a:gd name="T4" fmla="*/ 4 w 26"/>
                <a:gd name="T5" fmla="*/ 1 h 35"/>
                <a:gd name="T6" fmla="*/ 2 w 26"/>
                <a:gd name="T7" fmla="*/ 10 h 35"/>
                <a:gd name="T8" fmla="*/ 12 w 26"/>
                <a:gd name="T9" fmla="*/ 27 h 35"/>
                <a:gd name="T10" fmla="*/ 23 w 26"/>
                <a:gd name="T11" fmla="*/ 24 h 35"/>
              </a:gdLst>
              <a:cxnLst>
                <a:cxn ang="0">
                  <a:pos x="T0" y="T1"/>
                </a:cxn>
                <a:cxn ang="0">
                  <a:pos x="T2" y="T3"/>
                </a:cxn>
                <a:cxn ang="0">
                  <a:pos x="T4" y="T5"/>
                </a:cxn>
                <a:cxn ang="0">
                  <a:pos x="T6" y="T7"/>
                </a:cxn>
                <a:cxn ang="0">
                  <a:pos x="T8" y="T9"/>
                </a:cxn>
                <a:cxn ang="0">
                  <a:pos x="T10" y="T11"/>
                </a:cxn>
              </a:cxnLst>
              <a:rect l="0" t="0" r="r" b="b"/>
              <a:pathLst>
                <a:path w="26" h="35">
                  <a:moveTo>
                    <a:pt x="23" y="24"/>
                  </a:moveTo>
                  <a:cubicBezTo>
                    <a:pt x="20" y="17"/>
                    <a:pt x="17" y="10"/>
                    <a:pt x="12" y="4"/>
                  </a:cubicBezTo>
                  <a:cubicBezTo>
                    <a:pt x="10" y="1"/>
                    <a:pt x="7" y="0"/>
                    <a:pt x="4" y="1"/>
                  </a:cubicBezTo>
                  <a:cubicBezTo>
                    <a:pt x="1" y="3"/>
                    <a:pt x="0" y="7"/>
                    <a:pt x="2" y="10"/>
                  </a:cubicBezTo>
                  <a:cubicBezTo>
                    <a:pt x="6" y="15"/>
                    <a:pt x="9" y="21"/>
                    <a:pt x="12" y="27"/>
                  </a:cubicBezTo>
                  <a:cubicBezTo>
                    <a:pt x="14" y="35"/>
                    <a:pt x="26" y="32"/>
                    <a:pt x="23" y="2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27" name="Freeform 16"/>
            <p:cNvSpPr/>
            <p:nvPr/>
          </p:nvSpPr>
          <p:spPr bwMode="auto">
            <a:xfrm>
              <a:off x="2566" y="680"/>
              <a:ext cx="48" cy="105"/>
            </a:xfrm>
            <a:custGeom>
              <a:gdLst>
                <a:gd name="T0" fmla="*/ 5 w 18"/>
                <a:gd name="T1" fmla="*/ 8 h 39"/>
                <a:gd name="T2" fmla="*/ 2 w 18"/>
                <a:gd name="T3" fmla="*/ 28 h 39"/>
                <a:gd name="T4" fmla="*/ 13 w 18"/>
                <a:gd name="T5" fmla="*/ 32 h 39"/>
                <a:gd name="T6" fmla="*/ 17 w 18"/>
                <a:gd name="T7" fmla="*/ 8 h 39"/>
                <a:gd name="T8" fmla="*/ 5 w 18"/>
                <a:gd name="T9" fmla="*/ 8 h 39"/>
              </a:gdLst>
              <a:cxnLst>
                <a:cxn ang="0">
                  <a:pos x="T0" y="T1"/>
                </a:cxn>
                <a:cxn ang="0">
                  <a:pos x="T2" y="T3"/>
                </a:cxn>
                <a:cxn ang="0">
                  <a:pos x="T4" y="T5"/>
                </a:cxn>
                <a:cxn ang="0">
                  <a:pos x="T6" y="T7"/>
                </a:cxn>
                <a:cxn ang="0">
                  <a:pos x="T8" y="T9"/>
                </a:cxn>
              </a:cxnLst>
              <a:rect l="0" t="0" r="r" b="b"/>
              <a:pathLst>
                <a:path w="18" h="39">
                  <a:moveTo>
                    <a:pt x="5" y="8"/>
                  </a:moveTo>
                  <a:cubicBezTo>
                    <a:pt x="5" y="15"/>
                    <a:pt x="4" y="21"/>
                    <a:pt x="2" y="28"/>
                  </a:cubicBezTo>
                  <a:cubicBezTo>
                    <a:pt x="0" y="36"/>
                    <a:pt x="12" y="39"/>
                    <a:pt x="13" y="32"/>
                  </a:cubicBezTo>
                  <a:cubicBezTo>
                    <a:pt x="15" y="24"/>
                    <a:pt x="17" y="16"/>
                    <a:pt x="17" y="8"/>
                  </a:cubicBezTo>
                  <a:cubicBezTo>
                    <a:pt x="18" y="0"/>
                    <a:pt x="6" y="0"/>
                    <a:pt x="5"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28" name="Freeform 17"/>
            <p:cNvSpPr/>
            <p:nvPr/>
          </p:nvSpPr>
          <p:spPr bwMode="auto">
            <a:xfrm>
              <a:off x="2461" y="855"/>
              <a:ext cx="86" cy="83"/>
            </a:xfrm>
            <a:custGeom>
              <a:gdLst>
                <a:gd name="T0" fmla="*/ 28 w 32"/>
                <a:gd name="T1" fmla="*/ 1 h 31"/>
                <a:gd name="T2" fmla="*/ 20 w 32"/>
                <a:gd name="T3" fmla="*/ 3 h 31"/>
                <a:gd name="T4" fmla="*/ 7 w 32"/>
                <a:gd name="T5" fmla="*/ 17 h 31"/>
                <a:gd name="T6" fmla="*/ 13 w 32"/>
                <a:gd name="T7" fmla="*/ 28 h 31"/>
                <a:gd name="T8" fmla="*/ 30 w 32"/>
                <a:gd name="T9" fmla="*/ 9 h 31"/>
                <a:gd name="T10" fmla="*/ 28 w 32"/>
                <a:gd name="T11" fmla="*/ 1 h 31"/>
              </a:gdLst>
              <a:cxnLst>
                <a:cxn ang="0">
                  <a:pos x="T0" y="T1"/>
                </a:cxn>
                <a:cxn ang="0">
                  <a:pos x="T2" y="T3"/>
                </a:cxn>
                <a:cxn ang="0">
                  <a:pos x="T4" y="T5"/>
                </a:cxn>
                <a:cxn ang="0">
                  <a:pos x="T6" y="T7"/>
                </a:cxn>
                <a:cxn ang="0">
                  <a:pos x="T8" y="T9"/>
                </a:cxn>
                <a:cxn ang="0">
                  <a:pos x="T10" y="T11"/>
                </a:cxn>
              </a:cxnLst>
              <a:rect l="0" t="0" r="r" b="b"/>
              <a:pathLst>
                <a:path w="32" h="31">
                  <a:moveTo>
                    <a:pt x="28" y="1"/>
                  </a:moveTo>
                  <a:cubicBezTo>
                    <a:pt x="26" y="0"/>
                    <a:pt x="21" y="0"/>
                    <a:pt x="20" y="3"/>
                  </a:cubicBezTo>
                  <a:cubicBezTo>
                    <a:pt x="17" y="9"/>
                    <a:pt x="13" y="14"/>
                    <a:pt x="7" y="17"/>
                  </a:cubicBezTo>
                  <a:cubicBezTo>
                    <a:pt x="0" y="21"/>
                    <a:pt x="6" y="31"/>
                    <a:pt x="13" y="28"/>
                  </a:cubicBezTo>
                  <a:cubicBezTo>
                    <a:pt x="21" y="24"/>
                    <a:pt x="27" y="17"/>
                    <a:pt x="30" y="9"/>
                  </a:cubicBezTo>
                  <a:cubicBezTo>
                    <a:pt x="32" y="6"/>
                    <a:pt x="31" y="3"/>
                    <a:pt x="28" y="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29" name="Freeform 18"/>
            <p:cNvSpPr/>
            <p:nvPr/>
          </p:nvSpPr>
          <p:spPr bwMode="auto">
            <a:xfrm>
              <a:off x="2295" y="954"/>
              <a:ext cx="104" cy="43"/>
            </a:xfrm>
            <a:custGeom>
              <a:gdLst>
                <a:gd name="T0" fmla="*/ 28 w 39"/>
                <a:gd name="T1" fmla="*/ 1 h 16"/>
                <a:gd name="T2" fmla="*/ 7 w 39"/>
                <a:gd name="T3" fmla="*/ 4 h 16"/>
                <a:gd name="T4" fmla="*/ 7 w 39"/>
                <a:gd name="T5" fmla="*/ 16 h 16"/>
                <a:gd name="T6" fmla="*/ 31 w 39"/>
                <a:gd name="T7" fmla="*/ 13 h 16"/>
                <a:gd name="T8" fmla="*/ 28 w 39"/>
                <a:gd name="T9" fmla="*/ 1 h 16"/>
              </a:gdLst>
              <a:cxnLst>
                <a:cxn ang="0">
                  <a:pos x="T0" y="T1"/>
                </a:cxn>
                <a:cxn ang="0">
                  <a:pos x="T2" y="T3"/>
                </a:cxn>
                <a:cxn ang="0">
                  <a:pos x="T4" y="T5"/>
                </a:cxn>
                <a:cxn ang="0">
                  <a:pos x="T6" y="T7"/>
                </a:cxn>
                <a:cxn ang="0">
                  <a:pos x="T8" y="T9"/>
                </a:cxn>
              </a:cxnLst>
              <a:rect l="0" t="0" r="r" b="b"/>
              <a:pathLst>
                <a:path w="39" h="16">
                  <a:moveTo>
                    <a:pt x="28" y="1"/>
                  </a:moveTo>
                  <a:cubicBezTo>
                    <a:pt x="21" y="2"/>
                    <a:pt x="14" y="3"/>
                    <a:pt x="7" y="4"/>
                  </a:cubicBezTo>
                  <a:cubicBezTo>
                    <a:pt x="0" y="4"/>
                    <a:pt x="0" y="16"/>
                    <a:pt x="7" y="16"/>
                  </a:cubicBezTo>
                  <a:cubicBezTo>
                    <a:pt x="15" y="15"/>
                    <a:pt x="23" y="14"/>
                    <a:pt x="31" y="13"/>
                  </a:cubicBezTo>
                  <a:cubicBezTo>
                    <a:pt x="39" y="11"/>
                    <a:pt x="36" y="0"/>
                    <a:pt x="28" y="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30" name="Freeform 19"/>
            <p:cNvSpPr/>
            <p:nvPr/>
          </p:nvSpPr>
          <p:spPr bwMode="auto">
            <a:xfrm>
              <a:off x="2117" y="914"/>
              <a:ext cx="100" cy="69"/>
            </a:xfrm>
            <a:custGeom>
              <a:gdLst>
                <a:gd name="T0" fmla="*/ 29 w 37"/>
                <a:gd name="T1" fmla="*/ 12 h 26"/>
                <a:gd name="T2" fmla="*/ 10 w 37"/>
                <a:gd name="T3" fmla="*/ 2 h 26"/>
                <a:gd name="T4" fmla="*/ 2 w 37"/>
                <a:gd name="T5" fmla="*/ 5 h 26"/>
                <a:gd name="T6" fmla="*/ 4 w 37"/>
                <a:gd name="T7" fmla="*/ 13 h 26"/>
                <a:gd name="T8" fmla="*/ 26 w 37"/>
                <a:gd name="T9" fmla="*/ 24 h 26"/>
                <a:gd name="T10" fmla="*/ 29 w 37"/>
                <a:gd name="T11" fmla="*/ 12 h 26"/>
              </a:gdLst>
              <a:cxnLst>
                <a:cxn ang="0">
                  <a:pos x="T0" y="T1"/>
                </a:cxn>
                <a:cxn ang="0">
                  <a:pos x="T2" y="T3"/>
                </a:cxn>
                <a:cxn ang="0">
                  <a:pos x="T4" y="T5"/>
                </a:cxn>
                <a:cxn ang="0">
                  <a:pos x="T6" y="T7"/>
                </a:cxn>
                <a:cxn ang="0">
                  <a:pos x="T8" y="T9"/>
                </a:cxn>
                <a:cxn ang="0">
                  <a:pos x="T10" y="T11"/>
                </a:cxn>
              </a:cxnLst>
              <a:rect l="0" t="0" r="r" b="b"/>
              <a:pathLst>
                <a:path w="37" h="26">
                  <a:moveTo>
                    <a:pt x="29" y="12"/>
                  </a:moveTo>
                  <a:cubicBezTo>
                    <a:pt x="22" y="10"/>
                    <a:pt x="16" y="7"/>
                    <a:pt x="10" y="2"/>
                  </a:cubicBezTo>
                  <a:cubicBezTo>
                    <a:pt x="7" y="0"/>
                    <a:pt x="3" y="2"/>
                    <a:pt x="2" y="5"/>
                  </a:cubicBezTo>
                  <a:cubicBezTo>
                    <a:pt x="0" y="8"/>
                    <a:pt x="1" y="11"/>
                    <a:pt x="4" y="13"/>
                  </a:cubicBezTo>
                  <a:cubicBezTo>
                    <a:pt x="11" y="18"/>
                    <a:pt x="18" y="21"/>
                    <a:pt x="26" y="24"/>
                  </a:cubicBezTo>
                  <a:cubicBezTo>
                    <a:pt x="34" y="26"/>
                    <a:pt x="37" y="14"/>
                    <a:pt x="29" y="1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31" name="Freeform 20"/>
            <p:cNvSpPr/>
            <p:nvPr/>
          </p:nvSpPr>
          <p:spPr bwMode="auto">
            <a:xfrm>
              <a:off x="1996" y="766"/>
              <a:ext cx="68" cy="97"/>
            </a:xfrm>
            <a:custGeom>
              <a:gdLst>
                <a:gd name="T0" fmla="*/ 14 w 25"/>
                <a:gd name="T1" fmla="*/ 7 h 36"/>
                <a:gd name="T2" fmla="*/ 2 w 25"/>
                <a:gd name="T3" fmla="*/ 11 h 36"/>
                <a:gd name="T4" fmla="*/ 14 w 25"/>
                <a:gd name="T5" fmla="*/ 34 h 36"/>
                <a:gd name="T6" fmla="*/ 23 w 25"/>
                <a:gd name="T7" fmla="*/ 34 h 36"/>
                <a:gd name="T8" fmla="*/ 23 w 25"/>
                <a:gd name="T9" fmla="*/ 25 h 36"/>
                <a:gd name="T10" fmla="*/ 14 w 25"/>
                <a:gd name="T11" fmla="*/ 7 h 36"/>
              </a:gdLst>
              <a:cxnLst>
                <a:cxn ang="0">
                  <a:pos x="T0" y="T1"/>
                </a:cxn>
                <a:cxn ang="0">
                  <a:pos x="T2" y="T3"/>
                </a:cxn>
                <a:cxn ang="0">
                  <a:pos x="T4" y="T5"/>
                </a:cxn>
                <a:cxn ang="0">
                  <a:pos x="T6" y="T7"/>
                </a:cxn>
                <a:cxn ang="0">
                  <a:pos x="T8" y="T9"/>
                </a:cxn>
                <a:cxn ang="0">
                  <a:pos x="T10" y="T11"/>
                </a:cxn>
              </a:cxnLst>
              <a:rect l="0" t="0" r="r" b="b"/>
              <a:pathLst>
                <a:path w="25" h="36">
                  <a:moveTo>
                    <a:pt x="14" y="7"/>
                  </a:moveTo>
                  <a:cubicBezTo>
                    <a:pt x="12" y="0"/>
                    <a:pt x="0" y="3"/>
                    <a:pt x="2" y="11"/>
                  </a:cubicBezTo>
                  <a:cubicBezTo>
                    <a:pt x="5" y="19"/>
                    <a:pt x="9" y="27"/>
                    <a:pt x="14" y="34"/>
                  </a:cubicBezTo>
                  <a:cubicBezTo>
                    <a:pt x="16" y="36"/>
                    <a:pt x="21" y="36"/>
                    <a:pt x="23" y="34"/>
                  </a:cubicBezTo>
                  <a:cubicBezTo>
                    <a:pt x="25" y="31"/>
                    <a:pt x="25" y="28"/>
                    <a:pt x="23" y="25"/>
                  </a:cubicBezTo>
                  <a:cubicBezTo>
                    <a:pt x="19" y="20"/>
                    <a:pt x="16" y="14"/>
                    <a:pt x="14" y="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32" name="Freeform 21"/>
            <p:cNvSpPr/>
            <p:nvPr/>
          </p:nvSpPr>
          <p:spPr bwMode="auto">
            <a:xfrm>
              <a:off x="1986" y="581"/>
              <a:ext cx="40" cy="107"/>
            </a:xfrm>
            <a:custGeom>
              <a:gdLst>
                <a:gd name="T0" fmla="*/ 13 w 15"/>
                <a:gd name="T1" fmla="*/ 33 h 40"/>
                <a:gd name="T2" fmla="*/ 14 w 15"/>
                <a:gd name="T3" fmla="*/ 11 h 40"/>
                <a:gd name="T4" fmla="*/ 3 w 15"/>
                <a:gd name="T5" fmla="*/ 8 h 40"/>
                <a:gd name="T6" fmla="*/ 1 w 15"/>
                <a:gd name="T7" fmla="*/ 33 h 40"/>
                <a:gd name="T8" fmla="*/ 13 w 15"/>
                <a:gd name="T9" fmla="*/ 33 h 40"/>
              </a:gdLst>
              <a:cxnLst>
                <a:cxn ang="0">
                  <a:pos x="T0" y="T1"/>
                </a:cxn>
                <a:cxn ang="0">
                  <a:pos x="T2" y="T3"/>
                </a:cxn>
                <a:cxn ang="0">
                  <a:pos x="T4" y="T5"/>
                </a:cxn>
                <a:cxn ang="0">
                  <a:pos x="T6" y="T7"/>
                </a:cxn>
                <a:cxn ang="0">
                  <a:pos x="T8" y="T9"/>
                </a:cxn>
              </a:cxnLst>
              <a:rect l="0" t="0" r="r" b="b"/>
              <a:pathLst>
                <a:path w="15" h="40">
                  <a:moveTo>
                    <a:pt x="13" y="33"/>
                  </a:moveTo>
                  <a:cubicBezTo>
                    <a:pt x="12" y="25"/>
                    <a:pt x="13" y="18"/>
                    <a:pt x="14" y="11"/>
                  </a:cubicBezTo>
                  <a:cubicBezTo>
                    <a:pt x="15" y="3"/>
                    <a:pt x="4" y="0"/>
                    <a:pt x="3" y="8"/>
                  </a:cubicBezTo>
                  <a:cubicBezTo>
                    <a:pt x="1" y="16"/>
                    <a:pt x="0" y="24"/>
                    <a:pt x="1" y="33"/>
                  </a:cubicBezTo>
                  <a:cubicBezTo>
                    <a:pt x="1" y="40"/>
                    <a:pt x="13" y="40"/>
                    <a:pt x="13" y="3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33" name="Freeform 22"/>
            <p:cNvSpPr/>
            <p:nvPr/>
          </p:nvSpPr>
          <p:spPr bwMode="auto">
            <a:xfrm>
              <a:off x="2045" y="430"/>
              <a:ext cx="91" cy="83"/>
            </a:xfrm>
            <a:custGeom>
              <a:gdLst>
                <a:gd name="T0" fmla="*/ 22 w 34"/>
                <a:gd name="T1" fmla="*/ 4 h 31"/>
                <a:gd name="T2" fmla="*/ 3 w 34"/>
                <a:gd name="T3" fmla="*/ 20 h 31"/>
                <a:gd name="T4" fmla="*/ 3 w 34"/>
                <a:gd name="T5" fmla="*/ 29 h 31"/>
                <a:gd name="T6" fmla="*/ 11 w 34"/>
                <a:gd name="T7" fmla="*/ 29 h 31"/>
                <a:gd name="T8" fmla="*/ 28 w 34"/>
                <a:gd name="T9" fmla="*/ 14 h 31"/>
                <a:gd name="T10" fmla="*/ 22 w 34"/>
                <a:gd name="T11" fmla="*/ 4 h 31"/>
              </a:gdLst>
              <a:cxnLst>
                <a:cxn ang="0">
                  <a:pos x="T0" y="T1"/>
                </a:cxn>
                <a:cxn ang="0">
                  <a:pos x="T2" y="T3"/>
                </a:cxn>
                <a:cxn ang="0">
                  <a:pos x="T4" y="T5"/>
                </a:cxn>
                <a:cxn ang="0">
                  <a:pos x="T6" y="T7"/>
                </a:cxn>
                <a:cxn ang="0">
                  <a:pos x="T8" y="T9"/>
                </a:cxn>
                <a:cxn ang="0">
                  <a:pos x="T10" y="T11"/>
                </a:cxn>
              </a:cxnLst>
              <a:rect l="0" t="0" r="r" b="b"/>
              <a:pathLst>
                <a:path w="34" h="31">
                  <a:moveTo>
                    <a:pt x="22" y="4"/>
                  </a:moveTo>
                  <a:cubicBezTo>
                    <a:pt x="14" y="8"/>
                    <a:pt x="8" y="14"/>
                    <a:pt x="3" y="20"/>
                  </a:cubicBezTo>
                  <a:cubicBezTo>
                    <a:pt x="1" y="23"/>
                    <a:pt x="0" y="26"/>
                    <a:pt x="3" y="29"/>
                  </a:cubicBezTo>
                  <a:cubicBezTo>
                    <a:pt x="5" y="31"/>
                    <a:pt x="9" y="31"/>
                    <a:pt x="11" y="29"/>
                  </a:cubicBezTo>
                  <a:cubicBezTo>
                    <a:pt x="16" y="23"/>
                    <a:pt x="21" y="18"/>
                    <a:pt x="28" y="14"/>
                  </a:cubicBezTo>
                  <a:cubicBezTo>
                    <a:pt x="34" y="10"/>
                    <a:pt x="28" y="0"/>
                    <a:pt x="22"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grpSp>
      <p:grpSp>
        <p:nvGrpSpPr>
          <p:cNvPr id="34" name="Group 10"/>
          <p:cNvGrpSpPr>
            <a:grpSpLocks noChangeAspect="1"/>
          </p:cNvGrpSpPr>
          <p:nvPr/>
        </p:nvGrpSpPr>
        <p:grpSpPr>
          <a:xfrm>
            <a:off x="8886748" y="258134"/>
            <a:ext cx="501650" cy="502976"/>
            <a:chOff x="1728" y="113"/>
            <a:chExt cx="1136" cy="1139"/>
          </a:xfrm>
          <a:solidFill>
            <a:srgbClr val="132F95"/>
          </a:solidFill>
        </p:grpSpPr>
        <p:sp>
          <p:nvSpPr>
            <p:cNvPr id="35" name="Freeform 11"/>
            <p:cNvSpPr>
              <a:spLocks noEditPoints="1"/>
            </p:cNvSpPr>
            <p:nvPr/>
          </p:nvSpPr>
          <p:spPr bwMode="auto">
            <a:xfrm>
              <a:off x="2099" y="460"/>
              <a:ext cx="470" cy="419"/>
            </a:xfrm>
            <a:custGeom>
              <a:gdLst>
                <a:gd name="T0" fmla="*/ 68 w 175"/>
                <a:gd name="T1" fmla="*/ 11 h 156"/>
                <a:gd name="T2" fmla="*/ 2 w 175"/>
                <a:gd name="T3" fmla="*/ 85 h 156"/>
                <a:gd name="T4" fmla="*/ 77 w 175"/>
                <a:gd name="T5" fmla="*/ 155 h 156"/>
                <a:gd name="T6" fmla="*/ 68 w 175"/>
                <a:gd name="T7" fmla="*/ 11 h 156"/>
                <a:gd name="T8" fmla="*/ 77 w 175"/>
                <a:gd name="T9" fmla="*/ 143 h 156"/>
                <a:gd name="T10" fmla="*/ 14 w 175"/>
                <a:gd name="T11" fmla="*/ 85 h 156"/>
                <a:gd name="T12" fmla="*/ 68 w 175"/>
                <a:gd name="T13" fmla="*/ 23 h 156"/>
                <a:gd name="T14" fmla="*/ 77 w 175"/>
                <a:gd name="T15" fmla="*/ 143 h 156"/>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75" h="156">
                  <a:moveTo>
                    <a:pt x="68" y="11"/>
                  </a:moveTo>
                  <a:cubicBezTo>
                    <a:pt x="30" y="15"/>
                    <a:pt x="0" y="46"/>
                    <a:pt x="2" y="85"/>
                  </a:cubicBezTo>
                  <a:cubicBezTo>
                    <a:pt x="4" y="125"/>
                    <a:pt x="37" y="155"/>
                    <a:pt x="77" y="155"/>
                  </a:cubicBezTo>
                  <a:cubicBezTo>
                    <a:pt x="175" y="156"/>
                    <a:pt x="164" y="0"/>
                    <a:pt x="68" y="11"/>
                  </a:cubicBezTo>
                  <a:close/>
                  <a:moveTo>
                    <a:pt x="77" y="143"/>
                  </a:moveTo>
                  <a:cubicBezTo>
                    <a:pt x="44" y="143"/>
                    <a:pt x="16" y="118"/>
                    <a:pt x="14" y="85"/>
                  </a:cubicBezTo>
                  <a:cubicBezTo>
                    <a:pt x="12" y="53"/>
                    <a:pt x="37" y="26"/>
                    <a:pt x="68" y="23"/>
                  </a:cubicBezTo>
                  <a:cubicBezTo>
                    <a:pt x="149" y="14"/>
                    <a:pt x="159" y="143"/>
                    <a:pt x="77" y="14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36" name="Freeform 12"/>
            <p:cNvSpPr>
              <a:spLocks noEditPoints="1"/>
            </p:cNvSpPr>
            <p:nvPr/>
          </p:nvSpPr>
          <p:spPr bwMode="auto">
            <a:xfrm>
              <a:off x="1728" y="113"/>
              <a:ext cx="1136" cy="1139"/>
            </a:xfrm>
            <a:custGeom>
              <a:gdLst>
                <a:gd name="T0" fmla="*/ 413 w 423"/>
                <a:gd name="T1" fmla="*/ 178 h 424"/>
                <a:gd name="T2" fmla="*/ 362 w 423"/>
                <a:gd name="T3" fmla="*/ 142 h 424"/>
                <a:gd name="T4" fmla="*/ 378 w 423"/>
                <a:gd name="T5" fmla="*/ 107 h 424"/>
                <a:gd name="T6" fmla="*/ 361 w 423"/>
                <a:gd name="T7" fmla="*/ 69 h 424"/>
                <a:gd name="T8" fmla="*/ 299 w 423"/>
                <a:gd name="T9" fmla="*/ 72 h 424"/>
                <a:gd name="T10" fmla="*/ 253 w 423"/>
                <a:gd name="T11" fmla="*/ 44 h 424"/>
                <a:gd name="T12" fmla="*/ 208 w 423"/>
                <a:gd name="T13" fmla="*/ 8 h 424"/>
                <a:gd name="T14" fmla="*/ 172 w 423"/>
                <a:gd name="T15" fmla="*/ 50 h 424"/>
                <a:gd name="T16" fmla="*/ 127 w 423"/>
                <a:gd name="T17" fmla="*/ 73 h 424"/>
                <a:gd name="T18" fmla="*/ 57 w 423"/>
                <a:gd name="T19" fmla="*/ 79 h 424"/>
                <a:gd name="T20" fmla="*/ 50 w 423"/>
                <a:gd name="T21" fmla="*/ 174 h 424"/>
                <a:gd name="T22" fmla="*/ 5 w 423"/>
                <a:gd name="T23" fmla="*/ 224 h 424"/>
                <a:gd name="T24" fmla="*/ 53 w 423"/>
                <a:gd name="T25" fmla="*/ 254 h 424"/>
                <a:gd name="T26" fmla="*/ 68 w 423"/>
                <a:gd name="T27" fmla="*/ 296 h 424"/>
                <a:gd name="T28" fmla="*/ 44 w 423"/>
                <a:gd name="T29" fmla="*/ 333 h 424"/>
                <a:gd name="T30" fmla="*/ 128 w 423"/>
                <a:gd name="T31" fmla="*/ 356 h 424"/>
                <a:gd name="T32" fmla="*/ 177 w 423"/>
                <a:gd name="T33" fmla="*/ 416 h 424"/>
                <a:gd name="T34" fmla="*/ 240 w 423"/>
                <a:gd name="T35" fmla="*/ 420 h 424"/>
                <a:gd name="T36" fmla="*/ 250 w 423"/>
                <a:gd name="T37" fmla="*/ 377 h 424"/>
                <a:gd name="T38" fmla="*/ 308 w 423"/>
                <a:gd name="T39" fmla="*/ 359 h 424"/>
                <a:gd name="T40" fmla="*/ 376 w 423"/>
                <a:gd name="T41" fmla="*/ 343 h 424"/>
                <a:gd name="T42" fmla="*/ 359 w 423"/>
                <a:gd name="T43" fmla="*/ 290 h 424"/>
                <a:gd name="T44" fmla="*/ 413 w 423"/>
                <a:gd name="T45" fmla="*/ 250 h 424"/>
                <a:gd name="T46" fmla="*/ 400 w 423"/>
                <a:gd name="T47" fmla="*/ 240 h 424"/>
                <a:gd name="T48" fmla="*/ 363 w 423"/>
                <a:gd name="T49" fmla="*/ 242 h 424"/>
                <a:gd name="T50" fmla="*/ 342 w 423"/>
                <a:gd name="T51" fmla="*/ 293 h 424"/>
                <a:gd name="T52" fmla="*/ 366 w 423"/>
                <a:gd name="T53" fmla="*/ 329 h 424"/>
                <a:gd name="T54" fmla="*/ 337 w 423"/>
                <a:gd name="T55" fmla="*/ 366 h 424"/>
                <a:gd name="T56" fmla="*/ 302 w 423"/>
                <a:gd name="T57" fmla="*/ 340 h 424"/>
                <a:gd name="T58" fmla="*/ 243 w 423"/>
                <a:gd name="T59" fmla="*/ 363 h 424"/>
                <a:gd name="T60" fmla="*/ 240 w 423"/>
                <a:gd name="T61" fmla="*/ 390 h 424"/>
                <a:gd name="T62" fmla="*/ 186 w 423"/>
                <a:gd name="T63" fmla="*/ 394 h 424"/>
                <a:gd name="T64" fmla="*/ 181 w 423"/>
                <a:gd name="T65" fmla="*/ 363 h 424"/>
                <a:gd name="T66" fmla="*/ 129 w 423"/>
                <a:gd name="T67" fmla="*/ 342 h 424"/>
                <a:gd name="T68" fmla="*/ 101 w 423"/>
                <a:gd name="T69" fmla="*/ 364 h 424"/>
                <a:gd name="T70" fmla="*/ 58 w 423"/>
                <a:gd name="T71" fmla="*/ 325 h 424"/>
                <a:gd name="T72" fmla="*/ 80 w 423"/>
                <a:gd name="T73" fmla="*/ 293 h 424"/>
                <a:gd name="T74" fmla="*/ 63 w 423"/>
                <a:gd name="T75" fmla="*/ 246 h 424"/>
                <a:gd name="T76" fmla="*/ 38 w 423"/>
                <a:gd name="T77" fmla="*/ 243 h 424"/>
                <a:gd name="T78" fmla="*/ 17 w 423"/>
                <a:gd name="T79" fmla="*/ 202 h 424"/>
                <a:gd name="T80" fmla="*/ 53 w 423"/>
                <a:gd name="T81" fmla="*/ 186 h 424"/>
                <a:gd name="T82" fmla="*/ 85 w 423"/>
                <a:gd name="T83" fmla="*/ 130 h 424"/>
                <a:gd name="T84" fmla="*/ 65 w 423"/>
                <a:gd name="T85" fmla="*/ 88 h 424"/>
                <a:gd name="T86" fmla="*/ 120 w 423"/>
                <a:gd name="T87" fmla="*/ 84 h 424"/>
                <a:gd name="T88" fmla="*/ 170 w 423"/>
                <a:gd name="T89" fmla="*/ 67 h 424"/>
                <a:gd name="T90" fmla="*/ 184 w 423"/>
                <a:gd name="T91" fmla="*/ 47 h 424"/>
                <a:gd name="T92" fmla="*/ 205 w 423"/>
                <a:gd name="T93" fmla="*/ 20 h 424"/>
                <a:gd name="T94" fmla="*/ 238 w 423"/>
                <a:gd name="T95" fmla="*/ 22 h 424"/>
                <a:gd name="T96" fmla="*/ 242 w 423"/>
                <a:gd name="T97" fmla="*/ 58 h 424"/>
                <a:gd name="T98" fmla="*/ 296 w 423"/>
                <a:gd name="T99" fmla="*/ 85 h 424"/>
                <a:gd name="T100" fmla="*/ 305 w 423"/>
                <a:gd name="T101" fmla="*/ 84 h 424"/>
                <a:gd name="T102" fmla="*/ 350 w 423"/>
                <a:gd name="T103" fmla="*/ 75 h 424"/>
                <a:gd name="T104" fmla="*/ 346 w 423"/>
                <a:gd name="T105" fmla="*/ 118 h 424"/>
                <a:gd name="T106" fmla="*/ 352 w 423"/>
                <a:gd name="T107" fmla="*/ 151 h 424"/>
                <a:gd name="T108" fmla="*/ 366 w 423"/>
                <a:gd name="T109" fmla="*/ 184 h 424"/>
                <a:gd name="T110" fmla="*/ 407 w 423"/>
                <a:gd name="T111" fmla="*/ 216 h 4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22" h="422">
                  <a:moveTo>
                    <a:pt x="419" y="216"/>
                  </a:moveTo>
                  <a:cubicBezTo>
                    <a:pt x="419" y="206"/>
                    <a:pt x="422" y="186"/>
                    <a:pt x="413" y="178"/>
                  </a:cubicBezTo>
                  <a:cubicBezTo>
                    <a:pt x="405" y="171"/>
                    <a:pt x="384" y="172"/>
                    <a:pt x="371" y="172"/>
                  </a:cubicBezTo>
                  <a:cubicBezTo>
                    <a:pt x="368" y="162"/>
                    <a:pt x="366" y="151"/>
                    <a:pt x="362" y="142"/>
                  </a:cubicBezTo>
                  <a:cubicBezTo>
                    <a:pt x="360" y="138"/>
                    <a:pt x="354" y="130"/>
                    <a:pt x="355" y="126"/>
                  </a:cubicBezTo>
                  <a:cubicBezTo>
                    <a:pt x="356" y="121"/>
                    <a:pt x="374" y="113"/>
                    <a:pt x="378" y="107"/>
                  </a:cubicBezTo>
                  <a:cubicBezTo>
                    <a:pt x="381" y="103"/>
                    <a:pt x="383" y="98"/>
                    <a:pt x="381" y="93"/>
                  </a:cubicBezTo>
                  <a:cubicBezTo>
                    <a:pt x="379" y="83"/>
                    <a:pt x="367" y="76"/>
                    <a:pt x="361" y="69"/>
                  </a:cubicBezTo>
                  <a:cubicBezTo>
                    <a:pt x="354" y="63"/>
                    <a:pt x="346" y="51"/>
                    <a:pt x="337" y="48"/>
                  </a:cubicBezTo>
                  <a:cubicBezTo>
                    <a:pt x="323" y="42"/>
                    <a:pt x="309" y="62"/>
                    <a:pt x="299" y="72"/>
                  </a:cubicBezTo>
                  <a:cubicBezTo>
                    <a:pt x="288" y="66"/>
                    <a:pt x="276" y="62"/>
                    <a:pt x="264" y="57"/>
                  </a:cubicBezTo>
                  <a:cubicBezTo>
                    <a:pt x="256" y="53"/>
                    <a:pt x="254" y="52"/>
                    <a:pt x="253" y="44"/>
                  </a:cubicBezTo>
                  <a:cubicBezTo>
                    <a:pt x="251" y="37"/>
                    <a:pt x="254" y="29"/>
                    <a:pt x="252" y="22"/>
                  </a:cubicBezTo>
                  <a:cubicBezTo>
                    <a:pt x="247" y="0"/>
                    <a:pt x="225" y="7"/>
                    <a:pt x="208" y="8"/>
                  </a:cubicBezTo>
                  <a:cubicBezTo>
                    <a:pt x="191" y="10"/>
                    <a:pt x="172" y="6"/>
                    <a:pt x="171" y="28"/>
                  </a:cubicBezTo>
                  <a:cubicBezTo>
                    <a:pt x="171" y="35"/>
                    <a:pt x="174" y="44"/>
                    <a:pt x="172" y="50"/>
                  </a:cubicBezTo>
                  <a:cubicBezTo>
                    <a:pt x="170" y="56"/>
                    <a:pt x="168" y="54"/>
                    <a:pt x="160" y="57"/>
                  </a:cubicBezTo>
                  <a:cubicBezTo>
                    <a:pt x="148" y="61"/>
                    <a:pt x="138" y="67"/>
                    <a:pt x="127" y="73"/>
                  </a:cubicBezTo>
                  <a:cubicBezTo>
                    <a:pt x="119" y="63"/>
                    <a:pt x="109" y="49"/>
                    <a:pt x="95" y="50"/>
                  </a:cubicBezTo>
                  <a:cubicBezTo>
                    <a:pt x="80" y="51"/>
                    <a:pt x="66" y="70"/>
                    <a:pt x="57" y="79"/>
                  </a:cubicBezTo>
                  <a:cubicBezTo>
                    <a:pt x="38" y="99"/>
                    <a:pt x="58" y="112"/>
                    <a:pt x="72" y="127"/>
                  </a:cubicBezTo>
                  <a:cubicBezTo>
                    <a:pt x="62" y="142"/>
                    <a:pt x="55" y="157"/>
                    <a:pt x="50" y="174"/>
                  </a:cubicBezTo>
                  <a:cubicBezTo>
                    <a:pt x="37" y="171"/>
                    <a:pt x="19" y="169"/>
                    <a:pt x="10" y="178"/>
                  </a:cubicBezTo>
                  <a:cubicBezTo>
                    <a:pt x="0" y="188"/>
                    <a:pt x="5" y="212"/>
                    <a:pt x="5" y="224"/>
                  </a:cubicBezTo>
                  <a:cubicBezTo>
                    <a:pt x="6" y="234"/>
                    <a:pt x="6" y="247"/>
                    <a:pt x="16" y="253"/>
                  </a:cubicBezTo>
                  <a:cubicBezTo>
                    <a:pt x="25" y="258"/>
                    <a:pt x="41" y="256"/>
                    <a:pt x="53" y="254"/>
                  </a:cubicBezTo>
                  <a:cubicBezTo>
                    <a:pt x="55" y="265"/>
                    <a:pt x="59" y="275"/>
                    <a:pt x="63" y="285"/>
                  </a:cubicBezTo>
                  <a:cubicBezTo>
                    <a:pt x="64" y="287"/>
                    <a:pt x="69" y="294"/>
                    <a:pt x="68" y="296"/>
                  </a:cubicBezTo>
                  <a:cubicBezTo>
                    <a:pt x="68" y="296"/>
                    <a:pt x="66" y="298"/>
                    <a:pt x="65" y="300"/>
                  </a:cubicBezTo>
                  <a:cubicBezTo>
                    <a:pt x="59" y="310"/>
                    <a:pt x="39" y="319"/>
                    <a:pt x="44" y="333"/>
                  </a:cubicBezTo>
                  <a:cubicBezTo>
                    <a:pt x="49" y="347"/>
                    <a:pt x="77" y="371"/>
                    <a:pt x="90" y="376"/>
                  </a:cubicBezTo>
                  <a:cubicBezTo>
                    <a:pt x="105" y="382"/>
                    <a:pt x="118" y="366"/>
                    <a:pt x="128" y="356"/>
                  </a:cubicBezTo>
                  <a:cubicBezTo>
                    <a:pt x="142" y="366"/>
                    <a:pt x="157" y="372"/>
                    <a:pt x="175" y="375"/>
                  </a:cubicBezTo>
                  <a:cubicBezTo>
                    <a:pt x="174" y="388"/>
                    <a:pt x="169" y="406"/>
                    <a:pt x="177" y="416"/>
                  </a:cubicBezTo>
                  <a:cubicBezTo>
                    <a:pt x="183" y="423"/>
                    <a:pt x="198" y="422"/>
                    <a:pt x="206" y="422"/>
                  </a:cubicBezTo>
                  <a:cubicBezTo>
                    <a:pt x="216" y="422"/>
                    <a:pt x="230" y="424"/>
                    <a:pt x="240" y="420"/>
                  </a:cubicBezTo>
                  <a:cubicBezTo>
                    <a:pt x="247" y="417"/>
                    <a:pt x="251" y="412"/>
                    <a:pt x="252" y="405"/>
                  </a:cubicBezTo>
                  <a:cubicBezTo>
                    <a:pt x="254" y="397"/>
                    <a:pt x="247" y="383"/>
                    <a:pt x="250" y="377"/>
                  </a:cubicBezTo>
                  <a:cubicBezTo>
                    <a:pt x="253" y="371"/>
                    <a:pt x="271" y="368"/>
                    <a:pt x="277" y="365"/>
                  </a:cubicBezTo>
                  <a:cubicBezTo>
                    <a:pt x="288" y="359"/>
                    <a:pt x="297" y="349"/>
                    <a:pt x="308" y="359"/>
                  </a:cubicBezTo>
                  <a:cubicBezTo>
                    <a:pt x="320" y="369"/>
                    <a:pt x="325" y="388"/>
                    <a:pt x="342" y="377"/>
                  </a:cubicBezTo>
                  <a:cubicBezTo>
                    <a:pt x="355" y="370"/>
                    <a:pt x="368" y="355"/>
                    <a:pt x="376" y="343"/>
                  </a:cubicBezTo>
                  <a:cubicBezTo>
                    <a:pt x="384" y="329"/>
                    <a:pt x="378" y="324"/>
                    <a:pt x="367" y="314"/>
                  </a:cubicBezTo>
                  <a:cubicBezTo>
                    <a:pt x="356" y="304"/>
                    <a:pt x="352" y="305"/>
                    <a:pt x="359" y="290"/>
                  </a:cubicBezTo>
                  <a:cubicBezTo>
                    <a:pt x="364" y="277"/>
                    <a:pt x="368" y="265"/>
                    <a:pt x="372" y="252"/>
                  </a:cubicBezTo>
                  <a:cubicBezTo>
                    <a:pt x="384" y="253"/>
                    <a:pt x="403" y="256"/>
                    <a:pt x="413" y="250"/>
                  </a:cubicBezTo>
                  <a:cubicBezTo>
                    <a:pt x="423" y="243"/>
                    <a:pt x="420" y="226"/>
                    <a:pt x="419" y="216"/>
                  </a:cubicBezTo>
                  <a:close/>
                  <a:moveTo>
                    <a:pt x="400" y="240"/>
                  </a:moveTo>
                  <a:cubicBezTo>
                    <a:pt x="391" y="243"/>
                    <a:pt x="376" y="240"/>
                    <a:pt x="367" y="240"/>
                  </a:cubicBezTo>
                  <a:cubicBezTo>
                    <a:pt x="365" y="240"/>
                    <a:pt x="364" y="241"/>
                    <a:pt x="363" y="242"/>
                  </a:cubicBezTo>
                  <a:cubicBezTo>
                    <a:pt x="362" y="243"/>
                    <a:pt x="362" y="243"/>
                    <a:pt x="361" y="244"/>
                  </a:cubicBezTo>
                  <a:cubicBezTo>
                    <a:pt x="356" y="261"/>
                    <a:pt x="348" y="277"/>
                    <a:pt x="342" y="293"/>
                  </a:cubicBezTo>
                  <a:cubicBezTo>
                    <a:pt x="340" y="301"/>
                    <a:pt x="341" y="305"/>
                    <a:pt x="345" y="311"/>
                  </a:cubicBezTo>
                  <a:cubicBezTo>
                    <a:pt x="351" y="317"/>
                    <a:pt x="363" y="322"/>
                    <a:pt x="366" y="329"/>
                  </a:cubicBezTo>
                  <a:cubicBezTo>
                    <a:pt x="370" y="338"/>
                    <a:pt x="353" y="352"/>
                    <a:pt x="348" y="357"/>
                  </a:cubicBezTo>
                  <a:cubicBezTo>
                    <a:pt x="346" y="359"/>
                    <a:pt x="341" y="365"/>
                    <a:pt x="337" y="366"/>
                  </a:cubicBezTo>
                  <a:cubicBezTo>
                    <a:pt x="330" y="368"/>
                    <a:pt x="327" y="363"/>
                    <a:pt x="322" y="357"/>
                  </a:cubicBezTo>
                  <a:cubicBezTo>
                    <a:pt x="317" y="351"/>
                    <a:pt x="311" y="341"/>
                    <a:pt x="302" y="340"/>
                  </a:cubicBezTo>
                  <a:cubicBezTo>
                    <a:pt x="296" y="339"/>
                    <a:pt x="289" y="344"/>
                    <a:pt x="284" y="347"/>
                  </a:cubicBezTo>
                  <a:cubicBezTo>
                    <a:pt x="270" y="355"/>
                    <a:pt x="259" y="361"/>
                    <a:pt x="243" y="363"/>
                  </a:cubicBezTo>
                  <a:cubicBezTo>
                    <a:pt x="241" y="364"/>
                    <a:pt x="239" y="366"/>
                    <a:pt x="239" y="367"/>
                  </a:cubicBezTo>
                  <a:cubicBezTo>
                    <a:pt x="238" y="375"/>
                    <a:pt x="240" y="382"/>
                    <a:pt x="240" y="390"/>
                  </a:cubicBezTo>
                  <a:cubicBezTo>
                    <a:pt x="240" y="410"/>
                    <a:pt x="222" y="410"/>
                    <a:pt x="206" y="410"/>
                  </a:cubicBezTo>
                  <a:cubicBezTo>
                    <a:pt x="191" y="409"/>
                    <a:pt x="185" y="409"/>
                    <a:pt x="186" y="394"/>
                  </a:cubicBezTo>
                  <a:cubicBezTo>
                    <a:pt x="186" y="386"/>
                    <a:pt x="187" y="378"/>
                    <a:pt x="187" y="369"/>
                  </a:cubicBezTo>
                  <a:cubicBezTo>
                    <a:pt x="186" y="366"/>
                    <a:pt x="184" y="364"/>
                    <a:pt x="181" y="363"/>
                  </a:cubicBezTo>
                  <a:cubicBezTo>
                    <a:pt x="162" y="362"/>
                    <a:pt x="146" y="355"/>
                    <a:pt x="132" y="344"/>
                  </a:cubicBezTo>
                  <a:cubicBezTo>
                    <a:pt x="131" y="343"/>
                    <a:pt x="130" y="343"/>
                    <a:pt x="129" y="342"/>
                  </a:cubicBezTo>
                  <a:cubicBezTo>
                    <a:pt x="127" y="342"/>
                    <a:pt x="125" y="342"/>
                    <a:pt x="123" y="344"/>
                  </a:cubicBezTo>
                  <a:cubicBezTo>
                    <a:pt x="118" y="348"/>
                    <a:pt x="108" y="362"/>
                    <a:pt x="101" y="364"/>
                  </a:cubicBezTo>
                  <a:cubicBezTo>
                    <a:pt x="90" y="367"/>
                    <a:pt x="79" y="353"/>
                    <a:pt x="72" y="346"/>
                  </a:cubicBezTo>
                  <a:cubicBezTo>
                    <a:pt x="66" y="341"/>
                    <a:pt x="55" y="334"/>
                    <a:pt x="58" y="325"/>
                  </a:cubicBezTo>
                  <a:cubicBezTo>
                    <a:pt x="60" y="318"/>
                    <a:pt x="70" y="312"/>
                    <a:pt x="75" y="307"/>
                  </a:cubicBezTo>
                  <a:cubicBezTo>
                    <a:pt x="80" y="302"/>
                    <a:pt x="82" y="301"/>
                    <a:pt x="80" y="293"/>
                  </a:cubicBezTo>
                  <a:cubicBezTo>
                    <a:pt x="79" y="285"/>
                    <a:pt x="73" y="278"/>
                    <a:pt x="70" y="270"/>
                  </a:cubicBezTo>
                  <a:cubicBezTo>
                    <a:pt x="67" y="262"/>
                    <a:pt x="65" y="254"/>
                    <a:pt x="63" y="246"/>
                  </a:cubicBezTo>
                  <a:cubicBezTo>
                    <a:pt x="62" y="243"/>
                    <a:pt x="60" y="241"/>
                    <a:pt x="57" y="241"/>
                  </a:cubicBezTo>
                  <a:cubicBezTo>
                    <a:pt x="51" y="242"/>
                    <a:pt x="45" y="243"/>
                    <a:pt x="38" y="243"/>
                  </a:cubicBezTo>
                  <a:cubicBezTo>
                    <a:pt x="27" y="243"/>
                    <a:pt x="21" y="245"/>
                    <a:pt x="18" y="232"/>
                  </a:cubicBezTo>
                  <a:cubicBezTo>
                    <a:pt x="17" y="223"/>
                    <a:pt x="16" y="211"/>
                    <a:pt x="17" y="202"/>
                  </a:cubicBezTo>
                  <a:cubicBezTo>
                    <a:pt x="17" y="197"/>
                    <a:pt x="18" y="188"/>
                    <a:pt x="23" y="185"/>
                  </a:cubicBezTo>
                  <a:cubicBezTo>
                    <a:pt x="29" y="182"/>
                    <a:pt x="47" y="185"/>
                    <a:pt x="53" y="186"/>
                  </a:cubicBezTo>
                  <a:cubicBezTo>
                    <a:pt x="56" y="187"/>
                    <a:pt x="60" y="186"/>
                    <a:pt x="61" y="182"/>
                  </a:cubicBezTo>
                  <a:cubicBezTo>
                    <a:pt x="65" y="163"/>
                    <a:pt x="73" y="146"/>
                    <a:pt x="85" y="130"/>
                  </a:cubicBezTo>
                  <a:cubicBezTo>
                    <a:pt x="87" y="128"/>
                    <a:pt x="86" y="124"/>
                    <a:pt x="84" y="123"/>
                  </a:cubicBezTo>
                  <a:cubicBezTo>
                    <a:pt x="76" y="113"/>
                    <a:pt x="56" y="102"/>
                    <a:pt x="65" y="88"/>
                  </a:cubicBezTo>
                  <a:cubicBezTo>
                    <a:pt x="69" y="82"/>
                    <a:pt x="80" y="71"/>
                    <a:pt x="86" y="68"/>
                  </a:cubicBezTo>
                  <a:cubicBezTo>
                    <a:pt x="103" y="60"/>
                    <a:pt x="110" y="73"/>
                    <a:pt x="120" y="84"/>
                  </a:cubicBezTo>
                  <a:cubicBezTo>
                    <a:pt x="122" y="87"/>
                    <a:pt x="125" y="89"/>
                    <a:pt x="128" y="87"/>
                  </a:cubicBezTo>
                  <a:cubicBezTo>
                    <a:pt x="142" y="78"/>
                    <a:pt x="155" y="72"/>
                    <a:pt x="170" y="67"/>
                  </a:cubicBezTo>
                  <a:cubicBezTo>
                    <a:pt x="173" y="66"/>
                    <a:pt x="178" y="64"/>
                    <a:pt x="180" y="62"/>
                  </a:cubicBezTo>
                  <a:cubicBezTo>
                    <a:pt x="184" y="58"/>
                    <a:pt x="184" y="52"/>
                    <a:pt x="184" y="47"/>
                  </a:cubicBezTo>
                  <a:cubicBezTo>
                    <a:pt x="184" y="42"/>
                    <a:pt x="182" y="36"/>
                    <a:pt x="183" y="31"/>
                  </a:cubicBezTo>
                  <a:cubicBezTo>
                    <a:pt x="185" y="21"/>
                    <a:pt x="196" y="21"/>
                    <a:pt x="205" y="20"/>
                  </a:cubicBezTo>
                  <a:cubicBezTo>
                    <a:pt x="210" y="20"/>
                    <a:pt x="217" y="19"/>
                    <a:pt x="223" y="19"/>
                  </a:cubicBezTo>
                  <a:cubicBezTo>
                    <a:pt x="230" y="18"/>
                    <a:pt x="234" y="20"/>
                    <a:pt x="238" y="22"/>
                  </a:cubicBezTo>
                  <a:cubicBezTo>
                    <a:pt x="243" y="25"/>
                    <a:pt x="241" y="30"/>
                    <a:pt x="241" y="37"/>
                  </a:cubicBezTo>
                  <a:cubicBezTo>
                    <a:pt x="242" y="44"/>
                    <a:pt x="238" y="52"/>
                    <a:pt x="242" y="58"/>
                  </a:cubicBezTo>
                  <a:cubicBezTo>
                    <a:pt x="245" y="63"/>
                    <a:pt x="249" y="64"/>
                    <a:pt x="255" y="66"/>
                  </a:cubicBezTo>
                  <a:cubicBezTo>
                    <a:pt x="270" y="72"/>
                    <a:pt x="283" y="76"/>
                    <a:pt x="296" y="85"/>
                  </a:cubicBezTo>
                  <a:cubicBezTo>
                    <a:pt x="297" y="85"/>
                    <a:pt x="297" y="85"/>
                    <a:pt x="298" y="85"/>
                  </a:cubicBezTo>
                  <a:cubicBezTo>
                    <a:pt x="300" y="86"/>
                    <a:pt x="303" y="86"/>
                    <a:pt x="305" y="84"/>
                  </a:cubicBezTo>
                  <a:cubicBezTo>
                    <a:pt x="311" y="78"/>
                    <a:pt x="318" y="67"/>
                    <a:pt x="326" y="63"/>
                  </a:cubicBezTo>
                  <a:cubicBezTo>
                    <a:pt x="336" y="58"/>
                    <a:pt x="342" y="68"/>
                    <a:pt x="350" y="75"/>
                  </a:cubicBezTo>
                  <a:cubicBezTo>
                    <a:pt x="358" y="83"/>
                    <a:pt x="372" y="92"/>
                    <a:pt x="365" y="104"/>
                  </a:cubicBezTo>
                  <a:cubicBezTo>
                    <a:pt x="361" y="110"/>
                    <a:pt x="351" y="112"/>
                    <a:pt x="346" y="118"/>
                  </a:cubicBezTo>
                  <a:cubicBezTo>
                    <a:pt x="341" y="123"/>
                    <a:pt x="341" y="126"/>
                    <a:pt x="343" y="133"/>
                  </a:cubicBezTo>
                  <a:cubicBezTo>
                    <a:pt x="346" y="139"/>
                    <a:pt x="350" y="144"/>
                    <a:pt x="352" y="151"/>
                  </a:cubicBezTo>
                  <a:cubicBezTo>
                    <a:pt x="355" y="160"/>
                    <a:pt x="358" y="170"/>
                    <a:pt x="361" y="179"/>
                  </a:cubicBezTo>
                  <a:cubicBezTo>
                    <a:pt x="362" y="182"/>
                    <a:pt x="364" y="184"/>
                    <a:pt x="366" y="184"/>
                  </a:cubicBezTo>
                  <a:cubicBezTo>
                    <a:pt x="376" y="185"/>
                    <a:pt x="387" y="184"/>
                    <a:pt x="396" y="186"/>
                  </a:cubicBezTo>
                  <a:cubicBezTo>
                    <a:pt x="411" y="190"/>
                    <a:pt x="407" y="204"/>
                    <a:pt x="407" y="216"/>
                  </a:cubicBezTo>
                  <a:cubicBezTo>
                    <a:pt x="408" y="226"/>
                    <a:pt x="411" y="236"/>
                    <a:pt x="400" y="24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37" name="Freeform 13"/>
            <p:cNvSpPr/>
            <p:nvPr/>
          </p:nvSpPr>
          <p:spPr bwMode="auto">
            <a:xfrm>
              <a:off x="2195" y="368"/>
              <a:ext cx="108" cy="49"/>
            </a:xfrm>
            <a:custGeom>
              <a:gdLst>
                <a:gd name="T0" fmla="*/ 10 w 40"/>
                <a:gd name="T1" fmla="*/ 16 h 18"/>
                <a:gd name="T2" fmla="*/ 33 w 40"/>
                <a:gd name="T3" fmla="*/ 12 h 18"/>
                <a:gd name="T4" fmla="*/ 33 w 40"/>
                <a:gd name="T5" fmla="*/ 0 h 18"/>
                <a:gd name="T6" fmla="*/ 7 w 40"/>
                <a:gd name="T7" fmla="*/ 4 h 18"/>
                <a:gd name="T8" fmla="*/ 10 w 40"/>
                <a:gd name="T9" fmla="*/ 16 h 18"/>
              </a:gdLst>
              <a:cxnLst>
                <a:cxn ang="0">
                  <a:pos x="T0" y="T1"/>
                </a:cxn>
                <a:cxn ang="0">
                  <a:pos x="T2" y="T3"/>
                </a:cxn>
                <a:cxn ang="0">
                  <a:pos x="T4" y="T5"/>
                </a:cxn>
                <a:cxn ang="0">
                  <a:pos x="T6" y="T7"/>
                </a:cxn>
                <a:cxn ang="0">
                  <a:pos x="T8" y="T9"/>
                </a:cxn>
              </a:cxnLst>
              <a:rect l="0" t="0" r="r" b="b"/>
              <a:pathLst>
                <a:path w="40" h="18">
                  <a:moveTo>
                    <a:pt x="10" y="16"/>
                  </a:moveTo>
                  <a:cubicBezTo>
                    <a:pt x="18" y="13"/>
                    <a:pt x="25" y="12"/>
                    <a:pt x="33" y="12"/>
                  </a:cubicBezTo>
                  <a:cubicBezTo>
                    <a:pt x="40" y="12"/>
                    <a:pt x="40" y="0"/>
                    <a:pt x="33" y="0"/>
                  </a:cubicBezTo>
                  <a:cubicBezTo>
                    <a:pt x="24" y="0"/>
                    <a:pt x="15" y="1"/>
                    <a:pt x="7" y="4"/>
                  </a:cubicBezTo>
                  <a:cubicBezTo>
                    <a:pt x="0" y="6"/>
                    <a:pt x="3" y="18"/>
                    <a:pt x="10" y="1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38" name="Freeform 14"/>
            <p:cNvSpPr/>
            <p:nvPr/>
          </p:nvSpPr>
          <p:spPr bwMode="auto">
            <a:xfrm>
              <a:off x="2383" y="384"/>
              <a:ext cx="102" cy="73"/>
            </a:xfrm>
            <a:custGeom>
              <a:gdLst>
                <a:gd name="T0" fmla="*/ 7 w 38"/>
                <a:gd name="T1" fmla="*/ 13 h 27"/>
                <a:gd name="T2" fmla="*/ 24 w 38"/>
                <a:gd name="T3" fmla="*/ 22 h 27"/>
                <a:gd name="T4" fmla="*/ 33 w 38"/>
                <a:gd name="T5" fmla="*/ 13 h 27"/>
                <a:gd name="T6" fmla="*/ 10 w 38"/>
                <a:gd name="T7" fmla="*/ 2 h 27"/>
                <a:gd name="T8" fmla="*/ 7 w 38"/>
                <a:gd name="T9" fmla="*/ 13 h 27"/>
              </a:gdLst>
              <a:cxnLst>
                <a:cxn ang="0">
                  <a:pos x="T0" y="T1"/>
                </a:cxn>
                <a:cxn ang="0">
                  <a:pos x="T2" y="T3"/>
                </a:cxn>
                <a:cxn ang="0">
                  <a:pos x="T4" y="T5"/>
                </a:cxn>
                <a:cxn ang="0">
                  <a:pos x="T6" y="T7"/>
                </a:cxn>
                <a:cxn ang="0">
                  <a:pos x="T8" y="T9"/>
                </a:cxn>
              </a:cxnLst>
              <a:rect l="0" t="0" r="r" b="b"/>
              <a:pathLst>
                <a:path w="38" h="27">
                  <a:moveTo>
                    <a:pt x="7" y="13"/>
                  </a:moveTo>
                  <a:cubicBezTo>
                    <a:pt x="13" y="15"/>
                    <a:pt x="19" y="18"/>
                    <a:pt x="24" y="22"/>
                  </a:cubicBezTo>
                  <a:cubicBezTo>
                    <a:pt x="30" y="27"/>
                    <a:pt x="38" y="18"/>
                    <a:pt x="33" y="13"/>
                  </a:cubicBezTo>
                  <a:cubicBezTo>
                    <a:pt x="26" y="8"/>
                    <a:pt x="19" y="4"/>
                    <a:pt x="10" y="2"/>
                  </a:cubicBezTo>
                  <a:cubicBezTo>
                    <a:pt x="3" y="0"/>
                    <a:pt x="0" y="11"/>
                    <a:pt x="7" y="1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39" name="Freeform 15"/>
            <p:cNvSpPr/>
            <p:nvPr/>
          </p:nvSpPr>
          <p:spPr bwMode="auto">
            <a:xfrm>
              <a:off x="2531" y="503"/>
              <a:ext cx="70" cy="94"/>
            </a:xfrm>
            <a:custGeom>
              <a:gdLst>
                <a:gd name="T0" fmla="*/ 23 w 26"/>
                <a:gd name="T1" fmla="*/ 24 h 35"/>
                <a:gd name="T2" fmla="*/ 12 w 26"/>
                <a:gd name="T3" fmla="*/ 4 h 35"/>
                <a:gd name="T4" fmla="*/ 4 w 26"/>
                <a:gd name="T5" fmla="*/ 1 h 35"/>
                <a:gd name="T6" fmla="*/ 2 w 26"/>
                <a:gd name="T7" fmla="*/ 10 h 35"/>
                <a:gd name="T8" fmla="*/ 12 w 26"/>
                <a:gd name="T9" fmla="*/ 27 h 35"/>
                <a:gd name="T10" fmla="*/ 23 w 26"/>
                <a:gd name="T11" fmla="*/ 24 h 35"/>
              </a:gdLst>
              <a:cxnLst>
                <a:cxn ang="0">
                  <a:pos x="T0" y="T1"/>
                </a:cxn>
                <a:cxn ang="0">
                  <a:pos x="T2" y="T3"/>
                </a:cxn>
                <a:cxn ang="0">
                  <a:pos x="T4" y="T5"/>
                </a:cxn>
                <a:cxn ang="0">
                  <a:pos x="T6" y="T7"/>
                </a:cxn>
                <a:cxn ang="0">
                  <a:pos x="T8" y="T9"/>
                </a:cxn>
                <a:cxn ang="0">
                  <a:pos x="T10" y="T11"/>
                </a:cxn>
              </a:cxnLst>
              <a:rect l="0" t="0" r="r" b="b"/>
              <a:pathLst>
                <a:path w="26" h="35">
                  <a:moveTo>
                    <a:pt x="23" y="24"/>
                  </a:moveTo>
                  <a:cubicBezTo>
                    <a:pt x="20" y="17"/>
                    <a:pt x="17" y="10"/>
                    <a:pt x="12" y="4"/>
                  </a:cubicBezTo>
                  <a:cubicBezTo>
                    <a:pt x="10" y="1"/>
                    <a:pt x="7" y="0"/>
                    <a:pt x="4" y="1"/>
                  </a:cubicBezTo>
                  <a:cubicBezTo>
                    <a:pt x="1" y="3"/>
                    <a:pt x="0" y="7"/>
                    <a:pt x="2" y="10"/>
                  </a:cubicBezTo>
                  <a:cubicBezTo>
                    <a:pt x="6" y="15"/>
                    <a:pt x="9" y="21"/>
                    <a:pt x="12" y="27"/>
                  </a:cubicBezTo>
                  <a:cubicBezTo>
                    <a:pt x="14" y="35"/>
                    <a:pt x="26" y="32"/>
                    <a:pt x="23" y="2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40" name="Freeform 16"/>
            <p:cNvSpPr/>
            <p:nvPr/>
          </p:nvSpPr>
          <p:spPr bwMode="auto">
            <a:xfrm>
              <a:off x="2566" y="680"/>
              <a:ext cx="48" cy="105"/>
            </a:xfrm>
            <a:custGeom>
              <a:gdLst>
                <a:gd name="T0" fmla="*/ 5 w 18"/>
                <a:gd name="T1" fmla="*/ 8 h 39"/>
                <a:gd name="T2" fmla="*/ 2 w 18"/>
                <a:gd name="T3" fmla="*/ 28 h 39"/>
                <a:gd name="T4" fmla="*/ 13 w 18"/>
                <a:gd name="T5" fmla="*/ 32 h 39"/>
                <a:gd name="T6" fmla="*/ 17 w 18"/>
                <a:gd name="T7" fmla="*/ 8 h 39"/>
                <a:gd name="T8" fmla="*/ 5 w 18"/>
                <a:gd name="T9" fmla="*/ 8 h 39"/>
              </a:gdLst>
              <a:cxnLst>
                <a:cxn ang="0">
                  <a:pos x="T0" y="T1"/>
                </a:cxn>
                <a:cxn ang="0">
                  <a:pos x="T2" y="T3"/>
                </a:cxn>
                <a:cxn ang="0">
                  <a:pos x="T4" y="T5"/>
                </a:cxn>
                <a:cxn ang="0">
                  <a:pos x="T6" y="T7"/>
                </a:cxn>
                <a:cxn ang="0">
                  <a:pos x="T8" y="T9"/>
                </a:cxn>
              </a:cxnLst>
              <a:rect l="0" t="0" r="r" b="b"/>
              <a:pathLst>
                <a:path w="18" h="39">
                  <a:moveTo>
                    <a:pt x="5" y="8"/>
                  </a:moveTo>
                  <a:cubicBezTo>
                    <a:pt x="5" y="15"/>
                    <a:pt x="4" y="21"/>
                    <a:pt x="2" y="28"/>
                  </a:cubicBezTo>
                  <a:cubicBezTo>
                    <a:pt x="0" y="36"/>
                    <a:pt x="12" y="39"/>
                    <a:pt x="13" y="32"/>
                  </a:cubicBezTo>
                  <a:cubicBezTo>
                    <a:pt x="15" y="24"/>
                    <a:pt x="17" y="16"/>
                    <a:pt x="17" y="8"/>
                  </a:cubicBezTo>
                  <a:cubicBezTo>
                    <a:pt x="18" y="0"/>
                    <a:pt x="6" y="0"/>
                    <a:pt x="5"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41" name="Freeform 17"/>
            <p:cNvSpPr/>
            <p:nvPr/>
          </p:nvSpPr>
          <p:spPr bwMode="auto">
            <a:xfrm>
              <a:off x="2461" y="855"/>
              <a:ext cx="86" cy="83"/>
            </a:xfrm>
            <a:custGeom>
              <a:gdLst>
                <a:gd name="T0" fmla="*/ 28 w 32"/>
                <a:gd name="T1" fmla="*/ 1 h 31"/>
                <a:gd name="T2" fmla="*/ 20 w 32"/>
                <a:gd name="T3" fmla="*/ 3 h 31"/>
                <a:gd name="T4" fmla="*/ 7 w 32"/>
                <a:gd name="T5" fmla="*/ 17 h 31"/>
                <a:gd name="T6" fmla="*/ 13 w 32"/>
                <a:gd name="T7" fmla="*/ 28 h 31"/>
                <a:gd name="T8" fmla="*/ 30 w 32"/>
                <a:gd name="T9" fmla="*/ 9 h 31"/>
                <a:gd name="T10" fmla="*/ 28 w 32"/>
                <a:gd name="T11" fmla="*/ 1 h 31"/>
              </a:gdLst>
              <a:cxnLst>
                <a:cxn ang="0">
                  <a:pos x="T0" y="T1"/>
                </a:cxn>
                <a:cxn ang="0">
                  <a:pos x="T2" y="T3"/>
                </a:cxn>
                <a:cxn ang="0">
                  <a:pos x="T4" y="T5"/>
                </a:cxn>
                <a:cxn ang="0">
                  <a:pos x="T6" y="T7"/>
                </a:cxn>
                <a:cxn ang="0">
                  <a:pos x="T8" y="T9"/>
                </a:cxn>
                <a:cxn ang="0">
                  <a:pos x="T10" y="T11"/>
                </a:cxn>
              </a:cxnLst>
              <a:rect l="0" t="0" r="r" b="b"/>
              <a:pathLst>
                <a:path w="32" h="31">
                  <a:moveTo>
                    <a:pt x="28" y="1"/>
                  </a:moveTo>
                  <a:cubicBezTo>
                    <a:pt x="26" y="0"/>
                    <a:pt x="21" y="0"/>
                    <a:pt x="20" y="3"/>
                  </a:cubicBezTo>
                  <a:cubicBezTo>
                    <a:pt x="17" y="9"/>
                    <a:pt x="13" y="14"/>
                    <a:pt x="7" y="17"/>
                  </a:cubicBezTo>
                  <a:cubicBezTo>
                    <a:pt x="0" y="21"/>
                    <a:pt x="6" y="31"/>
                    <a:pt x="13" y="28"/>
                  </a:cubicBezTo>
                  <a:cubicBezTo>
                    <a:pt x="21" y="24"/>
                    <a:pt x="27" y="17"/>
                    <a:pt x="30" y="9"/>
                  </a:cubicBezTo>
                  <a:cubicBezTo>
                    <a:pt x="32" y="6"/>
                    <a:pt x="31" y="3"/>
                    <a:pt x="28" y="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42" name="Freeform 18"/>
            <p:cNvSpPr/>
            <p:nvPr/>
          </p:nvSpPr>
          <p:spPr bwMode="auto">
            <a:xfrm>
              <a:off x="2295" y="954"/>
              <a:ext cx="104" cy="43"/>
            </a:xfrm>
            <a:custGeom>
              <a:gdLst>
                <a:gd name="T0" fmla="*/ 28 w 39"/>
                <a:gd name="T1" fmla="*/ 1 h 16"/>
                <a:gd name="T2" fmla="*/ 7 w 39"/>
                <a:gd name="T3" fmla="*/ 4 h 16"/>
                <a:gd name="T4" fmla="*/ 7 w 39"/>
                <a:gd name="T5" fmla="*/ 16 h 16"/>
                <a:gd name="T6" fmla="*/ 31 w 39"/>
                <a:gd name="T7" fmla="*/ 13 h 16"/>
                <a:gd name="T8" fmla="*/ 28 w 39"/>
                <a:gd name="T9" fmla="*/ 1 h 16"/>
              </a:gdLst>
              <a:cxnLst>
                <a:cxn ang="0">
                  <a:pos x="T0" y="T1"/>
                </a:cxn>
                <a:cxn ang="0">
                  <a:pos x="T2" y="T3"/>
                </a:cxn>
                <a:cxn ang="0">
                  <a:pos x="T4" y="T5"/>
                </a:cxn>
                <a:cxn ang="0">
                  <a:pos x="T6" y="T7"/>
                </a:cxn>
                <a:cxn ang="0">
                  <a:pos x="T8" y="T9"/>
                </a:cxn>
              </a:cxnLst>
              <a:rect l="0" t="0" r="r" b="b"/>
              <a:pathLst>
                <a:path w="39" h="16">
                  <a:moveTo>
                    <a:pt x="28" y="1"/>
                  </a:moveTo>
                  <a:cubicBezTo>
                    <a:pt x="21" y="2"/>
                    <a:pt x="14" y="3"/>
                    <a:pt x="7" y="4"/>
                  </a:cubicBezTo>
                  <a:cubicBezTo>
                    <a:pt x="0" y="4"/>
                    <a:pt x="0" y="16"/>
                    <a:pt x="7" y="16"/>
                  </a:cubicBezTo>
                  <a:cubicBezTo>
                    <a:pt x="15" y="15"/>
                    <a:pt x="23" y="14"/>
                    <a:pt x="31" y="13"/>
                  </a:cubicBezTo>
                  <a:cubicBezTo>
                    <a:pt x="39" y="11"/>
                    <a:pt x="36" y="0"/>
                    <a:pt x="28" y="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43" name="Freeform 19"/>
            <p:cNvSpPr/>
            <p:nvPr/>
          </p:nvSpPr>
          <p:spPr bwMode="auto">
            <a:xfrm>
              <a:off x="2117" y="914"/>
              <a:ext cx="100" cy="69"/>
            </a:xfrm>
            <a:custGeom>
              <a:gdLst>
                <a:gd name="T0" fmla="*/ 29 w 37"/>
                <a:gd name="T1" fmla="*/ 12 h 26"/>
                <a:gd name="T2" fmla="*/ 10 w 37"/>
                <a:gd name="T3" fmla="*/ 2 h 26"/>
                <a:gd name="T4" fmla="*/ 2 w 37"/>
                <a:gd name="T5" fmla="*/ 5 h 26"/>
                <a:gd name="T6" fmla="*/ 4 w 37"/>
                <a:gd name="T7" fmla="*/ 13 h 26"/>
                <a:gd name="T8" fmla="*/ 26 w 37"/>
                <a:gd name="T9" fmla="*/ 24 h 26"/>
                <a:gd name="T10" fmla="*/ 29 w 37"/>
                <a:gd name="T11" fmla="*/ 12 h 26"/>
              </a:gdLst>
              <a:cxnLst>
                <a:cxn ang="0">
                  <a:pos x="T0" y="T1"/>
                </a:cxn>
                <a:cxn ang="0">
                  <a:pos x="T2" y="T3"/>
                </a:cxn>
                <a:cxn ang="0">
                  <a:pos x="T4" y="T5"/>
                </a:cxn>
                <a:cxn ang="0">
                  <a:pos x="T6" y="T7"/>
                </a:cxn>
                <a:cxn ang="0">
                  <a:pos x="T8" y="T9"/>
                </a:cxn>
                <a:cxn ang="0">
                  <a:pos x="T10" y="T11"/>
                </a:cxn>
              </a:cxnLst>
              <a:rect l="0" t="0" r="r" b="b"/>
              <a:pathLst>
                <a:path w="37" h="26">
                  <a:moveTo>
                    <a:pt x="29" y="12"/>
                  </a:moveTo>
                  <a:cubicBezTo>
                    <a:pt x="22" y="10"/>
                    <a:pt x="16" y="7"/>
                    <a:pt x="10" y="2"/>
                  </a:cubicBezTo>
                  <a:cubicBezTo>
                    <a:pt x="7" y="0"/>
                    <a:pt x="3" y="2"/>
                    <a:pt x="2" y="5"/>
                  </a:cubicBezTo>
                  <a:cubicBezTo>
                    <a:pt x="0" y="8"/>
                    <a:pt x="1" y="11"/>
                    <a:pt x="4" y="13"/>
                  </a:cubicBezTo>
                  <a:cubicBezTo>
                    <a:pt x="11" y="18"/>
                    <a:pt x="18" y="21"/>
                    <a:pt x="26" y="24"/>
                  </a:cubicBezTo>
                  <a:cubicBezTo>
                    <a:pt x="34" y="26"/>
                    <a:pt x="37" y="14"/>
                    <a:pt x="29" y="1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44" name="Freeform 20"/>
            <p:cNvSpPr/>
            <p:nvPr/>
          </p:nvSpPr>
          <p:spPr bwMode="auto">
            <a:xfrm>
              <a:off x="1996" y="766"/>
              <a:ext cx="68" cy="97"/>
            </a:xfrm>
            <a:custGeom>
              <a:gdLst>
                <a:gd name="T0" fmla="*/ 14 w 25"/>
                <a:gd name="T1" fmla="*/ 7 h 36"/>
                <a:gd name="T2" fmla="*/ 2 w 25"/>
                <a:gd name="T3" fmla="*/ 11 h 36"/>
                <a:gd name="T4" fmla="*/ 14 w 25"/>
                <a:gd name="T5" fmla="*/ 34 h 36"/>
                <a:gd name="T6" fmla="*/ 23 w 25"/>
                <a:gd name="T7" fmla="*/ 34 h 36"/>
                <a:gd name="T8" fmla="*/ 23 w 25"/>
                <a:gd name="T9" fmla="*/ 25 h 36"/>
                <a:gd name="T10" fmla="*/ 14 w 25"/>
                <a:gd name="T11" fmla="*/ 7 h 36"/>
              </a:gdLst>
              <a:cxnLst>
                <a:cxn ang="0">
                  <a:pos x="T0" y="T1"/>
                </a:cxn>
                <a:cxn ang="0">
                  <a:pos x="T2" y="T3"/>
                </a:cxn>
                <a:cxn ang="0">
                  <a:pos x="T4" y="T5"/>
                </a:cxn>
                <a:cxn ang="0">
                  <a:pos x="T6" y="T7"/>
                </a:cxn>
                <a:cxn ang="0">
                  <a:pos x="T8" y="T9"/>
                </a:cxn>
                <a:cxn ang="0">
                  <a:pos x="T10" y="T11"/>
                </a:cxn>
              </a:cxnLst>
              <a:rect l="0" t="0" r="r" b="b"/>
              <a:pathLst>
                <a:path w="25" h="36">
                  <a:moveTo>
                    <a:pt x="14" y="7"/>
                  </a:moveTo>
                  <a:cubicBezTo>
                    <a:pt x="12" y="0"/>
                    <a:pt x="0" y="3"/>
                    <a:pt x="2" y="11"/>
                  </a:cubicBezTo>
                  <a:cubicBezTo>
                    <a:pt x="5" y="19"/>
                    <a:pt x="9" y="27"/>
                    <a:pt x="14" y="34"/>
                  </a:cubicBezTo>
                  <a:cubicBezTo>
                    <a:pt x="16" y="36"/>
                    <a:pt x="21" y="36"/>
                    <a:pt x="23" y="34"/>
                  </a:cubicBezTo>
                  <a:cubicBezTo>
                    <a:pt x="25" y="31"/>
                    <a:pt x="25" y="28"/>
                    <a:pt x="23" y="25"/>
                  </a:cubicBezTo>
                  <a:cubicBezTo>
                    <a:pt x="19" y="20"/>
                    <a:pt x="16" y="14"/>
                    <a:pt x="14" y="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45" name="Freeform 21"/>
            <p:cNvSpPr/>
            <p:nvPr/>
          </p:nvSpPr>
          <p:spPr bwMode="auto">
            <a:xfrm>
              <a:off x="1986" y="581"/>
              <a:ext cx="40" cy="107"/>
            </a:xfrm>
            <a:custGeom>
              <a:gdLst>
                <a:gd name="T0" fmla="*/ 13 w 15"/>
                <a:gd name="T1" fmla="*/ 33 h 40"/>
                <a:gd name="T2" fmla="*/ 14 w 15"/>
                <a:gd name="T3" fmla="*/ 11 h 40"/>
                <a:gd name="T4" fmla="*/ 3 w 15"/>
                <a:gd name="T5" fmla="*/ 8 h 40"/>
                <a:gd name="T6" fmla="*/ 1 w 15"/>
                <a:gd name="T7" fmla="*/ 33 h 40"/>
                <a:gd name="T8" fmla="*/ 13 w 15"/>
                <a:gd name="T9" fmla="*/ 33 h 40"/>
              </a:gdLst>
              <a:cxnLst>
                <a:cxn ang="0">
                  <a:pos x="T0" y="T1"/>
                </a:cxn>
                <a:cxn ang="0">
                  <a:pos x="T2" y="T3"/>
                </a:cxn>
                <a:cxn ang="0">
                  <a:pos x="T4" y="T5"/>
                </a:cxn>
                <a:cxn ang="0">
                  <a:pos x="T6" y="T7"/>
                </a:cxn>
                <a:cxn ang="0">
                  <a:pos x="T8" y="T9"/>
                </a:cxn>
              </a:cxnLst>
              <a:rect l="0" t="0" r="r" b="b"/>
              <a:pathLst>
                <a:path w="15" h="40">
                  <a:moveTo>
                    <a:pt x="13" y="33"/>
                  </a:moveTo>
                  <a:cubicBezTo>
                    <a:pt x="12" y="25"/>
                    <a:pt x="13" y="18"/>
                    <a:pt x="14" y="11"/>
                  </a:cubicBezTo>
                  <a:cubicBezTo>
                    <a:pt x="15" y="3"/>
                    <a:pt x="4" y="0"/>
                    <a:pt x="3" y="8"/>
                  </a:cubicBezTo>
                  <a:cubicBezTo>
                    <a:pt x="1" y="16"/>
                    <a:pt x="0" y="24"/>
                    <a:pt x="1" y="33"/>
                  </a:cubicBezTo>
                  <a:cubicBezTo>
                    <a:pt x="1" y="40"/>
                    <a:pt x="13" y="40"/>
                    <a:pt x="13" y="3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46" name="Freeform 22"/>
            <p:cNvSpPr/>
            <p:nvPr/>
          </p:nvSpPr>
          <p:spPr bwMode="auto">
            <a:xfrm>
              <a:off x="2045" y="430"/>
              <a:ext cx="91" cy="83"/>
            </a:xfrm>
            <a:custGeom>
              <a:gdLst>
                <a:gd name="T0" fmla="*/ 22 w 34"/>
                <a:gd name="T1" fmla="*/ 4 h 31"/>
                <a:gd name="T2" fmla="*/ 3 w 34"/>
                <a:gd name="T3" fmla="*/ 20 h 31"/>
                <a:gd name="T4" fmla="*/ 3 w 34"/>
                <a:gd name="T5" fmla="*/ 29 h 31"/>
                <a:gd name="T6" fmla="*/ 11 w 34"/>
                <a:gd name="T7" fmla="*/ 29 h 31"/>
                <a:gd name="T8" fmla="*/ 28 w 34"/>
                <a:gd name="T9" fmla="*/ 14 h 31"/>
                <a:gd name="T10" fmla="*/ 22 w 34"/>
                <a:gd name="T11" fmla="*/ 4 h 31"/>
              </a:gdLst>
              <a:cxnLst>
                <a:cxn ang="0">
                  <a:pos x="T0" y="T1"/>
                </a:cxn>
                <a:cxn ang="0">
                  <a:pos x="T2" y="T3"/>
                </a:cxn>
                <a:cxn ang="0">
                  <a:pos x="T4" y="T5"/>
                </a:cxn>
                <a:cxn ang="0">
                  <a:pos x="T6" y="T7"/>
                </a:cxn>
                <a:cxn ang="0">
                  <a:pos x="T8" y="T9"/>
                </a:cxn>
                <a:cxn ang="0">
                  <a:pos x="T10" y="T11"/>
                </a:cxn>
              </a:cxnLst>
              <a:rect l="0" t="0" r="r" b="b"/>
              <a:pathLst>
                <a:path w="34" h="31">
                  <a:moveTo>
                    <a:pt x="22" y="4"/>
                  </a:moveTo>
                  <a:cubicBezTo>
                    <a:pt x="14" y="8"/>
                    <a:pt x="8" y="14"/>
                    <a:pt x="3" y="20"/>
                  </a:cubicBezTo>
                  <a:cubicBezTo>
                    <a:pt x="1" y="23"/>
                    <a:pt x="0" y="26"/>
                    <a:pt x="3" y="29"/>
                  </a:cubicBezTo>
                  <a:cubicBezTo>
                    <a:pt x="5" y="31"/>
                    <a:pt x="9" y="31"/>
                    <a:pt x="11" y="29"/>
                  </a:cubicBezTo>
                  <a:cubicBezTo>
                    <a:pt x="16" y="23"/>
                    <a:pt x="21" y="18"/>
                    <a:pt x="28" y="14"/>
                  </a:cubicBezTo>
                  <a:cubicBezTo>
                    <a:pt x="34" y="10"/>
                    <a:pt x="28" y="0"/>
                    <a:pt x="22"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grpSp>
      <p:sp>
        <p:nvSpPr>
          <p:cNvPr id="47" name="任意多边形 46"/>
          <p:cNvSpPr/>
          <p:nvPr/>
        </p:nvSpPr>
        <p:spPr>
          <a:xfrm>
            <a:off x="3211551" y="798255"/>
            <a:ext cx="5330283" cy="45719"/>
          </a:xfrm>
          <a:custGeom>
            <a:gdLst>
              <a:gd name="connsiteX0" fmla="*/ 0 w 2616200"/>
              <a:gd name="connsiteY0" fmla="*/ 0 h 89090"/>
              <a:gd name="connsiteX1" fmla="*/ 444500 w 2616200"/>
              <a:gd name="connsiteY1" fmla="*/ 88900 h 89090"/>
              <a:gd name="connsiteX2" fmla="*/ 1092200 w 2616200"/>
              <a:gd name="connsiteY2" fmla="*/ 25400 h 89090"/>
              <a:gd name="connsiteX3" fmla="*/ 1549400 w 2616200"/>
              <a:gd name="connsiteY3" fmla="*/ 88900 h 89090"/>
              <a:gd name="connsiteX4" fmla="*/ 2209800 w 2616200"/>
              <a:gd name="connsiteY4" fmla="*/ 38100 h 89090"/>
              <a:gd name="connsiteX5" fmla="*/ 2616200 w 2616200"/>
              <a:gd name="connsiteY5" fmla="*/ 76200 h 8909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200" h="89090">
                <a:moveTo>
                  <a:pt x="0" y="0"/>
                </a:moveTo>
                <a:cubicBezTo>
                  <a:pt x="131233" y="42333"/>
                  <a:pt x="262467" y="84667"/>
                  <a:pt x="444500" y="88900"/>
                </a:cubicBezTo>
                <a:cubicBezTo>
                  <a:pt x="626533" y="93133"/>
                  <a:pt x="908050" y="25400"/>
                  <a:pt x="1092200" y="25400"/>
                </a:cubicBezTo>
                <a:cubicBezTo>
                  <a:pt x="1276350" y="25400"/>
                  <a:pt x="1363133" y="86783"/>
                  <a:pt x="1549400" y="88900"/>
                </a:cubicBezTo>
                <a:cubicBezTo>
                  <a:pt x="1735667" y="91017"/>
                  <a:pt x="2032000" y="40217"/>
                  <a:pt x="2209800" y="38100"/>
                </a:cubicBezTo>
                <a:cubicBezTo>
                  <a:pt x="2387600" y="35983"/>
                  <a:pt x="2501900" y="56091"/>
                  <a:pt x="2616200" y="76200"/>
                </a:cubicBezTo>
              </a:path>
            </a:pathLst>
          </a:custGeom>
          <a:noFill/>
          <a:ln w="19050">
            <a:solidFill>
              <a:srgbClr val="132F95"/>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48" name="文本框 47"/>
          <p:cNvSpPr txBox="1"/>
          <p:nvPr/>
        </p:nvSpPr>
        <p:spPr>
          <a:xfrm>
            <a:off x="2672321" y="213480"/>
            <a:ext cx="6340198" cy="584775"/>
          </a:xfrm>
          <a:prstGeom prst="rect">
            <a:avLst/>
          </a:prstGeom>
          <a:noFill/>
        </p:spPr>
        <p:txBody>
          <a:bodyPr wrap="none" rtlCol="0">
            <a:spAutoFit/>
            <a:scene3d>
              <a:camera prst="orthographicFront"/>
              <a:lightRig rig="threePt" dir="t"/>
            </a:scene3d>
            <a:sp3d contourW="127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200">
                <a:solidFill>
                  <a:srgbClr val="132F95"/>
                </a:solidFill>
                <a:cs typeface="+mn-ea"/>
                <a:sym typeface="+mn-lt"/>
              </a:rPr>
              <a:t>（二）对货币资金及其质量的分析</a:t>
            </a:r>
          </a:p>
        </p:txBody>
      </p:sp>
      <p:graphicFrame>
        <p:nvGraphicFramePr>
          <p:cNvPr id="61" name="表格 60"/>
          <p:cNvGraphicFramePr>
            <a:graphicFrameLocks noGrp="1"/>
          </p:cNvGraphicFramePr>
          <p:nvPr/>
        </p:nvGraphicFramePr>
        <p:xfrm>
          <a:off x="212651" y="1144792"/>
          <a:ext cx="11898312" cy="792480"/>
        </p:xfrm>
        <a:graphic>
          <a:graphicData uri="http://schemas.openxmlformats.org/drawingml/2006/table">
            <a:tbl>
              <a:tblPr firstRow="1" bandRow="1">
                <a:tableStyleId>{69012ECD-51FC-41F1-AA8D-1B2483CD663E}</a:tableStyleId>
              </a:tblPr>
              <a:tblGrid>
                <a:gridCol w="1983052">
                  <a:extLst>
                    <a:ext uri="{9D8B030D-6E8A-4147-A177-3AD203B41FA5}">
                      <a16:colId xmlns="" xmlns:a16="http://schemas.microsoft.com/office/drawing/2014/main" val="20000"/>
                    </a:ext>
                  </a:extLst>
                </a:gridCol>
                <a:gridCol w="1983052">
                  <a:extLst>
                    <a:ext uri="{9D8B030D-6E8A-4147-A177-3AD203B41FA5}">
                      <a16:colId xmlns="" xmlns:a16="http://schemas.microsoft.com/office/drawing/2014/main" val="20001"/>
                    </a:ext>
                  </a:extLst>
                </a:gridCol>
                <a:gridCol w="1983052">
                  <a:extLst>
                    <a:ext uri="{9D8B030D-6E8A-4147-A177-3AD203B41FA5}">
                      <a16:colId xmlns="" xmlns:a16="http://schemas.microsoft.com/office/drawing/2014/main" val="20002"/>
                    </a:ext>
                  </a:extLst>
                </a:gridCol>
                <a:gridCol w="1983052">
                  <a:extLst>
                    <a:ext uri="{9D8B030D-6E8A-4147-A177-3AD203B41FA5}">
                      <a16:colId xmlns="" xmlns:a16="http://schemas.microsoft.com/office/drawing/2014/main" val="20003"/>
                    </a:ext>
                  </a:extLst>
                </a:gridCol>
                <a:gridCol w="1983052">
                  <a:extLst>
                    <a:ext uri="{9D8B030D-6E8A-4147-A177-3AD203B41FA5}">
                      <a16:colId xmlns="" xmlns:a16="http://schemas.microsoft.com/office/drawing/2014/main" val="20004"/>
                    </a:ext>
                  </a:extLst>
                </a:gridCol>
                <a:gridCol w="1983052">
                  <a:extLst>
                    <a:ext uri="{9D8B030D-6E8A-4147-A177-3AD203B41FA5}">
                      <a16:colId xmlns="" xmlns:a16="http://schemas.microsoft.com/office/drawing/2014/main" val="20005"/>
                    </a:ext>
                  </a:extLst>
                </a:gridCol>
              </a:tblGrid>
              <a:tr h="280291">
                <a:tc>
                  <a:txBody>
                    <a:bodyPr vert="horz" wrap="square"/>
                    <a:lstStyle>
                      <a:lvl1pPr marL="0" algn="l" defTabSz="914400" rtl="0" eaLnBrk="1" latinLnBrk="0" hangingPunct="1">
                        <a:defRPr sz="1800" b="1" kern="1200">
                          <a:solidFill>
                            <a:schemeClr val="lt1"/>
                          </a:solidFill>
                          <a:latin typeface="Century Gothic" panose="020b0502020202020204"/>
                        </a:defRPr>
                      </a:lvl1pPr>
                      <a:lvl2pPr marL="457200" algn="l" defTabSz="914400" rtl="0" eaLnBrk="1" latinLnBrk="0" hangingPunct="1">
                        <a:defRPr sz="1800" b="1" kern="1200">
                          <a:solidFill>
                            <a:schemeClr val="lt1"/>
                          </a:solidFill>
                          <a:latin typeface="Century Gothic" panose="020b0502020202020204"/>
                        </a:defRPr>
                      </a:lvl2pPr>
                      <a:lvl3pPr marL="914400" algn="l" defTabSz="914400" rtl="0" eaLnBrk="1" latinLnBrk="0" hangingPunct="1">
                        <a:defRPr sz="1800" b="1" kern="1200">
                          <a:solidFill>
                            <a:schemeClr val="lt1"/>
                          </a:solidFill>
                          <a:latin typeface="Century Gothic" panose="020b0502020202020204"/>
                        </a:defRPr>
                      </a:lvl3pPr>
                      <a:lvl4pPr marL="1371600" algn="l" defTabSz="914400" rtl="0" eaLnBrk="1" latinLnBrk="0" hangingPunct="1">
                        <a:defRPr sz="1800" b="1" kern="1200">
                          <a:solidFill>
                            <a:schemeClr val="lt1"/>
                          </a:solidFill>
                          <a:latin typeface="Century Gothic" panose="020b0502020202020204"/>
                        </a:defRPr>
                      </a:lvl4pPr>
                      <a:lvl5pPr marL="1828800" algn="l" defTabSz="914400" rtl="0" eaLnBrk="1" latinLnBrk="0" hangingPunct="1">
                        <a:defRPr sz="1800" b="1" kern="1200">
                          <a:solidFill>
                            <a:schemeClr val="lt1"/>
                          </a:solidFill>
                          <a:latin typeface="Century Gothic" panose="020b0502020202020204"/>
                        </a:defRPr>
                      </a:lvl5pPr>
                      <a:lvl6pPr marL="2286000" algn="l" defTabSz="914400" rtl="0" eaLnBrk="1" latinLnBrk="0" hangingPunct="1">
                        <a:defRPr sz="1800" b="1" kern="1200">
                          <a:solidFill>
                            <a:schemeClr val="lt1"/>
                          </a:solidFill>
                          <a:latin typeface="Century Gothic" panose="020b0502020202020204"/>
                        </a:defRPr>
                      </a:lvl6pPr>
                      <a:lvl7pPr marL="2743200" algn="l" defTabSz="914400" rtl="0" eaLnBrk="1" latinLnBrk="0" hangingPunct="1">
                        <a:defRPr sz="1800" b="1" kern="1200">
                          <a:solidFill>
                            <a:schemeClr val="lt1"/>
                          </a:solidFill>
                          <a:latin typeface="Century Gothic" panose="020b0502020202020204"/>
                        </a:defRPr>
                      </a:lvl7pPr>
                      <a:lvl8pPr marL="3200400" algn="l" defTabSz="914400" rtl="0" eaLnBrk="1" latinLnBrk="0" hangingPunct="1">
                        <a:defRPr sz="1800" b="1" kern="1200">
                          <a:solidFill>
                            <a:schemeClr val="lt1"/>
                          </a:solidFill>
                          <a:latin typeface="Century Gothic" panose="020b0502020202020204"/>
                        </a:defRPr>
                      </a:lvl8pPr>
                      <a:lvl9pPr marL="3657600" algn="l" defTabSz="914400" rtl="0" eaLnBrk="1" latinLnBrk="0" hangingPunct="1">
                        <a:defRPr sz="1800" b="1" kern="1200">
                          <a:solidFill>
                            <a:schemeClr val="lt1"/>
                          </a:solidFill>
                          <a:latin typeface="Century Gothic" panose="020b0502020202020204"/>
                        </a:defRPr>
                      </a:lvl9pPr>
                    </a:lstStyle>
                    <a:p>
                      <a:pPr algn="ctr"/>
                      <a:r>
                        <a:rPr lang="zh-CN" altLang="en-US" sz="2000"/>
                        <a:t>项目</a:t>
                      </a:r>
                    </a:p>
                  </a:txBody>
                  <a:tcPr/>
                </a:tc>
                <a:tc>
                  <a:txBody>
                    <a:bodyPr vert="horz" wrap="square"/>
                    <a:lstStyle>
                      <a:lvl1pPr marL="0" algn="l" defTabSz="914400" rtl="0" eaLnBrk="1" latinLnBrk="0" hangingPunct="1">
                        <a:defRPr sz="1800" b="1" kern="1200">
                          <a:solidFill>
                            <a:schemeClr val="lt1"/>
                          </a:solidFill>
                          <a:latin typeface="Century Gothic" panose="020b0502020202020204"/>
                        </a:defRPr>
                      </a:lvl1pPr>
                      <a:lvl2pPr marL="457200" algn="l" defTabSz="914400" rtl="0" eaLnBrk="1" latinLnBrk="0" hangingPunct="1">
                        <a:defRPr sz="1800" b="1" kern="1200">
                          <a:solidFill>
                            <a:schemeClr val="lt1"/>
                          </a:solidFill>
                          <a:latin typeface="Century Gothic" panose="020b0502020202020204"/>
                        </a:defRPr>
                      </a:lvl2pPr>
                      <a:lvl3pPr marL="914400" algn="l" defTabSz="914400" rtl="0" eaLnBrk="1" latinLnBrk="0" hangingPunct="1">
                        <a:defRPr sz="1800" b="1" kern="1200">
                          <a:solidFill>
                            <a:schemeClr val="lt1"/>
                          </a:solidFill>
                          <a:latin typeface="Century Gothic" panose="020b0502020202020204"/>
                        </a:defRPr>
                      </a:lvl3pPr>
                      <a:lvl4pPr marL="1371600" algn="l" defTabSz="914400" rtl="0" eaLnBrk="1" latinLnBrk="0" hangingPunct="1">
                        <a:defRPr sz="1800" b="1" kern="1200">
                          <a:solidFill>
                            <a:schemeClr val="lt1"/>
                          </a:solidFill>
                          <a:latin typeface="Century Gothic" panose="020b0502020202020204"/>
                        </a:defRPr>
                      </a:lvl4pPr>
                      <a:lvl5pPr marL="1828800" algn="l" defTabSz="914400" rtl="0" eaLnBrk="1" latinLnBrk="0" hangingPunct="1">
                        <a:defRPr sz="1800" b="1" kern="1200">
                          <a:solidFill>
                            <a:schemeClr val="lt1"/>
                          </a:solidFill>
                          <a:latin typeface="Century Gothic" panose="020b0502020202020204"/>
                        </a:defRPr>
                      </a:lvl5pPr>
                      <a:lvl6pPr marL="2286000" algn="l" defTabSz="914400" rtl="0" eaLnBrk="1" latinLnBrk="0" hangingPunct="1">
                        <a:defRPr sz="1800" b="1" kern="1200">
                          <a:solidFill>
                            <a:schemeClr val="lt1"/>
                          </a:solidFill>
                          <a:latin typeface="Century Gothic" panose="020b0502020202020204"/>
                        </a:defRPr>
                      </a:lvl6pPr>
                      <a:lvl7pPr marL="2743200" algn="l" defTabSz="914400" rtl="0" eaLnBrk="1" latinLnBrk="0" hangingPunct="1">
                        <a:defRPr sz="1800" b="1" kern="1200">
                          <a:solidFill>
                            <a:schemeClr val="lt1"/>
                          </a:solidFill>
                          <a:latin typeface="Century Gothic" panose="020b0502020202020204"/>
                        </a:defRPr>
                      </a:lvl7pPr>
                      <a:lvl8pPr marL="3200400" algn="l" defTabSz="914400" rtl="0" eaLnBrk="1" latinLnBrk="0" hangingPunct="1">
                        <a:defRPr sz="1800" b="1" kern="1200">
                          <a:solidFill>
                            <a:schemeClr val="lt1"/>
                          </a:solidFill>
                          <a:latin typeface="Century Gothic" panose="020b0502020202020204"/>
                        </a:defRPr>
                      </a:lvl8pPr>
                      <a:lvl9pPr marL="3657600" algn="l" defTabSz="914400" rtl="0" eaLnBrk="1" latinLnBrk="0" hangingPunct="1">
                        <a:defRPr sz="1800" b="1" kern="1200">
                          <a:solidFill>
                            <a:schemeClr val="lt1"/>
                          </a:solidFill>
                          <a:latin typeface="Century Gothic" panose="020b0502020202020204"/>
                        </a:defRPr>
                      </a:lvl9pPr>
                    </a:lstStyle>
                    <a:p>
                      <a:pPr algn="ctr"/>
                      <a:r>
                        <a:rPr lang="en-US" altLang="zh-CN" sz="2000"/>
                        <a:t>2015</a:t>
                      </a:r>
                      <a:endParaRPr lang="zh-CN" altLang="en-US" sz="2000"/>
                    </a:p>
                  </a:txBody>
                  <a:tcPr/>
                </a:tc>
                <a:tc>
                  <a:txBody>
                    <a:bodyPr vert="horz" wrap="square"/>
                    <a:lstStyle>
                      <a:lvl1pPr marL="0" algn="l" defTabSz="914400" rtl="0" eaLnBrk="1" latinLnBrk="0" hangingPunct="1">
                        <a:defRPr sz="1800" b="1" kern="1200">
                          <a:solidFill>
                            <a:schemeClr val="lt1"/>
                          </a:solidFill>
                          <a:latin typeface="Century Gothic" panose="020b0502020202020204"/>
                        </a:defRPr>
                      </a:lvl1pPr>
                      <a:lvl2pPr marL="457200" algn="l" defTabSz="914400" rtl="0" eaLnBrk="1" latinLnBrk="0" hangingPunct="1">
                        <a:defRPr sz="1800" b="1" kern="1200">
                          <a:solidFill>
                            <a:schemeClr val="lt1"/>
                          </a:solidFill>
                          <a:latin typeface="Century Gothic" panose="020b0502020202020204"/>
                        </a:defRPr>
                      </a:lvl2pPr>
                      <a:lvl3pPr marL="914400" algn="l" defTabSz="914400" rtl="0" eaLnBrk="1" latinLnBrk="0" hangingPunct="1">
                        <a:defRPr sz="1800" b="1" kern="1200">
                          <a:solidFill>
                            <a:schemeClr val="lt1"/>
                          </a:solidFill>
                          <a:latin typeface="Century Gothic" panose="020b0502020202020204"/>
                        </a:defRPr>
                      </a:lvl3pPr>
                      <a:lvl4pPr marL="1371600" algn="l" defTabSz="914400" rtl="0" eaLnBrk="1" latinLnBrk="0" hangingPunct="1">
                        <a:defRPr sz="1800" b="1" kern="1200">
                          <a:solidFill>
                            <a:schemeClr val="lt1"/>
                          </a:solidFill>
                          <a:latin typeface="Century Gothic" panose="020b0502020202020204"/>
                        </a:defRPr>
                      </a:lvl4pPr>
                      <a:lvl5pPr marL="1828800" algn="l" defTabSz="914400" rtl="0" eaLnBrk="1" latinLnBrk="0" hangingPunct="1">
                        <a:defRPr sz="1800" b="1" kern="1200">
                          <a:solidFill>
                            <a:schemeClr val="lt1"/>
                          </a:solidFill>
                          <a:latin typeface="Century Gothic" panose="020b0502020202020204"/>
                        </a:defRPr>
                      </a:lvl5pPr>
                      <a:lvl6pPr marL="2286000" algn="l" defTabSz="914400" rtl="0" eaLnBrk="1" latinLnBrk="0" hangingPunct="1">
                        <a:defRPr sz="1800" b="1" kern="1200">
                          <a:solidFill>
                            <a:schemeClr val="lt1"/>
                          </a:solidFill>
                          <a:latin typeface="Century Gothic" panose="020b0502020202020204"/>
                        </a:defRPr>
                      </a:lvl6pPr>
                      <a:lvl7pPr marL="2743200" algn="l" defTabSz="914400" rtl="0" eaLnBrk="1" latinLnBrk="0" hangingPunct="1">
                        <a:defRPr sz="1800" b="1" kern="1200">
                          <a:solidFill>
                            <a:schemeClr val="lt1"/>
                          </a:solidFill>
                          <a:latin typeface="Century Gothic" panose="020b0502020202020204"/>
                        </a:defRPr>
                      </a:lvl7pPr>
                      <a:lvl8pPr marL="3200400" algn="l" defTabSz="914400" rtl="0" eaLnBrk="1" latinLnBrk="0" hangingPunct="1">
                        <a:defRPr sz="1800" b="1" kern="1200">
                          <a:solidFill>
                            <a:schemeClr val="lt1"/>
                          </a:solidFill>
                          <a:latin typeface="Century Gothic" panose="020b0502020202020204"/>
                        </a:defRPr>
                      </a:lvl8pPr>
                      <a:lvl9pPr marL="3657600" algn="l" defTabSz="914400" rtl="0" eaLnBrk="1" latinLnBrk="0" hangingPunct="1">
                        <a:defRPr sz="1800" b="1" kern="1200">
                          <a:solidFill>
                            <a:schemeClr val="lt1"/>
                          </a:solidFill>
                          <a:latin typeface="Century Gothic" panose="020b0502020202020204"/>
                        </a:defRPr>
                      </a:lvl9pPr>
                    </a:lstStyle>
                    <a:p>
                      <a:pPr algn="ctr"/>
                      <a:r>
                        <a:rPr lang="en-US" altLang="zh-CN" sz="2000"/>
                        <a:t>2016</a:t>
                      </a:r>
                      <a:endParaRPr lang="zh-CN" altLang="en-US" sz="2000"/>
                    </a:p>
                  </a:txBody>
                  <a:tcPr/>
                </a:tc>
                <a:tc>
                  <a:txBody>
                    <a:bodyPr vert="horz" wrap="square"/>
                    <a:lstStyle>
                      <a:lvl1pPr marL="0" algn="l" defTabSz="914400" rtl="0" eaLnBrk="1" latinLnBrk="0" hangingPunct="1">
                        <a:defRPr sz="1800" b="1" kern="1200">
                          <a:solidFill>
                            <a:schemeClr val="lt1"/>
                          </a:solidFill>
                          <a:latin typeface="Century Gothic" panose="020b0502020202020204"/>
                        </a:defRPr>
                      </a:lvl1pPr>
                      <a:lvl2pPr marL="457200" algn="l" defTabSz="914400" rtl="0" eaLnBrk="1" latinLnBrk="0" hangingPunct="1">
                        <a:defRPr sz="1800" b="1" kern="1200">
                          <a:solidFill>
                            <a:schemeClr val="lt1"/>
                          </a:solidFill>
                          <a:latin typeface="Century Gothic" panose="020b0502020202020204"/>
                        </a:defRPr>
                      </a:lvl2pPr>
                      <a:lvl3pPr marL="914400" algn="l" defTabSz="914400" rtl="0" eaLnBrk="1" latinLnBrk="0" hangingPunct="1">
                        <a:defRPr sz="1800" b="1" kern="1200">
                          <a:solidFill>
                            <a:schemeClr val="lt1"/>
                          </a:solidFill>
                          <a:latin typeface="Century Gothic" panose="020b0502020202020204"/>
                        </a:defRPr>
                      </a:lvl3pPr>
                      <a:lvl4pPr marL="1371600" algn="l" defTabSz="914400" rtl="0" eaLnBrk="1" latinLnBrk="0" hangingPunct="1">
                        <a:defRPr sz="1800" b="1" kern="1200">
                          <a:solidFill>
                            <a:schemeClr val="lt1"/>
                          </a:solidFill>
                          <a:latin typeface="Century Gothic" panose="020b0502020202020204"/>
                        </a:defRPr>
                      </a:lvl4pPr>
                      <a:lvl5pPr marL="1828800" algn="l" defTabSz="914400" rtl="0" eaLnBrk="1" latinLnBrk="0" hangingPunct="1">
                        <a:defRPr sz="1800" b="1" kern="1200">
                          <a:solidFill>
                            <a:schemeClr val="lt1"/>
                          </a:solidFill>
                          <a:latin typeface="Century Gothic" panose="020b0502020202020204"/>
                        </a:defRPr>
                      </a:lvl5pPr>
                      <a:lvl6pPr marL="2286000" algn="l" defTabSz="914400" rtl="0" eaLnBrk="1" latinLnBrk="0" hangingPunct="1">
                        <a:defRPr sz="1800" b="1" kern="1200">
                          <a:solidFill>
                            <a:schemeClr val="lt1"/>
                          </a:solidFill>
                          <a:latin typeface="Century Gothic" panose="020b0502020202020204"/>
                        </a:defRPr>
                      </a:lvl6pPr>
                      <a:lvl7pPr marL="2743200" algn="l" defTabSz="914400" rtl="0" eaLnBrk="1" latinLnBrk="0" hangingPunct="1">
                        <a:defRPr sz="1800" b="1" kern="1200">
                          <a:solidFill>
                            <a:schemeClr val="lt1"/>
                          </a:solidFill>
                          <a:latin typeface="Century Gothic" panose="020b0502020202020204"/>
                        </a:defRPr>
                      </a:lvl7pPr>
                      <a:lvl8pPr marL="3200400" algn="l" defTabSz="914400" rtl="0" eaLnBrk="1" latinLnBrk="0" hangingPunct="1">
                        <a:defRPr sz="1800" b="1" kern="1200">
                          <a:solidFill>
                            <a:schemeClr val="lt1"/>
                          </a:solidFill>
                          <a:latin typeface="Century Gothic" panose="020b0502020202020204"/>
                        </a:defRPr>
                      </a:lvl8pPr>
                      <a:lvl9pPr marL="3657600" algn="l" defTabSz="914400" rtl="0" eaLnBrk="1" latinLnBrk="0" hangingPunct="1">
                        <a:defRPr sz="1800" b="1" kern="1200">
                          <a:solidFill>
                            <a:schemeClr val="lt1"/>
                          </a:solidFill>
                          <a:latin typeface="Century Gothic" panose="020b0502020202020204"/>
                        </a:defRPr>
                      </a:lvl9pPr>
                    </a:lstStyle>
                    <a:p>
                      <a:pPr algn="ctr"/>
                      <a:r>
                        <a:rPr lang="en-US" altLang="zh-CN" sz="2000"/>
                        <a:t>2017</a:t>
                      </a:r>
                      <a:endParaRPr lang="zh-CN" altLang="en-US" sz="2000"/>
                    </a:p>
                  </a:txBody>
                  <a:tcPr/>
                </a:tc>
                <a:tc>
                  <a:txBody>
                    <a:bodyPr vert="horz" wrap="square"/>
                    <a:lstStyle>
                      <a:lvl1pPr marL="0" algn="l" defTabSz="914400" rtl="0" eaLnBrk="1" latinLnBrk="0" hangingPunct="1">
                        <a:defRPr sz="1800" b="1" kern="1200">
                          <a:solidFill>
                            <a:schemeClr val="lt1"/>
                          </a:solidFill>
                          <a:latin typeface="Century Gothic" panose="020b0502020202020204"/>
                        </a:defRPr>
                      </a:lvl1pPr>
                      <a:lvl2pPr marL="457200" algn="l" defTabSz="914400" rtl="0" eaLnBrk="1" latinLnBrk="0" hangingPunct="1">
                        <a:defRPr sz="1800" b="1" kern="1200">
                          <a:solidFill>
                            <a:schemeClr val="lt1"/>
                          </a:solidFill>
                          <a:latin typeface="Century Gothic" panose="020b0502020202020204"/>
                        </a:defRPr>
                      </a:lvl2pPr>
                      <a:lvl3pPr marL="914400" algn="l" defTabSz="914400" rtl="0" eaLnBrk="1" latinLnBrk="0" hangingPunct="1">
                        <a:defRPr sz="1800" b="1" kern="1200">
                          <a:solidFill>
                            <a:schemeClr val="lt1"/>
                          </a:solidFill>
                          <a:latin typeface="Century Gothic" panose="020b0502020202020204"/>
                        </a:defRPr>
                      </a:lvl3pPr>
                      <a:lvl4pPr marL="1371600" algn="l" defTabSz="914400" rtl="0" eaLnBrk="1" latinLnBrk="0" hangingPunct="1">
                        <a:defRPr sz="1800" b="1" kern="1200">
                          <a:solidFill>
                            <a:schemeClr val="lt1"/>
                          </a:solidFill>
                          <a:latin typeface="Century Gothic" panose="020b0502020202020204"/>
                        </a:defRPr>
                      </a:lvl4pPr>
                      <a:lvl5pPr marL="1828800" algn="l" defTabSz="914400" rtl="0" eaLnBrk="1" latinLnBrk="0" hangingPunct="1">
                        <a:defRPr sz="1800" b="1" kern="1200">
                          <a:solidFill>
                            <a:schemeClr val="lt1"/>
                          </a:solidFill>
                          <a:latin typeface="Century Gothic" panose="020b0502020202020204"/>
                        </a:defRPr>
                      </a:lvl5pPr>
                      <a:lvl6pPr marL="2286000" algn="l" defTabSz="914400" rtl="0" eaLnBrk="1" latinLnBrk="0" hangingPunct="1">
                        <a:defRPr sz="1800" b="1" kern="1200">
                          <a:solidFill>
                            <a:schemeClr val="lt1"/>
                          </a:solidFill>
                          <a:latin typeface="Century Gothic" panose="020b0502020202020204"/>
                        </a:defRPr>
                      </a:lvl6pPr>
                      <a:lvl7pPr marL="2743200" algn="l" defTabSz="914400" rtl="0" eaLnBrk="1" latinLnBrk="0" hangingPunct="1">
                        <a:defRPr sz="1800" b="1" kern="1200">
                          <a:solidFill>
                            <a:schemeClr val="lt1"/>
                          </a:solidFill>
                          <a:latin typeface="Century Gothic" panose="020b0502020202020204"/>
                        </a:defRPr>
                      </a:lvl7pPr>
                      <a:lvl8pPr marL="3200400" algn="l" defTabSz="914400" rtl="0" eaLnBrk="1" latinLnBrk="0" hangingPunct="1">
                        <a:defRPr sz="1800" b="1" kern="1200">
                          <a:solidFill>
                            <a:schemeClr val="lt1"/>
                          </a:solidFill>
                          <a:latin typeface="Century Gothic" panose="020b0502020202020204"/>
                        </a:defRPr>
                      </a:lvl8pPr>
                      <a:lvl9pPr marL="3657600" algn="l" defTabSz="914400" rtl="0" eaLnBrk="1" latinLnBrk="0" hangingPunct="1">
                        <a:defRPr sz="1800" b="1" kern="1200">
                          <a:solidFill>
                            <a:schemeClr val="lt1"/>
                          </a:solidFill>
                          <a:latin typeface="Century Gothic" panose="020b0502020202020204"/>
                        </a:defRPr>
                      </a:lvl9pPr>
                    </a:lstStyle>
                    <a:p>
                      <a:pPr algn="ctr"/>
                      <a:r>
                        <a:rPr lang="en-US" altLang="zh-CN" sz="2000"/>
                        <a:t>2018</a:t>
                      </a:r>
                      <a:endParaRPr lang="zh-CN" altLang="en-US" sz="2000"/>
                    </a:p>
                  </a:txBody>
                  <a:tcPr/>
                </a:tc>
                <a:tc>
                  <a:txBody>
                    <a:bodyPr vert="horz" wrap="square"/>
                    <a:lstStyle>
                      <a:lvl1pPr marL="0" algn="l" defTabSz="914400" rtl="0" eaLnBrk="1" latinLnBrk="0" hangingPunct="1">
                        <a:defRPr sz="1800" b="1" kern="1200">
                          <a:solidFill>
                            <a:schemeClr val="lt1"/>
                          </a:solidFill>
                          <a:latin typeface="Century Gothic" panose="020b0502020202020204"/>
                        </a:defRPr>
                      </a:lvl1pPr>
                      <a:lvl2pPr marL="457200" algn="l" defTabSz="914400" rtl="0" eaLnBrk="1" latinLnBrk="0" hangingPunct="1">
                        <a:defRPr sz="1800" b="1" kern="1200">
                          <a:solidFill>
                            <a:schemeClr val="lt1"/>
                          </a:solidFill>
                          <a:latin typeface="Century Gothic" panose="020b0502020202020204"/>
                        </a:defRPr>
                      </a:lvl2pPr>
                      <a:lvl3pPr marL="914400" algn="l" defTabSz="914400" rtl="0" eaLnBrk="1" latinLnBrk="0" hangingPunct="1">
                        <a:defRPr sz="1800" b="1" kern="1200">
                          <a:solidFill>
                            <a:schemeClr val="lt1"/>
                          </a:solidFill>
                          <a:latin typeface="Century Gothic" panose="020b0502020202020204"/>
                        </a:defRPr>
                      </a:lvl3pPr>
                      <a:lvl4pPr marL="1371600" algn="l" defTabSz="914400" rtl="0" eaLnBrk="1" latinLnBrk="0" hangingPunct="1">
                        <a:defRPr sz="1800" b="1" kern="1200">
                          <a:solidFill>
                            <a:schemeClr val="lt1"/>
                          </a:solidFill>
                          <a:latin typeface="Century Gothic" panose="020b0502020202020204"/>
                        </a:defRPr>
                      </a:lvl4pPr>
                      <a:lvl5pPr marL="1828800" algn="l" defTabSz="914400" rtl="0" eaLnBrk="1" latinLnBrk="0" hangingPunct="1">
                        <a:defRPr sz="1800" b="1" kern="1200">
                          <a:solidFill>
                            <a:schemeClr val="lt1"/>
                          </a:solidFill>
                          <a:latin typeface="Century Gothic" panose="020b0502020202020204"/>
                        </a:defRPr>
                      </a:lvl5pPr>
                      <a:lvl6pPr marL="2286000" algn="l" defTabSz="914400" rtl="0" eaLnBrk="1" latinLnBrk="0" hangingPunct="1">
                        <a:defRPr sz="1800" b="1" kern="1200">
                          <a:solidFill>
                            <a:schemeClr val="lt1"/>
                          </a:solidFill>
                          <a:latin typeface="Century Gothic" panose="020b0502020202020204"/>
                        </a:defRPr>
                      </a:lvl6pPr>
                      <a:lvl7pPr marL="2743200" algn="l" defTabSz="914400" rtl="0" eaLnBrk="1" latinLnBrk="0" hangingPunct="1">
                        <a:defRPr sz="1800" b="1" kern="1200">
                          <a:solidFill>
                            <a:schemeClr val="lt1"/>
                          </a:solidFill>
                          <a:latin typeface="Century Gothic" panose="020b0502020202020204"/>
                        </a:defRPr>
                      </a:lvl7pPr>
                      <a:lvl8pPr marL="3200400" algn="l" defTabSz="914400" rtl="0" eaLnBrk="1" latinLnBrk="0" hangingPunct="1">
                        <a:defRPr sz="1800" b="1" kern="1200">
                          <a:solidFill>
                            <a:schemeClr val="lt1"/>
                          </a:solidFill>
                          <a:latin typeface="Century Gothic" panose="020b0502020202020204"/>
                        </a:defRPr>
                      </a:lvl8pPr>
                      <a:lvl9pPr marL="3657600" algn="l" defTabSz="914400" rtl="0" eaLnBrk="1" latinLnBrk="0" hangingPunct="1">
                        <a:defRPr sz="1800" b="1" kern="1200">
                          <a:solidFill>
                            <a:schemeClr val="lt1"/>
                          </a:solidFill>
                          <a:latin typeface="Century Gothic" panose="020b0502020202020204"/>
                        </a:defRPr>
                      </a:lvl9pPr>
                    </a:lstStyle>
                    <a:p>
                      <a:pPr algn="ctr"/>
                      <a:r>
                        <a:rPr lang="en-US" altLang="zh-CN" sz="2000"/>
                        <a:t>2019</a:t>
                      </a:r>
                      <a:endParaRPr lang="zh-CN" altLang="en-US" sz="2000"/>
                    </a:p>
                  </a:txBody>
                  <a:tcPr/>
                </a:tc>
                <a:extLst>
                  <a:ext uri="{0D108BD9-81ED-4DB2-BD59-A6C34878D82A}">
                    <a16:rowId xmlns="" xmlns:a16="http://schemas.microsoft.com/office/drawing/2014/main" val="10000"/>
                  </a:ext>
                </a:extLst>
              </a:tr>
              <a:tr h="370840">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zh-CN" altLang="en-US" sz="2000"/>
                        <a:t>货币资金</a:t>
                      </a:r>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2000"/>
                        <a:t>69,642.6</a:t>
                      </a:r>
                      <a:endParaRPr lang="zh-CN" altLang="en-US" sz="2000"/>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2000"/>
                        <a:t>769,366.6</a:t>
                      </a:r>
                      <a:endParaRPr lang="zh-CN" altLang="en-US" sz="2000"/>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2000"/>
                        <a:t>990,269.0</a:t>
                      </a:r>
                      <a:endParaRPr lang="zh-CN" altLang="en-US" sz="2000"/>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2000"/>
                        <a:t>1,305,209.5</a:t>
                      </a:r>
                      <a:endParaRPr lang="zh-CN" altLang="en-US" sz="2000"/>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2000"/>
                        <a:t>1,265,008.3</a:t>
                      </a:r>
                      <a:endParaRPr lang="zh-CN" altLang="en-US" sz="2000"/>
                    </a:p>
                  </a:txBody>
                  <a:tcPr/>
                </a:tc>
                <a:extLst>
                  <a:ext uri="{0D108BD9-81ED-4DB2-BD59-A6C34878D82A}">
                    <a16:rowId xmlns="" xmlns:a16="http://schemas.microsoft.com/office/drawing/2014/main" val="10001"/>
                  </a:ext>
                </a:extLst>
              </a:tr>
            </a:tbl>
          </a:graphicData>
        </a:graphic>
      </p:graphicFrame>
      <p:sp>
        <p:nvSpPr>
          <p:cNvPr id="62" name="TextBox 61"/>
          <p:cNvSpPr txBox="1"/>
          <p:nvPr/>
        </p:nvSpPr>
        <p:spPr>
          <a:xfrm>
            <a:off x="212651" y="2012637"/>
            <a:ext cx="11683148" cy="7078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zh-CN" altLang="en-US" sz="2000" b="0" i="0" u="none" strike="noStrike" kern="0" cap="none" spc="0" normalizeH="0" baseline="0" noProof="0">
                <a:ln>
                  <a:noFill/>
                </a:ln>
                <a:solidFill>
                  <a:prstClr val="black"/>
                </a:solidFill>
                <a:effectLst/>
                <a:uLnTx/>
                <a:uFillTx/>
              </a:rPr>
              <a:t>   从总体规模上看，货币资金由</a:t>
            </a:r>
            <a:r>
              <a:rPr kumimoji="0" lang="en-US" altLang="zh-CN" sz="2000" b="0" i="0" u="none" strike="noStrike" kern="0" cap="none" spc="0" normalizeH="0" baseline="0" noProof="0">
                <a:ln>
                  <a:noFill/>
                </a:ln>
                <a:solidFill>
                  <a:prstClr val="black"/>
                </a:solidFill>
                <a:effectLst/>
                <a:uLnTx/>
                <a:uFillTx/>
              </a:rPr>
              <a:t>2015</a:t>
            </a:r>
            <a:r>
              <a:rPr kumimoji="0" lang="zh-CN" altLang="en-US" sz="2000" b="0" i="0" u="none" strike="noStrike" kern="0" cap="none" spc="0" normalizeH="0" baseline="0" noProof="0">
                <a:ln>
                  <a:noFill/>
                </a:ln>
                <a:solidFill>
                  <a:prstClr val="black"/>
                </a:solidFill>
                <a:effectLst/>
                <a:uLnTx/>
                <a:uFillTx/>
              </a:rPr>
              <a:t>年的</a:t>
            </a:r>
            <a:r>
              <a:rPr kumimoji="0" lang="en-US" altLang="zh-CN" sz="2000" b="0" i="0" u="none" strike="noStrike" kern="0" cap="none" spc="0" normalizeH="0" baseline="0" noProof="0">
                <a:ln>
                  <a:noFill/>
                </a:ln>
                <a:solidFill>
                  <a:prstClr val="black"/>
                </a:solidFill>
                <a:effectLst/>
                <a:uLnTx/>
                <a:uFillTx/>
              </a:rPr>
              <a:t>65.96</a:t>
            </a:r>
            <a:r>
              <a:rPr kumimoji="0" lang="zh-CN" altLang="en-US" sz="2000" b="0" i="0" u="none" strike="noStrike" kern="0" cap="none" spc="0" normalizeH="0" baseline="0" noProof="0">
                <a:ln>
                  <a:noFill/>
                </a:ln>
                <a:solidFill>
                  <a:prstClr val="black"/>
                </a:solidFill>
                <a:effectLst/>
                <a:uLnTx/>
                <a:uFillTx/>
              </a:rPr>
              <a:t>亿逐年增加到</a:t>
            </a:r>
            <a:r>
              <a:rPr kumimoji="0" lang="en-US" altLang="zh-CN" sz="2000" b="0" i="0" u="none" strike="noStrike" kern="0" cap="none" spc="0" normalizeH="0" baseline="0" noProof="0">
                <a:ln>
                  <a:noFill/>
                </a:ln>
                <a:solidFill>
                  <a:prstClr val="black"/>
                </a:solidFill>
                <a:effectLst/>
                <a:uLnTx/>
                <a:uFillTx/>
              </a:rPr>
              <a:t>2018</a:t>
            </a:r>
            <a:r>
              <a:rPr kumimoji="0" lang="zh-CN" altLang="en-US" sz="2000" b="0" i="0" u="none" strike="noStrike" kern="0" cap="none" spc="0" normalizeH="0" baseline="0" noProof="0">
                <a:ln>
                  <a:noFill/>
                </a:ln>
                <a:solidFill>
                  <a:prstClr val="black"/>
                </a:solidFill>
                <a:effectLst/>
                <a:uLnTx/>
                <a:uFillTx/>
              </a:rPr>
              <a:t>年的</a:t>
            </a:r>
            <a:r>
              <a:rPr kumimoji="0" lang="en-US" altLang="zh-CN" sz="2000" b="0" i="0" u="none" strike="noStrike" kern="0" cap="none" spc="0" normalizeH="0" baseline="0" noProof="0">
                <a:ln>
                  <a:noFill/>
                </a:ln>
                <a:solidFill>
                  <a:prstClr val="black"/>
                </a:solidFill>
                <a:effectLst/>
                <a:uLnTx/>
                <a:uFillTx/>
              </a:rPr>
              <a:t>130.52</a:t>
            </a:r>
            <a:r>
              <a:rPr kumimoji="0" lang="zh-CN" altLang="en-US" sz="2000" b="0" i="0" u="none" strike="noStrike" kern="0" cap="none" spc="0" normalizeH="0" baseline="0" noProof="0">
                <a:ln>
                  <a:noFill/>
                </a:ln>
                <a:solidFill>
                  <a:prstClr val="black"/>
                </a:solidFill>
                <a:effectLst/>
                <a:uLnTx/>
                <a:uFillTx/>
              </a:rPr>
              <a:t>亿，然后在</a:t>
            </a:r>
            <a:r>
              <a:rPr kumimoji="0" lang="en-US" altLang="zh-CN" sz="2000" b="0" i="0" u="none" strike="noStrike" kern="0" cap="none" spc="0" normalizeH="0" baseline="0" noProof="0">
                <a:ln>
                  <a:noFill/>
                </a:ln>
                <a:solidFill>
                  <a:prstClr val="black"/>
                </a:solidFill>
                <a:effectLst/>
                <a:uLnTx/>
                <a:uFillTx/>
              </a:rPr>
              <a:t>2019</a:t>
            </a:r>
            <a:r>
              <a:rPr kumimoji="0" lang="zh-CN" altLang="en-US" sz="2000" b="0" i="0" u="none" strike="noStrike" kern="0" cap="none" spc="0" normalizeH="0" baseline="0" noProof="0">
                <a:ln>
                  <a:noFill/>
                </a:ln>
                <a:solidFill>
                  <a:prstClr val="black"/>
                </a:solidFill>
                <a:effectLst/>
                <a:uLnTx/>
                <a:uFillTx/>
              </a:rPr>
              <a:t>下降为</a:t>
            </a:r>
            <a:r>
              <a:rPr kumimoji="0" lang="en-US" altLang="zh-CN" sz="2000" b="0" i="0" u="none" strike="noStrike" kern="0" cap="none" spc="0" normalizeH="0" baseline="0" noProof="0">
                <a:ln>
                  <a:noFill/>
                </a:ln>
                <a:solidFill>
                  <a:prstClr val="black"/>
                </a:solidFill>
                <a:effectLst/>
                <a:uLnTx/>
                <a:uFillTx/>
              </a:rPr>
              <a:t>126.50</a:t>
            </a:r>
            <a:r>
              <a:rPr kumimoji="0" lang="zh-CN" altLang="en-US" sz="2000" b="0" i="0" u="none" strike="noStrike" kern="0" cap="none" spc="0" normalizeH="0" baseline="0" noProof="0">
                <a:ln>
                  <a:noFill/>
                </a:ln>
                <a:solidFill>
                  <a:prstClr val="black"/>
                </a:solidFill>
                <a:effectLst/>
                <a:uLnTx/>
                <a:uFillTx/>
              </a:rPr>
              <a:t>亿。</a:t>
            </a:r>
            <a:endParaRPr kumimoji="0" lang="zh-CN" altLang="en-US" sz="1800" b="0" i="0" u="none" strike="noStrike" kern="0" cap="none" spc="0" normalizeH="0" baseline="0" noProof="0">
              <a:ln>
                <a:noFill/>
              </a:ln>
              <a:solidFill>
                <a:sysClr val="windowText" lastClr="000000"/>
              </a:solidFill>
              <a:effectLst/>
              <a:uLnTx/>
              <a:uFillTx/>
            </a:endParaRPr>
          </a:p>
        </p:txBody>
      </p:sp>
      <p:graphicFrame>
        <p:nvGraphicFramePr>
          <p:cNvPr id="63" name="表格 62"/>
          <p:cNvGraphicFramePr>
            <a:graphicFrameLocks noGrp="1"/>
          </p:cNvGraphicFramePr>
          <p:nvPr/>
        </p:nvGraphicFramePr>
        <p:xfrm>
          <a:off x="212651" y="2720523"/>
          <a:ext cx="11830492" cy="2590800"/>
        </p:xfrm>
        <a:graphic>
          <a:graphicData uri="http://schemas.openxmlformats.org/drawingml/2006/table">
            <a:tbl>
              <a:tblPr firstRow="1" bandRow="1">
                <a:tableStyleId>{5A111915-BE36-4E01-A7E5-04B1672EAD32}</a:tableStyleId>
              </a:tblPr>
              <a:tblGrid>
                <a:gridCol w="2880468">
                  <a:extLst>
                    <a:ext uri="{9D8B030D-6E8A-4147-A177-3AD203B41FA5}">
                      <a16:colId xmlns="" xmlns:a16="http://schemas.microsoft.com/office/drawing/2014/main" val="20000"/>
                    </a:ext>
                  </a:extLst>
                </a:gridCol>
                <a:gridCol w="1728757">
                  <a:extLst>
                    <a:ext uri="{9D8B030D-6E8A-4147-A177-3AD203B41FA5}">
                      <a16:colId xmlns="" xmlns:a16="http://schemas.microsoft.com/office/drawing/2014/main" val="20001"/>
                    </a:ext>
                  </a:extLst>
                </a:gridCol>
                <a:gridCol w="1768953">
                  <a:extLst>
                    <a:ext uri="{9D8B030D-6E8A-4147-A177-3AD203B41FA5}">
                      <a16:colId xmlns="" xmlns:a16="http://schemas.microsoft.com/office/drawing/2014/main" val="20002"/>
                    </a:ext>
                  </a:extLst>
                </a:gridCol>
                <a:gridCol w="1748856">
                  <a:extLst>
                    <a:ext uri="{9D8B030D-6E8A-4147-A177-3AD203B41FA5}">
                      <a16:colId xmlns="" xmlns:a16="http://schemas.microsoft.com/office/drawing/2014/main" val="20003"/>
                    </a:ext>
                  </a:extLst>
                </a:gridCol>
                <a:gridCol w="1851729">
                  <a:extLst>
                    <a:ext uri="{9D8B030D-6E8A-4147-A177-3AD203B41FA5}">
                      <a16:colId xmlns="" xmlns:a16="http://schemas.microsoft.com/office/drawing/2014/main" val="20004"/>
                    </a:ext>
                  </a:extLst>
                </a:gridCol>
                <a:gridCol w="1851729">
                  <a:extLst>
                    <a:ext uri="{9D8B030D-6E8A-4147-A177-3AD203B41FA5}">
                      <a16:colId xmlns="" xmlns:a16="http://schemas.microsoft.com/office/drawing/2014/main" val="20005"/>
                    </a:ext>
                  </a:extLst>
                </a:gridCol>
              </a:tblGrid>
              <a:tr h="0">
                <a:tc>
                  <a:txBody>
                    <a:bodyPr vert="horz" wrap="square"/>
                    <a:lstStyle>
                      <a:lvl1pPr marL="0" algn="l" defTabSz="914400" rtl="0" eaLnBrk="1" latinLnBrk="0" hangingPunct="1">
                        <a:defRPr sz="1800" b="1" kern="1200">
                          <a:solidFill>
                            <a:schemeClr val="lt1"/>
                          </a:solidFill>
                          <a:latin typeface="Century Gothic" panose="020b0502020202020204"/>
                        </a:defRPr>
                      </a:lvl1pPr>
                      <a:lvl2pPr marL="457200" algn="l" defTabSz="914400" rtl="0" eaLnBrk="1" latinLnBrk="0" hangingPunct="1">
                        <a:defRPr sz="1800" b="1" kern="1200">
                          <a:solidFill>
                            <a:schemeClr val="lt1"/>
                          </a:solidFill>
                          <a:latin typeface="Century Gothic" panose="020b0502020202020204"/>
                        </a:defRPr>
                      </a:lvl2pPr>
                      <a:lvl3pPr marL="914400" algn="l" defTabSz="914400" rtl="0" eaLnBrk="1" latinLnBrk="0" hangingPunct="1">
                        <a:defRPr sz="1800" b="1" kern="1200">
                          <a:solidFill>
                            <a:schemeClr val="lt1"/>
                          </a:solidFill>
                          <a:latin typeface="Century Gothic" panose="020b0502020202020204"/>
                        </a:defRPr>
                      </a:lvl3pPr>
                      <a:lvl4pPr marL="1371600" algn="l" defTabSz="914400" rtl="0" eaLnBrk="1" latinLnBrk="0" hangingPunct="1">
                        <a:defRPr sz="1800" b="1" kern="1200">
                          <a:solidFill>
                            <a:schemeClr val="lt1"/>
                          </a:solidFill>
                          <a:latin typeface="Century Gothic" panose="020b0502020202020204"/>
                        </a:defRPr>
                      </a:lvl4pPr>
                      <a:lvl5pPr marL="1828800" algn="l" defTabSz="914400" rtl="0" eaLnBrk="1" latinLnBrk="0" hangingPunct="1">
                        <a:defRPr sz="1800" b="1" kern="1200">
                          <a:solidFill>
                            <a:schemeClr val="lt1"/>
                          </a:solidFill>
                          <a:latin typeface="Century Gothic" panose="020b0502020202020204"/>
                        </a:defRPr>
                      </a:lvl5pPr>
                      <a:lvl6pPr marL="2286000" algn="l" defTabSz="914400" rtl="0" eaLnBrk="1" latinLnBrk="0" hangingPunct="1">
                        <a:defRPr sz="1800" b="1" kern="1200">
                          <a:solidFill>
                            <a:schemeClr val="lt1"/>
                          </a:solidFill>
                          <a:latin typeface="Century Gothic" panose="020b0502020202020204"/>
                        </a:defRPr>
                      </a:lvl6pPr>
                      <a:lvl7pPr marL="2743200" algn="l" defTabSz="914400" rtl="0" eaLnBrk="1" latinLnBrk="0" hangingPunct="1">
                        <a:defRPr sz="1800" b="1" kern="1200">
                          <a:solidFill>
                            <a:schemeClr val="lt1"/>
                          </a:solidFill>
                          <a:latin typeface="Century Gothic" panose="020b0502020202020204"/>
                        </a:defRPr>
                      </a:lvl7pPr>
                      <a:lvl8pPr marL="3200400" algn="l" defTabSz="914400" rtl="0" eaLnBrk="1" latinLnBrk="0" hangingPunct="1">
                        <a:defRPr sz="1800" b="1" kern="1200">
                          <a:solidFill>
                            <a:schemeClr val="lt1"/>
                          </a:solidFill>
                          <a:latin typeface="Century Gothic" panose="020b0502020202020204"/>
                        </a:defRPr>
                      </a:lvl8pPr>
                      <a:lvl9pPr marL="3657600" algn="l" defTabSz="914400" rtl="0" eaLnBrk="1" latinLnBrk="0" hangingPunct="1">
                        <a:defRPr sz="1800" b="1" kern="1200">
                          <a:solidFill>
                            <a:schemeClr val="lt1"/>
                          </a:solidFill>
                          <a:latin typeface="Century Gothic" panose="020b0502020202020204"/>
                        </a:defRPr>
                      </a:lvl9pPr>
                    </a:lstStyle>
                    <a:p>
                      <a:pPr algn="ctr"/>
                      <a:r>
                        <a:rPr lang="zh-CN" altLang="en-US" sz="1800"/>
                        <a:t>项目</a:t>
                      </a:r>
                    </a:p>
                  </a:txBody>
                  <a:tcPr/>
                </a:tc>
                <a:tc>
                  <a:txBody>
                    <a:bodyPr vert="horz" wrap="square"/>
                    <a:lstStyle>
                      <a:lvl1pPr marL="0" algn="l" defTabSz="914400" rtl="0" eaLnBrk="1" latinLnBrk="0" hangingPunct="1">
                        <a:defRPr sz="1800" b="1" kern="1200">
                          <a:solidFill>
                            <a:schemeClr val="lt1"/>
                          </a:solidFill>
                          <a:latin typeface="Century Gothic" panose="020b0502020202020204"/>
                        </a:defRPr>
                      </a:lvl1pPr>
                      <a:lvl2pPr marL="457200" algn="l" defTabSz="914400" rtl="0" eaLnBrk="1" latinLnBrk="0" hangingPunct="1">
                        <a:defRPr sz="1800" b="1" kern="1200">
                          <a:solidFill>
                            <a:schemeClr val="lt1"/>
                          </a:solidFill>
                          <a:latin typeface="Century Gothic" panose="020b0502020202020204"/>
                        </a:defRPr>
                      </a:lvl2pPr>
                      <a:lvl3pPr marL="914400" algn="l" defTabSz="914400" rtl="0" eaLnBrk="1" latinLnBrk="0" hangingPunct="1">
                        <a:defRPr sz="1800" b="1" kern="1200">
                          <a:solidFill>
                            <a:schemeClr val="lt1"/>
                          </a:solidFill>
                          <a:latin typeface="Century Gothic" panose="020b0502020202020204"/>
                        </a:defRPr>
                      </a:lvl3pPr>
                      <a:lvl4pPr marL="1371600" algn="l" defTabSz="914400" rtl="0" eaLnBrk="1" latinLnBrk="0" hangingPunct="1">
                        <a:defRPr sz="1800" b="1" kern="1200">
                          <a:solidFill>
                            <a:schemeClr val="lt1"/>
                          </a:solidFill>
                          <a:latin typeface="Century Gothic" panose="020b0502020202020204"/>
                        </a:defRPr>
                      </a:lvl4pPr>
                      <a:lvl5pPr marL="1828800" algn="l" defTabSz="914400" rtl="0" eaLnBrk="1" latinLnBrk="0" hangingPunct="1">
                        <a:defRPr sz="1800" b="1" kern="1200">
                          <a:solidFill>
                            <a:schemeClr val="lt1"/>
                          </a:solidFill>
                          <a:latin typeface="Century Gothic" panose="020b0502020202020204"/>
                        </a:defRPr>
                      </a:lvl5pPr>
                      <a:lvl6pPr marL="2286000" algn="l" defTabSz="914400" rtl="0" eaLnBrk="1" latinLnBrk="0" hangingPunct="1">
                        <a:defRPr sz="1800" b="1" kern="1200">
                          <a:solidFill>
                            <a:schemeClr val="lt1"/>
                          </a:solidFill>
                          <a:latin typeface="Century Gothic" panose="020b0502020202020204"/>
                        </a:defRPr>
                      </a:lvl6pPr>
                      <a:lvl7pPr marL="2743200" algn="l" defTabSz="914400" rtl="0" eaLnBrk="1" latinLnBrk="0" hangingPunct="1">
                        <a:defRPr sz="1800" b="1" kern="1200">
                          <a:solidFill>
                            <a:schemeClr val="lt1"/>
                          </a:solidFill>
                          <a:latin typeface="Century Gothic" panose="020b0502020202020204"/>
                        </a:defRPr>
                      </a:lvl7pPr>
                      <a:lvl8pPr marL="3200400" algn="l" defTabSz="914400" rtl="0" eaLnBrk="1" latinLnBrk="0" hangingPunct="1">
                        <a:defRPr sz="1800" b="1" kern="1200">
                          <a:solidFill>
                            <a:schemeClr val="lt1"/>
                          </a:solidFill>
                          <a:latin typeface="Century Gothic" panose="020b0502020202020204"/>
                        </a:defRPr>
                      </a:lvl8pPr>
                      <a:lvl9pPr marL="3657600" algn="l" defTabSz="914400" rtl="0" eaLnBrk="1" latinLnBrk="0" hangingPunct="1">
                        <a:defRPr sz="1800" b="1" kern="1200">
                          <a:solidFill>
                            <a:schemeClr val="lt1"/>
                          </a:solidFill>
                          <a:latin typeface="Century Gothic" panose="020b0502020202020204"/>
                        </a:defRPr>
                      </a:lvl9pPr>
                    </a:lstStyle>
                    <a:p>
                      <a:pPr algn="ctr"/>
                      <a:r>
                        <a:rPr lang="en-US" altLang="zh-CN" sz="1800"/>
                        <a:t>2015</a:t>
                      </a:r>
                      <a:endParaRPr lang="zh-CN" altLang="en-US" sz="1800"/>
                    </a:p>
                  </a:txBody>
                  <a:tcPr/>
                </a:tc>
                <a:tc>
                  <a:txBody>
                    <a:bodyPr vert="horz" wrap="square"/>
                    <a:lstStyle>
                      <a:lvl1pPr marL="0" algn="l" defTabSz="914400" rtl="0" eaLnBrk="1" latinLnBrk="0" hangingPunct="1">
                        <a:defRPr sz="1800" b="1" kern="1200">
                          <a:solidFill>
                            <a:schemeClr val="lt1"/>
                          </a:solidFill>
                          <a:latin typeface="Century Gothic" panose="020b0502020202020204"/>
                        </a:defRPr>
                      </a:lvl1pPr>
                      <a:lvl2pPr marL="457200" algn="l" defTabSz="914400" rtl="0" eaLnBrk="1" latinLnBrk="0" hangingPunct="1">
                        <a:defRPr sz="1800" b="1" kern="1200">
                          <a:solidFill>
                            <a:schemeClr val="lt1"/>
                          </a:solidFill>
                          <a:latin typeface="Century Gothic" panose="020b0502020202020204"/>
                        </a:defRPr>
                      </a:lvl2pPr>
                      <a:lvl3pPr marL="914400" algn="l" defTabSz="914400" rtl="0" eaLnBrk="1" latinLnBrk="0" hangingPunct="1">
                        <a:defRPr sz="1800" b="1" kern="1200">
                          <a:solidFill>
                            <a:schemeClr val="lt1"/>
                          </a:solidFill>
                          <a:latin typeface="Century Gothic" panose="020b0502020202020204"/>
                        </a:defRPr>
                      </a:lvl3pPr>
                      <a:lvl4pPr marL="1371600" algn="l" defTabSz="914400" rtl="0" eaLnBrk="1" latinLnBrk="0" hangingPunct="1">
                        <a:defRPr sz="1800" b="1" kern="1200">
                          <a:solidFill>
                            <a:schemeClr val="lt1"/>
                          </a:solidFill>
                          <a:latin typeface="Century Gothic" panose="020b0502020202020204"/>
                        </a:defRPr>
                      </a:lvl4pPr>
                      <a:lvl5pPr marL="1828800" algn="l" defTabSz="914400" rtl="0" eaLnBrk="1" latinLnBrk="0" hangingPunct="1">
                        <a:defRPr sz="1800" b="1" kern="1200">
                          <a:solidFill>
                            <a:schemeClr val="lt1"/>
                          </a:solidFill>
                          <a:latin typeface="Century Gothic" panose="020b0502020202020204"/>
                        </a:defRPr>
                      </a:lvl5pPr>
                      <a:lvl6pPr marL="2286000" algn="l" defTabSz="914400" rtl="0" eaLnBrk="1" latinLnBrk="0" hangingPunct="1">
                        <a:defRPr sz="1800" b="1" kern="1200">
                          <a:solidFill>
                            <a:schemeClr val="lt1"/>
                          </a:solidFill>
                          <a:latin typeface="Century Gothic" panose="020b0502020202020204"/>
                        </a:defRPr>
                      </a:lvl6pPr>
                      <a:lvl7pPr marL="2743200" algn="l" defTabSz="914400" rtl="0" eaLnBrk="1" latinLnBrk="0" hangingPunct="1">
                        <a:defRPr sz="1800" b="1" kern="1200">
                          <a:solidFill>
                            <a:schemeClr val="lt1"/>
                          </a:solidFill>
                          <a:latin typeface="Century Gothic" panose="020b0502020202020204"/>
                        </a:defRPr>
                      </a:lvl7pPr>
                      <a:lvl8pPr marL="3200400" algn="l" defTabSz="914400" rtl="0" eaLnBrk="1" latinLnBrk="0" hangingPunct="1">
                        <a:defRPr sz="1800" b="1" kern="1200">
                          <a:solidFill>
                            <a:schemeClr val="lt1"/>
                          </a:solidFill>
                          <a:latin typeface="Century Gothic" panose="020b0502020202020204"/>
                        </a:defRPr>
                      </a:lvl8pPr>
                      <a:lvl9pPr marL="3657600" algn="l" defTabSz="914400" rtl="0" eaLnBrk="1" latinLnBrk="0" hangingPunct="1">
                        <a:defRPr sz="1800" b="1" kern="1200">
                          <a:solidFill>
                            <a:schemeClr val="lt1"/>
                          </a:solidFill>
                          <a:latin typeface="Century Gothic" panose="020b0502020202020204"/>
                        </a:defRPr>
                      </a:lvl9pPr>
                    </a:lstStyle>
                    <a:p>
                      <a:pPr algn="ctr"/>
                      <a:r>
                        <a:rPr lang="en-US" altLang="zh-CN" sz="1800"/>
                        <a:t>2016</a:t>
                      </a:r>
                      <a:endParaRPr lang="zh-CN" altLang="en-US" sz="1800"/>
                    </a:p>
                  </a:txBody>
                  <a:tcPr/>
                </a:tc>
                <a:tc>
                  <a:txBody>
                    <a:bodyPr vert="horz" wrap="square"/>
                    <a:lstStyle>
                      <a:lvl1pPr marL="0" algn="l" defTabSz="914400" rtl="0" eaLnBrk="1" latinLnBrk="0" hangingPunct="1">
                        <a:defRPr sz="1800" b="1" kern="1200">
                          <a:solidFill>
                            <a:schemeClr val="lt1"/>
                          </a:solidFill>
                          <a:latin typeface="Century Gothic" panose="020b0502020202020204"/>
                        </a:defRPr>
                      </a:lvl1pPr>
                      <a:lvl2pPr marL="457200" algn="l" defTabSz="914400" rtl="0" eaLnBrk="1" latinLnBrk="0" hangingPunct="1">
                        <a:defRPr sz="1800" b="1" kern="1200">
                          <a:solidFill>
                            <a:schemeClr val="lt1"/>
                          </a:solidFill>
                          <a:latin typeface="Century Gothic" panose="020b0502020202020204"/>
                        </a:defRPr>
                      </a:lvl2pPr>
                      <a:lvl3pPr marL="914400" algn="l" defTabSz="914400" rtl="0" eaLnBrk="1" latinLnBrk="0" hangingPunct="1">
                        <a:defRPr sz="1800" b="1" kern="1200">
                          <a:solidFill>
                            <a:schemeClr val="lt1"/>
                          </a:solidFill>
                          <a:latin typeface="Century Gothic" panose="020b0502020202020204"/>
                        </a:defRPr>
                      </a:lvl3pPr>
                      <a:lvl4pPr marL="1371600" algn="l" defTabSz="914400" rtl="0" eaLnBrk="1" latinLnBrk="0" hangingPunct="1">
                        <a:defRPr sz="1800" b="1" kern="1200">
                          <a:solidFill>
                            <a:schemeClr val="lt1"/>
                          </a:solidFill>
                          <a:latin typeface="Century Gothic" panose="020b0502020202020204"/>
                        </a:defRPr>
                      </a:lvl4pPr>
                      <a:lvl5pPr marL="1828800" algn="l" defTabSz="914400" rtl="0" eaLnBrk="1" latinLnBrk="0" hangingPunct="1">
                        <a:defRPr sz="1800" b="1" kern="1200">
                          <a:solidFill>
                            <a:schemeClr val="lt1"/>
                          </a:solidFill>
                          <a:latin typeface="Century Gothic" panose="020b0502020202020204"/>
                        </a:defRPr>
                      </a:lvl5pPr>
                      <a:lvl6pPr marL="2286000" algn="l" defTabSz="914400" rtl="0" eaLnBrk="1" latinLnBrk="0" hangingPunct="1">
                        <a:defRPr sz="1800" b="1" kern="1200">
                          <a:solidFill>
                            <a:schemeClr val="lt1"/>
                          </a:solidFill>
                          <a:latin typeface="Century Gothic" panose="020b0502020202020204"/>
                        </a:defRPr>
                      </a:lvl6pPr>
                      <a:lvl7pPr marL="2743200" algn="l" defTabSz="914400" rtl="0" eaLnBrk="1" latinLnBrk="0" hangingPunct="1">
                        <a:defRPr sz="1800" b="1" kern="1200">
                          <a:solidFill>
                            <a:schemeClr val="lt1"/>
                          </a:solidFill>
                          <a:latin typeface="Century Gothic" panose="020b0502020202020204"/>
                        </a:defRPr>
                      </a:lvl7pPr>
                      <a:lvl8pPr marL="3200400" algn="l" defTabSz="914400" rtl="0" eaLnBrk="1" latinLnBrk="0" hangingPunct="1">
                        <a:defRPr sz="1800" b="1" kern="1200">
                          <a:solidFill>
                            <a:schemeClr val="lt1"/>
                          </a:solidFill>
                          <a:latin typeface="Century Gothic" panose="020b0502020202020204"/>
                        </a:defRPr>
                      </a:lvl8pPr>
                      <a:lvl9pPr marL="3657600" algn="l" defTabSz="914400" rtl="0" eaLnBrk="1" latinLnBrk="0" hangingPunct="1">
                        <a:defRPr sz="1800" b="1" kern="1200">
                          <a:solidFill>
                            <a:schemeClr val="lt1"/>
                          </a:solidFill>
                          <a:latin typeface="Century Gothic" panose="020b0502020202020204"/>
                        </a:defRPr>
                      </a:lvl9pPr>
                    </a:lstStyle>
                    <a:p>
                      <a:pPr algn="ctr"/>
                      <a:r>
                        <a:rPr lang="en-US" altLang="zh-CN" sz="1800"/>
                        <a:t>2017</a:t>
                      </a:r>
                      <a:endParaRPr lang="zh-CN" altLang="en-US" sz="1800"/>
                    </a:p>
                  </a:txBody>
                  <a:tcPr/>
                </a:tc>
                <a:tc>
                  <a:txBody>
                    <a:bodyPr vert="horz" wrap="square"/>
                    <a:lstStyle>
                      <a:lvl1pPr marL="0" algn="l" defTabSz="914400" rtl="0" eaLnBrk="1" latinLnBrk="0" hangingPunct="1">
                        <a:defRPr sz="1800" b="1" kern="1200">
                          <a:solidFill>
                            <a:schemeClr val="lt1"/>
                          </a:solidFill>
                          <a:latin typeface="Century Gothic" panose="020b0502020202020204"/>
                        </a:defRPr>
                      </a:lvl1pPr>
                      <a:lvl2pPr marL="457200" algn="l" defTabSz="914400" rtl="0" eaLnBrk="1" latinLnBrk="0" hangingPunct="1">
                        <a:defRPr sz="1800" b="1" kern="1200">
                          <a:solidFill>
                            <a:schemeClr val="lt1"/>
                          </a:solidFill>
                          <a:latin typeface="Century Gothic" panose="020b0502020202020204"/>
                        </a:defRPr>
                      </a:lvl2pPr>
                      <a:lvl3pPr marL="914400" algn="l" defTabSz="914400" rtl="0" eaLnBrk="1" latinLnBrk="0" hangingPunct="1">
                        <a:defRPr sz="1800" b="1" kern="1200">
                          <a:solidFill>
                            <a:schemeClr val="lt1"/>
                          </a:solidFill>
                          <a:latin typeface="Century Gothic" panose="020b0502020202020204"/>
                        </a:defRPr>
                      </a:lvl3pPr>
                      <a:lvl4pPr marL="1371600" algn="l" defTabSz="914400" rtl="0" eaLnBrk="1" latinLnBrk="0" hangingPunct="1">
                        <a:defRPr sz="1800" b="1" kern="1200">
                          <a:solidFill>
                            <a:schemeClr val="lt1"/>
                          </a:solidFill>
                          <a:latin typeface="Century Gothic" panose="020b0502020202020204"/>
                        </a:defRPr>
                      </a:lvl4pPr>
                      <a:lvl5pPr marL="1828800" algn="l" defTabSz="914400" rtl="0" eaLnBrk="1" latinLnBrk="0" hangingPunct="1">
                        <a:defRPr sz="1800" b="1" kern="1200">
                          <a:solidFill>
                            <a:schemeClr val="lt1"/>
                          </a:solidFill>
                          <a:latin typeface="Century Gothic" panose="020b0502020202020204"/>
                        </a:defRPr>
                      </a:lvl5pPr>
                      <a:lvl6pPr marL="2286000" algn="l" defTabSz="914400" rtl="0" eaLnBrk="1" latinLnBrk="0" hangingPunct="1">
                        <a:defRPr sz="1800" b="1" kern="1200">
                          <a:solidFill>
                            <a:schemeClr val="lt1"/>
                          </a:solidFill>
                          <a:latin typeface="Century Gothic" panose="020b0502020202020204"/>
                        </a:defRPr>
                      </a:lvl6pPr>
                      <a:lvl7pPr marL="2743200" algn="l" defTabSz="914400" rtl="0" eaLnBrk="1" latinLnBrk="0" hangingPunct="1">
                        <a:defRPr sz="1800" b="1" kern="1200">
                          <a:solidFill>
                            <a:schemeClr val="lt1"/>
                          </a:solidFill>
                          <a:latin typeface="Century Gothic" panose="020b0502020202020204"/>
                        </a:defRPr>
                      </a:lvl7pPr>
                      <a:lvl8pPr marL="3200400" algn="l" defTabSz="914400" rtl="0" eaLnBrk="1" latinLnBrk="0" hangingPunct="1">
                        <a:defRPr sz="1800" b="1" kern="1200">
                          <a:solidFill>
                            <a:schemeClr val="lt1"/>
                          </a:solidFill>
                          <a:latin typeface="Century Gothic" panose="020b0502020202020204"/>
                        </a:defRPr>
                      </a:lvl8pPr>
                      <a:lvl9pPr marL="3657600" algn="l" defTabSz="914400" rtl="0" eaLnBrk="1" latinLnBrk="0" hangingPunct="1">
                        <a:defRPr sz="1800" b="1" kern="1200">
                          <a:solidFill>
                            <a:schemeClr val="lt1"/>
                          </a:solidFill>
                          <a:latin typeface="Century Gothic" panose="020b0502020202020204"/>
                        </a:defRPr>
                      </a:lvl9pPr>
                    </a:lstStyle>
                    <a:p>
                      <a:pPr algn="ctr"/>
                      <a:r>
                        <a:rPr lang="en-US" altLang="zh-CN" sz="1800"/>
                        <a:t>2018</a:t>
                      </a:r>
                      <a:endParaRPr lang="zh-CN" altLang="en-US" sz="1800"/>
                    </a:p>
                  </a:txBody>
                  <a:tcPr/>
                </a:tc>
                <a:tc>
                  <a:txBody>
                    <a:bodyPr vert="horz" wrap="square"/>
                    <a:lstStyle>
                      <a:lvl1pPr marL="0" algn="l" defTabSz="914400" rtl="0" eaLnBrk="1" latinLnBrk="0" hangingPunct="1">
                        <a:defRPr sz="1800" b="1" kern="1200">
                          <a:solidFill>
                            <a:schemeClr val="lt1"/>
                          </a:solidFill>
                          <a:latin typeface="Century Gothic" panose="020b0502020202020204"/>
                        </a:defRPr>
                      </a:lvl1pPr>
                      <a:lvl2pPr marL="457200" algn="l" defTabSz="914400" rtl="0" eaLnBrk="1" latinLnBrk="0" hangingPunct="1">
                        <a:defRPr sz="1800" b="1" kern="1200">
                          <a:solidFill>
                            <a:schemeClr val="lt1"/>
                          </a:solidFill>
                          <a:latin typeface="Century Gothic" panose="020b0502020202020204"/>
                        </a:defRPr>
                      </a:lvl2pPr>
                      <a:lvl3pPr marL="914400" algn="l" defTabSz="914400" rtl="0" eaLnBrk="1" latinLnBrk="0" hangingPunct="1">
                        <a:defRPr sz="1800" b="1" kern="1200">
                          <a:solidFill>
                            <a:schemeClr val="lt1"/>
                          </a:solidFill>
                          <a:latin typeface="Century Gothic" panose="020b0502020202020204"/>
                        </a:defRPr>
                      </a:lvl3pPr>
                      <a:lvl4pPr marL="1371600" algn="l" defTabSz="914400" rtl="0" eaLnBrk="1" latinLnBrk="0" hangingPunct="1">
                        <a:defRPr sz="1800" b="1" kern="1200">
                          <a:solidFill>
                            <a:schemeClr val="lt1"/>
                          </a:solidFill>
                          <a:latin typeface="Century Gothic" panose="020b0502020202020204"/>
                        </a:defRPr>
                      </a:lvl4pPr>
                      <a:lvl5pPr marL="1828800" algn="l" defTabSz="914400" rtl="0" eaLnBrk="1" latinLnBrk="0" hangingPunct="1">
                        <a:defRPr sz="1800" b="1" kern="1200">
                          <a:solidFill>
                            <a:schemeClr val="lt1"/>
                          </a:solidFill>
                          <a:latin typeface="Century Gothic" panose="020b0502020202020204"/>
                        </a:defRPr>
                      </a:lvl5pPr>
                      <a:lvl6pPr marL="2286000" algn="l" defTabSz="914400" rtl="0" eaLnBrk="1" latinLnBrk="0" hangingPunct="1">
                        <a:defRPr sz="1800" b="1" kern="1200">
                          <a:solidFill>
                            <a:schemeClr val="lt1"/>
                          </a:solidFill>
                          <a:latin typeface="Century Gothic" panose="020b0502020202020204"/>
                        </a:defRPr>
                      </a:lvl6pPr>
                      <a:lvl7pPr marL="2743200" algn="l" defTabSz="914400" rtl="0" eaLnBrk="1" latinLnBrk="0" hangingPunct="1">
                        <a:defRPr sz="1800" b="1" kern="1200">
                          <a:solidFill>
                            <a:schemeClr val="lt1"/>
                          </a:solidFill>
                          <a:latin typeface="Century Gothic" panose="020b0502020202020204"/>
                        </a:defRPr>
                      </a:lvl7pPr>
                      <a:lvl8pPr marL="3200400" algn="l" defTabSz="914400" rtl="0" eaLnBrk="1" latinLnBrk="0" hangingPunct="1">
                        <a:defRPr sz="1800" b="1" kern="1200">
                          <a:solidFill>
                            <a:schemeClr val="lt1"/>
                          </a:solidFill>
                          <a:latin typeface="Century Gothic" panose="020b0502020202020204"/>
                        </a:defRPr>
                      </a:lvl8pPr>
                      <a:lvl9pPr marL="3657600" algn="l" defTabSz="914400" rtl="0" eaLnBrk="1" latinLnBrk="0" hangingPunct="1">
                        <a:defRPr sz="1800" b="1" kern="1200">
                          <a:solidFill>
                            <a:schemeClr val="lt1"/>
                          </a:solidFill>
                          <a:latin typeface="Century Gothic" panose="020b0502020202020204"/>
                        </a:defRPr>
                      </a:lvl9pPr>
                    </a:lstStyle>
                    <a:p>
                      <a:pPr algn="ctr"/>
                      <a:r>
                        <a:rPr lang="en-US" altLang="zh-CN" sz="1800"/>
                        <a:t>2019</a:t>
                      </a:r>
                      <a:endParaRPr lang="zh-CN" altLang="en-US" sz="1800"/>
                    </a:p>
                  </a:txBody>
                  <a:tcPr/>
                </a:tc>
                <a:extLst>
                  <a:ext uri="{0D108BD9-81ED-4DB2-BD59-A6C34878D82A}">
                    <a16:rowId xmlns="" xmlns:a16="http://schemas.microsoft.com/office/drawing/2014/main" val="10000"/>
                  </a:ext>
                </a:extLst>
              </a:tr>
              <a:tr h="370840">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zh-CN" altLang="en-US" sz="1800"/>
                        <a:t>现金以及银行结余</a:t>
                      </a:r>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1800"/>
                        <a:t>624,970.9</a:t>
                      </a:r>
                      <a:endParaRPr lang="zh-CN" altLang="en-US" sz="1800"/>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1800"/>
                        <a:t>744,630.6</a:t>
                      </a:r>
                      <a:endParaRPr lang="zh-CN" altLang="en-US" sz="1800"/>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1800"/>
                        <a:t>875,095.4</a:t>
                      </a:r>
                      <a:endParaRPr lang="zh-CN" altLang="en-US" sz="1800"/>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1800"/>
                        <a:t>1,090,705.7</a:t>
                      </a:r>
                      <a:endParaRPr lang="zh-CN" altLang="en-US" sz="1800"/>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1800"/>
                        <a:t>1,167,429.7</a:t>
                      </a:r>
                      <a:endParaRPr lang="zh-CN" altLang="en-US" sz="1800"/>
                    </a:p>
                  </a:txBody>
                  <a:tcPr/>
                </a:tc>
                <a:extLst>
                  <a:ext uri="{0D108BD9-81ED-4DB2-BD59-A6C34878D82A}">
                    <a16:rowId xmlns="" xmlns:a16="http://schemas.microsoft.com/office/drawing/2014/main" val="10001"/>
                  </a:ext>
                </a:extLst>
              </a:tr>
              <a:tr h="370840">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zh-CN" altLang="en-US" sz="1800"/>
                        <a:t>定期存款</a:t>
                      </a:r>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1800"/>
                        <a:t>34,671.7</a:t>
                      </a:r>
                      <a:endParaRPr lang="zh-CN" altLang="en-US" sz="1800"/>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1800"/>
                        <a:t>24,736.0</a:t>
                      </a:r>
                      <a:endParaRPr lang="zh-CN" altLang="en-US" sz="1800"/>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1800"/>
                        <a:t>115,173.6</a:t>
                      </a:r>
                      <a:endParaRPr lang="zh-CN" altLang="en-US" sz="1800"/>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1800"/>
                        <a:t>214,503.8</a:t>
                      </a:r>
                      <a:endParaRPr lang="zh-CN" altLang="en-US" sz="1800"/>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1800"/>
                        <a:t>97,578.6</a:t>
                      </a:r>
                      <a:endParaRPr lang="zh-CN" altLang="en-US" sz="1800"/>
                    </a:p>
                  </a:txBody>
                  <a:tcPr/>
                </a:tc>
                <a:extLst>
                  <a:ext uri="{0D108BD9-81ED-4DB2-BD59-A6C34878D82A}">
                    <a16:rowId xmlns="" xmlns:a16="http://schemas.microsoft.com/office/drawing/2014/main" val="10002"/>
                  </a:ext>
                </a:extLst>
              </a:tr>
              <a:tr h="370840">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zh-CN" altLang="en-US" sz="1800"/>
                        <a:t>受限制银行存款</a:t>
                      </a:r>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1800"/>
                        <a:t>——</a:t>
                      </a:r>
                      <a:endParaRPr lang="zh-CN" altLang="en-US" sz="1800"/>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1800"/>
                        <a:t>——</a:t>
                      </a:r>
                      <a:endParaRPr lang="zh-CN" altLang="en-US" sz="1800"/>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1800"/>
                        <a:t>(64,348.7)</a:t>
                      </a:r>
                      <a:endParaRPr lang="zh-CN" altLang="en-US" sz="1800"/>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1800"/>
                        <a:t>(31,717.7)</a:t>
                      </a:r>
                      <a:endParaRPr lang="zh-CN" altLang="en-US" sz="1800"/>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1800"/>
                        <a:t>(13,786.5)</a:t>
                      </a:r>
                      <a:endParaRPr lang="zh-CN" altLang="en-US" sz="1800"/>
                    </a:p>
                  </a:txBody>
                  <a:tcPr/>
                </a:tc>
                <a:extLst>
                  <a:ext uri="{0D108BD9-81ED-4DB2-BD59-A6C34878D82A}">
                    <a16:rowId xmlns="" xmlns:a16="http://schemas.microsoft.com/office/drawing/2014/main" val="10003"/>
                  </a:ext>
                </a:extLst>
              </a:tr>
              <a:tr h="370840">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zh-CN" altLang="en-US" sz="1800"/>
                        <a:t>短期定期存款</a:t>
                      </a:r>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1800"/>
                        <a:t>(26,860.0)</a:t>
                      </a:r>
                      <a:endParaRPr lang="zh-CN" altLang="en-US" sz="1800"/>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1800"/>
                        <a:t>(24,736.0)</a:t>
                      </a:r>
                      <a:endParaRPr lang="zh-CN" altLang="en-US" sz="1800"/>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1800"/>
                        <a:t>——</a:t>
                      </a:r>
                      <a:endParaRPr lang="zh-CN" altLang="en-US" sz="1800"/>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1800"/>
                        <a:t>——</a:t>
                      </a:r>
                      <a:endParaRPr lang="zh-CN" altLang="en-US" sz="1800"/>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1800"/>
                        <a:t>——</a:t>
                      </a:r>
                      <a:endParaRPr lang="zh-CN" altLang="en-US" sz="1800"/>
                    </a:p>
                  </a:txBody>
                  <a:tcPr/>
                </a:tc>
                <a:extLst>
                  <a:ext uri="{0D108BD9-81ED-4DB2-BD59-A6C34878D82A}">
                    <a16:rowId xmlns="" xmlns:a16="http://schemas.microsoft.com/office/drawing/2014/main" val="10004"/>
                  </a:ext>
                </a:extLst>
              </a:tr>
              <a:tr h="370840">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zh-CN" altLang="en-US" sz="1800"/>
                        <a:t>已抵押存款</a:t>
                      </a:r>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1800"/>
                        <a:t>(31,689.5)</a:t>
                      </a:r>
                      <a:endParaRPr lang="zh-CN" altLang="en-US" sz="1800"/>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1800"/>
                        <a:t>(33,507.2) </a:t>
                      </a:r>
                      <a:endParaRPr lang="zh-CN" altLang="en-US" sz="1800"/>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1800"/>
                        <a:t>(32,324.9)</a:t>
                      </a:r>
                      <a:endParaRPr lang="zh-CN" altLang="en-US" sz="1800"/>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1800"/>
                        <a:t>(158,386.1)</a:t>
                      </a:r>
                      <a:endParaRPr lang="zh-CN" altLang="en-US" sz="1800"/>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1800"/>
                        <a:t>(83,792.1)</a:t>
                      </a:r>
                      <a:endParaRPr lang="zh-CN" altLang="en-US" sz="1800"/>
                    </a:p>
                  </a:txBody>
                  <a:tcPr/>
                </a:tc>
                <a:extLst>
                  <a:ext uri="{0D108BD9-81ED-4DB2-BD59-A6C34878D82A}">
                    <a16:rowId xmlns="" xmlns:a16="http://schemas.microsoft.com/office/drawing/2014/main" val="10005"/>
                  </a:ext>
                </a:extLst>
              </a:tr>
              <a:tr h="370840">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zh-CN" altLang="en-US" sz="1800"/>
                        <a:t>现金及现金等价物</a:t>
                      </a:r>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1800"/>
                        <a:t>601,093.1</a:t>
                      </a:r>
                      <a:endParaRPr lang="zh-CN" altLang="en-US" sz="1800"/>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1800"/>
                        <a:t>711,123.4</a:t>
                      </a:r>
                      <a:endParaRPr lang="zh-CN" altLang="en-US" sz="1800"/>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1800"/>
                        <a:t>893,595.4</a:t>
                      </a:r>
                      <a:endParaRPr lang="zh-CN" altLang="en-US" sz="1800"/>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1800"/>
                        <a:t>1,115,105.7</a:t>
                      </a:r>
                      <a:endParaRPr lang="zh-CN" altLang="en-US" sz="1800"/>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1800"/>
                        <a:t>1,167,429.7</a:t>
                      </a:r>
                      <a:endParaRPr lang="zh-CN" altLang="en-US" sz="1800"/>
                    </a:p>
                  </a:txBody>
                  <a:tcPr/>
                </a:tc>
                <a:extLst>
                  <a:ext uri="{0D108BD9-81ED-4DB2-BD59-A6C34878D82A}">
                    <a16:rowId xmlns="" xmlns:a16="http://schemas.microsoft.com/office/drawing/2014/main" val="10006"/>
                  </a:ext>
                </a:extLst>
              </a:tr>
            </a:tbl>
          </a:graphicData>
        </a:graphic>
      </p:graphicFrame>
      <p:sp>
        <p:nvSpPr>
          <p:cNvPr id="64" name="TextBox 63"/>
          <p:cNvSpPr txBox="1"/>
          <p:nvPr/>
        </p:nvSpPr>
        <p:spPr>
          <a:xfrm>
            <a:off x="212651" y="5307515"/>
            <a:ext cx="11780875" cy="193899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zh-CN" altLang="en-US" sz="2000" b="0" i="0" u="none" strike="noStrike" kern="0" cap="none" spc="0" normalizeH="0" baseline="0" noProof="0">
                <a:ln>
                  <a:noFill/>
                </a:ln>
                <a:solidFill>
                  <a:sysClr val="windowText" lastClr="000000"/>
                </a:solidFill>
                <a:effectLst/>
                <a:uLnTx/>
                <a:uFillTx/>
              </a:rPr>
              <a:t>     根据表，企业的货币资金在近五年总的趋势是上升，其中货币资金的主要是来自银行存款的增加，银行存款在</a:t>
            </a:r>
            <a:r>
              <a:rPr kumimoji="0" lang="en-US" altLang="zh-CN" sz="2000" b="0" i="0" u="none" strike="noStrike" kern="0" cap="none" spc="0" normalizeH="0" baseline="0" noProof="0">
                <a:ln>
                  <a:noFill/>
                </a:ln>
                <a:solidFill>
                  <a:sysClr val="windowText" lastClr="000000"/>
                </a:solidFill>
                <a:effectLst/>
                <a:uLnTx/>
                <a:uFillTx/>
              </a:rPr>
              <a:t>2015</a:t>
            </a:r>
            <a:r>
              <a:rPr kumimoji="0" lang="zh-CN" altLang="en-US" sz="2000" b="0" i="0" u="none" strike="noStrike" kern="0" cap="none" spc="0" normalizeH="0" baseline="0" noProof="0">
                <a:ln>
                  <a:noFill/>
                </a:ln>
                <a:solidFill>
                  <a:sysClr val="windowText" lastClr="000000"/>
                </a:solidFill>
                <a:effectLst/>
                <a:uLnTx/>
                <a:uFillTx/>
              </a:rPr>
              <a:t>年为</a:t>
            </a:r>
            <a:r>
              <a:rPr kumimoji="0" lang="en-US" altLang="zh-CN" sz="2000" b="0" i="0" u="none" strike="noStrike" kern="0" cap="none" spc="0" normalizeH="0" baseline="0" noProof="0">
                <a:ln>
                  <a:noFill/>
                </a:ln>
                <a:solidFill>
                  <a:sysClr val="windowText" lastClr="000000"/>
                </a:solidFill>
                <a:effectLst/>
                <a:uLnTx/>
                <a:uFillTx/>
              </a:rPr>
              <a:t>62.5</a:t>
            </a:r>
            <a:r>
              <a:rPr kumimoji="0" lang="zh-CN" altLang="en-US" sz="2000" b="0" i="0" u="none" strike="noStrike" kern="0" cap="none" spc="0" normalizeH="0" baseline="0" noProof="0">
                <a:ln>
                  <a:noFill/>
                </a:ln>
                <a:solidFill>
                  <a:sysClr val="windowText" lastClr="000000"/>
                </a:solidFill>
                <a:effectLst/>
                <a:uLnTx/>
                <a:uFillTx/>
              </a:rPr>
              <a:t>亿，到</a:t>
            </a:r>
            <a:r>
              <a:rPr kumimoji="0" lang="en-US" altLang="zh-CN" sz="2000" b="0" i="0" u="none" strike="noStrike" kern="0" cap="none" spc="0" normalizeH="0" baseline="0" noProof="0">
                <a:ln>
                  <a:noFill/>
                </a:ln>
                <a:solidFill>
                  <a:sysClr val="windowText" lastClr="000000"/>
                </a:solidFill>
                <a:effectLst/>
                <a:uLnTx/>
                <a:uFillTx/>
              </a:rPr>
              <a:t>2019</a:t>
            </a:r>
            <a:r>
              <a:rPr kumimoji="0" lang="zh-CN" altLang="en-US" sz="2000" b="0" i="0" u="none" strike="noStrike" kern="0" cap="none" spc="0" normalizeH="0" baseline="0" noProof="0">
                <a:ln>
                  <a:noFill/>
                </a:ln>
                <a:solidFill>
                  <a:sysClr val="windowText" lastClr="000000"/>
                </a:solidFill>
                <a:effectLst/>
                <a:uLnTx/>
                <a:uFillTx/>
              </a:rPr>
              <a:t>年则增加为</a:t>
            </a:r>
            <a:r>
              <a:rPr kumimoji="0" lang="en-US" altLang="zh-CN" sz="2000" b="0" i="0" u="none" strike="noStrike" kern="0" cap="none" spc="0" normalizeH="0" baseline="0" noProof="0">
                <a:ln>
                  <a:noFill/>
                </a:ln>
                <a:solidFill>
                  <a:sysClr val="windowText" lastClr="000000"/>
                </a:solidFill>
                <a:effectLst/>
                <a:uLnTx/>
                <a:uFillTx/>
              </a:rPr>
              <a:t>116.74</a:t>
            </a:r>
            <a:r>
              <a:rPr kumimoji="0" lang="zh-CN" altLang="en-US" sz="2000" b="0" i="0" u="none" strike="noStrike" kern="0" cap="none" spc="0" normalizeH="0" baseline="0" noProof="0">
                <a:ln>
                  <a:noFill/>
                </a:ln>
                <a:solidFill>
                  <a:sysClr val="windowText" lastClr="000000"/>
                </a:solidFill>
                <a:effectLst/>
                <a:uLnTx/>
                <a:uFillTx/>
              </a:rPr>
              <a:t>亿。增加的幅度比较大。它在总资产中所占的比重大概是</a:t>
            </a:r>
            <a:r>
              <a:rPr kumimoji="0" lang="en-US" altLang="zh-CN" sz="2000" b="0" i="0" u="none" strike="noStrike" kern="0" cap="none" spc="0" normalizeH="0" baseline="0" noProof="0">
                <a:ln>
                  <a:noFill/>
                </a:ln>
                <a:solidFill>
                  <a:sysClr val="windowText" lastClr="000000"/>
                </a:solidFill>
                <a:effectLst/>
                <a:uLnTx/>
                <a:uFillTx/>
              </a:rPr>
              <a:t>5%-6%</a:t>
            </a:r>
            <a:r>
              <a:rPr kumimoji="0" lang="zh-CN" altLang="en-US" sz="2000" b="0" i="0" u="none" strike="noStrike" kern="0" cap="none" spc="0" normalizeH="0" baseline="0" noProof="0">
                <a:ln>
                  <a:noFill/>
                </a:ln>
                <a:solidFill>
                  <a:sysClr val="windowText" lastClr="000000"/>
                </a:solidFill>
                <a:effectLst/>
                <a:uLnTx/>
                <a:uFillTx/>
              </a:rPr>
              <a:t>之间，在流动资产所占比重大概在</a:t>
            </a:r>
            <a:r>
              <a:rPr kumimoji="0" lang="en-US" altLang="zh-CN" sz="2000" b="0" i="0" u="none" strike="noStrike" kern="0" cap="none" spc="0" normalizeH="0" baseline="0" noProof="0">
                <a:ln>
                  <a:noFill/>
                </a:ln>
                <a:solidFill>
                  <a:sysClr val="windowText" lastClr="000000"/>
                </a:solidFill>
                <a:effectLst/>
                <a:uLnTx/>
                <a:uFillTx/>
              </a:rPr>
              <a:t>10%-12%</a:t>
            </a:r>
            <a:r>
              <a:rPr kumimoji="0" lang="zh-CN" altLang="en-US" sz="2000" b="0" i="0" u="none" strike="noStrike" kern="0" cap="none" spc="0" normalizeH="0" baseline="0" noProof="0">
                <a:ln>
                  <a:noFill/>
                </a:ln>
                <a:solidFill>
                  <a:sysClr val="windowText" lastClr="000000"/>
                </a:solidFill>
                <a:effectLst/>
                <a:uLnTx/>
                <a:uFillTx/>
              </a:rPr>
              <a:t>。但在货币资金中，</a:t>
            </a:r>
            <a:r>
              <a:rPr kumimoji="0" lang="en-US" altLang="zh-CN" sz="2000" b="0" i="0" u="none" strike="noStrike" kern="0" cap="none" spc="0" normalizeH="0" baseline="0" noProof="0">
                <a:ln>
                  <a:noFill/>
                </a:ln>
                <a:solidFill>
                  <a:sysClr val="windowText" lastClr="000000"/>
                </a:solidFill>
                <a:effectLst/>
                <a:uLnTx/>
                <a:uFillTx/>
              </a:rPr>
              <a:t>2015-2016</a:t>
            </a:r>
            <a:r>
              <a:rPr kumimoji="0" lang="zh-CN" altLang="en-US" sz="2000" b="0" i="0" u="none" strike="noStrike" kern="0" cap="none" spc="0" normalizeH="0" baseline="0" noProof="0">
                <a:ln>
                  <a:noFill/>
                </a:ln>
                <a:solidFill>
                  <a:sysClr val="windowText" lastClr="000000"/>
                </a:solidFill>
                <a:effectLst/>
                <a:uLnTx/>
                <a:uFillTx/>
              </a:rPr>
              <a:t>年含有短期定期存款和已抵押存款，</a:t>
            </a:r>
            <a:r>
              <a:rPr kumimoji="0" lang="en-US" altLang="zh-CN" sz="2000" b="0" i="0" u="none" strike="noStrike" kern="0" cap="none" spc="0" normalizeH="0" baseline="0" noProof="0">
                <a:ln>
                  <a:noFill/>
                </a:ln>
                <a:solidFill>
                  <a:sysClr val="windowText" lastClr="000000"/>
                </a:solidFill>
                <a:effectLst/>
                <a:uLnTx/>
                <a:uFillTx/>
              </a:rPr>
              <a:t>2017-2019</a:t>
            </a:r>
            <a:r>
              <a:rPr kumimoji="0" lang="zh-CN" altLang="en-US" sz="2000" b="0" i="0" u="none" strike="noStrike" kern="0" cap="none" spc="0" normalizeH="0" baseline="0" noProof="0">
                <a:ln>
                  <a:noFill/>
                </a:ln>
                <a:solidFill>
                  <a:sysClr val="windowText" lastClr="000000"/>
                </a:solidFill>
                <a:effectLst/>
                <a:uLnTx/>
                <a:uFillTx/>
              </a:rPr>
              <a:t>年含有已抵押存款和受限制银行存款，但实际可自由支配的现金期末余较高。</a:t>
            </a:r>
            <a:endParaRPr kumimoji="0" lang="en-US" altLang="zh-CN" sz="2000" b="0" i="0" u="none" strike="noStrike" kern="0" cap="none" spc="0" normalizeH="0" baseline="0" noProof="0">
              <a:ln>
                <a:noFill/>
              </a:ln>
              <a:solidFill>
                <a:sysClr val="windowText" lastClr="000000"/>
              </a:solidFill>
              <a:effectLst/>
              <a:uLnTx/>
              <a:uFillTx/>
            </a:endParaRPr>
          </a:p>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2000" b="0" i="0" u="none" strike="noStrike" kern="0" cap="none" spc="0" normalizeH="0" baseline="0" noProof="0">
              <a:ln>
                <a:noFill/>
              </a:ln>
              <a:solidFill>
                <a:sysClr val="windowText" lastClr="000000"/>
              </a:solidFill>
              <a:effectLst/>
              <a:uLnTx/>
              <a:uFillTx/>
            </a:endParaRPr>
          </a:p>
        </p:txBody>
      </p:sp>
      <p:sp>
        <p:nvSpPr>
          <p:cNvPr id="2" name="TextBox 1"/>
          <p:cNvSpPr txBox="1"/>
          <p:nvPr/>
        </p:nvSpPr>
        <p:spPr>
          <a:xfrm>
            <a:off x="10245012" y="761110"/>
            <a:ext cx="1650787"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单位：万元</a:t>
            </a:r>
          </a:p>
        </p:txBody>
      </p:sp>
    </p:spTree>
  </p:cSld>
  <p:clrMapOvr>
    <a:masterClrMapping/>
  </p:clrMapOvr>
  <mc:AlternateContent>
    <mc:Choice xmlns:p14="http://schemas.microsoft.com/office/powerpoint/2010/main" Requires="p14">
      <p:transition spd="slow" advTm="0" p14:dur="1500">
        <p:random/>
      </p:transition>
    </mc:Choice>
    <mc:Fallback>
      <p:transition spd="slow" advTm="0">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1" presetClass="entr" presetSubtype="0" dur="1000" fill="hold" nodeType="afterEffect">
                                  <p:stCondLst>
                                    <p:cond delay="0"/>
                                  </p:stCondLst>
                                  <p:childTnLst>
                                    <p:set>
                                      <p:cBhvr>
                                        <p:cTn id="6" dur="1" fill="hold">
                                          <p:stCondLst>
                                            <p:cond delay="0"/>
                                          </p:stCondLst>
                                        </p:cTn>
                                        <p:tgtEl>
                                          <p:spTgt spid="34"/>
                                        </p:tgtEl>
                                        <p:attrNameLst>
                                          <p:attrName>style.visibility</p:attrName>
                                        </p:attrNameLst>
                                      </p:cBhvr>
                                      <p:to>
                                        <p:strVal val="visible"/>
                                      </p:to>
                                    </p:set>
                                    <p:anim calcmode="lin" valueType="num">
                                      <p:cBhvr>
                                        <p:cTn id="7" dur="1000" fill="hold"/>
                                        <p:tgtEl>
                                          <p:spTgt spid="34"/>
                                        </p:tgtEl>
                                        <p:attrNameLst>
                                          <p:attrName>ppt_w</p:attrName>
                                        </p:attrNameLst>
                                      </p:cBhvr>
                                      <p:tavLst>
                                        <p:tav tm="0">
                                          <p:val>
                                            <p:fltVal val="0"/>
                                          </p:val>
                                        </p:tav>
                                        <p:tav tm="100000">
                                          <p:val>
                                            <p:strVal val="#ppt_w"/>
                                          </p:val>
                                        </p:tav>
                                      </p:tavLst>
                                    </p:anim>
                                    <p:anim calcmode="lin" valueType="num">
                                      <p:cBhvr>
                                        <p:cTn id="8" dur="1000" fill="hold"/>
                                        <p:tgtEl>
                                          <p:spTgt spid="34"/>
                                        </p:tgtEl>
                                        <p:attrNameLst>
                                          <p:attrName>ppt_h</p:attrName>
                                        </p:attrNameLst>
                                      </p:cBhvr>
                                      <p:tavLst>
                                        <p:tav tm="0">
                                          <p:val>
                                            <p:fltVal val="0"/>
                                          </p:val>
                                        </p:tav>
                                        <p:tav tm="100000">
                                          <p:val>
                                            <p:strVal val="#ppt_h"/>
                                          </p:val>
                                        </p:tav>
                                      </p:tavLst>
                                    </p:anim>
                                    <p:anim calcmode="lin" valueType="num">
                                      <p:cBhvr>
                                        <p:cTn id="9" dur="1000" fill="hold"/>
                                        <p:tgtEl>
                                          <p:spTgt spid="34"/>
                                        </p:tgtEl>
                                        <p:attrNameLst>
                                          <p:attrName>style.rotation</p:attrName>
                                        </p:attrNameLst>
                                      </p:cBhvr>
                                      <p:tavLst>
                                        <p:tav tm="0">
                                          <p:val>
                                            <p:fltVal val="90"/>
                                          </p:val>
                                        </p:tav>
                                        <p:tav tm="100000">
                                          <p:val>
                                            <p:fltVal val="0"/>
                                          </p:val>
                                        </p:tav>
                                      </p:tavLst>
                                    </p:anim>
                                    <p:animEffect transition="in" filter="fade">
                                      <p:cBhvr>
                                        <p:cTn id="10" dur="1000"/>
                                        <p:tgtEl>
                                          <p:spTgt spid="34"/>
                                        </p:tgtEl>
                                      </p:cBhvr>
                                    </p:animEffect>
                                  </p:childTnLst>
                                </p:cTn>
                              </p:par>
                              <p:par>
                                <p:cTn id="11" presetID="31" presetClass="entr" presetSubtype="0" dur="1000" fill="hold" nodeType="withEffect">
                                  <p:stCondLst>
                                    <p:cond delay="0"/>
                                  </p:stCondLst>
                                  <p:childTnLst>
                                    <p:set>
                                      <p:cBhvr>
                                        <p:cTn id="12" dur="1" fill="hold">
                                          <p:stCondLst>
                                            <p:cond delay="0"/>
                                          </p:stCondLst>
                                        </p:cTn>
                                        <p:tgtEl>
                                          <p:spTgt spid="21"/>
                                        </p:tgtEl>
                                        <p:attrNameLst>
                                          <p:attrName>style.visibility</p:attrName>
                                        </p:attrNameLst>
                                      </p:cBhvr>
                                      <p:to>
                                        <p:strVal val="visible"/>
                                      </p:to>
                                    </p:set>
                                    <p:anim calcmode="lin" valueType="num">
                                      <p:cBhvr>
                                        <p:cTn id="13" dur="1000" fill="hold"/>
                                        <p:tgtEl>
                                          <p:spTgt spid="21"/>
                                        </p:tgtEl>
                                        <p:attrNameLst>
                                          <p:attrName>ppt_w</p:attrName>
                                        </p:attrNameLst>
                                      </p:cBhvr>
                                      <p:tavLst>
                                        <p:tav tm="0">
                                          <p:val>
                                            <p:fltVal val="0"/>
                                          </p:val>
                                        </p:tav>
                                        <p:tav tm="100000">
                                          <p:val>
                                            <p:strVal val="#ppt_w"/>
                                          </p:val>
                                        </p:tav>
                                      </p:tavLst>
                                    </p:anim>
                                    <p:anim calcmode="lin" valueType="num">
                                      <p:cBhvr>
                                        <p:cTn id="14" dur="1000" fill="hold"/>
                                        <p:tgtEl>
                                          <p:spTgt spid="21"/>
                                        </p:tgtEl>
                                        <p:attrNameLst>
                                          <p:attrName>ppt_h</p:attrName>
                                        </p:attrNameLst>
                                      </p:cBhvr>
                                      <p:tavLst>
                                        <p:tav tm="0">
                                          <p:val>
                                            <p:fltVal val="0"/>
                                          </p:val>
                                        </p:tav>
                                        <p:tav tm="100000">
                                          <p:val>
                                            <p:strVal val="#ppt_h"/>
                                          </p:val>
                                        </p:tav>
                                      </p:tavLst>
                                    </p:anim>
                                    <p:anim calcmode="lin" valueType="num">
                                      <p:cBhvr>
                                        <p:cTn id="15" dur="1000" fill="hold"/>
                                        <p:tgtEl>
                                          <p:spTgt spid="21"/>
                                        </p:tgtEl>
                                        <p:attrNameLst>
                                          <p:attrName>style.rotation</p:attrName>
                                        </p:attrNameLst>
                                      </p:cBhvr>
                                      <p:tavLst>
                                        <p:tav tm="0">
                                          <p:val>
                                            <p:fltVal val="90"/>
                                          </p:val>
                                        </p:tav>
                                        <p:tav tm="100000">
                                          <p:val>
                                            <p:fltVal val="0"/>
                                          </p:val>
                                        </p:tav>
                                      </p:tavLst>
                                    </p:anim>
                                    <p:animEffect transition="in" filter="fade">
                                      <p:cBhvr>
                                        <p:cTn id="16" dur="1000"/>
                                        <p:tgtEl>
                                          <p:spTgt spid="21"/>
                                        </p:tgtEl>
                                      </p:cBhvr>
                                    </p:animEffect>
                                  </p:childTnLst>
                                </p:cTn>
                              </p:par>
                            </p:childTnLst>
                          </p:cTn>
                        </p:par>
                        <p:par>
                          <p:cTn id="17" fill="hold" nodeType="afterGroup">
                            <p:stCondLst>
                              <p:cond delay="1000"/>
                            </p:stCondLst>
                            <p:childTnLst>
                              <p:par>
                                <p:cTn id="18" presetID="16" presetClass="entr" presetSubtype="21" dur="500" fill="hold" grpId="0" nodeType="afterEffect">
                                  <p:stCondLst>
                                    <p:cond delay="0"/>
                                  </p:stCondLst>
                                  <p:childTnLst>
                                    <p:set>
                                      <p:cBhvr>
                                        <p:cTn id="19" dur="1" fill="hold">
                                          <p:stCondLst>
                                            <p:cond delay="0"/>
                                          </p:stCondLst>
                                        </p:cTn>
                                        <p:tgtEl>
                                          <p:spTgt spid="47"/>
                                        </p:tgtEl>
                                        <p:attrNameLst>
                                          <p:attrName>style.visibility</p:attrName>
                                        </p:attrNameLst>
                                      </p:cBhvr>
                                      <p:to>
                                        <p:strVal val="visible"/>
                                      </p:to>
                                    </p:set>
                                    <p:animEffect transition="in" filter="barn(inVertical)">
                                      <p:cBhvr>
                                        <p:cTn id="20" dur="500"/>
                                        <p:tgtEl>
                                          <p:spTgt spid="47"/>
                                        </p:tgtEl>
                                      </p:cBhvr>
                                    </p:animEffect>
                                  </p:childTnLst>
                                </p:cTn>
                              </p:par>
                            </p:childTnLst>
                          </p:cTn>
                        </p:par>
                      </p:childTnLst>
                    </p:cTn>
                  </p:par>
                  <p:par>
                    <p:cTn id="21" fill="hold" nodeType="clickPar">
                      <p:stCondLst>
                        <p:cond delay="indefinite"/>
                        <p:cond evt="onBegin" delay="0">
                          <p:tn val="20"/>
                        </p:cond>
                      </p:stCondLst>
                      <p:childTnLst>
                        <p:par>
                          <p:cTn id="22" fill="hold">
                            <p:stCondLst>
                              <p:cond delay="0"/>
                            </p:stCondLst>
                            <p:childTnLst>
                              <p:par>
                                <p:cTn id="23" presetID="6" presetClass="entr" presetSubtype="16" dur="2000" fill="hold" grpId="0" nodeType="clickEffect">
                                  <p:stCondLst>
                                    <p:cond delay="0"/>
                                  </p:stCondLst>
                                  <p:childTnLst>
                                    <p:set>
                                      <p:cBhvr>
                                        <p:cTn id="24" dur="1" fill="hold">
                                          <p:stCondLst>
                                            <p:cond delay="0"/>
                                          </p:stCondLst>
                                        </p:cTn>
                                        <p:tgtEl>
                                          <p:spTgt spid="48"/>
                                        </p:tgtEl>
                                        <p:attrNameLst>
                                          <p:attrName>style.visibility</p:attrName>
                                        </p:attrNameLst>
                                      </p:cBhvr>
                                      <p:to>
                                        <p:strVal val="visible"/>
                                      </p:to>
                                    </p:set>
                                    <p:animEffect transition="in" filter="circle(in)">
                                      <p:cBhvr>
                                        <p:cTn id="25" dur="2000"/>
                                        <p:tgtEl>
                                          <p:spTgt spid="48"/>
                                        </p:tgtEl>
                                      </p:cBhvr>
                                    </p:animEffect>
                                  </p:childTnLst>
                                </p:cTn>
                              </p:par>
                            </p:childTnLst>
                          </p:cTn>
                        </p:par>
                      </p:childTnLst>
                    </p:cTn>
                  </p:par>
                  <p:par>
                    <p:cTn id="26" fill="hold" nodeType="clickPar">
                      <p:stCondLst>
                        <p:cond delay="indefinite"/>
                        <p:cond evt="onBegin" delay="0">
                          <p:tn val="25"/>
                        </p:cond>
                      </p:stCondLst>
                      <p:childTnLst>
                        <p:par>
                          <p:cTn id="27" fill="hold">
                            <p:stCondLst>
                              <p:cond delay="0"/>
                            </p:stCondLst>
                            <p:childTnLst>
                              <p:par>
                                <p:cTn id="28" presetID="6" presetClass="entr" presetSubtype="16" dur="2000" fill="hold" nodeType="clickEffect">
                                  <p:stCondLst>
                                    <p:cond delay="0"/>
                                  </p:stCondLst>
                                  <p:childTnLst>
                                    <p:set>
                                      <p:cBhvr>
                                        <p:cTn id="29" dur="1" fill="hold">
                                          <p:stCondLst>
                                            <p:cond delay="0"/>
                                          </p:stCondLst>
                                        </p:cTn>
                                        <p:tgtEl>
                                          <p:spTgt spid="61"/>
                                        </p:tgtEl>
                                        <p:attrNameLst>
                                          <p:attrName>style.visibility</p:attrName>
                                        </p:attrNameLst>
                                      </p:cBhvr>
                                      <p:to>
                                        <p:strVal val="visible"/>
                                      </p:to>
                                    </p:set>
                                    <p:animEffect transition="in" filter="circle(in)">
                                      <p:cBhvr>
                                        <p:cTn id="30" dur="2000"/>
                                        <p:tgtEl>
                                          <p:spTgt spid="61"/>
                                        </p:tgtEl>
                                      </p:cBhvr>
                                    </p:animEffect>
                                  </p:childTnLst>
                                </p:cTn>
                              </p:par>
                            </p:childTnLst>
                          </p:cTn>
                        </p:par>
                      </p:childTnLst>
                    </p:cTn>
                  </p:par>
                  <p:par>
                    <p:cTn id="31" fill="hold" nodeType="clickPar">
                      <p:stCondLst>
                        <p:cond delay="indefinite"/>
                        <p:cond evt="onBegin" delay="0">
                          <p:tn val="30"/>
                        </p:cond>
                      </p:stCondLst>
                      <p:childTnLst>
                        <p:par>
                          <p:cTn id="32" fill="hold">
                            <p:stCondLst>
                              <p:cond delay="0"/>
                            </p:stCondLst>
                            <p:childTnLst>
                              <p:par>
                                <p:cTn id="33" presetID="6" presetClass="entr" presetSubtype="16" dur="2000" fill="hold" grpId="0" nodeType="clickEffect">
                                  <p:stCondLst>
                                    <p:cond delay="0"/>
                                  </p:stCondLst>
                                  <p:childTnLst>
                                    <p:set>
                                      <p:cBhvr>
                                        <p:cTn id="34" dur="1" fill="hold">
                                          <p:stCondLst>
                                            <p:cond delay="0"/>
                                          </p:stCondLst>
                                        </p:cTn>
                                        <p:tgtEl>
                                          <p:spTgt spid="62"/>
                                        </p:tgtEl>
                                        <p:attrNameLst>
                                          <p:attrName>style.visibility</p:attrName>
                                        </p:attrNameLst>
                                      </p:cBhvr>
                                      <p:to>
                                        <p:strVal val="visible"/>
                                      </p:to>
                                    </p:set>
                                    <p:animEffect transition="in" filter="circle(in)">
                                      <p:cBhvr>
                                        <p:cTn id="35" dur="2000"/>
                                        <p:tgtEl>
                                          <p:spTgt spid="62"/>
                                        </p:tgtEl>
                                      </p:cBhvr>
                                    </p:animEffect>
                                  </p:childTnLst>
                                </p:cTn>
                              </p:par>
                            </p:childTnLst>
                          </p:cTn>
                        </p:par>
                      </p:childTnLst>
                    </p:cTn>
                  </p:par>
                  <p:par>
                    <p:cTn id="36" fill="hold" nodeType="clickPar">
                      <p:stCondLst>
                        <p:cond delay="indefinite"/>
                        <p:cond evt="onBegin" delay="0">
                          <p:tn val="35"/>
                        </p:cond>
                      </p:stCondLst>
                      <p:childTnLst>
                        <p:par>
                          <p:cTn id="37" fill="hold">
                            <p:stCondLst>
                              <p:cond delay="0"/>
                            </p:stCondLst>
                            <p:childTnLst>
                              <p:par>
                                <p:cTn id="38" presetID="6" presetClass="entr" presetSubtype="16" dur="2000" fill="hold" nodeType="clickEffect">
                                  <p:stCondLst>
                                    <p:cond delay="0"/>
                                  </p:stCondLst>
                                  <p:childTnLst>
                                    <p:set>
                                      <p:cBhvr>
                                        <p:cTn id="39" dur="1" fill="hold">
                                          <p:stCondLst>
                                            <p:cond delay="0"/>
                                          </p:stCondLst>
                                        </p:cTn>
                                        <p:tgtEl>
                                          <p:spTgt spid="63"/>
                                        </p:tgtEl>
                                        <p:attrNameLst>
                                          <p:attrName>style.visibility</p:attrName>
                                        </p:attrNameLst>
                                      </p:cBhvr>
                                      <p:to>
                                        <p:strVal val="visible"/>
                                      </p:to>
                                    </p:set>
                                    <p:animEffect transition="in" filter="circle(in)">
                                      <p:cBhvr>
                                        <p:cTn id="40" dur="2000"/>
                                        <p:tgtEl>
                                          <p:spTgt spid="63"/>
                                        </p:tgtEl>
                                      </p:cBhvr>
                                    </p:animEffect>
                                  </p:childTnLst>
                                </p:cTn>
                              </p:par>
                            </p:childTnLst>
                          </p:cTn>
                        </p:par>
                      </p:childTnLst>
                    </p:cTn>
                  </p:par>
                  <p:par>
                    <p:cTn id="41" fill="hold" nodeType="clickPar">
                      <p:stCondLst>
                        <p:cond delay="indefinite"/>
                        <p:cond evt="onBegin" delay="0">
                          <p:tn val="40"/>
                        </p:cond>
                      </p:stCondLst>
                      <p:childTnLst>
                        <p:par>
                          <p:cTn id="42" fill="hold">
                            <p:stCondLst>
                              <p:cond delay="0"/>
                            </p:stCondLst>
                            <p:childTnLst>
                              <p:par>
                                <p:cTn id="43" presetID="6" presetClass="entr" presetSubtype="16" dur="2000" fill="hold" grpId="0" nodeType="clickEffect">
                                  <p:stCondLst>
                                    <p:cond delay="0"/>
                                  </p:stCondLst>
                                  <p:childTnLst>
                                    <p:set>
                                      <p:cBhvr>
                                        <p:cTn id="44" dur="1" fill="hold">
                                          <p:stCondLst>
                                            <p:cond delay="0"/>
                                          </p:stCondLst>
                                        </p:cTn>
                                        <p:tgtEl>
                                          <p:spTgt spid="64"/>
                                        </p:tgtEl>
                                        <p:attrNameLst>
                                          <p:attrName>style.visibility</p:attrName>
                                        </p:attrNameLst>
                                      </p:cBhvr>
                                      <p:to>
                                        <p:strVal val="visible"/>
                                      </p:to>
                                    </p:set>
                                    <p:animEffect transition="in" filter="circle(in)">
                                      <p:cBhvr>
                                        <p:cTn id="45" dur="2000"/>
                                        <p:tgtEl>
                                          <p:spTgt spid="6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 grpId="0"/>
      <p:bldP spid="48" grpId="0"/>
      <p:bldP spid="62" grpId="0"/>
      <p:bldP spid="64"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72" name="表格 71"/>
          <p:cNvGraphicFramePr>
            <a:graphicFrameLocks noGrp="1"/>
          </p:cNvGraphicFramePr>
          <p:nvPr/>
        </p:nvGraphicFramePr>
        <p:xfrm>
          <a:off x="191385" y="188640"/>
          <a:ext cx="11653286" cy="3535680"/>
        </p:xfrm>
        <a:graphic>
          <a:graphicData uri="http://schemas.openxmlformats.org/drawingml/2006/table">
            <a:tbl>
              <a:tblPr firstRow="1" bandRow="1">
                <a:tableStyleId>{5C22544A-7EE6-4342-B048-85BDC9FD1C3A}</a:tableStyleId>
              </a:tblPr>
              <a:tblGrid>
                <a:gridCol w="2431214">
                  <a:extLst>
                    <a:ext uri="{9D8B030D-6E8A-4147-A177-3AD203B41FA5}">
                      <a16:colId xmlns="" xmlns:a16="http://schemas.microsoft.com/office/drawing/2014/main" val="20000"/>
                    </a:ext>
                  </a:extLst>
                </a:gridCol>
                <a:gridCol w="1835367">
                  <a:extLst>
                    <a:ext uri="{9D8B030D-6E8A-4147-A177-3AD203B41FA5}">
                      <a16:colId xmlns="" xmlns:a16="http://schemas.microsoft.com/office/drawing/2014/main" val="20001"/>
                    </a:ext>
                  </a:extLst>
                </a:gridCol>
                <a:gridCol w="1835367">
                  <a:extLst>
                    <a:ext uri="{9D8B030D-6E8A-4147-A177-3AD203B41FA5}">
                      <a16:colId xmlns="" xmlns:a16="http://schemas.microsoft.com/office/drawing/2014/main" val="20002"/>
                    </a:ext>
                  </a:extLst>
                </a:gridCol>
                <a:gridCol w="1927135">
                  <a:extLst>
                    <a:ext uri="{9D8B030D-6E8A-4147-A177-3AD203B41FA5}">
                      <a16:colId xmlns="" xmlns:a16="http://schemas.microsoft.com/office/drawing/2014/main" val="20003"/>
                    </a:ext>
                  </a:extLst>
                </a:gridCol>
                <a:gridCol w="1835367">
                  <a:extLst>
                    <a:ext uri="{9D8B030D-6E8A-4147-A177-3AD203B41FA5}">
                      <a16:colId xmlns="" xmlns:a16="http://schemas.microsoft.com/office/drawing/2014/main" val="20004"/>
                    </a:ext>
                  </a:extLst>
                </a:gridCol>
                <a:gridCol w="1788836">
                  <a:extLst>
                    <a:ext uri="{9D8B030D-6E8A-4147-A177-3AD203B41FA5}">
                      <a16:colId xmlns="" xmlns:a16="http://schemas.microsoft.com/office/drawing/2014/main" val="20005"/>
                    </a:ext>
                  </a:extLst>
                </a:gridCol>
              </a:tblGrid>
              <a:tr h="370840">
                <a:tc>
                  <a:txBody>
                    <a:bodyPr vert="horz" wrap="square"/>
                    <a:lstStyle>
                      <a:lvl1pPr marL="0" algn="l" defTabSz="914400" rtl="0" eaLnBrk="1" latinLnBrk="0" hangingPunct="1">
                        <a:defRPr sz="1800" b="1" kern="1200">
                          <a:solidFill>
                            <a:schemeClr val="lt1"/>
                          </a:solidFill>
                          <a:latin typeface="Century Gothic" panose="020b0502020202020204"/>
                        </a:defRPr>
                      </a:lvl1pPr>
                      <a:lvl2pPr marL="457200" algn="l" defTabSz="914400" rtl="0" eaLnBrk="1" latinLnBrk="0" hangingPunct="1">
                        <a:defRPr sz="1800" b="1" kern="1200">
                          <a:solidFill>
                            <a:schemeClr val="lt1"/>
                          </a:solidFill>
                          <a:latin typeface="Century Gothic" panose="020b0502020202020204"/>
                        </a:defRPr>
                      </a:lvl2pPr>
                      <a:lvl3pPr marL="914400" algn="l" defTabSz="914400" rtl="0" eaLnBrk="1" latinLnBrk="0" hangingPunct="1">
                        <a:defRPr sz="1800" b="1" kern="1200">
                          <a:solidFill>
                            <a:schemeClr val="lt1"/>
                          </a:solidFill>
                          <a:latin typeface="Century Gothic" panose="020b0502020202020204"/>
                        </a:defRPr>
                      </a:lvl3pPr>
                      <a:lvl4pPr marL="1371600" algn="l" defTabSz="914400" rtl="0" eaLnBrk="1" latinLnBrk="0" hangingPunct="1">
                        <a:defRPr sz="1800" b="1" kern="1200">
                          <a:solidFill>
                            <a:schemeClr val="lt1"/>
                          </a:solidFill>
                          <a:latin typeface="Century Gothic" panose="020b0502020202020204"/>
                        </a:defRPr>
                      </a:lvl4pPr>
                      <a:lvl5pPr marL="1828800" algn="l" defTabSz="914400" rtl="0" eaLnBrk="1" latinLnBrk="0" hangingPunct="1">
                        <a:defRPr sz="1800" b="1" kern="1200">
                          <a:solidFill>
                            <a:schemeClr val="lt1"/>
                          </a:solidFill>
                          <a:latin typeface="Century Gothic" panose="020b0502020202020204"/>
                        </a:defRPr>
                      </a:lvl5pPr>
                      <a:lvl6pPr marL="2286000" algn="l" defTabSz="914400" rtl="0" eaLnBrk="1" latinLnBrk="0" hangingPunct="1">
                        <a:defRPr sz="1800" b="1" kern="1200">
                          <a:solidFill>
                            <a:schemeClr val="lt1"/>
                          </a:solidFill>
                          <a:latin typeface="Century Gothic" panose="020b0502020202020204"/>
                        </a:defRPr>
                      </a:lvl6pPr>
                      <a:lvl7pPr marL="2743200" algn="l" defTabSz="914400" rtl="0" eaLnBrk="1" latinLnBrk="0" hangingPunct="1">
                        <a:defRPr sz="1800" b="1" kern="1200">
                          <a:solidFill>
                            <a:schemeClr val="lt1"/>
                          </a:solidFill>
                          <a:latin typeface="Century Gothic" panose="020b0502020202020204"/>
                        </a:defRPr>
                      </a:lvl7pPr>
                      <a:lvl8pPr marL="3200400" algn="l" defTabSz="914400" rtl="0" eaLnBrk="1" latinLnBrk="0" hangingPunct="1">
                        <a:defRPr sz="1800" b="1" kern="1200">
                          <a:solidFill>
                            <a:schemeClr val="lt1"/>
                          </a:solidFill>
                          <a:latin typeface="Century Gothic" panose="020b0502020202020204"/>
                        </a:defRPr>
                      </a:lvl8pPr>
                      <a:lvl9pPr marL="3657600" algn="l" defTabSz="914400" rtl="0" eaLnBrk="1" latinLnBrk="0" hangingPunct="1">
                        <a:defRPr sz="1800" b="1" kern="1200">
                          <a:solidFill>
                            <a:schemeClr val="lt1"/>
                          </a:solidFill>
                          <a:latin typeface="Century Gothic" panose="020b0502020202020204"/>
                        </a:defRPr>
                      </a:lvl9pPr>
                    </a:lstStyle>
                    <a:p>
                      <a:pPr algn="ctr"/>
                      <a:r>
                        <a:rPr lang="zh-CN" altLang="en-US" sz="1800"/>
                        <a:t>现金流量表项目</a:t>
                      </a:r>
                    </a:p>
                  </a:txBody>
                  <a:tcPr/>
                </a:tc>
                <a:tc>
                  <a:txBody>
                    <a:bodyPr vert="horz" wrap="square"/>
                    <a:lstStyle>
                      <a:lvl1pPr marL="0" algn="l" defTabSz="914400" rtl="0" eaLnBrk="1" latinLnBrk="0" hangingPunct="1">
                        <a:defRPr sz="1800" b="1" kern="1200">
                          <a:solidFill>
                            <a:schemeClr val="lt1"/>
                          </a:solidFill>
                          <a:latin typeface="Century Gothic" panose="020b0502020202020204"/>
                        </a:defRPr>
                      </a:lvl1pPr>
                      <a:lvl2pPr marL="457200" algn="l" defTabSz="914400" rtl="0" eaLnBrk="1" latinLnBrk="0" hangingPunct="1">
                        <a:defRPr sz="1800" b="1" kern="1200">
                          <a:solidFill>
                            <a:schemeClr val="lt1"/>
                          </a:solidFill>
                          <a:latin typeface="Century Gothic" panose="020b0502020202020204"/>
                        </a:defRPr>
                      </a:lvl2pPr>
                      <a:lvl3pPr marL="914400" algn="l" defTabSz="914400" rtl="0" eaLnBrk="1" latinLnBrk="0" hangingPunct="1">
                        <a:defRPr sz="1800" b="1" kern="1200">
                          <a:solidFill>
                            <a:schemeClr val="lt1"/>
                          </a:solidFill>
                          <a:latin typeface="Century Gothic" panose="020b0502020202020204"/>
                        </a:defRPr>
                      </a:lvl3pPr>
                      <a:lvl4pPr marL="1371600" algn="l" defTabSz="914400" rtl="0" eaLnBrk="1" latinLnBrk="0" hangingPunct="1">
                        <a:defRPr sz="1800" b="1" kern="1200">
                          <a:solidFill>
                            <a:schemeClr val="lt1"/>
                          </a:solidFill>
                          <a:latin typeface="Century Gothic" panose="020b0502020202020204"/>
                        </a:defRPr>
                      </a:lvl4pPr>
                      <a:lvl5pPr marL="1828800" algn="l" defTabSz="914400" rtl="0" eaLnBrk="1" latinLnBrk="0" hangingPunct="1">
                        <a:defRPr sz="1800" b="1" kern="1200">
                          <a:solidFill>
                            <a:schemeClr val="lt1"/>
                          </a:solidFill>
                          <a:latin typeface="Century Gothic" panose="020b0502020202020204"/>
                        </a:defRPr>
                      </a:lvl5pPr>
                      <a:lvl6pPr marL="2286000" algn="l" defTabSz="914400" rtl="0" eaLnBrk="1" latinLnBrk="0" hangingPunct="1">
                        <a:defRPr sz="1800" b="1" kern="1200">
                          <a:solidFill>
                            <a:schemeClr val="lt1"/>
                          </a:solidFill>
                          <a:latin typeface="Century Gothic" panose="020b0502020202020204"/>
                        </a:defRPr>
                      </a:lvl6pPr>
                      <a:lvl7pPr marL="2743200" algn="l" defTabSz="914400" rtl="0" eaLnBrk="1" latinLnBrk="0" hangingPunct="1">
                        <a:defRPr sz="1800" b="1" kern="1200">
                          <a:solidFill>
                            <a:schemeClr val="lt1"/>
                          </a:solidFill>
                          <a:latin typeface="Century Gothic" panose="020b0502020202020204"/>
                        </a:defRPr>
                      </a:lvl7pPr>
                      <a:lvl8pPr marL="3200400" algn="l" defTabSz="914400" rtl="0" eaLnBrk="1" latinLnBrk="0" hangingPunct="1">
                        <a:defRPr sz="1800" b="1" kern="1200">
                          <a:solidFill>
                            <a:schemeClr val="lt1"/>
                          </a:solidFill>
                          <a:latin typeface="Century Gothic" panose="020b0502020202020204"/>
                        </a:defRPr>
                      </a:lvl8pPr>
                      <a:lvl9pPr marL="3657600" algn="l" defTabSz="914400" rtl="0" eaLnBrk="1" latinLnBrk="0" hangingPunct="1">
                        <a:defRPr sz="1800" b="1" kern="1200">
                          <a:solidFill>
                            <a:schemeClr val="lt1"/>
                          </a:solidFill>
                          <a:latin typeface="Century Gothic" panose="020b0502020202020204"/>
                        </a:defRPr>
                      </a:lvl9pPr>
                    </a:lstStyle>
                    <a:p>
                      <a:pPr algn="ctr"/>
                      <a:r>
                        <a:rPr lang="en-US" altLang="zh-CN" sz="2000"/>
                        <a:t>2015</a:t>
                      </a:r>
                      <a:endParaRPr lang="zh-CN" altLang="en-US" sz="2000"/>
                    </a:p>
                  </a:txBody>
                  <a:tcPr/>
                </a:tc>
                <a:tc>
                  <a:txBody>
                    <a:bodyPr vert="horz" wrap="square"/>
                    <a:lstStyle>
                      <a:lvl1pPr marL="0" algn="l" defTabSz="914400" rtl="0" eaLnBrk="1" latinLnBrk="0" hangingPunct="1">
                        <a:defRPr sz="1800" b="1" kern="1200">
                          <a:solidFill>
                            <a:schemeClr val="lt1"/>
                          </a:solidFill>
                          <a:latin typeface="Century Gothic" panose="020b0502020202020204"/>
                        </a:defRPr>
                      </a:lvl1pPr>
                      <a:lvl2pPr marL="457200" algn="l" defTabSz="914400" rtl="0" eaLnBrk="1" latinLnBrk="0" hangingPunct="1">
                        <a:defRPr sz="1800" b="1" kern="1200">
                          <a:solidFill>
                            <a:schemeClr val="lt1"/>
                          </a:solidFill>
                          <a:latin typeface="Century Gothic" panose="020b0502020202020204"/>
                        </a:defRPr>
                      </a:lvl2pPr>
                      <a:lvl3pPr marL="914400" algn="l" defTabSz="914400" rtl="0" eaLnBrk="1" latinLnBrk="0" hangingPunct="1">
                        <a:defRPr sz="1800" b="1" kern="1200">
                          <a:solidFill>
                            <a:schemeClr val="lt1"/>
                          </a:solidFill>
                          <a:latin typeface="Century Gothic" panose="020b0502020202020204"/>
                        </a:defRPr>
                      </a:lvl3pPr>
                      <a:lvl4pPr marL="1371600" algn="l" defTabSz="914400" rtl="0" eaLnBrk="1" latinLnBrk="0" hangingPunct="1">
                        <a:defRPr sz="1800" b="1" kern="1200">
                          <a:solidFill>
                            <a:schemeClr val="lt1"/>
                          </a:solidFill>
                          <a:latin typeface="Century Gothic" panose="020b0502020202020204"/>
                        </a:defRPr>
                      </a:lvl4pPr>
                      <a:lvl5pPr marL="1828800" algn="l" defTabSz="914400" rtl="0" eaLnBrk="1" latinLnBrk="0" hangingPunct="1">
                        <a:defRPr sz="1800" b="1" kern="1200">
                          <a:solidFill>
                            <a:schemeClr val="lt1"/>
                          </a:solidFill>
                          <a:latin typeface="Century Gothic" panose="020b0502020202020204"/>
                        </a:defRPr>
                      </a:lvl5pPr>
                      <a:lvl6pPr marL="2286000" algn="l" defTabSz="914400" rtl="0" eaLnBrk="1" latinLnBrk="0" hangingPunct="1">
                        <a:defRPr sz="1800" b="1" kern="1200">
                          <a:solidFill>
                            <a:schemeClr val="lt1"/>
                          </a:solidFill>
                          <a:latin typeface="Century Gothic" panose="020b0502020202020204"/>
                        </a:defRPr>
                      </a:lvl6pPr>
                      <a:lvl7pPr marL="2743200" algn="l" defTabSz="914400" rtl="0" eaLnBrk="1" latinLnBrk="0" hangingPunct="1">
                        <a:defRPr sz="1800" b="1" kern="1200">
                          <a:solidFill>
                            <a:schemeClr val="lt1"/>
                          </a:solidFill>
                          <a:latin typeface="Century Gothic" panose="020b0502020202020204"/>
                        </a:defRPr>
                      </a:lvl7pPr>
                      <a:lvl8pPr marL="3200400" algn="l" defTabSz="914400" rtl="0" eaLnBrk="1" latinLnBrk="0" hangingPunct="1">
                        <a:defRPr sz="1800" b="1" kern="1200">
                          <a:solidFill>
                            <a:schemeClr val="lt1"/>
                          </a:solidFill>
                          <a:latin typeface="Century Gothic" panose="020b0502020202020204"/>
                        </a:defRPr>
                      </a:lvl8pPr>
                      <a:lvl9pPr marL="3657600" algn="l" defTabSz="914400" rtl="0" eaLnBrk="1" latinLnBrk="0" hangingPunct="1">
                        <a:defRPr sz="1800" b="1" kern="1200">
                          <a:solidFill>
                            <a:schemeClr val="lt1"/>
                          </a:solidFill>
                          <a:latin typeface="Century Gothic" panose="020b0502020202020204"/>
                        </a:defRPr>
                      </a:lvl9pPr>
                    </a:lstStyle>
                    <a:p>
                      <a:pPr algn="ctr"/>
                      <a:r>
                        <a:rPr lang="en-US" altLang="zh-CN" sz="2000"/>
                        <a:t>2016</a:t>
                      </a:r>
                      <a:endParaRPr lang="zh-CN" altLang="en-US" sz="2000"/>
                    </a:p>
                  </a:txBody>
                  <a:tcPr/>
                </a:tc>
                <a:tc>
                  <a:txBody>
                    <a:bodyPr vert="horz" wrap="square"/>
                    <a:lstStyle>
                      <a:lvl1pPr marL="0" algn="l" defTabSz="914400" rtl="0" eaLnBrk="1" latinLnBrk="0" hangingPunct="1">
                        <a:defRPr sz="1800" b="1" kern="1200">
                          <a:solidFill>
                            <a:schemeClr val="lt1"/>
                          </a:solidFill>
                          <a:latin typeface="Century Gothic" panose="020b0502020202020204"/>
                        </a:defRPr>
                      </a:lvl1pPr>
                      <a:lvl2pPr marL="457200" algn="l" defTabSz="914400" rtl="0" eaLnBrk="1" latinLnBrk="0" hangingPunct="1">
                        <a:defRPr sz="1800" b="1" kern="1200">
                          <a:solidFill>
                            <a:schemeClr val="lt1"/>
                          </a:solidFill>
                          <a:latin typeface="Century Gothic" panose="020b0502020202020204"/>
                        </a:defRPr>
                      </a:lvl2pPr>
                      <a:lvl3pPr marL="914400" algn="l" defTabSz="914400" rtl="0" eaLnBrk="1" latinLnBrk="0" hangingPunct="1">
                        <a:defRPr sz="1800" b="1" kern="1200">
                          <a:solidFill>
                            <a:schemeClr val="lt1"/>
                          </a:solidFill>
                          <a:latin typeface="Century Gothic" panose="020b0502020202020204"/>
                        </a:defRPr>
                      </a:lvl3pPr>
                      <a:lvl4pPr marL="1371600" algn="l" defTabSz="914400" rtl="0" eaLnBrk="1" latinLnBrk="0" hangingPunct="1">
                        <a:defRPr sz="1800" b="1" kern="1200">
                          <a:solidFill>
                            <a:schemeClr val="lt1"/>
                          </a:solidFill>
                          <a:latin typeface="Century Gothic" panose="020b0502020202020204"/>
                        </a:defRPr>
                      </a:lvl4pPr>
                      <a:lvl5pPr marL="1828800" algn="l" defTabSz="914400" rtl="0" eaLnBrk="1" latinLnBrk="0" hangingPunct="1">
                        <a:defRPr sz="1800" b="1" kern="1200">
                          <a:solidFill>
                            <a:schemeClr val="lt1"/>
                          </a:solidFill>
                          <a:latin typeface="Century Gothic" panose="020b0502020202020204"/>
                        </a:defRPr>
                      </a:lvl5pPr>
                      <a:lvl6pPr marL="2286000" algn="l" defTabSz="914400" rtl="0" eaLnBrk="1" latinLnBrk="0" hangingPunct="1">
                        <a:defRPr sz="1800" b="1" kern="1200">
                          <a:solidFill>
                            <a:schemeClr val="lt1"/>
                          </a:solidFill>
                          <a:latin typeface="Century Gothic" panose="020b0502020202020204"/>
                        </a:defRPr>
                      </a:lvl6pPr>
                      <a:lvl7pPr marL="2743200" algn="l" defTabSz="914400" rtl="0" eaLnBrk="1" latinLnBrk="0" hangingPunct="1">
                        <a:defRPr sz="1800" b="1" kern="1200">
                          <a:solidFill>
                            <a:schemeClr val="lt1"/>
                          </a:solidFill>
                          <a:latin typeface="Century Gothic" panose="020b0502020202020204"/>
                        </a:defRPr>
                      </a:lvl7pPr>
                      <a:lvl8pPr marL="3200400" algn="l" defTabSz="914400" rtl="0" eaLnBrk="1" latinLnBrk="0" hangingPunct="1">
                        <a:defRPr sz="1800" b="1" kern="1200">
                          <a:solidFill>
                            <a:schemeClr val="lt1"/>
                          </a:solidFill>
                          <a:latin typeface="Century Gothic" panose="020b0502020202020204"/>
                        </a:defRPr>
                      </a:lvl8pPr>
                      <a:lvl9pPr marL="3657600" algn="l" defTabSz="914400" rtl="0" eaLnBrk="1" latinLnBrk="0" hangingPunct="1">
                        <a:defRPr sz="1800" b="1" kern="1200">
                          <a:solidFill>
                            <a:schemeClr val="lt1"/>
                          </a:solidFill>
                          <a:latin typeface="Century Gothic" panose="020b0502020202020204"/>
                        </a:defRPr>
                      </a:lvl9pPr>
                    </a:lstStyle>
                    <a:p>
                      <a:pPr algn="ctr"/>
                      <a:r>
                        <a:rPr lang="en-US" altLang="zh-CN" sz="2000"/>
                        <a:t>2017</a:t>
                      </a:r>
                      <a:endParaRPr lang="zh-CN" altLang="en-US" sz="2000"/>
                    </a:p>
                  </a:txBody>
                  <a:tcPr/>
                </a:tc>
                <a:tc>
                  <a:txBody>
                    <a:bodyPr vert="horz" wrap="square"/>
                    <a:lstStyle>
                      <a:lvl1pPr marL="0" algn="l" defTabSz="914400" rtl="0" eaLnBrk="1" latinLnBrk="0" hangingPunct="1">
                        <a:defRPr sz="1800" b="1" kern="1200">
                          <a:solidFill>
                            <a:schemeClr val="lt1"/>
                          </a:solidFill>
                          <a:latin typeface="Century Gothic" panose="020b0502020202020204"/>
                        </a:defRPr>
                      </a:lvl1pPr>
                      <a:lvl2pPr marL="457200" algn="l" defTabSz="914400" rtl="0" eaLnBrk="1" latinLnBrk="0" hangingPunct="1">
                        <a:defRPr sz="1800" b="1" kern="1200">
                          <a:solidFill>
                            <a:schemeClr val="lt1"/>
                          </a:solidFill>
                          <a:latin typeface="Century Gothic" panose="020b0502020202020204"/>
                        </a:defRPr>
                      </a:lvl2pPr>
                      <a:lvl3pPr marL="914400" algn="l" defTabSz="914400" rtl="0" eaLnBrk="1" latinLnBrk="0" hangingPunct="1">
                        <a:defRPr sz="1800" b="1" kern="1200">
                          <a:solidFill>
                            <a:schemeClr val="lt1"/>
                          </a:solidFill>
                          <a:latin typeface="Century Gothic" panose="020b0502020202020204"/>
                        </a:defRPr>
                      </a:lvl3pPr>
                      <a:lvl4pPr marL="1371600" algn="l" defTabSz="914400" rtl="0" eaLnBrk="1" latinLnBrk="0" hangingPunct="1">
                        <a:defRPr sz="1800" b="1" kern="1200">
                          <a:solidFill>
                            <a:schemeClr val="lt1"/>
                          </a:solidFill>
                          <a:latin typeface="Century Gothic" panose="020b0502020202020204"/>
                        </a:defRPr>
                      </a:lvl4pPr>
                      <a:lvl5pPr marL="1828800" algn="l" defTabSz="914400" rtl="0" eaLnBrk="1" latinLnBrk="0" hangingPunct="1">
                        <a:defRPr sz="1800" b="1" kern="1200">
                          <a:solidFill>
                            <a:schemeClr val="lt1"/>
                          </a:solidFill>
                          <a:latin typeface="Century Gothic" panose="020b0502020202020204"/>
                        </a:defRPr>
                      </a:lvl5pPr>
                      <a:lvl6pPr marL="2286000" algn="l" defTabSz="914400" rtl="0" eaLnBrk="1" latinLnBrk="0" hangingPunct="1">
                        <a:defRPr sz="1800" b="1" kern="1200">
                          <a:solidFill>
                            <a:schemeClr val="lt1"/>
                          </a:solidFill>
                          <a:latin typeface="Century Gothic" panose="020b0502020202020204"/>
                        </a:defRPr>
                      </a:lvl6pPr>
                      <a:lvl7pPr marL="2743200" algn="l" defTabSz="914400" rtl="0" eaLnBrk="1" latinLnBrk="0" hangingPunct="1">
                        <a:defRPr sz="1800" b="1" kern="1200">
                          <a:solidFill>
                            <a:schemeClr val="lt1"/>
                          </a:solidFill>
                          <a:latin typeface="Century Gothic" panose="020b0502020202020204"/>
                        </a:defRPr>
                      </a:lvl7pPr>
                      <a:lvl8pPr marL="3200400" algn="l" defTabSz="914400" rtl="0" eaLnBrk="1" latinLnBrk="0" hangingPunct="1">
                        <a:defRPr sz="1800" b="1" kern="1200">
                          <a:solidFill>
                            <a:schemeClr val="lt1"/>
                          </a:solidFill>
                          <a:latin typeface="Century Gothic" panose="020b0502020202020204"/>
                        </a:defRPr>
                      </a:lvl8pPr>
                      <a:lvl9pPr marL="3657600" algn="l" defTabSz="914400" rtl="0" eaLnBrk="1" latinLnBrk="0" hangingPunct="1">
                        <a:defRPr sz="1800" b="1" kern="1200">
                          <a:solidFill>
                            <a:schemeClr val="lt1"/>
                          </a:solidFill>
                          <a:latin typeface="Century Gothic" panose="020b0502020202020204"/>
                        </a:defRPr>
                      </a:lvl9pPr>
                    </a:lstStyle>
                    <a:p>
                      <a:pPr algn="ctr"/>
                      <a:r>
                        <a:rPr lang="en-US" altLang="zh-CN" sz="2000"/>
                        <a:t>2018</a:t>
                      </a:r>
                      <a:endParaRPr lang="zh-CN" altLang="en-US" sz="2000"/>
                    </a:p>
                  </a:txBody>
                  <a:tcPr/>
                </a:tc>
                <a:tc>
                  <a:txBody>
                    <a:bodyPr vert="horz" wrap="square"/>
                    <a:lstStyle>
                      <a:lvl1pPr marL="0" algn="l" defTabSz="914400" rtl="0" eaLnBrk="1" latinLnBrk="0" hangingPunct="1">
                        <a:defRPr sz="1800" b="1" kern="1200">
                          <a:solidFill>
                            <a:schemeClr val="lt1"/>
                          </a:solidFill>
                          <a:latin typeface="Century Gothic" panose="020b0502020202020204"/>
                        </a:defRPr>
                      </a:lvl1pPr>
                      <a:lvl2pPr marL="457200" algn="l" defTabSz="914400" rtl="0" eaLnBrk="1" latinLnBrk="0" hangingPunct="1">
                        <a:defRPr sz="1800" b="1" kern="1200">
                          <a:solidFill>
                            <a:schemeClr val="lt1"/>
                          </a:solidFill>
                          <a:latin typeface="Century Gothic" panose="020b0502020202020204"/>
                        </a:defRPr>
                      </a:lvl2pPr>
                      <a:lvl3pPr marL="914400" algn="l" defTabSz="914400" rtl="0" eaLnBrk="1" latinLnBrk="0" hangingPunct="1">
                        <a:defRPr sz="1800" b="1" kern="1200">
                          <a:solidFill>
                            <a:schemeClr val="lt1"/>
                          </a:solidFill>
                          <a:latin typeface="Century Gothic" panose="020b0502020202020204"/>
                        </a:defRPr>
                      </a:lvl3pPr>
                      <a:lvl4pPr marL="1371600" algn="l" defTabSz="914400" rtl="0" eaLnBrk="1" latinLnBrk="0" hangingPunct="1">
                        <a:defRPr sz="1800" b="1" kern="1200">
                          <a:solidFill>
                            <a:schemeClr val="lt1"/>
                          </a:solidFill>
                          <a:latin typeface="Century Gothic" panose="020b0502020202020204"/>
                        </a:defRPr>
                      </a:lvl4pPr>
                      <a:lvl5pPr marL="1828800" algn="l" defTabSz="914400" rtl="0" eaLnBrk="1" latinLnBrk="0" hangingPunct="1">
                        <a:defRPr sz="1800" b="1" kern="1200">
                          <a:solidFill>
                            <a:schemeClr val="lt1"/>
                          </a:solidFill>
                          <a:latin typeface="Century Gothic" panose="020b0502020202020204"/>
                        </a:defRPr>
                      </a:lvl5pPr>
                      <a:lvl6pPr marL="2286000" algn="l" defTabSz="914400" rtl="0" eaLnBrk="1" latinLnBrk="0" hangingPunct="1">
                        <a:defRPr sz="1800" b="1" kern="1200">
                          <a:solidFill>
                            <a:schemeClr val="lt1"/>
                          </a:solidFill>
                          <a:latin typeface="Century Gothic" panose="020b0502020202020204"/>
                        </a:defRPr>
                      </a:lvl6pPr>
                      <a:lvl7pPr marL="2743200" algn="l" defTabSz="914400" rtl="0" eaLnBrk="1" latinLnBrk="0" hangingPunct="1">
                        <a:defRPr sz="1800" b="1" kern="1200">
                          <a:solidFill>
                            <a:schemeClr val="lt1"/>
                          </a:solidFill>
                          <a:latin typeface="Century Gothic" panose="020b0502020202020204"/>
                        </a:defRPr>
                      </a:lvl7pPr>
                      <a:lvl8pPr marL="3200400" algn="l" defTabSz="914400" rtl="0" eaLnBrk="1" latinLnBrk="0" hangingPunct="1">
                        <a:defRPr sz="1800" b="1" kern="1200">
                          <a:solidFill>
                            <a:schemeClr val="lt1"/>
                          </a:solidFill>
                          <a:latin typeface="Century Gothic" panose="020b0502020202020204"/>
                        </a:defRPr>
                      </a:lvl8pPr>
                      <a:lvl9pPr marL="3657600" algn="l" defTabSz="914400" rtl="0" eaLnBrk="1" latinLnBrk="0" hangingPunct="1">
                        <a:defRPr sz="1800" b="1" kern="1200">
                          <a:solidFill>
                            <a:schemeClr val="lt1"/>
                          </a:solidFill>
                          <a:latin typeface="Century Gothic" panose="020b0502020202020204"/>
                        </a:defRPr>
                      </a:lvl9pPr>
                    </a:lstStyle>
                    <a:p>
                      <a:pPr algn="ctr"/>
                      <a:r>
                        <a:rPr lang="en-US" altLang="zh-CN" sz="2000"/>
                        <a:t>2019</a:t>
                      </a:r>
                      <a:endParaRPr lang="zh-CN" altLang="en-US" sz="2000"/>
                    </a:p>
                  </a:txBody>
                  <a:tcPr/>
                </a:tc>
                <a:extLst>
                  <a:ext uri="{0D108BD9-81ED-4DB2-BD59-A6C34878D82A}">
                    <a16:rowId xmlns="" xmlns:a16="http://schemas.microsoft.com/office/drawing/2014/main" val="10000"/>
                  </a:ext>
                </a:extLst>
              </a:tr>
              <a:tr h="370840">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zh-CN" altLang="en-US" sz="1800"/>
                        <a:t>经营活动产生的现金流量净额</a:t>
                      </a:r>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2000"/>
                        <a:t>384,209.40</a:t>
                      </a:r>
                      <a:endParaRPr lang="zh-CN" altLang="en-US" sz="2000"/>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2000"/>
                        <a:t>-184,557.10</a:t>
                      </a:r>
                      <a:endParaRPr lang="zh-CN" altLang="en-US" sz="2000"/>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2000"/>
                        <a:t>636,788.70</a:t>
                      </a:r>
                      <a:endParaRPr lang="zh-CN" altLang="en-US" sz="2000"/>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2000"/>
                        <a:t>1,252,290.90</a:t>
                      </a:r>
                      <a:endParaRPr lang="zh-CN" altLang="en-US" sz="2000"/>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2000"/>
                        <a:t>1,474,100.70</a:t>
                      </a:r>
                      <a:endParaRPr lang="zh-CN" altLang="en-US" sz="2000"/>
                    </a:p>
                  </a:txBody>
                  <a:tcPr/>
                </a:tc>
                <a:extLst>
                  <a:ext uri="{0D108BD9-81ED-4DB2-BD59-A6C34878D82A}">
                    <a16:rowId xmlns="" xmlns:a16="http://schemas.microsoft.com/office/drawing/2014/main" val="10001"/>
                  </a:ext>
                </a:extLst>
              </a:tr>
              <a:tr h="370840">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zh-CN" altLang="en-US" sz="1800"/>
                        <a:t>投资活动现金流出小计</a:t>
                      </a:r>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2000"/>
                        <a:t>1,356,075.30</a:t>
                      </a:r>
                      <a:endParaRPr lang="zh-CN" altLang="en-US" sz="2000"/>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2000"/>
                        <a:t>1,473,065.50</a:t>
                      </a:r>
                      <a:endParaRPr lang="zh-CN" altLang="en-US" sz="2000"/>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2000"/>
                        <a:t>1,959,581.00</a:t>
                      </a:r>
                      <a:endParaRPr lang="zh-CN" altLang="en-US" sz="2000"/>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2000"/>
                        <a:t>2,040,680.00</a:t>
                      </a:r>
                      <a:endParaRPr lang="zh-CN" altLang="en-US" sz="2000"/>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2000"/>
                        <a:t>2,328,249.90</a:t>
                      </a:r>
                      <a:endParaRPr lang="zh-CN" altLang="en-US" sz="2000"/>
                    </a:p>
                  </a:txBody>
                  <a:tcPr/>
                </a:tc>
                <a:extLst>
                  <a:ext uri="{0D108BD9-81ED-4DB2-BD59-A6C34878D82A}">
                    <a16:rowId xmlns="" xmlns:a16="http://schemas.microsoft.com/office/drawing/2014/main" val="10002"/>
                  </a:ext>
                </a:extLst>
              </a:tr>
              <a:tr h="370840">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zh-CN" altLang="en-US" sz="1800"/>
                        <a:t>筹资活动现金流入小计</a:t>
                      </a:r>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2000"/>
                        <a:t>2,928,114.80</a:t>
                      </a:r>
                      <a:endParaRPr lang="zh-CN" altLang="en-US" sz="2000"/>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2000"/>
                        <a:t>4,629,213.90</a:t>
                      </a:r>
                      <a:endParaRPr lang="zh-CN" altLang="en-US" sz="2000"/>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2000"/>
                        <a:t>5,383,285.10</a:t>
                      </a:r>
                      <a:endParaRPr lang="zh-CN" altLang="en-US" sz="2000"/>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2000"/>
                        <a:t>6,707,581.20</a:t>
                      </a:r>
                      <a:endParaRPr lang="zh-CN" altLang="en-US" sz="2000"/>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2000"/>
                        <a:t>7,979,639.10</a:t>
                      </a:r>
                      <a:endParaRPr lang="zh-CN" altLang="en-US" sz="2000"/>
                    </a:p>
                  </a:txBody>
                  <a:tcPr/>
                </a:tc>
                <a:extLst>
                  <a:ext uri="{0D108BD9-81ED-4DB2-BD59-A6C34878D82A}">
                    <a16:rowId xmlns="" xmlns:a16="http://schemas.microsoft.com/office/drawing/2014/main" val="10003"/>
                  </a:ext>
                </a:extLst>
              </a:tr>
              <a:tr h="370840">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zh-CN" altLang="en-US" sz="1600"/>
                        <a:t>汇率变动对现金及现金等价物的影响</a:t>
                      </a:r>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2000"/>
                        <a:t>20,462.60</a:t>
                      </a:r>
                      <a:endParaRPr lang="zh-CN" altLang="en-US" sz="2000"/>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2000"/>
                        <a:t>9,705.90</a:t>
                      </a:r>
                      <a:endParaRPr lang="zh-CN" altLang="en-US" sz="2000"/>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2000"/>
                        <a:t>573.30	</a:t>
                      </a:r>
                      <a:endParaRPr lang="zh-CN" altLang="en-US" sz="2000"/>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2000"/>
                        <a:t>644.30	</a:t>
                      </a:r>
                      <a:endParaRPr lang="zh-CN" altLang="en-US" sz="2000"/>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2000"/>
                        <a:t>5,333.40</a:t>
                      </a:r>
                      <a:endParaRPr lang="zh-CN" altLang="en-US" sz="2000"/>
                    </a:p>
                  </a:txBody>
                  <a:tcPr/>
                </a:tc>
                <a:extLst>
                  <a:ext uri="{0D108BD9-81ED-4DB2-BD59-A6C34878D82A}">
                    <a16:rowId xmlns="" xmlns:a16="http://schemas.microsoft.com/office/drawing/2014/main" val="10004"/>
                  </a:ext>
                </a:extLst>
              </a:tr>
              <a:tr h="370840">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zh-CN" altLang="en-US" sz="1800"/>
                        <a:t>现金及现金等价物净增额</a:t>
                      </a:r>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2000"/>
                        <a:t>219,006.50</a:t>
                      </a:r>
                      <a:endParaRPr lang="zh-CN" altLang="en-US" sz="2000"/>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2000"/>
                        <a:t>107,906.30</a:t>
                      </a:r>
                      <a:endParaRPr lang="zh-CN" altLang="en-US" sz="2000"/>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2000"/>
                        <a:t>157,736.00</a:t>
                      </a:r>
                      <a:endParaRPr lang="zh-CN" altLang="en-US" sz="2000"/>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2000"/>
                        <a:t>221,510.30</a:t>
                      </a:r>
                      <a:endParaRPr lang="zh-CN" altLang="en-US" sz="2000"/>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2000"/>
                        <a:t>52,324.00</a:t>
                      </a:r>
                      <a:endParaRPr lang="zh-CN" altLang="en-US" sz="2000"/>
                    </a:p>
                  </a:txBody>
                  <a:tcPr/>
                </a:tc>
                <a:extLst>
                  <a:ext uri="{0D108BD9-81ED-4DB2-BD59-A6C34878D82A}">
                    <a16:rowId xmlns="" xmlns:a16="http://schemas.microsoft.com/office/drawing/2014/main" val="10005"/>
                  </a:ext>
                </a:extLst>
              </a:tr>
            </a:tbl>
          </a:graphicData>
        </a:graphic>
      </p:graphicFrame>
      <p:sp>
        <p:nvSpPr>
          <p:cNvPr id="73" name="TextBox 72"/>
          <p:cNvSpPr txBox="1"/>
          <p:nvPr/>
        </p:nvSpPr>
        <p:spPr>
          <a:xfrm>
            <a:off x="276448" y="3860765"/>
            <a:ext cx="11461896" cy="304698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zh-CN" altLang="en-US" sz="2400" b="0" i="0" u="none" strike="noStrike" kern="0" cap="none" spc="0" normalizeH="0" baseline="0" noProof="0">
                <a:ln>
                  <a:noFill/>
                </a:ln>
                <a:solidFill>
                  <a:sysClr val="windowText" lastClr="000000"/>
                </a:solidFill>
                <a:effectLst/>
                <a:uLnTx/>
                <a:uFillTx/>
              </a:rPr>
              <a:t>      根据合并现金流量表，从总体上看，企业</a:t>
            </a:r>
            <a:r>
              <a:rPr kumimoji="0" lang="en-US" altLang="zh-CN" sz="2400" b="0" i="0" u="none" strike="noStrike" kern="0" cap="none" spc="0" normalizeH="0" baseline="0" noProof="0">
                <a:ln>
                  <a:noFill/>
                </a:ln>
                <a:solidFill>
                  <a:sysClr val="windowText" lastClr="000000"/>
                </a:solidFill>
                <a:effectLst/>
                <a:uLnTx/>
                <a:uFillTx/>
              </a:rPr>
              <a:t>2019</a:t>
            </a:r>
            <a:r>
              <a:rPr kumimoji="0" lang="zh-CN" altLang="en-US" sz="2400" b="0" i="0" u="none" strike="noStrike" kern="0" cap="none" spc="0" normalizeH="0" baseline="0" noProof="0">
                <a:ln>
                  <a:noFill/>
                </a:ln>
                <a:solidFill>
                  <a:sysClr val="windowText" lastClr="000000"/>
                </a:solidFill>
                <a:effectLst/>
                <a:uLnTx/>
                <a:uFillTx/>
              </a:rPr>
              <a:t>年现金及现金等价物净增加额约为</a:t>
            </a:r>
            <a:r>
              <a:rPr kumimoji="0" lang="en-US" altLang="zh-CN" sz="2400" b="0" i="0" u="none" strike="noStrike" kern="0" cap="none" spc="0" normalizeH="0" baseline="0" noProof="0">
                <a:ln>
                  <a:noFill/>
                </a:ln>
                <a:solidFill>
                  <a:sysClr val="windowText" lastClr="000000"/>
                </a:solidFill>
                <a:effectLst/>
                <a:uLnTx/>
                <a:uFillTx/>
              </a:rPr>
              <a:t>5.23</a:t>
            </a:r>
            <a:r>
              <a:rPr kumimoji="0" lang="zh-CN" altLang="en-US" sz="2400" b="0" i="0" u="none" strike="noStrike" kern="0" cap="none" spc="0" normalizeH="0" baseline="0" noProof="0">
                <a:ln>
                  <a:noFill/>
                </a:ln>
                <a:solidFill>
                  <a:sysClr val="windowText" lastClr="000000"/>
                </a:solidFill>
                <a:effectLst/>
                <a:uLnTx/>
                <a:uFillTx/>
              </a:rPr>
              <a:t>亿。其中经营活动产生的现金流量净额约为</a:t>
            </a:r>
            <a:r>
              <a:rPr kumimoji="0" lang="en-US" altLang="zh-CN" sz="2400" b="0" i="0" u="none" strike="noStrike" kern="0" cap="none" spc="0" normalizeH="0" baseline="0" noProof="0">
                <a:ln>
                  <a:noFill/>
                </a:ln>
                <a:solidFill>
                  <a:sysClr val="windowText" lastClr="000000"/>
                </a:solidFill>
                <a:effectLst/>
                <a:uLnTx/>
                <a:uFillTx/>
              </a:rPr>
              <a:t>147.41</a:t>
            </a:r>
            <a:r>
              <a:rPr kumimoji="0" lang="zh-CN" altLang="en-US" sz="2400" b="0" i="0" u="none" strike="noStrike" kern="0" cap="none" spc="0" normalizeH="0" baseline="0" noProof="0">
                <a:ln>
                  <a:noFill/>
                </a:ln>
                <a:solidFill>
                  <a:sysClr val="windowText" lastClr="000000"/>
                </a:solidFill>
                <a:effectLst/>
                <a:uLnTx/>
                <a:uFillTx/>
              </a:rPr>
              <a:t>亿，较</a:t>
            </a:r>
            <a:r>
              <a:rPr kumimoji="0" lang="en-US" altLang="zh-CN" sz="2400" b="0" i="0" u="none" strike="noStrike" kern="0" cap="none" spc="0" normalizeH="0" baseline="0" noProof="0">
                <a:ln>
                  <a:noFill/>
                </a:ln>
                <a:solidFill>
                  <a:sysClr val="windowText" lastClr="000000"/>
                </a:solidFill>
                <a:effectLst/>
                <a:uLnTx/>
                <a:uFillTx/>
              </a:rPr>
              <a:t>2018</a:t>
            </a:r>
            <a:r>
              <a:rPr kumimoji="0" lang="zh-CN" altLang="en-US" sz="2400" b="0" i="0" u="none" strike="noStrike" kern="0" cap="none" spc="0" normalizeH="0" baseline="0" noProof="0">
                <a:ln>
                  <a:noFill/>
                </a:ln>
                <a:solidFill>
                  <a:sysClr val="windowText" lastClr="000000"/>
                </a:solidFill>
                <a:effectLst/>
                <a:uLnTx/>
                <a:uFillTx/>
              </a:rPr>
              <a:t>年增加幅度小，但较</a:t>
            </a:r>
            <a:r>
              <a:rPr kumimoji="0" lang="en-US" altLang="zh-CN" sz="2400" b="0" i="0" u="none" strike="noStrike" kern="0" cap="none" spc="0" normalizeH="0" baseline="0" noProof="0">
                <a:ln>
                  <a:noFill/>
                </a:ln>
                <a:solidFill>
                  <a:sysClr val="windowText" lastClr="000000"/>
                </a:solidFill>
                <a:effectLst/>
                <a:uLnTx/>
                <a:uFillTx/>
              </a:rPr>
              <a:t>2015-2017</a:t>
            </a:r>
            <a:r>
              <a:rPr kumimoji="0" lang="zh-CN" altLang="en-US" sz="2400" b="0" i="0" u="none" strike="noStrike" kern="0" cap="none" spc="0" normalizeH="0" baseline="0" noProof="0">
                <a:ln>
                  <a:noFill/>
                </a:ln>
                <a:solidFill>
                  <a:sysClr val="windowText" lastClr="000000"/>
                </a:solidFill>
                <a:effectLst/>
                <a:uLnTx/>
                <a:uFillTx/>
              </a:rPr>
              <a:t>年增加幅度较大，其中</a:t>
            </a:r>
            <a:r>
              <a:rPr kumimoji="0" lang="en-US" altLang="zh-CN" sz="2400" b="0" i="0" u="none" strike="noStrike" kern="0" cap="none" spc="0" normalizeH="0" baseline="0" noProof="0">
                <a:ln>
                  <a:noFill/>
                </a:ln>
                <a:solidFill>
                  <a:sysClr val="windowText" lastClr="000000"/>
                </a:solidFill>
                <a:effectLst/>
                <a:uLnTx/>
                <a:uFillTx/>
              </a:rPr>
              <a:t>2016</a:t>
            </a:r>
            <a:r>
              <a:rPr kumimoji="0" lang="zh-CN" altLang="en-US" sz="2400" b="0" i="0" u="none" strike="noStrike" kern="0" cap="none" spc="0" normalizeH="0" baseline="0" noProof="0">
                <a:ln>
                  <a:noFill/>
                </a:ln>
                <a:solidFill>
                  <a:sysClr val="windowText" lastClr="000000"/>
                </a:solidFill>
                <a:effectLst/>
                <a:uLnTx/>
                <a:uFillTx/>
              </a:rPr>
              <a:t>年经营活动产生的现金流量净额还为负值。</a:t>
            </a:r>
            <a:r>
              <a:rPr kumimoji="0" lang="en-US" altLang="zh-CN" sz="2400" b="0" i="0" u="none" strike="noStrike" kern="0" cap="none" spc="0" normalizeH="0" baseline="0" noProof="0">
                <a:ln>
                  <a:noFill/>
                </a:ln>
                <a:solidFill>
                  <a:sysClr val="windowText" lastClr="000000"/>
                </a:solidFill>
                <a:effectLst/>
                <a:uLnTx/>
                <a:uFillTx/>
              </a:rPr>
              <a:t>2019</a:t>
            </a:r>
            <a:r>
              <a:rPr kumimoji="0" lang="zh-CN" altLang="en-US" sz="2400" b="0" i="0" u="none" strike="noStrike" kern="0" cap="none" spc="0" normalizeH="0" baseline="0" noProof="0">
                <a:ln>
                  <a:noFill/>
                </a:ln>
                <a:solidFill>
                  <a:sysClr val="windowText" lastClr="000000"/>
                </a:solidFill>
                <a:effectLst/>
                <a:uLnTx/>
                <a:uFillTx/>
              </a:rPr>
              <a:t>年投资活动产生的现金流量净额约为</a:t>
            </a:r>
            <a:r>
              <a:rPr kumimoji="0" lang="en-US" altLang="zh-CN" sz="2400" b="0" i="0" u="none" strike="noStrike" kern="0" cap="none" spc="0" normalizeH="0" baseline="0" noProof="0">
                <a:ln>
                  <a:noFill/>
                </a:ln>
                <a:solidFill>
                  <a:sysClr val="windowText" lastClr="000000"/>
                </a:solidFill>
                <a:effectLst/>
                <a:uLnTx/>
                <a:uFillTx/>
              </a:rPr>
              <a:t>-208.81</a:t>
            </a:r>
            <a:r>
              <a:rPr kumimoji="0" lang="zh-CN" altLang="en-US" sz="2400" b="0" i="0" u="none" strike="noStrike" kern="0" cap="none" spc="0" normalizeH="0" baseline="0" noProof="0">
                <a:ln>
                  <a:noFill/>
                </a:ln>
                <a:solidFill>
                  <a:sysClr val="windowText" lastClr="000000"/>
                </a:solidFill>
                <a:effectLst/>
                <a:uLnTx/>
                <a:uFillTx/>
              </a:rPr>
              <a:t>亿元，主要是购建固定资产、无形资产和其他长期资产所致，投资流出金额较前两年无太大变化，但总的趋势还是增加，说明企业的投资活动表现为扩张态势；筹资活动产生的现金流量净额约为</a:t>
            </a:r>
            <a:r>
              <a:rPr kumimoji="0" lang="en-US" altLang="zh-CN" sz="2400" b="0" i="0" u="none" strike="noStrike" kern="0" cap="none" spc="0" normalizeH="0" baseline="0" noProof="0">
                <a:ln>
                  <a:noFill/>
                </a:ln>
                <a:solidFill>
                  <a:sysClr val="windowText" lastClr="000000"/>
                </a:solidFill>
                <a:effectLst/>
                <a:uLnTx/>
                <a:uFillTx/>
              </a:rPr>
              <a:t>66.10</a:t>
            </a:r>
            <a:r>
              <a:rPr kumimoji="0" lang="zh-CN" altLang="en-US" sz="2400" b="0" i="0" u="none" strike="noStrike" kern="0" cap="none" spc="0" normalizeH="0" baseline="0" noProof="0">
                <a:ln>
                  <a:noFill/>
                </a:ln>
                <a:solidFill>
                  <a:sysClr val="windowText" lastClr="000000"/>
                </a:solidFill>
                <a:effectLst/>
                <a:uLnTx/>
                <a:uFillTx/>
              </a:rPr>
              <a:t>亿元，筹资活动现金流入近五年均有增长，主要是取得借款约</a:t>
            </a:r>
            <a:r>
              <a:rPr kumimoji="0" lang="en-US" altLang="zh-CN" sz="2400" b="0" i="0" u="none" strike="noStrike" kern="0" cap="none" spc="0" normalizeH="0" baseline="0" noProof="0">
                <a:ln>
                  <a:noFill/>
                </a:ln>
                <a:solidFill>
                  <a:sysClr val="windowText" lastClr="000000"/>
                </a:solidFill>
                <a:effectLst/>
                <a:uLnTx/>
                <a:uFillTx/>
              </a:rPr>
              <a:t>584.78</a:t>
            </a:r>
            <a:r>
              <a:rPr kumimoji="0" lang="zh-CN" altLang="en-US" sz="2400" b="0" i="0" u="none" strike="noStrike" kern="0" cap="none" spc="0" normalizeH="0" baseline="0" noProof="0">
                <a:ln>
                  <a:noFill/>
                </a:ln>
                <a:solidFill>
                  <a:sysClr val="windowText" lastClr="000000"/>
                </a:solidFill>
                <a:effectLst/>
                <a:uLnTx/>
                <a:uFillTx/>
              </a:rPr>
              <a:t>亿元和发行债券约</a:t>
            </a:r>
            <a:r>
              <a:rPr kumimoji="0" lang="en-US" altLang="zh-CN" sz="2400" b="0" i="0" u="none" strike="noStrike" kern="0" cap="none" spc="0" normalizeH="0" baseline="0" noProof="0">
                <a:ln>
                  <a:noFill/>
                </a:ln>
                <a:solidFill>
                  <a:sysClr val="windowText" lastClr="000000"/>
                </a:solidFill>
                <a:effectLst/>
                <a:uLnTx/>
                <a:uFillTx/>
              </a:rPr>
              <a:t>200</a:t>
            </a:r>
            <a:r>
              <a:rPr kumimoji="0" lang="zh-CN" altLang="en-US" sz="2400" b="0" i="0" u="none" strike="noStrike" kern="0" cap="none" spc="0" normalizeH="0" baseline="0" noProof="0">
                <a:ln>
                  <a:noFill/>
                </a:ln>
                <a:solidFill>
                  <a:sysClr val="windowText" lastClr="000000"/>
                </a:solidFill>
                <a:effectLst/>
                <a:uLnTx/>
                <a:uFillTx/>
              </a:rPr>
              <a:t>亿元，偿还债务约</a:t>
            </a:r>
            <a:r>
              <a:rPr kumimoji="0" lang="en-US" altLang="zh-CN" sz="2400" b="0" i="0" u="none" strike="noStrike" kern="0" cap="none" spc="0" normalizeH="0" baseline="0" noProof="0">
                <a:ln>
                  <a:noFill/>
                </a:ln>
                <a:solidFill>
                  <a:sysClr val="windowText" lastClr="000000"/>
                </a:solidFill>
                <a:effectLst/>
                <a:uLnTx/>
                <a:uFillTx/>
              </a:rPr>
              <a:t>685.99</a:t>
            </a:r>
            <a:r>
              <a:rPr kumimoji="0" lang="zh-CN" altLang="en-US" sz="2400" b="0" i="0" u="none" strike="noStrike" kern="0" cap="none" spc="0" normalizeH="0" baseline="0" noProof="0">
                <a:ln>
                  <a:noFill/>
                </a:ln>
                <a:solidFill>
                  <a:sysClr val="windowText" lastClr="000000"/>
                </a:solidFill>
                <a:effectLst/>
                <a:uLnTx/>
                <a:uFillTx/>
              </a:rPr>
              <a:t>亿元。</a:t>
            </a:r>
          </a:p>
        </p:txBody>
      </p:sp>
    </p:spTree>
  </p:cSld>
  <p:clrMapOvr>
    <a:masterClrMapping/>
  </p:clrMapOvr>
  <mc:AlternateContent>
    <mc:Choice xmlns:p14="http://schemas.microsoft.com/office/powerpoint/2010/main" Requires="p14">
      <p:transition spd="slow" advTm="0" p14:dur="1500">
        <p:random/>
      </p:transition>
    </mc:Choice>
    <mc:Fallback>
      <p:transition spd="slow" advTm="0">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21" dur="500" fill="hold" nodeType="clickEffect">
                                  <p:stCondLst>
                                    <p:cond delay="0"/>
                                  </p:stCondLst>
                                  <p:childTnLst>
                                    <p:set>
                                      <p:cBhvr>
                                        <p:cTn id="6" dur="1" fill="hold">
                                          <p:stCondLst>
                                            <p:cond delay="0"/>
                                          </p:stCondLst>
                                        </p:cTn>
                                        <p:tgtEl>
                                          <p:spTgt spid="72"/>
                                        </p:tgtEl>
                                        <p:attrNameLst>
                                          <p:attrName>style.visibility</p:attrName>
                                        </p:attrNameLst>
                                      </p:cBhvr>
                                      <p:to>
                                        <p:strVal val="visible"/>
                                      </p:to>
                                    </p:set>
                                    <p:animEffect transition="in" filter="barn(inVertical)">
                                      <p:cBhvr>
                                        <p:cTn id="7" dur="500"/>
                                        <p:tgtEl>
                                          <p:spTgt spid="7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6" presetClass="entr" presetSubtype="21" dur="500" fill="hold" grpId="0" nodeType="clickEffect">
                                  <p:stCondLst>
                                    <p:cond delay="0"/>
                                  </p:stCondLst>
                                  <p:childTnLst>
                                    <p:set>
                                      <p:cBhvr>
                                        <p:cTn id="11" dur="1" fill="hold">
                                          <p:stCondLst>
                                            <p:cond delay="0"/>
                                          </p:stCondLst>
                                        </p:cTn>
                                        <p:tgtEl>
                                          <p:spTgt spid="73"/>
                                        </p:tgtEl>
                                        <p:attrNameLst>
                                          <p:attrName>style.visibility</p:attrName>
                                        </p:attrNameLst>
                                      </p:cBhvr>
                                      <p:to>
                                        <p:strVal val="visible"/>
                                      </p:to>
                                    </p:set>
                                    <p:animEffect transition="in" filter="barn(inVertical)">
                                      <p:cBhvr>
                                        <p:cTn id="12" dur="500"/>
                                        <p:tgtEl>
                                          <p:spTgt spid="7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 name="表格 1"/>
          <p:cNvGraphicFramePr>
            <a:graphicFrameLocks noGrp="1"/>
          </p:cNvGraphicFramePr>
          <p:nvPr/>
        </p:nvGraphicFramePr>
        <p:xfrm>
          <a:off x="203200" y="401424"/>
          <a:ext cx="11404080" cy="1584960"/>
        </p:xfrm>
        <a:graphic>
          <a:graphicData uri="http://schemas.openxmlformats.org/drawingml/2006/table">
            <a:tbl>
              <a:tblPr firstRow="1" bandRow="1">
                <a:tableStyleId>{72833802-FEF1-4C79-8D5D-14CF1EAF98D9}</a:tableStyleId>
              </a:tblPr>
              <a:tblGrid>
                <a:gridCol w="1900680">
                  <a:extLst>
                    <a:ext uri="{9D8B030D-6E8A-4147-A177-3AD203B41FA5}">
                      <a16:colId xmlns="" xmlns:a16="http://schemas.microsoft.com/office/drawing/2014/main" val="20000"/>
                    </a:ext>
                  </a:extLst>
                </a:gridCol>
                <a:gridCol w="1900680">
                  <a:extLst>
                    <a:ext uri="{9D8B030D-6E8A-4147-A177-3AD203B41FA5}">
                      <a16:colId xmlns="" xmlns:a16="http://schemas.microsoft.com/office/drawing/2014/main" val="20001"/>
                    </a:ext>
                  </a:extLst>
                </a:gridCol>
                <a:gridCol w="1900680">
                  <a:extLst>
                    <a:ext uri="{9D8B030D-6E8A-4147-A177-3AD203B41FA5}">
                      <a16:colId xmlns="" xmlns:a16="http://schemas.microsoft.com/office/drawing/2014/main" val="20002"/>
                    </a:ext>
                  </a:extLst>
                </a:gridCol>
                <a:gridCol w="1900680">
                  <a:extLst>
                    <a:ext uri="{9D8B030D-6E8A-4147-A177-3AD203B41FA5}">
                      <a16:colId xmlns="" xmlns:a16="http://schemas.microsoft.com/office/drawing/2014/main" val="20003"/>
                    </a:ext>
                  </a:extLst>
                </a:gridCol>
                <a:gridCol w="1900680">
                  <a:extLst>
                    <a:ext uri="{9D8B030D-6E8A-4147-A177-3AD203B41FA5}">
                      <a16:colId xmlns="" xmlns:a16="http://schemas.microsoft.com/office/drawing/2014/main" val="20004"/>
                    </a:ext>
                  </a:extLst>
                </a:gridCol>
                <a:gridCol w="1900680">
                  <a:extLst>
                    <a:ext uri="{9D8B030D-6E8A-4147-A177-3AD203B41FA5}">
                      <a16:colId xmlns="" xmlns:a16="http://schemas.microsoft.com/office/drawing/2014/main" val="20005"/>
                    </a:ext>
                  </a:extLst>
                </a:gridCol>
              </a:tblGrid>
              <a:tr h="370840">
                <a:tc>
                  <a:txBody>
                    <a:bodyPr vert="horz" wrap="square"/>
                    <a:lstStyle/>
                    <a:p>
                      <a:r>
                        <a:rPr lang="zh-CN" altLang="en-US" sz="2000"/>
                        <a:t>项目</a:t>
                      </a:r>
                    </a:p>
                  </a:txBody>
                  <a:tcPr/>
                </a:tc>
                <a:tc>
                  <a:txBody>
                    <a:bodyPr vert="horz" wrap="square"/>
                    <a:lstStyle/>
                    <a:p>
                      <a:r>
                        <a:rPr lang="en-US" altLang="zh-CN" sz="2000"/>
                        <a:t>2015</a:t>
                      </a:r>
                      <a:endParaRPr lang="zh-CN" altLang="en-US" sz="2000"/>
                    </a:p>
                  </a:txBody>
                  <a:tcPr/>
                </a:tc>
                <a:tc>
                  <a:txBody>
                    <a:bodyPr vert="horz" wrap="square"/>
                    <a:lstStyle/>
                    <a:p>
                      <a:r>
                        <a:rPr lang="en-US" altLang="zh-CN" sz="2000"/>
                        <a:t>2016</a:t>
                      </a:r>
                      <a:endParaRPr lang="zh-CN" altLang="en-US" sz="2000"/>
                    </a:p>
                  </a:txBody>
                  <a:tcPr/>
                </a:tc>
                <a:tc>
                  <a:txBody>
                    <a:bodyPr vert="horz" wrap="square"/>
                    <a:lstStyle/>
                    <a:p>
                      <a:r>
                        <a:rPr lang="en-US" altLang="zh-CN" sz="2000"/>
                        <a:t>2017</a:t>
                      </a:r>
                      <a:endParaRPr lang="zh-CN" altLang="en-US" sz="2000"/>
                    </a:p>
                  </a:txBody>
                  <a:tcPr/>
                </a:tc>
                <a:tc>
                  <a:txBody>
                    <a:bodyPr vert="horz" wrap="square"/>
                    <a:lstStyle/>
                    <a:p>
                      <a:r>
                        <a:rPr lang="en-US" altLang="zh-CN" sz="2000"/>
                        <a:t>2018</a:t>
                      </a:r>
                      <a:endParaRPr lang="zh-CN" altLang="en-US" sz="2000"/>
                    </a:p>
                  </a:txBody>
                  <a:tcPr/>
                </a:tc>
                <a:tc>
                  <a:txBody>
                    <a:bodyPr vert="horz" wrap="square"/>
                    <a:lstStyle/>
                    <a:p>
                      <a:r>
                        <a:rPr lang="en-US" altLang="zh-CN" sz="2000"/>
                        <a:t>2019</a:t>
                      </a:r>
                      <a:endParaRPr lang="zh-CN" altLang="en-US" sz="2000"/>
                    </a:p>
                  </a:txBody>
                  <a:tcPr/>
                </a:tc>
                <a:extLst>
                  <a:ext uri="{0D108BD9-81ED-4DB2-BD59-A6C34878D82A}">
                    <a16:rowId xmlns="" xmlns:a16="http://schemas.microsoft.com/office/drawing/2014/main" val="10000"/>
                  </a:ext>
                </a:extLst>
              </a:tr>
              <a:tr h="370840">
                <a:tc>
                  <a:txBody>
                    <a:bodyPr vert="horz" wrap="square"/>
                    <a:lstStyle/>
                    <a:p>
                      <a:r>
                        <a:rPr lang="zh-CN" altLang="en-US" sz="2000"/>
                        <a:t>货币资金</a:t>
                      </a:r>
                    </a:p>
                  </a:txBody>
                  <a:tcPr/>
                </a:tc>
                <a:tc>
                  <a:txBody>
                    <a:bodyPr vert="horz" wrap="square"/>
                    <a:lstStyle/>
                    <a:p>
                      <a:r>
                        <a:rPr lang="en-US" altLang="zh-CN" sz="2000"/>
                        <a:t>659,642.60</a:t>
                      </a:r>
                      <a:endParaRPr lang="zh-CN" altLang="en-US" sz="2000"/>
                    </a:p>
                  </a:txBody>
                  <a:tcPr/>
                </a:tc>
                <a:tc>
                  <a:txBody>
                    <a:bodyPr vert="horz" wrap="square"/>
                    <a:lstStyle/>
                    <a:p>
                      <a:r>
                        <a:rPr lang="en-US" altLang="zh-CN" sz="2000"/>
                        <a:t>769,366.60</a:t>
                      </a:r>
                      <a:endParaRPr lang="zh-CN" altLang="en-US" sz="2000"/>
                    </a:p>
                  </a:txBody>
                  <a:tcPr/>
                </a:tc>
                <a:tc>
                  <a:txBody>
                    <a:bodyPr vert="horz" wrap="square"/>
                    <a:lstStyle/>
                    <a:p>
                      <a:r>
                        <a:rPr lang="en-US" altLang="zh-CN" sz="2000"/>
                        <a:t>990,269.00</a:t>
                      </a:r>
                      <a:endParaRPr lang="zh-CN" altLang="en-US" sz="2000"/>
                    </a:p>
                  </a:txBody>
                  <a:tcPr/>
                </a:tc>
                <a:tc>
                  <a:txBody>
                    <a:bodyPr vert="horz" wrap="square"/>
                    <a:lstStyle/>
                    <a:p>
                      <a:r>
                        <a:rPr lang="en-US" altLang="zh-CN" sz="2000"/>
                        <a:t>1,305,209.50</a:t>
                      </a:r>
                      <a:endParaRPr lang="zh-CN" altLang="en-US" sz="2000"/>
                    </a:p>
                  </a:txBody>
                  <a:tcPr/>
                </a:tc>
                <a:tc>
                  <a:txBody>
                    <a:bodyPr vert="horz" wrap="square"/>
                    <a:lstStyle/>
                    <a:p>
                      <a:r>
                        <a:rPr lang="en-US" altLang="zh-CN" sz="2000"/>
                        <a:t>1,265,008.30</a:t>
                      </a:r>
                      <a:endParaRPr lang="zh-CN" altLang="en-US" sz="2000"/>
                    </a:p>
                  </a:txBody>
                  <a:tcPr/>
                </a:tc>
                <a:extLst>
                  <a:ext uri="{0D108BD9-81ED-4DB2-BD59-A6C34878D82A}">
                    <a16:rowId xmlns="" xmlns:a16="http://schemas.microsoft.com/office/drawing/2014/main" val="10001"/>
                  </a:ext>
                </a:extLst>
              </a:tr>
              <a:tr h="370840">
                <a:tc>
                  <a:txBody>
                    <a:bodyPr vert="horz" wrap="square"/>
                    <a:lstStyle/>
                    <a:p>
                      <a:r>
                        <a:rPr lang="zh-CN" altLang="en-US" sz="2000"/>
                        <a:t>总资产</a:t>
                      </a:r>
                    </a:p>
                  </a:txBody>
                  <a:tcPr/>
                </a:tc>
                <a:tc>
                  <a:txBody>
                    <a:bodyPr vert="horz" wrap="square"/>
                    <a:lstStyle/>
                    <a:p>
                      <a:r>
                        <a:rPr lang="en-US" altLang="zh-CN" sz="2000"/>
                        <a:t>11,548,575.50</a:t>
                      </a:r>
                      <a:endParaRPr lang="zh-CN" altLang="en-US" sz="2000"/>
                    </a:p>
                  </a:txBody>
                  <a:tcPr/>
                </a:tc>
                <a:tc>
                  <a:txBody>
                    <a:bodyPr vert="horz" wrap="square"/>
                    <a:lstStyle/>
                    <a:p>
                      <a:r>
                        <a:rPr lang="en-US" altLang="zh-CN" sz="2000"/>
                        <a:t>14,507,077.80</a:t>
                      </a:r>
                      <a:endParaRPr lang="zh-CN" altLang="en-US" sz="2000"/>
                    </a:p>
                  </a:txBody>
                  <a:tcPr/>
                </a:tc>
                <a:tc>
                  <a:txBody>
                    <a:bodyPr vert="horz" wrap="square"/>
                    <a:lstStyle/>
                    <a:p>
                      <a:r>
                        <a:rPr lang="en-US" altLang="zh-CN" sz="2000"/>
                        <a:t>17,809,943.00</a:t>
                      </a:r>
                      <a:endParaRPr lang="zh-CN" altLang="en-US" sz="2000"/>
                    </a:p>
                  </a:txBody>
                  <a:tcPr/>
                </a:tc>
                <a:tc>
                  <a:txBody>
                    <a:bodyPr vert="horz" wrap="square"/>
                    <a:lstStyle/>
                    <a:p>
                      <a:r>
                        <a:rPr lang="en-US" altLang="zh-CN" sz="2000"/>
                        <a:t>19,457,107.70</a:t>
                      </a:r>
                      <a:endParaRPr lang="zh-CN" altLang="en-US" sz="2000"/>
                    </a:p>
                  </a:txBody>
                  <a:tcPr/>
                </a:tc>
                <a:tc>
                  <a:txBody>
                    <a:bodyPr vert="horz" wrap="square"/>
                    <a:lstStyle/>
                    <a:p>
                      <a:r>
                        <a:rPr lang="en-US" altLang="zh-CN" sz="2000"/>
                        <a:t>19,564,159.30</a:t>
                      </a:r>
                      <a:endParaRPr lang="zh-CN" altLang="en-US" sz="2000"/>
                    </a:p>
                  </a:txBody>
                  <a:tcPr/>
                </a:tc>
                <a:extLst>
                  <a:ext uri="{0D108BD9-81ED-4DB2-BD59-A6C34878D82A}">
                    <a16:rowId xmlns="" xmlns:a16="http://schemas.microsoft.com/office/drawing/2014/main" val="10002"/>
                  </a:ext>
                </a:extLst>
              </a:tr>
              <a:tr h="370840">
                <a:tc>
                  <a:txBody>
                    <a:bodyPr vert="horz" wrap="square"/>
                    <a:lstStyle/>
                    <a:p>
                      <a:r>
                        <a:rPr lang="zh-CN" altLang="en-US" sz="2000"/>
                        <a:t>比重</a:t>
                      </a:r>
                    </a:p>
                  </a:txBody>
                  <a:tcPr/>
                </a:tc>
                <a:tc>
                  <a:txBody>
                    <a:bodyPr vert="horz" wrap="square"/>
                    <a:lstStyle/>
                    <a:p>
                      <a:r>
                        <a:rPr lang="en-US" altLang="zh-CN" sz="2000"/>
                        <a:t>5.71%</a:t>
                      </a:r>
                      <a:endParaRPr lang="zh-CN" altLang="en-US" sz="2000"/>
                    </a:p>
                  </a:txBody>
                  <a:tcPr/>
                </a:tc>
                <a:tc>
                  <a:txBody>
                    <a:bodyPr vert="horz" wrap="square"/>
                    <a:lstStyle/>
                    <a:p>
                      <a:r>
                        <a:rPr lang="en-US" altLang="zh-CN" sz="2000"/>
                        <a:t>5.30%</a:t>
                      </a:r>
                      <a:endParaRPr lang="zh-CN" altLang="en-US" sz="2000"/>
                    </a:p>
                  </a:txBody>
                  <a:tcPr/>
                </a:tc>
                <a:tc>
                  <a:txBody>
                    <a:bodyPr vert="horz" wrap="square"/>
                    <a:lstStyle/>
                    <a:p>
                      <a:r>
                        <a:rPr lang="en-US" altLang="zh-CN" sz="2000"/>
                        <a:t>5.56%</a:t>
                      </a:r>
                      <a:endParaRPr lang="zh-CN" altLang="en-US" sz="2000"/>
                    </a:p>
                  </a:txBody>
                  <a:tcPr/>
                </a:tc>
                <a:tc>
                  <a:txBody>
                    <a:bodyPr vert="horz" wrap="square"/>
                    <a:lstStyle/>
                    <a:p>
                      <a:r>
                        <a:rPr lang="en-US" altLang="zh-CN" sz="2000"/>
                        <a:t>6.71%</a:t>
                      </a:r>
                      <a:endParaRPr lang="zh-CN" altLang="en-US" sz="2000"/>
                    </a:p>
                  </a:txBody>
                  <a:tcPr/>
                </a:tc>
                <a:tc>
                  <a:txBody>
                    <a:bodyPr vert="horz" wrap="square"/>
                    <a:lstStyle/>
                    <a:p>
                      <a:r>
                        <a:rPr lang="en-US" altLang="zh-CN" sz="2000"/>
                        <a:t>6.47%</a:t>
                      </a:r>
                      <a:endParaRPr lang="zh-CN" altLang="en-US" sz="2000"/>
                    </a:p>
                  </a:txBody>
                  <a:tcPr/>
                </a:tc>
                <a:extLst>
                  <a:ext uri="{0D108BD9-81ED-4DB2-BD59-A6C34878D82A}">
                    <a16:rowId xmlns="" xmlns:a16="http://schemas.microsoft.com/office/drawing/2014/main" val="10003"/>
                  </a:ext>
                </a:extLst>
              </a:tr>
            </a:tbl>
          </a:graphicData>
        </a:graphic>
      </p:graphicFrame>
      <p:graphicFrame>
        <p:nvGraphicFramePr>
          <p:cNvPr id="3" name="表格 2"/>
          <p:cNvGraphicFramePr>
            <a:graphicFrameLocks noGrp="1"/>
          </p:cNvGraphicFramePr>
          <p:nvPr/>
        </p:nvGraphicFramePr>
        <p:xfrm>
          <a:off x="259181" y="2455161"/>
          <a:ext cx="11348100" cy="1584960"/>
        </p:xfrm>
        <a:graphic>
          <a:graphicData uri="http://schemas.openxmlformats.org/drawingml/2006/table">
            <a:tbl>
              <a:tblPr firstRow="1" bandRow="1">
                <a:tableStyleId>{69012ECD-51FC-41F1-AA8D-1B2483CD663E}</a:tableStyleId>
              </a:tblPr>
              <a:tblGrid>
                <a:gridCol w="1891350">
                  <a:extLst>
                    <a:ext uri="{9D8B030D-6E8A-4147-A177-3AD203B41FA5}">
                      <a16:colId xmlns="" xmlns:a16="http://schemas.microsoft.com/office/drawing/2014/main" val="20000"/>
                    </a:ext>
                  </a:extLst>
                </a:gridCol>
                <a:gridCol w="1891350">
                  <a:extLst>
                    <a:ext uri="{9D8B030D-6E8A-4147-A177-3AD203B41FA5}">
                      <a16:colId xmlns="" xmlns:a16="http://schemas.microsoft.com/office/drawing/2014/main" val="20001"/>
                    </a:ext>
                  </a:extLst>
                </a:gridCol>
                <a:gridCol w="1891350">
                  <a:extLst>
                    <a:ext uri="{9D8B030D-6E8A-4147-A177-3AD203B41FA5}">
                      <a16:colId xmlns="" xmlns:a16="http://schemas.microsoft.com/office/drawing/2014/main" val="20002"/>
                    </a:ext>
                  </a:extLst>
                </a:gridCol>
                <a:gridCol w="1891350">
                  <a:extLst>
                    <a:ext uri="{9D8B030D-6E8A-4147-A177-3AD203B41FA5}">
                      <a16:colId xmlns="" xmlns:a16="http://schemas.microsoft.com/office/drawing/2014/main" val="20003"/>
                    </a:ext>
                  </a:extLst>
                </a:gridCol>
                <a:gridCol w="1891350">
                  <a:extLst>
                    <a:ext uri="{9D8B030D-6E8A-4147-A177-3AD203B41FA5}">
                      <a16:colId xmlns="" xmlns:a16="http://schemas.microsoft.com/office/drawing/2014/main" val="20004"/>
                    </a:ext>
                  </a:extLst>
                </a:gridCol>
                <a:gridCol w="1891350">
                  <a:extLst>
                    <a:ext uri="{9D8B030D-6E8A-4147-A177-3AD203B41FA5}">
                      <a16:colId xmlns="" xmlns:a16="http://schemas.microsoft.com/office/drawing/2014/main" val="20005"/>
                    </a:ext>
                  </a:extLst>
                </a:gridCol>
              </a:tblGrid>
              <a:tr h="388373">
                <a:tc>
                  <a:txBody>
                    <a:bodyPr vert="horz" wrap="square"/>
                    <a:lstStyle/>
                    <a:p>
                      <a:r>
                        <a:rPr lang="zh-CN" altLang="en-US" sz="2000"/>
                        <a:t>项目</a:t>
                      </a:r>
                    </a:p>
                  </a:txBody>
                  <a:tcPr/>
                </a:tc>
                <a:tc>
                  <a:txBody>
                    <a:bodyPr vert="horz" wrap="square"/>
                    <a:lstStyle/>
                    <a:p>
                      <a:r>
                        <a:rPr lang="en-US" altLang="zh-CN" sz="2000"/>
                        <a:t>2015</a:t>
                      </a:r>
                      <a:endParaRPr lang="zh-CN" altLang="en-US" sz="2000"/>
                    </a:p>
                  </a:txBody>
                  <a:tcPr/>
                </a:tc>
                <a:tc>
                  <a:txBody>
                    <a:bodyPr vert="horz" wrap="square"/>
                    <a:lstStyle/>
                    <a:p>
                      <a:r>
                        <a:rPr lang="en-US" altLang="zh-CN" sz="2000"/>
                        <a:t>2016</a:t>
                      </a:r>
                      <a:endParaRPr lang="zh-CN" altLang="en-US" sz="2000"/>
                    </a:p>
                  </a:txBody>
                  <a:tcPr/>
                </a:tc>
                <a:tc>
                  <a:txBody>
                    <a:bodyPr vert="horz" wrap="square"/>
                    <a:lstStyle/>
                    <a:p>
                      <a:r>
                        <a:rPr lang="en-US" altLang="zh-CN" sz="2000"/>
                        <a:t>2017</a:t>
                      </a:r>
                      <a:endParaRPr lang="zh-CN" altLang="en-US" sz="2000"/>
                    </a:p>
                  </a:txBody>
                  <a:tcPr/>
                </a:tc>
                <a:tc>
                  <a:txBody>
                    <a:bodyPr vert="horz" wrap="square"/>
                    <a:lstStyle/>
                    <a:p>
                      <a:r>
                        <a:rPr lang="en-US" altLang="zh-CN" sz="2000"/>
                        <a:t>2018</a:t>
                      </a:r>
                      <a:endParaRPr lang="zh-CN" altLang="en-US" sz="2000"/>
                    </a:p>
                  </a:txBody>
                  <a:tcPr/>
                </a:tc>
                <a:tc>
                  <a:txBody>
                    <a:bodyPr vert="horz" wrap="square"/>
                    <a:lstStyle/>
                    <a:p>
                      <a:r>
                        <a:rPr lang="en-US" altLang="zh-CN" sz="2000"/>
                        <a:t>2019</a:t>
                      </a:r>
                      <a:endParaRPr lang="zh-CN" altLang="en-US" sz="2000"/>
                    </a:p>
                  </a:txBody>
                  <a:tcPr/>
                </a:tc>
                <a:extLst>
                  <a:ext uri="{0D108BD9-81ED-4DB2-BD59-A6C34878D82A}">
                    <a16:rowId xmlns="" xmlns:a16="http://schemas.microsoft.com/office/drawing/2014/main" val="10000"/>
                  </a:ext>
                </a:extLst>
              </a:tr>
              <a:tr h="388373">
                <a:tc>
                  <a:txBody>
                    <a:bodyPr vert="horz" wrap="square"/>
                    <a:lstStyle/>
                    <a:p>
                      <a:r>
                        <a:rPr lang="zh-CN" altLang="en-US" sz="2000"/>
                        <a:t>货币资金</a:t>
                      </a:r>
                    </a:p>
                  </a:txBody>
                  <a:tcPr/>
                </a:tc>
                <a:tc>
                  <a:txBody>
                    <a:bodyPr vert="horz" wrap="square"/>
                    <a:lstStyle/>
                    <a:p>
                      <a:r>
                        <a:rPr lang="en-US" altLang="zh-CN" sz="2000"/>
                        <a:t>7,267,266.62</a:t>
                      </a:r>
                      <a:endParaRPr lang="zh-CN" altLang="en-US" sz="2000"/>
                    </a:p>
                  </a:txBody>
                  <a:tcPr/>
                </a:tc>
                <a:tc>
                  <a:txBody>
                    <a:bodyPr vert="horz" wrap="square"/>
                    <a:lstStyle/>
                    <a:p>
                      <a:r>
                        <a:rPr lang="en-US" altLang="zh-CN" sz="2000"/>
                        <a:t>10,594,979.14</a:t>
                      </a:r>
                      <a:endParaRPr lang="zh-CN" altLang="en-US" sz="2000"/>
                    </a:p>
                  </a:txBody>
                  <a:tcPr/>
                </a:tc>
                <a:tc>
                  <a:txBody>
                    <a:bodyPr vert="horz" wrap="square"/>
                    <a:lstStyle/>
                    <a:p>
                      <a:r>
                        <a:rPr lang="en-US" altLang="zh-CN" sz="2000"/>
                        <a:t>12,161,111.98</a:t>
                      </a:r>
                      <a:endParaRPr lang="zh-CN" altLang="en-US" sz="2000"/>
                    </a:p>
                  </a:txBody>
                  <a:tcPr/>
                </a:tc>
                <a:tc>
                  <a:txBody>
                    <a:bodyPr vert="horz" wrap="square"/>
                    <a:lstStyle/>
                    <a:p>
                      <a:r>
                        <a:rPr lang="en-US" altLang="zh-CN" sz="2000"/>
                        <a:t>12,377,137.64</a:t>
                      </a:r>
                      <a:endParaRPr lang="zh-CN" altLang="en-US" sz="2000"/>
                    </a:p>
                  </a:txBody>
                  <a:tcPr/>
                </a:tc>
                <a:tc>
                  <a:txBody>
                    <a:bodyPr vert="horz" wrap="square"/>
                    <a:lstStyle/>
                    <a:p>
                      <a:r>
                        <a:rPr lang="en-US" altLang="zh-CN" sz="2000"/>
                        <a:t>12,782,683.67</a:t>
                      </a:r>
                      <a:endParaRPr lang="zh-CN" altLang="en-US" sz="2000"/>
                    </a:p>
                  </a:txBody>
                  <a:tcPr/>
                </a:tc>
                <a:extLst>
                  <a:ext uri="{0D108BD9-81ED-4DB2-BD59-A6C34878D82A}">
                    <a16:rowId xmlns="" xmlns:a16="http://schemas.microsoft.com/office/drawing/2014/main" val="10001"/>
                  </a:ext>
                </a:extLst>
              </a:tr>
              <a:tr h="388373">
                <a:tc>
                  <a:txBody>
                    <a:bodyPr vert="horz" wrap="square"/>
                    <a:lstStyle/>
                    <a:p>
                      <a:r>
                        <a:rPr lang="zh-CN" altLang="en-US" sz="2000"/>
                        <a:t>总资产</a:t>
                      </a:r>
                    </a:p>
                  </a:txBody>
                  <a:tcPr/>
                </a:tc>
                <a:tc>
                  <a:txBody>
                    <a:bodyPr vert="horz" wrap="square"/>
                    <a:lstStyle/>
                    <a:p>
                      <a:r>
                        <a:rPr lang="en-US" altLang="zh-CN" sz="2000"/>
                        <a:t>51,163,069.08</a:t>
                      </a:r>
                      <a:endParaRPr lang="zh-CN" altLang="en-US" sz="2000"/>
                    </a:p>
                  </a:txBody>
                  <a:tcPr/>
                </a:tc>
                <a:tc>
                  <a:txBody>
                    <a:bodyPr vert="horz" wrap="square"/>
                    <a:lstStyle/>
                    <a:p>
                      <a:r>
                        <a:rPr lang="en-US" altLang="zh-CN" sz="2000"/>
                        <a:t>59,071,029.87</a:t>
                      </a:r>
                      <a:endParaRPr lang="zh-CN" altLang="en-US" sz="2000"/>
                    </a:p>
                  </a:txBody>
                  <a:tcPr/>
                </a:tc>
                <a:tc>
                  <a:txBody>
                    <a:bodyPr vert="horz" wrap="square"/>
                    <a:lstStyle/>
                    <a:p>
                      <a:r>
                        <a:rPr lang="en-US" altLang="zh-CN" sz="2000"/>
                        <a:t>72,353,313.13</a:t>
                      </a:r>
                      <a:endParaRPr lang="zh-CN" altLang="en-US" sz="2000"/>
                    </a:p>
                  </a:txBody>
                  <a:tcPr/>
                </a:tc>
                <a:tc>
                  <a:txBody>
                    <a:bodyPr vert="horz" wrap="square"/>
                    <a:lstStyle/>
                    <a:p>
                      <a:r>
                        <a:rPr lang="en-US" altLang="zh-CN" sz="2000"/>
                        <a:t>78,276,984.98</a:t>
                      </a:r>
                      <a:endParaRPr lang="zh-CN" altLang="en-US" sz="2000"/>
                    </a:p>
                  </a:txBody>
                  <a:tcPr/>
                </a:tc>
                <a:tc>
                  <a:txBody>
                    <a:bodyPr vert="horz" wrap="square"/>
                    <a:lstStyle/>
                    <a:p>
                      <a:r>
                        <a:rPr lang="en-US" altLang="zh-CN" sz="2000"/>
                        <a:t>84,933,327.96</a:t>
                      </a:r>
                      <a:endParaRPr lang="zh-CN" altLang="en-US" sz="2000"/>
                    </a:p>
                  </a:txBody>
                  <a:tcPr/>
                </a:tc>
                <a:extLst>
                  <a:ext uri="{0D108BD9-81ED-4DB2-BD59-A6C34878D82A}">
                    <a16:rowId xmlns="" xmlns:a16="http://schemas.microsoft.com/office/drawing/2014/main" val="10002"/>
                  </a:ext>
                </a:extLst>
              </a:tr>
              <a:tr h="388373">
                <a:tc>
                  <a:txBody>
                    <a:bodyPr vert="horz" wrap="square"/>
                    <a:lstStyle/>
                    <a:p>
                      <a:r>
                        <a:rPr lang="zh-CN" altLang="en-US" sz="2000"/>
                        <a:t>比重</a:t>
                      </a:r>
                    </a:p>
                  </a:txBody>
                  <a:tcPr/>
                </a:tc>
                <a:tc>
                  <a:txBody>
                    <a:bodyPr vert="horz" wrap="square"/>
                    <a:lstStyle/>
                    <a:p>
                      <a:r>
                        <a:rPr lang="en-US" altLang="zh-CN" sz="2000"/>
                        <a:t>14.20%</a:t>
                      </a:r>
                      <a:endParaRPr lang="zh-CN" altLang="en-US" sz="2000"/>
                    </a:p>
                  </a:txBody>
                  <a:tcPr/>
                </a:tc>
                <a:tc>
                  <a:txBody>
                    <a:bodyPr vert="horz" wrap="square"/>
                    <a:lstStyle/>
                    <a:p>
                      <a:r>
                        <a:rPr lang="en-US" altLang="zh-CN" sz="2000"/>
                        <a:t>17.94%</a:t>
                      </a:r>
                      <a:endParaRPr lang="zh-CN" altLang="en-US" sz="2000"/>
                    </a:p>
                  </a:txBody>
                  <a:tcPr/>
                </a:tc>
                <a:tc>
                  <a:txBody>
                    <a:bodyPr vert="horz" wrap="square"/>
                    <a:lstStyle/>
                    <a:p>
                      <a:r>
                        <a:rPr lang="en-US" altLang="zh-CN" sz="2000"/>
                        <a:t>16.81%</a:t>
                      </a:r>
                      <a:endParaRPr lang="zh-CN" altLang="en-US" sz="2000"/>
                    </a:p>
                  </a:txBody>
                  <a:tcPr/>
                </a:tc>
                <a:tc>
                  <a:txBody>
                    <a:bodyPr vert="horz" wrap="square"/>
                    <a:lstStyle/>
                    <a:p>
                      <a:r>
                        <a:rPr lang="en-US" altLang="zh-CN" sz="2000"/>
                        <a:t>15.81%</a:t>
                      </a:r>
                      <a:endParaRPr lang="zh-CN" altLang="en-US" sz="2000"/>
                    </a:p>
                  </a:txBody>
                  <a:tcPr/>
                </a:tc>
                <a:tc>
                  <a:txBody>
                    <a:bodyPr vert="horz" wrap="square"/>
                    <a:lstStyle/>
                    <a:p>
                      <a:r>
                        <a:rPr lang="en-US" altLang="zh-CN" sz="2000"/>
                        <a:t>15.05%</a:t>
                      </a:r>
                      <a:endParaRPr lang="zh-CN" altLang="en-US" sz="2000"/>
                    </a:p>
                  </a:txBody>
                  <a:tcPr/>
                </a:tc>
                <a:extLst>
                  <a:ext uri="{0D108BD9-81ED-4DB2-BD59-A6C34878D82A}">
                    <a16:rowId xmlns="" xmlns:a16="http://schemas.microsoft.com/office/drawing/2014/main" val="10003"/>
                  </a:ext>
                </a:extLst>
              </a:tr>
            </a:tbl>
          </a:graphicData>
        </a:graphic>
      </p:graphicFrame>
      <p:sp>
        <p:nvSpPr>
          <p:cNvPr id="4" name="TextBox 3"/>
          <p:cNvSpPr txBox="1"/>
          <p:nvPr/>
        </p:nvSpPr>
        <p:spPr>
          <a:xfrm>
            <a:off x="4086808" y="-18661"/>
            <a:ext cx="3862873"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t>比亚迪</a:t>
            </a:r>
            <a:r>
              <a:rPr lang="en-US" altLang="zh-CN" sz="2000" b="1"/>
              <a:t>2015-2019</a:t>
            </a:r>
            <a:r>
              <a:rPr lang="zh-CN" altLang="en-US" sz="2000" b="1"/>
              <a:t>货币资金</a:t>
            </a:r>
          </a:p>
        </p:txBody>
      </p:sp>
      <p:sp>
        <p:nvSpPr>
          <p:cNvPr id="5" name="TextBox 4"/>
          <p:cNvSpPr txBox="1"/>
          <p:nvPr/>
        </p:nvSpPr>
        <p:spPr>
          <a:xfrm>
            <a:off x="4086808" y="2015411"/>
            <a:ext cx="3265714"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t>上汽</a:t>
            </a:r>
            <a:r>
              <a:rPr lang="en-US" altLang="zh-CN" sz="2000" b="1"/>
              <a:t>2015-2019</a:t>
            </a:r>
            <a:r>
              <a:rPr lang="zh-CN" altLang="en-US" sz="2000" b="1"/>
              <a:t>货币资金</a:t>
            </a:r>
          </a:p>
        </p:txBody>
      </p:sp>
      <p:sp>
        <p:nvSpPr>
          <p:cNvPr id="6" name="TextBox 5"/>
          <p:cNvSpPr txBox="1"/>
          <p:nvPr/>
        </p:nvSpPr>
        <p:spPr>
          <a:xfrm>
            <a:off x="9442580" y="42894"/>
            <a:ext cx="1959429" cy="30777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a:t>单位：万元</a:t>
            </a:r>
          </a:p>
        </p:txBody>
      </p:sp>
      <p:sp>
        <p:nvSpPr>
          <p:cNvPr id="7" name="TextBox 6"/>
          <p:cNvSpPr txBox="1"/>
          <p:nvPr/>
        </p:nvSpPr>
        <p:spPr>
          <a:xfrm>
            <a:off x="317241" y="4329404"/>
            <a:ext cx="11308702" cy="206210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t>   为了维持企业经营活动的正常运转，企业必须保有一定的货币资金金额。过低的货币资金会影响企业正常经营活动，制约企业的发展，过高的货币资金则会造成投资机会的浪费，增加筹资成本。</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21"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6" presetClass="entr" presetSubtype="21" dur="50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barn(inVertical)">
                                      <p:cBhvr>
                                        <p:cTn id="12" dur="500"/>
                                        <p:tgtEl>
                                          <p:spTgt spid="2"/>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6" presetClass="entr" presetSubtype="21" dur="50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barn(inVertical)">
                                      <p:cBhvr>
                                        <p:cTn id="17" dur="500"/>
                                        <p:tgtEl>
                                          <p:spTgt spid="6"/>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16" presetClass="entr" presetSubtype="21" dur="500"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barn(inVertical)">
                                      <p:cBhvr>
                                        <p:cTn id="22" dur="500"/>
                                        <p:tgtEl>
                                          <p:spTgt spid="5"/>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16" presetClass="entr" presetSubtype="21" dur="500" fill="hold" nodeType="clickEffect">
                                  <p:stCondLst>
                                    <p:cond delay="0"/>
                                  </p:stCondLst>
                                  <p:childTnLst>
                                    <p:set>
                                      <p:cBhvr>
                                        <p:cTn id="26" dur="1" fill="hold">
                                          <p:stCondLst>
                                            <p:cond delay="0"/>
                                          </p:stCondLst>
                                        </p:cTn>
                                        <p:tgtEl>
                                          <p:spTgt spid="3"/>
                                        </p:tgtEl>
                                        <p:attrNameLst>
                                          <p:attrName>style.visibility</p:attrName>
                                        </p:attrNameLst>
                                      </p:cBhvr>
                                      <p:to>
                                        <p:strVal val="visible"/>
                                      </p:to>
                                    </p:set>
                                    <p:animEffect transition="in" filter="barn(inVertical)">
                                      <p:cBhvr>
                                        <p:cTn id="27" dur="500"/>
                                        <p:tgtEl>
                                          <p:spTgt spid="3"/>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16" presetClass="entr" presetSubtype="21" dur="500"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barn(inVertical)">
                                      <p:cBhvr>
                                        <p:cTn id="3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 name="Group 4"/>
          <p:cNvGrpSpPr>
            <a:grpSpLocks noChangeAspect="1"/>
          </p:cNvGrpSpPr>
          <p:nvPr/>
        </p:nvGrpSpPr>
        <p:grpSpPr>
          <a:xfrm>
            <a:off x="10455042" y="5313855"/>
            <a:ext cx="1438717" cy="1265214"/>
            <a:chOff x="4121" y="1300"/>
            <a:chExt cx="2753" cy="2421"/>
          </a:xfrm>
          <a:solidFill>
            <a:srgbClr val="132F95"/>
          </a:solidFill>
        </p:grpSpPr>
        <p:sp>
          <p:nvSpPr>
            <p:cNvPr id="5" name="Freeform 5"/>
            <p:cNvSpPr>
              <a:spLocks noEditPoints="1"/>
            </p:cNvSpPr>
            <p:nvPr/>
          </p:nvSpPr>
          <p:spPr bwMode="auto">
            <a:xfrm>
              <a:off x="4456" y="1655"/>
              <a:ext cx="2418" cy="2066"/>
            </a:xfrm>
            <a:custGeom>
              <a:gdLst>
                <a:gd name="T0" fmla="*/ 370 w 382"/>
                <a:gd name="T1" fmla="*/ 216 h 326"/>
                <a:gd name="T2" fmla="*/ 331 w 382"/>
                <a:gd name="T3" fmla="*/ 188 h 326"/>
                <a:gd name="T4" fmla="*/ 309 w 382"/>
                <a:gd name="T5" fmla="*/ 180 h 326"/>
                <a:gd name="T6" fmla="*/ 281 w 382"/>
                <a:gd name="T7" fmla="*/ 129 h 326"/>
                <a:gd name="T8" fmla="*/ 218 w 382"/>
                <a:gd name="T9" fmla="*/ 56 h 326"/>
                <a:gd name="T10" fmla="*/ 157 w 382"/>
                <a:gd name="T11" fmla="*/ 77 h 326"/>
                <a:gd name="T12" fmla="*/ 51 w 382"/>
                <a:gd name="T13" fmla="*/ 14 h 326"/>
                <a:gd name="T14" fmla="*/ 53 w 382"/>
                <a:gd name="T15" fmla="*/ 84 h 326"/>
                <a:gd name="T16" fmla="*/ 102 w 382"/>
                <a:gd name="T17" fmla="*/ 135 h 326"/>
                <a:gd name="T18" fmla="*/ 189 w 382"/>
                <a:gd name="T19" fmla="*/ 228 h 326"/>
                <a:gd name="T20" fmla="*/ 228 w 382"/>
                <a:gd name="T21" fmla="*/ 258 h 326"/>
                <a:gd name="T22" fmla="*/ 238 w 382"/>
                <a:gd name="T23" fmla="*/ 281 h 326"/>
                <a:gd name="T24" fmla="*/ 271 w 382"/>
                <a:gd name="T25" fmla="*/ 324 h 326"/>
                <a:gd name="T26" fmla="*/ 309 w 382"/>
                <a:gd name="T27" fmla="*/ 298 h 326"/>
                <a:gd name="T28" fmla="*/ 371 w 382"/>
                <a:gd name="T29" fmla="*/ 217 h 326"/>
                <a:gd name="T30" fmla="*/ 184 w 382"/>
                <a:gd name="T31" fmla="*/ 215 h 326"/>
                <a:gd name="T32" fmla="*/ 132 w 382"/>
                <a:gd name="T33" fmla="*/ 164 h 326"/>
                <a:gd name="T34" fmla="*/ 63 w 382"/>
                <a:gd name="T35" fmla="*/ 77 h 326"/>
                <a:gd name="T36" fmla="*/ 33 w 382"/>
                <a:gd name="T37" fmla="*/ 21 h 326"/>
                <a:gd name="T38" fmla="*/ 60 w 382"/>
                <a:gd name="T39" fmla="*/ 40 h 326"/>
                <a:gd name="T40" fmla="*/ 132 w 382"/>
                <a:gd name="T41" fmla="*/ 100 h 326"/>
                <a:gd name="T42" fmla="*/ 167 w 382"/>
                <a:gd name="T43" fmla="*/ 86 h 326"/>
                <a:gd name="T44" fmla="*/ 203 w 382"/>
                <a:gd name="T45" fmla="*/ 78 h 326"/>
                <a:gd name="T46" fmla="*/ 269 w 382"/>
                <a:gd name="T47" fmla="*/ 131 h 326"/>
                <a:gd name="T48" fmla="*/ 293 w 382"/>
                <a:gd name="T49" fmla="*/ 192 h 326"/>
                <a:gd name="T50" fmla="*/ 247 w 382"/>
                <a:gd name="T51" fmla="*/ 236 h 326"/>
                <a:gd name="T52" fmla="*/ 241 w 382"/>
                <a:gd name="T53" fmla="*/ 262 h 326"/>
                <a:gd name="T54" fmla="*/ 276 w 382"/>
                <a:gd name="T55" fmla="*/ 223 h 326"/>
                <a:gd name="T56" fmla="*/ 317 w 382"/>
                <a:gd name="T57" fmla="*/ 198 h 326"/>
                <a:gd name="T58" fmla="*/ 247 w 382"/>
                <a:gd name="T59" fmla="*/ 270 h 326"/>
                <a:gd name="T60" fmla="*/ 276 w 382"/>
                <a:gd name="T61" fmla="*/ 312 h 326"/>
                <a:gd name="T62" fmla="*/ 313 w 382"/>
                <a:gd name="T63" fmla="*/ 221 h 326"/>
                <a:gd name="T64" fmla="*/ 334 w 382"/>
                <a:gd name="T65" fmla="*/ 201 h 326"/>
                <a:gd name="T66" fmla="*/ 276 w 382"/>
                <a:gd name="T67" fmla="*/ 312 h 32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82" h="326">
                  <a:moveTo>
                    <a:pt x="371" y="217"/>
                  </a:moveTo>
                  <a:cubicBezTo>
                    <a:pt x="371" y="217"/>
                    <a:pt x="371" y="217"/>
                    <a:pt x="370" y="216"/>
                  </a:cubicBezTo>
                  <a:cubicBezTo>
                    <a:pt x="360" y="206"/>
                    <a:pt x="348" y="196"/>
                    <a:pt x="337" y="188"/>
                  </a:cubicBezTo>
                  <a:cubicBezTo>
                    <a:pt x="335" y="187"/>
                    <a:pt x="332" y="187"/>
                    <a:pt x="331" y="188"/>
                  </a:cubicBezTo>
                  <a:cubicBezTo>
                    <a:pt x="329" y="189"/>
                    <a:pt x="328" y="190"/>
                    <a:pt x="327" y="190"/>
                  </a:cubicBezTo>
                  <a:cubicBezTo>
                    <a:pt x="322" y="185"/>
                    <a:pt x="317" y="179"/>
                    <a:pt x="309" y="180"/>
                  </a:cubicBezTo>
                  <a:cubicBezTo>
                    <a:pt x="307" y="181"/>
                    <a:pt x="306" y="182"/>
                    <a:pt x="304" y="183"/>
                  </a:cubicBezTo>
                  <a:cubicBezTo>
                    <a:pt x="292" y="166"/>
                    <a:pt x="287" y="149"/>
                    <a:pt x="281" y="129"/>
                  </a:cubicBezTo>
                  <a:cubicBezTo>
                    <a:pt x="276" y="112"/>
                    <a:pt x="266" y="97"/>
                    <a:pt x="253" y="84"/>
                  </a:cubicBezTo>
                  <a:cubicBezTo>
                    <a:pt x="244" y="74"/>
                    <a:pt x="232" y="58"/>
                    <a:pt x="218" y="56"/>
                  </a:cubicBezTo>
                  <a:cubicBezTo>
                    <a:pt x="208" y="54"/>
                    <a:pt x="200" y="59"/>
                    <a:pt x="195" y="67"/>
                  </a:cubicBezTo>
                  <a:cubicBezTo>
                    <a:pt x="181" y="58"/>
                    <a:pt x="164" y="63"/>
                    <a:pt x="157" y="77"/>
                  </a:cubicBezTo>
                  <a:cubicBezTo>
                    <a:pt x="145" y="72"/>
                    <a:pt x="131" y="76"/>
                    <a:pt x="124" y="88"/>
                  </a:cubicBezTo>
                  <a:cubicBezTo>
                    <a:pt x="99" y="64"/>
                    <a:pt x="78" y="35"/>
                    <a:pt x="51" y="14"/>
                  </a:cubicBezTo>
                  <a:cubicBezTo>
                    <a:pt x="31" y="0"/>
                    <a:pt x="0" y="13"/>
                    <a:pt x="13" y="39"/>
                  </a:cubicBezTo>
                  <a:cubicBezTo>
                    <a:pt x="21" y="57"/>
                    <a:pt x="39" y="70"/>
                    <a:pt x="53" y="84"/>
                  </a:cubicBezTo>
                  <a:cubicBezTo>
                    <a:pt x="62" y="93"/>
                    <a:pt x="71" y="103"/>
                    <a:pt x="81" y="113"/>
                  </a:cubicBezTo>
                  <a:cubicBezTo>
                    <a:pt x="88" y="120"/>
                    <a:pt x="95" y="128"/>
                    <a:pt x="102" y="135"/>
                  </a:cubicBezTo>
                  <a:cubicBezTo>
                    <a:pt x="91" y="168"/>
                    <a:pt x="103" y="200"/>
                    <a:pt x="136" y="215"/>
                  </a:cubicBezTo>
                  <a:cubicBezTo>
                    <a:pt x="153" y="222"/>
                    <a:pt x="171" y="225"/>
                    <a:pt x="189" y="228"/>
                  </a:cubicBezTo>
                  <a:cubicBezTo>
                    <a:pt x="206" y="231"/>
                    <a:pt x="218" y="242"/>
                    <a:pt x="230" y="254"/>
                  </a:cubicBezTo>
                  <a:cubicBezTo>
                    <a:pt x="229" y="255"/>
                    <a:pt x="228" y="257"/>
                    <a:pt x="228" y="258"/>
                  </a:cubicBezTo>
                  <a:cubicBezTo>
                    <a:pt x="226" y="266"/>
                    <a:pt x="234" y="273"/>
                    <a:pt x="239" y="279"/>
                  </a:cubicBezTo>
                  <a:cubicBezTo>
                    <a:pt x="239" y="279"/>
                    <a:pt x="238" y="280"/>
                    <a:pt x="238" y="281"/>
                  </a:cubicBezTo>
                  <a:cubicBezTo>
                    <a:pt x="236" y="283"/>
                    <a:pt x="235" y="287"/>
                    <a:pt x="238" y="289"/>
                  </a:cubicBezTo>
                  <a:cubicBezTo>
                    <a:pt x="249" y="301"/>
                    <a:pt x="260" y="313"/>
                    <a:pt x="271" y="324"/>
                  </a:cubicBezTo>
                  <a:cubicBezTo>
                    <a:pt x="273" y="326"/>
                    <a:pt x="276" y="326"/>
                    <a:pt x="278" y="325"/>
                  </a:cubicBezTo>
                  <a:cubicBezTo>
                    <a:pt x="290" y="320"/>
                    <a:pt x="300" y="307"/>
                    <a:pt x="309" y="298"/>
                  </a:cubicBezTo>
                  <a:cubicBezTo>
                    <a:pt x="320" y="286"/>
                    <a:pt x="331" y="275"/>
                    <a:pt x="342" y="264"/>
                  </a:cubicBezTo>
                  <a:cubicBezTo>
                    <a:pt x="351" y="255"/>
                    <a:pt x="382" y="233"/>
                    <a:pt x="371" y="217"/>
                  </a:cubicBezTo>
                  <a:close/>
                  <a:moveTo>
                    <a:pt x="238" y="245"/>
                  </a:moveTo>
                  <a:cubicBezTo>
                    <a:pt x="222" y="229"/>
                    <a:pt x="207" y="219"/>
                    <a:pt x="184" y="215"/>
                  </a:cubicBezTo>
                  <a:cubicBezTo>
                    <a:pt x="145" y="209"/>
                    <a:pt x="98" y="191"/>
                    <a:pt x="112" y="145"/>
                  </a:cubicBezTo>
                  <a:cubicBezTo>
                    <a:pt x="118" y="151"/>
                    <a:pt x="125" y="158"/>
                    <a:pt x="132" y="164"/>
                  </a:cubicBezTo>
                  <a:cubicBezTo>
                    <a:pt x="137" y="170"/>
                    <a:pt x="146" y="161"/>
                    <a:pt x="140" y="156"/>
                  </a:cubicBezTo>
                  <a:cubicBezTo>
                    <a:pt x="114" y="130"/>
                    <a:pt x="89" y="103"/>
                    <a:pt x="63" y="77"/>
                  </a:cubicBezTo>
                  <a:cubicBezTo>
                    <a:pt x="52" y="66"/>
                    <a:pt x="34" y="54"/>
                    <a:pt x="27" y="40"/>
                  </a:cubicBezTo>
                  <a:cubicBezTo>
                    <a:pt x="22" y="31"/>
                    <a:pt x="21" y="22"/>
                    <a:pt x="33" y="21"/>
                  </a:cubicBezTo>
                  <a:cubicBezTo>
                    <a:pt x="40" y="21"/>
                    <a:pt x="42" y="23"/>
                    <a:pt x="48" y="27"/>
                  </a:cubicBezTo>
                  <a:cubicBezTo>
                    <a:pt x="52" y="31"/>
                    <a:pt x="56" y="36"/>
                    <a:pt x="60" y="40"/>
                  </a:cubicBezTo>
                  <a:cubicBezTo>
                    <a:pt x="81" y="61"/>
                    <a:pt x="100" y="83"/>
                    <a:pt x="122" y="103"/>
                  </a:cubicBezTo>
                  <a:cubicBezTo>
                    <a:pt x="125" y="106"/>
                    <a:pt x="131" y="105"/>
                    <a:pt x="132" y="100"/>
                  </a:cubicBezTo>
                  <a:cubicBezTo>
                    <a:pt x="135" y="88"/>
                    <a:pt x="143" y="85"/>
                    <a:pt x="157" y="91"/>
                  </a:cubicBezTo>
                  <a:cubicBezTo>
                    <a:pt x="161" y="94"/>
                    <a:pt x="166" y="92"/>
                    <a:pt x="167" y="86"/>
                  </a:cubicBezTo>
                  <a:cubicBezTo>
                    <a:pt x="170" y="74"/>
                    <a:pt x="179" y="72"/>
                    <a:pt x="193" y="81"/>
                  </a:cubicBezTo>
                  <a:cubicBezTo>
                    <a:pt x="196" y="84"/>
                    <a:pt x="202" y="83"/>
                    <a:pt x="203" y="78"/>
                  </a:cubicBezTo>
                  <a:cubicBezTo>
                    <a:pt x="210" y="52"/>
                    <a:pt x="239" y="86"/>
                    <a:pt x="246" y="93"/>
                  </a:cubicBezTo>
                  <a:cubicBezTo>
                    <a:pt x="256" y="104"/>
                    <a:pt x="264" y="116"/>
                    <a:pt x="269" y="131"/>
                  </a:cubicBezTo>
                  <a:cubicBezTo>
                    <a:pt x="277" y="152"/>
                    <a:pt x="281" y="172"/>
                    <a:pt x="295" y="191"/>
                  </a:cubicBezTo>
                  <a:cubicBezTo>
                    <a:pt x="294" y="191"/>
                    <a:pt x="293" y="192"/>
                    <a:pt x="293" y="192"/>
                  </a:cubicBezTo>
                  <a:cubicBezTo>
                    <a:pt x="284" y="199"/>
                    <a:pt x="276" y="207"/>
                    <a:pt x="268" y="215"/>
                  </a:cubicBezTo>
                  <a:cubicBezTo>
                    <a:pt x="261" y="222"/>
                    <a:pt x="254" y="229"/>
                    <a:pt x="247" y="236"/>
                  </a:cubicBezTo>
                  <a:cubicBezTo>
                    <a:pt x="245" y="239"/>
                    <a:pt x="241" y="242"/>
                    <a:pt x="238" y="245"/>
                  </a:cubicBezTo>
                  <a:close/>
                  <a:moveTo>
                    <a:pt x="241" y="262"/>
                  </a:moveTo>
                  <a:cubicBezTo>
                    <a:pt x="241" y="259"/>
                    <a:pt x="246" y="255"/>
                    <a:pt x="249" y="252"/>
                  </a:cubicBezTo>
                  <a:cubicBezTo>
                    <a:pt x="258" y="242"/>
                    <a:pt x="267" y="232"/>
                    <a:pt x="276" y="223"/>
                  </a:cubicBezTo>
                  <a:cubicBezTo>
                    <a:pt x="286" y="213"/>
                    <a:pt x="297" y="204"/>
                    <a:pt x="308" y="196"/>
                  </a:cubicBezTo>
                  <a:cubicBezTo>
                    <a:pt x="314" y="191"/>
                    <a:pt x="313" y="193"/>
                    <a:pt x="317" y="198"/>
                  </a:cubicBezTo>
                  <a:cubicBezTo>
                    <a:pt x="308" y="207"/>
                    <a:pt x="300" y="218"/>
                    <a:pt x="292" y="226"/>
                  </a:cubicBezTo>
                  <a:cubicBezTo>
                    <a:pt x="277" y="241"/>
                    <a:pt x="262" y="254"/>
                    <a:pt x="247" y="270"/>
                  </a:cubicBezTo>
                  <a:cubicBezTo>
                    <a:pt x="245" y="267"/>
                    <a:pt x="241" y="262"/>
                    <a:pt x="241" y="262"/>
                  </a:cubicBezTo>
                  <a:close/>
                  <a:moveTo>
                    <a:pt x="276" y="312"/>
                  </a:moveTo>
                  <a:cubicBezTo>
                    <a:pt x="267" y="303"/>
                    <a:pt x="259" y="294"/>
                    <a:pt x="250" y="285"/>
                  </a:cubicBezTo>
                  <a:cubicBezTo>
                    <a:pt x="270" y="262"/>
                    <a:pt x="293" y="243"/>
                    <a:pt x="313" y="221"/>
                  </a:cubicBezTo>
                  <a:cubicBezTo>
                    <a:pt x="318" y="217"/>
                    <a:pt x="322" y="212"/>
                    <a:pt x="326" y="208"/>
                  </a:cubicBezTo>
                  <a:cubicBezTo>
                    <a:pt x="329" y="205"/>
                    <a:pt x="334" y="201"/>
                    <a:pt x="334" y="201"/>
                  </a:cubicBezTo>
                  <a:cubicBezTo>
                    <a:pt x="339" y="201"/>
                    <a:pt x="358" y="221"/>
                    <a:pt x="362" y="225"/>
                  </a:cubicBezTo>
                  <a:cubicBezTo>
                    <a:pt x="363" y="227"/>
                    <a:pt x="295" y="297"/>
                    <a:pt x="276" y="31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6" name="Freeform 6"/>
            <p:cNvSpPr>
              <a:spLocks noEditPoints="1"/>
            </p:cNvSpPr>
            <p:nvPr/>
          </p:nvSpPr>
          <p:spPr bwMode="auto">
            <a:xfrm>
              <a:off x="6127" y="3341"/>
              <a:ext cx="190" cy="209"/>
            </a:xfrm>
            <a:custGeom>
              <a:gdLst>
                <a:gd name="T0" fmla="*/ 5 w 30"/>
                <a:gd name="T1" fmla="*/ 9 h 33"/>
                <a:gd name="T2" fmla="*/ 4 w 30"/>
                <a:gd name="T3" fmla="*/ 9 h 33"/>
                <a:gd name="T4" fmla="*/ 4 w 30"/>
                <a:gd name="T5" fmla="*/ 10 h 33"/>
                <a:gd name="T6" fmla="*/ 7 w 30"/>
                <a:gd name="T7" fmla="*/ 29 h 33"/>
                <a:gd name="T8" fmla="*/ 26 w 30"/>
                <a:gd name="T9" fmla="*/ 25 h 33"/>
                <a:gd name="T10" fmla="*/ 23 w 30"/>
                <a:gd name="T11" fmla="*/ 5 h 33"/>
                <a:gd name="T12" fmla="*/ 5 w 30"/>
                <a:gd name="T13" fmla="*/ 9 h 33"/>
                <a:gd name="T14" fmla="*/ 18 w 30"/>
                <a:gd name="T15" fmla="*/ 20 h 33"/>
                <a:gd name="T16" fmla="*/ 12 w 30"/>
                <a:gd name="T17" fmla="*/ 22 h 33"/>
                <a:gd name="T18" fmla="*/ 12 w 30"/>
                <a:gd name="T19" fmla="*/ 14 h 33"/>
                <a:gd name="T20" fmla="*/ 18 w 30"/>
                <a:gd name="T21" fmla="*/ 13 h 33"/>
                <a:gd name="T22" fmla="*/ 18 w 30"/>
                <a:gd name="T23" fmla="*/ 20 h 3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0" h="33">
                  <a:moveTo>
                    <a:pt x="5" y="9"/>
                  </a:moveTo>
                  <a:cubicBezTo>
                    <a:pt x="5" y="9"/>
                    <a:pt x="4" y="9"/>
                    <a:pt x="4" y="9"/>
                  </a:cubicBezTo>
                  <a:cubicBezTo>
                    <a:pt x="4" y="10"/>
                    <a:pt x="4" y="10"/>
                    <a:pt x="4" y="10"/>
                  </a:cubicBezTo>
                  <a:cubicBezTo>
                    <a:pt x="0" y="17"/>
                    <a:pt x="0" y="25"/>
                    <a:pt x="7" y="29"/>
                  </a:cubicBezTo>
                  <a:cubicBezTo>
                    <a:pt x="13" y="33"/>
                    <a:pt x="22" y="31"/>
                    <a:pt x="26" y="25"/>
                  </a:cubicBezTo>
                  <a:cubicBezTo>
                    <a:pt x="30" y="19"/>
                    <a:pt x="28" y="10"/>
                    <a:pt x="23" y="5"/>
                  </a:cubicBezTo>
                  <a:cubicBezTo>
                    <a:pt x="17" y="0"/>
                    <a:pt x="9" y="3"/>
                    <a:pt x="5" y="9"/>
                  </a:cubicBezTo>
                  <a:close/>
                  <a:moveTo>
                    <a:pt x="18" y="20"/>
                  </a:moveTo>
                  <a:cubicBezTo>
                    <a:pt x="17" y="22"/>
                    <a:pt x="14" y="23"/>
                    <a:pt x="12" y="22"/>
                  </a:cubicBezTo>
                  <a:cubicBezTo>
                    <a:pt x="9" y="20"/>
                    <a:pt x="10" y="16"/>
                    <a:pt x="12" y="14"/>
                  </a:cubicBezTo>
                  <a:cubicBezTo>
                    <a:pt x="13" y="12"/>
                    <a:pt x="17" y="11"/>
                    <a:pt x="18" y="13"/>
                  </a:cubicBezTo>
                  <a:cubicBezTo>
                    <a:pt x="19" y="15"/>
                    <a:pt x="20" y="18"/>
                    <a:pt x="18" y="2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7" name="Freeform 7"/>
            <p:cNvSpPr/>
            <p:nvPr/>
          </p:nvSpPr>
          <p:spPr bwMode="auto">
            <a:xfrm>
              <a:off x="4228" y="1421"/>
              <a:ext cx="842" cy="830"/>
            </a:xfrm>
            <a:custGeom>
              <a:gdLst>
                <a:gd name="T0" fmla="*/ 127 w 133"/>
                <a:gd name="T1" fmla="*/ 64 h 131"/>
                <a:gd name="T2" fmla="*/ 35 w 133"/>
                <a:gd name="T3" fmla="*/ 29 h 131"/>
                <a:gd name="T4" fmla="*/ 70 w 133"/>
                <a:gd name="T5" fmla="*/ 125 h 131"/>
                <a:gd name="T6" fmla="*/ 70 w 133"/>
                <a:gd name="T7" fmla="*/ 116 h 131"/>
                <a:gd name="T8" fmla="*/ 41 w 133"/>
                <a:gd name="T9" fmla="*/ 35 h 131"/>
                <a:gd name="T10" fmla="*/ 118 w 133"/>
                <a:gd name="T11" fmla="*/ 64 h 131"/>
                <a:gd name="T12" fmla="*/ 127 w 133"/>
                <a:gd name="T13" fmla="*/ 64 h 131"/>
              </a:gdLst>
              <a:cxnLst>
                <a:cxn ang="0">
                  <a:pos x="T0" y="T1"/>
                </a:cxn>
                <a:cxn ang="0">
                  <a:pos x="T2" y="T3"/>
                </a:cxn>
                <a:cxn ang="0">
                  <a:pos x="T4" y="T5"/>
                </a:cxn>
                <a:cxn ang="0">
                  <a:pos x="T6" y="T7"/>
                </a:cxn>
                <a:cxn ang="0">
                  <a:pos x="T8" y="T9"/>
                </a:cxn>
                <a:cxn ang="0">
                  <a:pos x="T10" y="T11"/>
                </a:cxn>
                <a:cxn ang="0">
                  <a:pos x="T12" y="T13"/>
                </a:cxn>
              </a:cxnLst>
              <a:rect l="0" t="0" r="r" b="b"/>
              <a:pathLst>
                <a:path w="133" h="131">
                  <a:moveTo>
                    <a:pt x="127" y="64"/>
                  </a:moveTo>
                  <a:cubicBezTo>
                    <a:pt x="133" y="13"/>
                    <a:pt x="66" y="0"/>
                    <a:pt x="35" y="29"/>
                  </a:cubicBezTo>
                  <a:cubicBezTo>
                    <a:pt x="0" y="61"/>
                    <a:pt x="16" y="131"/>
                    <a:pt x="70" y="125"/>
                  </a:cubicBezTo>
                  <a:cubicBezTo>
                    <a:pt x="76" y="125"/>
                    <a:pt x="76" y="116"/>
                    <a:pt x="70" y="116"/>
                  </a:cubicBezTo>
                  <a:cubicBezTo>
                    <a:pt x="23" y="121"/>
                    <a:pt x="12" y="62"/>
                    <a:pt x="41" y="35"/>
                  </a:cubicBezTo>
                  <a:cubicBezTo>
                    <a:pt x="67" y="11"/>
                    <a:pt x="123" y="21"/>
                    <a:pt x="118" y="64"/>
                  </a:cubicBezTo>
                  <a:cubicBezTo>
                    <a:pt x="118" y="69"/>
                    <a:pt x="127" y="69"/>
                    <a:pt x="127" y="6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8" name="Freeform 8"/>
            <p:cNvSpPr/>
            <p:nvPr/>
          </p:nvSpPr>
          <p:spPr bwMode="auto">
            <a:xfrm>
              <a:off x="4121" y="1300"/>
              <a:ext cx="1133" cy="1091"/>
            </a:xfrm>
            <a:custGeom>
              <a:gdLst>
                <a:gd name="T0" fmla="*/ 102 w 179"/>
                <a:gd name="T1" fmla="*/ 152 h 172"/>
                <a:gd name="T2" fmla="*/ 34 w 179"/>
                <a:gd name="T3" fmla="*/ 135 h 172"/>
                <a:gd name="T4" fmla="*/ 41 w 179"/>
                <a:gd name="T5" fmla="*/ 38 h 172"/>
                <a:gd name="T6" fmla="*/ 126 w 179"/>
                <a:gd name="T7" fmla="*/ 24 h 172"/>
                <a:gd name="T8" fmla="*/ 154 w 179"/>
                <a:gd name="T9" fmla="*/ 103 h 172"/>
                <a:gd name="T10" fmla="*/ 162 w 179"/>
                <a:gd name="T11" fmla="*/ 108 h 172"/>
                <a:gd name="T12" fmla="*/ 138 w 179"/>
                <a:gd name="T13" fmla="*/ 21 h 172"/>
                <a:gd name="T14" fmla="*/ 39 w 179"/>
                <a:gd name="T15" fmla="*/ 27 h 172"/>
                <a:gd name="T16" fmla="*/ 21 w 179"/>
                <a:gd name="T17" fmla="*/ 133 h 172"/>
                <a:gd name="T18" fmla="*/ 104 w 179"/>
                <a:gd name="T19" fmla="*/ 161 h 172"/>
                <a:gd name="T20" fmla="*/ 102 w 179"/>
                <a:gd name="T21" fmla="*/ 152 h 17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79" h="172">
                  <a:moveTo>
                    <a:pt x="102" y="152"/>
                  </a:moveTo>
                  <a:cubicBezTo>
                    <a:pt x="79" y="161"/>
                    <a:pt x="51" y="152"/>
                    <a:pt x="34" y="135"/>
                  </a:cubicBezTo>
                  <a:cubicBezTo>
                    <a:pt x="9" y="108"/>
                    <a:pt x="19" y="62"/>
                    <a:pt x="41" y="38"/>
                  </a:cubicBezTo>
                  <a:cubicBezTo>
                    <a:pt x="63" y="14"/>
                    <a:pt x="98" y="9"/>
                    <a:pt x="126" y="24"/>
                  </a:cubicBezTo>
                  <a:cubicBezTo>
                    <a:pt x="152" y="38"/>
                    <a:pt x="170" y="77"/>
                    <a:pt x="154" y="103"/>
                  </a:cubicBezTo>
                  <a:cubicBezTo>
                    <a:pt x="151" y="108"/>
                    <a:pt x="159" y="113"/>
                    <a:pt x="162" y="108"/>
                  </a:cubicBezTo>
                  <a:cubicBezTo>
                    <a:pt x="179" y="79"/>
                    <a:pt x="164" y="40"/>
                    <a:pt x="138" y="21"/>
                  </a:cubicBezTo>
                  <a:cubicBezTo>
                    <a:pt x="107" y="0"/>
                    <a:pt x="65" y="2"/>
                    <a:pt x="39" y="27"/>
                  </a:cubicBezTo>
                  <a:cubicBezTo>
                    <a:pt x="12" y="53"/>
                    <a:pt x="0" y="100"/>
                    <a:pt x="21" y="133"/>
                  </a:cubicBezTo>
                  <a:cubicBezTo>
                    <a:pt x="38" y="158"/>
                    <a:pt x="76" y="172"/>
                    <a:pt x="104" y="161"/>
                  </a:cubicBezTo>
                  <a:cubicBezTo>
                    <a:pt x="110" y="158"/>
                    <a:pt x="107" y="150"/>
                    <a:pt x="102" y="15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9" name="Freeform 9"/>
            <p:cNvSpPr/>
            <p:nvPr/>
          </p:nvSpPr>
          <p:spPr bwMode="auto">
            <a:xfrm>
              <a:off x="6482" y="3012"/>
              <a:ext cx="133" cy="171"/>
            </a:xfrm>
            <a:custGeom>
              <a:gdLst>
                <a:gd name="T0" fmla="*/ 10 w 21"/>
                <a:gd name="T1" fmla="*/ 5 h 27"/>
                <a:gd name="T2" fmla="*/ 3 w 21"/>
                <a:gd name="T3" fmla="*/ 9 h 27"/>
                <a:gd name="T4" fmla="*/ 10 w 21"/>
                <a:gd name="T5" fmla="*/ 22 h 27"/>
                <a:gd name="T6" fmla="*/ 18 w 21"/>
                <a:gd name="T7" fmla="*/ 17 h 27"/>
                <a:gd name="T8" fmla="*/ 10 w 21"/>
                <a:gd name="T9" fmla="*/ 5 h 27"/>
              </a:gdLst>
              <a:cxnLst>
                <a:cxn ang="0">
                  <a:pos x="T0" y="T1"/>
                </a:cxn>
                <a:cxn ang="0">
                  <a:pos x="T2" y="T3"/>
                </a:cxn>
                <a:cxn ang="0">
                  <a:pos x="T4" y="T5"/>
                </a:cxn>
                <a:cxn ang="0">
                  <a:pos x="T6" y="T7"/>
                </a:cxn>
                <a:cxn ang="0">
                  <a:pos x="T8" y="T9"/>
                </a:cxn>
              </a:cxnLst>
              <a:rect l="0" t="0" r="r" b="b"/>
              <a:pathLst>
                <a:path w="21" h="27">
                  <a:moveTo>
                    <a:pt x="10" y="5"/>
                  </a:moveTo>
                  <a:cubicBezTo>
                    <a:pt x="7" y="0"/>
                    <a:pt x="0" y="4"/>
                    <a:pt x="3" y="9"/>
                  </a:cubicBezTo>
                  <a:cubicBezTo>
                    <a:pt x="5" y="14"/>
                    <a:pt x="8" y="18"/>
                    <a:pt x="10" y="22"/>
                  </a:cubicBezTo>
                  <a:cubicBezTo>
                    <a:pt x="13" y="27"/>
                    <a:pt x="21" y="22"/>
                    <a:pt x="18" y="17"/>
                  </a:cubicBezTo>
                  <a:cubicBezTo>
                    <a:pt x="15" y="13"/>
                    <a:pt x="13" y="9"/>
                    <a:pt x="10" y="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0" name="Freeform 10"/>
            <p:cNvSpPr/>
            <p:nvPr/>
          </p:nvSpPr>
          <p:spPr bwMode="auto">
            <a:xfrm>
              <a:off x="6577" y="3012"/>
              <a:ext cx="95" cy="139"/>
            </a:xfrm>
            <a:custGeom>
              <a:gdLst>
                <a:gd name="T0" fmla="*/ 8 w 15"/>
                <a:gd name="T1" fmla="*/ 3 h 22"/>
                <a:gd name="T2" fmla="*/ 2 w 15"/>
                <a:gd name="T3" fmla="*/ 1 h 22"/>
                <a:gd name="T4" fmla="*/ 1 w 15"/>
                <a:gd name="T5" fmla="*/ 7 h 22"/>
                <a:gd name="T6" fmla="*/ 6 w 15"/>
                <a:gd name="T7" fmla="*/ 20 h 22"/>
                <a:gd name="T8" fmla="*/ 12 w 15"/>
                <a:gd name="T9" fmla="*/ 21 h 22"/>
                <a:gd name="T10" fmla="*/ 14 w 15"/>
                <a:gd name="T11" fmla="*/ 15 h 22"/>
                <a:gd name="T12" fmla="*/ 8 w 15"/>
                <a:gd name="T13" fmla="*/ 3 h 22"/>
              </a:gdLst>
              <a:cxnLst>
                <a:cxn ang="0">
                  <a:pos x="T0" y="T1"/>
                </a:cxn>
                <a:cxn ang="0">
                  <a:pos x="T2" y="T3"/>
                </a:cxn>
                <a:cxn ang="0">
                  <a:pos x="T4" y="T5"/>
                </a:cxn>
                <a:cxn ang="0">
                  <a:pos x="T6" y="T7"/>
                </a:cxn>
                <a:cxn ang="0">
                  <a:pos x="T8" y="T9"/>
                </a:cxn>
                <a:cxn ang="0">
                  <a:pos x="T10" y="T11"/>
                </a:cxn>
                <a:cxn ang="0">
                  <a:pos x="T12" y="T13"/>
                </a:cxn>
              </a:cxnLst>
              <a:rect l="0" t="0" r="r" b="b"/>
              <a:pathLst>
                <a:path w="15" h="22">
                  <a:moveTo>
                    <a:pt x="8" y="3"/>
                  </a:moveTo>
                  <a:cubicBezTo>
                    <a:pt x="7" y="0"/>
                    <a:pt x="4" y="0"/>
                    <a:pt x="2" y="1"/>
                  </a:cubicBezTo>
                  <a:cubicBezTo>
                    <a:pt x="0" y="2"/>
                    <a:pt x="0" y="5"/>
                    <a:pt x="1" y="7"/>
                  </a:cubicBezTo>
                  <a:cubicBezTo>
                    <a:pt x="2" y="11"/>
                    <a:pt x="4" y="16"/>
                    <a:pt x="6" y="20"/>
                  </a:cubicBezTo>
                  <a:cubicBezTo>
                    <a:pt x="7" y="22"/>
                    <a:pt x="10" y="22"/>
                    <a:pt x="12" y="21"/>
                  </a:cubicBezTo>
                  <a:cubicBezTo>
                    <a:pt x="15" y="20"/>
                    <a:pt x="15" y="17"/>
                    <a:pt x="14" y="15"/>
                  </a:cubicBezTo>
                  <a:cubicBezTo>
                    <a:pt x="12" y="11"/>
                    <a:pt x="10" y="7"/>
                    <a:pt x="8" y="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grpSp>
      <p:grpSp>
        <p:nvGrpSpPr>
          <p:cNvPr id="11" name="Group 10"/>
          <p:cNvGrpSpPr>
            <a:grpSpLocks noChangeAspect="1"/>
          </p:cNvGrpSpPr>
          <p:nvPr/>
        </p:nvGrpSpPr>
        <p:grpSpPr>
          <a:xfrm>
            <a:off x="2776649" y="114395"/>
            <a:ext cx="501650" cy="502976"/>
            <a:chOff x="1728" y="113"/>
            <a:chExt cx="1136" cy="1139"/>
          </a:xfrm>
          <a:solidFill>
            <a:srgbClr val="132F95"/>
          </a:solidFill>
        </p:grpSpPr>
        <p:sp>
          <p:nvSpPr>
            <p:cNvPr id="12" name="Freeform 11"/>
            <p:cNvSpPr>
              <a:spLocks noEditPoints="1"/>
            </p:cNvSpPr>
            <p:nvPr/>
          </p:nvSpPr>
          <p:spPr bwMode="auto">
            <a:xfrm>
              <a:off x="2099" y="460"/>
              <a:ext cx="470" cy="419"/>
            </a:xfrm>
            <a:custGeom>
              <a:gdLst>
                <a:gd name="T0" fmla="*/ 68 w 175"/>
                <a:gd name="T1" fmla="*/ 11 h 156"/>
                <a:gd name="T2" fmla="*/ 2 w 175"/>
                <a:gd name="T3" fmla="*/ 85 h 156"/>
                <a:gd name="T4" fmla="*/ 77 w 175"/>
                <a:gd name="T5" fmla="*/ 155 h 156"/>
                <a:gd name="T6" fmla="*/ 68 w 175"/>
                <a:gd name="T7" fmla="*/ 11 h 156"/>
                <a:gd name="T8" fmla="*/ 77 w 175"/>
                <a:gd name="T9" fmla="*/ 143 h 156"/>
                <a:gd name="T10" fmla="*/ 14 w 175"/>
                <a:gd name="T11" fmla="*/ 85 h 156"/>
                <a:gd name="T12" fmla="*/ 68 w 175"/>
                <a:gd name="T13" fmla="*/ 23 h 156"/>
                <a:gd name="T14" fmla="*/ 77 w 175"/>
                <a:gd name="T15" fmla="*/ 143 h 156"/>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75" h="156">
                  <a:moveTo>
                    <a:pt x="68" y="11"/>
                  </a:moveTo>
                  <a:cubicBezTo>
                    <a:pt x="30" y="15"/>
                    <a:pt x="0" y="46"/>
                    <a:pt x="2" y="85"/>
                  </a:cubicBezTo>
                  <a:cubicBezTo>
                    <a:pt x="4" y="125"/>
                    <a:pt x="37" y="155"/>
                    <a:pt x="77" y="155"/>
                  </a:cubicBezTo>
                  <a:cubicBezTo>
                    <a:pt x="175" y="156"/>
                    <a:pt x="164" y="0"/>
                    <a:pt x="68" y="11"/>
                  </a:cubicBezTo>
                  <a:close/>
                  <a:moveTo>
                    <a:pt x="77" y="143"/>
                  </a:moveTo>
                  <a:cubicBezTo>
                    <a:pt x="44" y="143"/>
                    <a:pt x="16" y="118"/>
                    <a:pt x="14" y="85"/>
                  </a:cubicBezTo>
                  <a:cubicBezTo>
                    <a:pt x="12" y="53"/>
                    <a:pt x="37" y="26"/>
                    <a:pt x="68" y="23"/>
                  </a:cubicBezTo>
                  <a:cubicBezTo>
                    <a:pt x="149" y="14"/>
                    <a:pt x="159" y="143"/>
                    <a:pt x="77" y="14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3" name="Freeform 12"/>
            <p:cNvSpPr>
              <a:spLocks noEditPoints="1"/>
            </p:cNvSpPr>
            <p:nvPr/>
          </p:nvSpPr>
          <p:spPr bwMode="auto">
            <a:xfrm>
              <a:off x="1728" y="113"/>
              <a:ext cx="1136" cy="1139"/>
            </a:xfrm>
            <a:custGeom>
              <a:gdLst>
                <a:gd name="T0" fmla="*/ 413 w 423"/>
                <a:gd name="T1" fmla="*/ 178 h 424"/>
                <a:gd name="T2" fmla="*/ 362 w 423"/>
                <a:gd name="T3" fmla="*/ 142 h 424"/>
                <a:gd name="T4" fmla="*/ 378 w 423"/>
                <a:gd name="T5" fmla="*/ 107 h 424"/>
                <a:gd name="T6" fmla="*/ 361 w 423"/>
                <a:gd name="T7" fmla="*/ 69 h 424"/>
                <a:gd name="T8" fmla="*/ 299 w 423"/>
                <a:gd name="T9" fmla="*/ 72 h 424"/>
                <a:gd name="T10" fmla="*/ 253 w 423"/>
                <a:gd name="T11" fmla="*/ 44 h 424"/>
                <a:gd name="T12" fmla="*/ 208 w 423"/>
                <a:gd name="T13" fmla="*/ 8 h 424"/>
                <a:gd name="T14" fmla="*/ 172 w 423"/>
                <a:gd name="T15" fmla="*/ 50 h 424"/>
                <a:gd name="T16" fmla="*/ 127 w 423"/>
                <a:gd name="T17" fmla="*/ 73 h 424"/>
                <a:gd name="T18" fmla="*/ 57 w 423"/>
                <a:gd name="T19" fmla="*/ 79 h 424"/>
                <a:gd name="T20" fmla="*/ 50 w 423"/>
                <a:gd name="T21" fmla="*/ 174 h 424"/>
                <a:gd name="T22" fmla="*/ 5 w 423"/>
                <a:gd name="T23" fmla="*/ 224 h 424"/>
                <a:gd name="T24" fmla="*/ 53 w 423"/>
                <a:gd name="T25" fmla="*/ 254 h 424"/>
                <a:gd name="T26" fmla="*/ 68 w 423"/>
                <a:gd name="T27" fmla="*/ 296 h 424"/>
                <a:gd name="T28" fmla="*/ 44 w 423"/>
                <a:gd name="T29" fmla="*/ 333 h 424"/>
                <a:gd name="T30" fmla="*/ 128 w 423"/>
                <a:gd name="T31" fmla="*/ 356 h 424"/>
                <a:gd name="T32" fmla="*/ 177 w 423"/>
                <a:gd name="T33" fmla="*/ 416 h 424"/>
                <a:gd name="T34" fmla="*/ 240 w 423"/>
                <a:gd name="T35" fmla="*/ 420 h 424"/>
                <a:gd name="T36" fmla="*/ 250 w 423"/>
                <a:gd name="T37" fmla="*/ 377 h 424"/>
                <a:gd name="T38" fmla="*/ 308 w 423"/>
                <a:gd name="T39" fmla="*/ 359 h 424"/>
                <a:gd name="T40" fmla="*/ 376 w 423"/>
                <a:gd name="T41" fmla="*/ 343 h 424"/>
                <a:gd name="T42" fmla="*/ 359 w 423"/>
                <a:gd name="T43" fmla="*/ 290 h 424"/>
                <a:gd name="T44" fmla="*/ 413 w 423"/>
                <a:gd name="T45" fmla="*/ 250 h 424"/>
                <a:gd name="T46" fmla="*/ 400 w 423"/>
                <a:gd name="T47" fmla="*/ 240 h 424"/>
                <a:gd name="T48" fmla="*/ 363 w 423"/>
                <a:gd name="T49" fmla="*/ 242 h 424"/>
                <a:gd name="T50" fmla="*/ 342 w 423"/>
                <a:gd name="T51" fmla="*/ 293 h 424"/>
                <a:gd name="T52" fmla="*/ 366 w 423"/>
                <a:gd name="T53" fmla="*/ 329 h 424"/>
                <a:gd name="T54" fmla="*/ 337 w 423"/>
                <a:gd name="T55" fmla="*/ 366 h 424"/>
                <a:gd name="T56" fmla="*/ 302 w 423"/>
                <a:gd name="T57" fmla="*/ 340 h 424"/>
                <a:gd name="T58" fmla="*/ 243 w 423"/>
                <a:gd name="T59" fmla="*/ 363 h 424"/>
                <a:gd name="T60" fmla="*/ 240 w 423"/>
                <a:gd name="T61" fmla="*/ 390 h 424"/>
                <a:gd name="T62" fmla="*/ 186 w 423"/>
                <a:gd name="T63" fmla="*/ 394 h 424"/>
                <a:gd name="T64" fmla="*/ 181 w 423"/>
                <a:gd name="T65" fmla="*/ 363 h 424"/>
                <a:gd name="T66" fmla="*/ 129 w 423"/>
                <a:gd name="T67" fmla="*/ 342 h 424"/>
                <a:gd name="T68" fmla="*/ 101 w 423"/>
                <a:gd name="T69" fmla="*/ 364 h 424"/>
                <a:gd name="T70" fmla="*/ 58 w 423"/>
                <a:gd name="T71" fmla="*/ 325 h 424"/>
                <a:gd name="T72" fmla="*/ 80 w 423"/>
                <a:gd name="T73" fmla="*/ 293 h 424"/>
                <a:gd name="T74" fmla="*/ 63 w 423"/>
                <a:gd name="T75" fmla="*/ 246 h 424"/>
                <a:gd name="T76" fmla="*/ 38 w 423"/>
                <a:gd name="T77" fmla="*/ 243 h 424"/>
                <a:gd name="T78" fmla="*/ 17 w 423"/>
                <a:gd name="T79" fmla="*/ 202 h 424"/>
                <a:gd name="T80" fmla="*/ 53 w 423"/>
                <a:gd name="T81" fmla="*/ 186 h 424"/>
                <a:gd name="T82" fmla="*/ 85 w 423"/>
                <a:gd name="T83" fmla="*/ 130 h 424"/>
                <a:gd name="T84" fmla="*/ 65 w 423"/>
                <a:gd name="T85" fmla="*/ 88 h 424"/>
                <a:gd name="T86" fmla="*/ 120 w 423"/>
                <a:gd name="T87" fmla="*/ 84 h 424"/>
                <a:gd name="T88" fmla="*/ 170 w 423"/>
                <a:gd name="T89" fmla="*/ 67 h 424"/>
                <a:gd name="T90" fmla="*/ 184 w 423"/>
                <a:gd name="T91" fmla="*/ 47 h 424"/>
                <a:gd name="T92" fmla="*/ 205 w 423"/>
                <a:gd name="T93" fmla="*/ 20 h 424"/>
                <a:gd name="T94" fmla="*/ 238 w 423"/>
                <a:gd name="T95" fmla="*/ 22 h 424"/>
                <a:gd name="T96" fmla="*/ 242 w 423"/>
                <a:gd name="T97" fmla="*/ 58 h 424"/>
                <a:gd name="T98" fmla="*/ 296 w 423"/>
                <a:gd name="T99" fmla="*/ 85 h 424"/>
                <a:gd name="T100" fmla="*/ 305 w 423"/>
                <a:gd name="T101" fmla="*/ 84 h 424"/>
                <a:gd name="T102" fmla="*/ 350 w 423"/>
                <a:gd name="T103" fmla="*/ 75 h 424"/>
                <a:gd name="T104" fmla="*/ 346 w 423"/>
                <a:gd name="T105" fmla="*/ 118 h 424"/>
                <a:gd name="T106" fmla="*/ 352 w 423"/>
                <a:gd name="T107" fmla="*/ 151 h 424"/>
                <a:gd name="T108" fmla="*/ 366 w 423"/>
                <a:gd name="T109" fmla="*/ 184 h 424"/>
                <a:gd name="T110" fmla="*/ 407 w 423"/>
                <a:gd name="T111" fmla="*/ 216 h 4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22" h="422">
                  <a:moveTo>
                    <a:pt x="419" y="216"/>
                  </a:moveTo>
                  <a:cubicBezTo>
                    <a:pt x="419" y="206"/>
                    <a:pt x="422" y="186"/>
                    <a:pt x="413" y="178"/>
                  </a:cubicBezTo>
                  <a:cubicBezTo>
                    <a:pt x="405" y="171"/>
                    <a:pt x="384" y="172"/>
                    <a:pt x="371" y="172"/>
                  </a:cubicBezTo>
                  <a:cubicBezTo>
                    <a:pt x="368" y="162"/>
                    <a:pt x="366" y="151"/>
                    <a:pt x="362" y="142"/>
                  </a:cubicBezTo>
                  <a:cubicBezTo>
                    <a:pt x="360" y="138"/>
                    <a:pt x="354" y="130"/>
                    <a:pt x="355" y="126"/>
                  </a:cubicBezTo>
                  <a:cubicBezTo>
                    <a:pt x="356" y="121"/>
                    <a:pt x="374" y="113"/>
                    <a:pt x="378" y="107"/>
                  </a:cubicBezTo>
                  <a:cubicBezTo>
                    <a:pt x="381" y="103"/>
                    <a:pt x="383" y="98"/>
                    <a:pt x="381" y="93"/>
                  </a:cubicBezTo>
                  <a:cubicBezTo>
                    <a:pt x="379" y="83"/>
                    <a:pt x="367" y="76"/>
                    <a:pt x="361" y="69"/>
                  </a:cubicBezTo>
                  <a:cubicBezTo>
                    <a:pt x="354" y="63"/>
                    <a:pt x="346" y="51"/>
                    <a:pt x="337" y="48"/>
                  </a:cubicBezTo>
                  <a:cubicBezTo>
                    <a:pt x="323" y="42"/>
                    <a:pt x="309" y="62"/>
                    <a:pt x="299" y="72"/>
                  </a:cubicBezTo>
                  <a:cubicBezTo>
                    <a:pt x="288" y="66"/>
                    <a:pt x="276" y="62"/>
                    <a:pt x="264" y="57"/>
                  </a:cubicBezTo>
                  <a:cubicBezTo>
                    <a:pt x="256" y="53"/>
                    <a:pt x="254" y="52"/>
                    <a:pt x="253" y="44"/>
                  </a:cubicBezTo>
                  <a:cubicBezTo>
                    <a:pt x="251" y="37"/>
                    <a:pt x="254" y="29"/>
                    <a:pt x="252" y="22"/>
                  </a:cubicBezTo>
                  <a:cubicBezTo>
                    <a:pt x="247" y="0"/>
                    <a:pt x="225" y="7"/>
                    <a:pt x="208" y="8"/>
                  </a:cubicBezTo>
                  <a:cubicBezTo>
                    <a:pt x="191" y="10"/>
                    <a:pt x="172" y="6"/>
                    <a:pt x="171" y="28"/>
                  </a:cubicBezTo>
                  <a:cubicBezTo>
                    <a:pt x="171" y="35"/>
                    <a:pt x="174" y="44"/>
                    <a:pt x="172" y="50"/>
                  </a:cubicBezTo>
                  <a:cubicBezTo>
                    <a:pt x="170" y="56"/>
                    <a:pt x="168" y="54"/>
                    <a:pt x="160" y="57"/>
                  </a:cubicBezTo>
                  <a:cubicBezTo>
                    <a:pt x="148" y="61"/>
                    <a:pt x="138" y="67"/>
                    <a:pt x="127" y="73"/>
                  </a:cubicBezTo>
                  <a:cubicBezTo>
                    <a:pt x="119" y="63"/>
                    <a:pt x="109" y="49"/>
                    <a:pt x="95" y="50"/>
                  </a:cubicBezTo>
                  <a:cubicBezTo>
                    <a:pt x="80" y="51"/>
                    <a:pt x="66" y="70"/>
                    <a:pt x="57" y="79"/>
                  </a:cubicBezTo>
                  <a:cubicBezTo>
                    <a:pt x="38" y="99"/>
                    <a:pt x="58" y="112"/>
                    <a:pt x="72" y="127"/>
                  </a:cubicBezTo>
                  <a:cubicBezTo>
                    <a:pt x="62" y="142"/>
                    <a:pt x="55" y="157"/>
                    <a:pt x="50" y="174"/>
                  </a:cubicBezTo>
                  <a:cubicBezTo>
                    <a:pt x="37" y="171"/>
                    <a:pt x="19" y="169"/>
                    <a:pt x="10" y="178"/>
                  </a:cubicBezTo>
                  <a:cubicBezTo>
                    <a:pt x="0" y="188"/>
                    <a:pt x="5" y="212"/>
                    <a:pt x="5" y="224"/>
                  </a:cubicBezTo>
                  <a:cubicBezTo>
                    <a:pt x="6" y="234"/>
                    <a:pt x="6" y="247"/>
                    <a:pt x="16" y="253"/>
                  </a:cubicBezTo>
                  <a:cubicBezTo>
                    <a:pt x="25" y="258"/>
                    <a:pt x="41" y="256"/>
                    <a:pt x="53" y="254"/>
                  </a:cubicBezTo>
                  <a:cubicBezTo>
                    <a:pt x="55" y="265"/>
                    <a:pt x="59" y="275"/>
                    <a:pt x="63" y="285"/>
                  </a:cubicBezTo>
                  <a:cubicBezTo>
                    <a:pt x="64" y="287"/>
                    <a:pt x="69" y="294"/>
                    <a:pt x="68" y="296"/>
                  </a:cubicBezTo>
                  <a:cubicBezTo>
                    <a:pt x="68" y="296"/>
                    <a:pt x="66" y="298"/>
                    <a:pt x="65" y="300"/>
                  </a:cubicBezTo>
                  <a:cubicBezTo>
                    <a:pt x="59" y="310"/>
                    <a:pt x="39" y="319"/>
                    <a:pt x="44" y="333"/>
                  </a:cubicBezTo>
                  <a:cubicBezTo>
                    <a:pt x="49" y="347"/>
                    <a:pt x="77" y="371"/>
                    <a:pt x="90" y="376"/>
                  </a:cubicBezTo>
                  <a:cubicBezTo>
                    <a:pt x="105" y="382"/>
                    <a:pt x="118" y="366"/>
                    <a:pt x="128" y="356"/>
                  </a:cubicBezTo>
                  <a:cubicBezTo>
                    <a:pt x="142" y="366"/>
                    <a:pt x="157" y="372"/>
                    <a:pt x="175" y="375"/>
                  </a:cubicBezTo>
                  <a:cubicBezTo>
                    <a:pt x="174" y="388"/>
                    <a:pt x="169" y="406"/>
                    <a:pt x="177" y="416"/>
                  </a:cubicBezTo>
                  <a:cubicBezTo>
                    <a:pt x="183" y="423"/>
                    <a:pt x="198" y="422"/>
                    <a:pt x="206" y="422"/>
                  </a:cubicBezTo>
                  <a:cubicBezTo>
                    <a:pt x="216" y="422"/>
                    <a:pt x="230" y="424"/>
                    <a:pt x="240" y="420"/>
                  </a:cubicBezTo>
                  <a:cubicBezTo>
                    <a:pt x="247" y="417"/>
                    <a:pt x="251" y="412"/>
                    <a:pt x="252" y="405"/>
                  </a:cubicBezTo>
                  <a:cubicBezTo>
                    <a:pt x="254" y="397"/>
                    <a:pt x="247" y="383"/>
                    <a:pt x="250" y="377"/>
                  </a:cubicBezTo>
                  <a:cubicBezTo>
                    <a:pt x="253" y="371"/>
                    <a:pt x="271" y="368"/>
                    <a:pt x="277" y="365"/>
                  </a:cubicBezTo>
                  <a:cubicBezTo>
                    <a:pt x="288" y="359"/>
                    <a:pt x="297" y="349"/>
                    <a:pt x="308" y="359"/>
                  </a:cubicBezTo>
                  <a:cubicBezTo>
                    <a:pt x="320" y="369"/>
                    <a:pt x="325" y="388"/>
                    <a:pt x="342" y="377"/>
                  </a:cubicBezTo>
                  <a:cubicBezTo>
                    <a:pt x="355" y="370"/>
                    <a:pt x="368" y="355"/>
                    <a:pt x="376" y="343"/>
                  </a:cubicBezTo>
                  <a:cubicBezTo>
                    <a:pt x="384" y="329"/>
                    <a:pt x="378" y="324"/>
                    <a:pt x="367" y="314"/>
                  </a:cubicBezTo>
                  <a:cubicBezTo>
                    <a:pt x="356" y="304"/>
                    <a:pt x="352" y="305"/>
                    <a:pt x="359" y="290"/>
                  </a:cubicBezTo>
                  <a:cubicBezTo>
                    <a:pt x="364" y="277"/>
                    <a:pt x="368" y="265"/>
                    <a:pt x="372" y="252"/>
                  </a:cubicBezTo>
                  <a:cubicBezTo>
                    <a:pt x="384" y="253"/>
                    <a:pt x="403" y="256"/>
                    <a:pt x="413" y="250"/>
                  </a:cubicBezTo>
                  <a:cubicBezTo>
                    <a:pt x="423" y="243"/>
                    <a:pt x="420" y="226"/>
                    <a:pt x="419" y="216"/>
                  </a:cubicBezTo>
                  <a:close/>
                  <a:moveTo>
                    <a:pt x="400" y="240"/>
                  </a:moveTo>
                  <a:cubicBezTo>
                    <a:pt x="391" y="243"/>
                    <a:pt x="376" y="240"/>
                    <a:pt x="367" y="240"/>
                  </a:cubicBezTo>
                  <a:cubicBezTo>
                    <a:pt x="365" y="240"/>
                    <a:pt x="364" y="241"/>
                    <a:pt x="363" y="242"/>
                  </a:cubicBezTo>
                  <a:cubicBezTo>
                    <a:pt x="362" y="243"/>
                    <a:pt x="362" y="243"/>
                    <a:pt x="361" y="244"/>
                  </a:cubicBezTo>
                  <a:cubicBezTo>
                    <a:pt x="356" y="261"/>
                    <a:pt x="348" y="277"/>
                    <a:pt x="342" y="293"/>
                  </a:cubicBezTo>
                  <a:cubicBezTo>
                    <a:pt x="340" y="301"/>
                    <a:pt x="341" y="305"/>
                    <a:pt x="345" y="311"/>
                  </a:cubicBezTo>
                  <a:cubicBezTo>
                    <a:pt x="351" y="317"/>
                    <a:pt x="363" y="322"/>
                    <a:pt x="366" y="329"/>
                  </a:cubicBezTo>
                  <a:cubicBezTo>
                    <a:pt x="370" y="338"/>
                    <a:pt x="353" y="352"/>
                    <a:pt x="348" y="357"/>
                  </a:cubicBezTo>
                  <a:cubicBezTo>
                    <a:pt x="346" y="359"/>
                    <a:pt x="341" y="365"/>
                    <a:pt x="337" y="366"/>
                  </a:cubicBezTo>
                  <a:cubicBezTo>
                    <a:pt x="330" y="368"/>
                    <a:pt x="327" y="363"/>
                    <a:pt x="322" y="357"/>
                  </a:cubicBezTo>
                  <a:cubicBezTo>
                    <a:pt x="317" y="351"/>
                    <a:pt x="311" y="341"/>
                    <a:pt x="302" y="340"/>
                  </a:cubicBezTo>
                  <a:cubicBezTo>
                    <a:pt x="296" y="339"/>
                    <a:pt x="289" y="344"/>
                    <a:pt x="284" y="347"/>
                  </a:cubicBezTo>
                  <a:cubicBezTo>
                    <a:pt x="270" y="355"/>
                    <a:pt x="259" y="361"/>
                    <a:pt x="243" y="363"/>
                  </a:cubicBezTo>
                  <a:cubicBezTo>
                    <a:pt x="241" y="364"/>
                    <a:pt x="239" y="366"/>
                    <a:pt x="239" y="367"/>
                  </a:cubicBezTo>
                  <a:cubicBezTo>
                    <a:pt x="238" y="375"/>
                    <a:pt x="240" y="382"/>
                    <a:pt x="240" y="390"/>
                  </a:cubicBezTo>
                  <a:cubicBezTo>
                    <a:pt x="240" y="410"/>
                    <a:pt x="222" y="410"/>
                    <a:pt x="206" y="410"/>
                  </a:cubicBezTo>
                  <a:cubicBezTo>
                    <a:pt x="191" y="409"/>
                    <a:pt x="185" y="409"/>
                    <a:pt x="186" y="394"/>
                  </a:cubicBezTo>
                  <a:cubicBezTo>
                    <a:pt x="186" y="386"/>
                    <a:pt x="187" y="378"/>
                    <a:pt x="187" y="369"/>
                  </a:cubicBezTo>
                  <a:cubicBezTo>
                    <a:pt x="186" y="366"/>
                    <a:pt x="184" y="364"/>
                    <a:pt x="181" y="363"/>
                  </a:cubicBezTo>
                  <a:cubicBezTo>
                    <a:pt x="162" y="362"/>
                    <a:pt x="146" y="355"/>
                    <a:pt x="132" y="344"/>
                  </a:cubicBezTo>
                  <a:cubicBezTo>
                    <a:pt x="131" y="343"/>
                    <a:pt x="130" y="343"/>
                    <a:pt x="129" y="342"/>
                  </a:cubicBezTo>
                  <a:cubicBezTo>
                    <a:pt x="127" y="342"/>
                    <a:pt x="125" y="342"/>
                    <a:pt x="123" y="344"/>
                  </a:cubicBezTo>
                  <a:cubicBezTo>
                    <a:pt x="118" y="348"/>
                    <a:pt x="108" y="362"/>
                    <a:pt x="101" y="364"/>
                  </a:cubicBezTo>
                  <a:cubicBezTo>
                    <a:pt x="90" y="367"/>
                    <a:pt x="79" y="353"/>
                    <a:pt x="72" y="346"/>
                  </a:cubicBezTo>
                  <a:cubicBezTo>
                    <a:pt x="66" y="341"/>
                    <a:pt x="55" y="334"/>
                    <a:pt x="58" y="325"/>
                  </a:cubicBezTo>
                  <a:cubicBezTo>
                    <a:pt x="60" y="318"/>
                    <a:pt x="70" y="312"/>
                    <a:pt x="75" y="307"/>
                  </a:cubicBezTo>
                  <a:cubicBezTo>
                    <a:pt x="80" y="302"/>
                    <a:pt x="82" y="301"/>
                    <a:pt x="80" y="293"/>
                  </a:cubicBezTo>
                  <a:cubicBezTo>
                    <a:pt x="79" y="285"/>
                    <a:pt x="73" y="278"/>
                    <a:pt x="70" y="270"/>
                  </a:cubicBezTo>
                  <a:cubicBezTo>
                    <a:pt x="67" y="262"/>
                    <a:pt x="65" y="254"/>
                    <a:pt x="63" y="246"/>
                  </a:cubicBezTo>
                  <a:cubicBezTo>
                    <a:pt x="62" y="243"/>
                    <a:pt x="60" y="241"/>
                    <a:pt x="57" y="241"/>
                  </a:cubicBezTo>
                  <a:cubicBezTo>
                    <a:pt x="51" y="242"/>
                    <a:pt x="45" y="243"/>
                    <a:pt x="38" y="243"/>
                  </a:cubicBezTo>
                  <a:cubicBezTo>
                    <a:pt x="27" y="243"/>
                    <a:pt x="21" y="245"/>
                    <a:pt x="18" y="232"/>
                  </a:cubicBezTo>
                  <a:cubicBezTo>
                    <a:pt x="17" y="223"/>
                    <a:pt x="16" y="211"/>
                    <a:pt x="17" y="202"/>
                  </a:cubicBezTo>
                  <a:cubicBezTo>
                    <a:pt x="17" y="197"/>
                    <a:pt x="18" y="188"/>
                    <a:pt x="23" y="185"/>
                  </a:cubicBezTo>
                  <a:cubicBezTo>
                    <a:pt x="29" y="182"/>
                    <a:pt x="47" y="185"/>
                    <a:pt x="53" y="186"/>
                  </a:cubicBezTo>
                  <a:cubicBezTo>
                    <a:pt x="56" y="187"/>
                    <a:pt x="60" y="186"/>
                    <a:pt x="61" y="182"/>
                  </a:cubicBezTo>
                  <a:cubicBezTo>
                    <a:pt x="65" y="163"/>
                    <a:pt x="73" y="146"/>
                    <a:pt x="85" y="130"/>
                  </a:cubicBezTo>
                  <a:cubicBezTo>
                    <a:pt x="87" y="128"/>
                    <a:pt x="86" y="124"/>
                    <a:pt x="84" y="123"/>
                  </a:cubicBezTo>
                  <a:cubicBezTo>
                    <a:pt x="76" y="113"/>
                    <a:pt x="56" y="102"/>
                    <a:pt x="65" y="88"/>
                  </a:cubicBezTo>
                  <a:cubicBezTo>
                    <a:pt x="69" y="82"/>
                    <a:pt x="80" y="71"/>
                    <a:pt x="86" y="68"/>
                  </a:cubicBezTo>
                  <a:cubicBezTo>
                    <a:pt x="103" y="60"/>
                    <a:pt x="110" y="73"/>
                    <a:pt x="120" y="84"/>
                  </a:cubicBezTo>
                  <a:cubicBezTo>
                    <a:pt x="122" y="87"/>
                    <a:pt x="125" y="89"/>
                    <a:pt x="128" y="87"/>
                  </a:cubicBezTo>
                  <a:cubicBezTo>
                    <a:pt x="142" y="78"/>
                    <a:pt x="155" y="72"/>
                    <a:pt x="170" y="67"/>
                  </a:cubicBezTo>
                  <a:cubicBezTo>
                    <a:pt x="173" y="66"/>
                    <a:pt x="178" y="64"/>
                    <a:pt x="180" y="62"/>
                  </a:cubicBezTo>
                  <a:cubicBezTo>
                    <a:pt x="184" y="58"/>
                    <a:pt x="184" y="52"/>
                    <a:pt x="184" y="47"/>
                  </a:cubicBezTo>
                  <a:cubicBezTo>
                    <a:pt x="184" y="42"/>
                    <a:pt x="182" y="36"/>
                    <a:pt x="183" y="31"/>
                  </a:cubicBezTo>
                  <a:cubicBezTo>
                    <a:pt x="185" y="21"/>
                    <a:pt x="196" y="21"/>
                    <a:pt x="205" y="20"/>
                  </a:cubicBezTo>
                  <a:cubicBezTo>
                    <a:pt x="210" y="20"/>
                    <a:pt x="217" y="19"/>
                    <a:pt x="223" y="19"/>
                  </a:cubicBezTo>
                  <a:cubicBezTo>
                    <a:pt x="230" y="18"/>
                    <a:pt x="234" y="20"/>
                    <a:pt x="238" y="22"/>
                  </a:cubicBezTo>
                  <a:cubicBezTo>
                    <a:pt x="243" y="25"/>
                    <a:pt x="241" y="30"/>
                    <a:pt x="241" y="37"/>
                  </a:cubicBezTo>
                  <a:cubicBezTo>
                    <a:pt x="242" y="44"/>
                    <a:pt x="238" y="52"/>
                    <a:pt x="242" y="58"/>
                  </a:cubicBezTo>
                  <a:cubicBezTo>
                    <a:pt x="245" y="63"/>
                    <a:pt x="249" y="64"/>
                    <a:pt x="255" y="66"/>
                  </a:cubicBezTo>
                  <a:cubicBezTo>
                    <a:pt x="270" y="72"/>
                    <a:pt x="283" y="76"/>
                    <a:pt x="296" y="85"/>
                  </a:cubicBezTo>
                  <a:cubicBezTo>
                    <a:pt x="297" y="85"/>
                    <a:pt x="297" y="85"/>
                    <a:pt x="298" y="85"/>
                  </a:cubicBezTo>
                  <a:cubicBezTo>
                    <a:pt x="300" y="86"/>
                    <a:pt x="303" y="86"/>
                    <a:pt x="305" y="84"/>
                  </a:cubicBezTo>
                  <a:cubicBezTo>
                    <a:pt x="311" y="78"/>
                    <a:pt x="318" y="67"/>
                    <a:pt x="326" y="63"/>
                  </a:cubicBezTo>
                  <a:cubicBezTo>
                    <a:pt x="336" y="58"/>
                    <a:pt x="342" y="68"/>
                    <a:pt x="350" y="75"/>
                  </a:cubicBezTo>
                  <a:cubicBezTo>
                    <a:pt x="358" y="83"/>
                    <a:pt x="372" y="92"/>
                    <a:pt x="365" y="104"/>
                  </a:cubicBezTo>
                  <a:cubicBezTo>
                    <a:pt x="361" y="110"/>
                    <a:pt x="351" y="112"/>
                    <a:pt x="346" y="118"/>
                  </a:cubicBezTo>
                  <a:cubicBezTo>
                    <a:pt x="341" y="123"/>
                    <a:pt x="341" y="126"/>
                    <a:pt x="343" y="133"/>
                  </a:cubicBezTo>
                  <a:cubicBezTo>
                    <a:pt x="346" y="139"/>
                    <a:pt x="350" y="144"/>
                    <a:pt x="352" y="151"/>
                  </a:cubicBezTo>
                  <a:cubicBezTo>
                    <a:pt x="355" y="160"/>
                    <a:pt x="358" y="170"/>
                    <a:pt x="361" y="179"/>
                  </a:cubicBezTo>
                  <a:cubicBezTo>
                    <a:pt x="362" y="182"/>
                    <a:pt x="364" y="184"/>
                    <a:pt x="366" y="184"/>
                  </a:cubicBezTo>
                  <a:cubicBezTo>
                    <a:pt x="376" y="185"/>
                    <a:pt x="387" y="184"/>
                    <a:pt x="396" y="186"/>
                  </a:cubicBezTo>
                  <a:cubicBezTo>
                    <a:pt x="411" y="190"/>
                    <a:pt x="407" y="204"/>
                    <a:pt x="407" y="216"/>
                  </a:cubicBezTo>
                  <a:cubicBezTo>
                    <a:pt x="408" y="226"/>
                    <a:pt x="411" y="236"/>
                    <a:pt x="400" y="24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4" name="Freeform 13"/>
            <p:cNvSpPr/>
            <p:nvPr/>
          </p:nvSpPr>
          <p:spPr bwMode="auto">
            <a:xfrm>
              <a:off x="2195" y="368"/>
              <a:ext cx="108" cy="49"/>
            </a:xfrm>
            <a:custGeom>
              <a:gdLst>
                <a:gd name="T0" fmla="*/ 10 w 40"/>
                <a:gd name="T1" fmla="*/ 16 h 18"/>
                <a:gd name="T2" fmla="*/ 33 w 40"/>
                <a:gd name="T3" fmla="*/ 12 h 18"/>
                <a:gd name="T4" fmla="*/ 33 w 40"/>
                <a:gd name="T5" fmla="*/ 0 h 18"/>
                <a:gd name="T6" fmla="*/ 7 w 40"/>
                <a:gd name="T7" fmla="*/ 4 h 18"/>
                <a:gd name="T8" fmla="*/ 10 w 40"/>
                <a:gd name="T9" fmla="*/ 16 h 18"/>
              </a:gdLst>
              <a:cxnLst>
                <a:cxn ang="0">
                  <a:pos x="T0" y="T1"/>
                </a:cxn>
                <a:cxn ang="0">
                  <a:pos x="T2" y="T3"/>
                </a:cxn>
                <a:cxn ang="0">
                  <a:pos x="T4" y="T5"/>
                </a:cxn>
                <a:cxn ang="0">
                  <a:pos x="T6" y="T7"/>
                </a:cxn>
                <a:cxn ang="0">
                  <a:pos x="T8" y="T9"/>
                </a:cxn>
              </a:cxnLst>
              <a:rect l="0" t="0" r="r" b="b"/>
              <a:pathLst>
                <a:path w="40" h="18">
                  <a:moveTo>
                    <a:pt x="10" y="16"/>
                  </a:moveTo>
                  <a:cubicBezTo>
                    <a:pt x="18" y="13"/>
                    <a:pt x="25" y="12"/>
                    <a:pt x="33" y="12"/>
                  </a:cubicBezTo>
                  <a:cubicBezTo>
                    <a:pt x="40" y="12"/>
                    <a:pt x="40" y="0"/>
                    <a:pt x="33" y="0"/>
                  </a:cubicBezTo>
                  <a:cubicBezTo>
                    <a:pt x="24" y="0"/>
                    <a:pt x="15" y="1"/>
                    <a:pt x="7" y="4"/>
                  </a:cubicBezTo>
                  <a:cubicBezTo>
                    <a:pt x="0" y="6"/>
                    <a:pt x="3" y="18"/>
                    <a:pt x="10" y="1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5" name="Freeform 14"/>
            <p:cNvSpPr/>
            <p:nvPr/>
          </p:nvSpPr>
          <p:spPr bwMode="auto">
            <a:xfrm>
              <a:off x="2383" y="384"/>
              <a:ext cx="102" cy="73"/>
            </a:xfrm>
            <a:custGeom>
              <a:gdLst>
                <a:gd name="T0" fmla="*/ 7 w 38"/>
                <a:gd name="T1" fmla="*/ 13 h 27"/>
                <a:gd name="T2" fmla="*/ 24 w 38"/>
                <a:gd name="T3" fmla="*/ 22 h 27"/>
                <a:gd name="T4" fmla="*/ 33 w 38"/>
                <a:gd name="T5" fmla="*/ 13 h 27"/>
                <a:gd name="T6" fmla="*/ 10 w 38"/>
                <a:gd name="T7" fmla="*/ 2 h 27"/>
                <a:gd name="T8" fmla="*/ 7 w 38"/>
                <a:gd name="T9" fmla="*/ 13 h 27"/>
              </a:gdLst>
              <a:cxnLst>
                <a:cxn ang="0">
                  <a:pos x="T0" y="T1"/>
                </a:cxn>
                <a:cxn ang="0">
                  <a:pos x="T2" y="T3"/>
                </a:cxn>
                <a:cxn ang="0">
                  <a:pos x="T4" y="T5"/>
                </a:cxn>
                <a:cxn ang="0">
                  <a:pos x="T6" y="T7"/>
                </a:cxn>
                <a:cxn ang="0">
                  <a:pos x="T8" y="T9"/>
                </a:cxn>
              </a:cxnLst>
              <a:rect l="0" t="0" r="r" b="b"/>
              <a:pathLst>
                <a:path w="38" h="27">
                  <a:moveTo>
                    <a:pt x="7" y="13"/>
                  </a:moveTo>
                  <a:cubicBezTo>
                    <a:pt x="13" y="15"/>
                    <a:pt x="19" y="18"/>
                    <a:pt x="24" y="22"/>
                  </a:cubicBezTo>
                  <a:cubicBezTo>
                    <a:pt x="30" y="27"/>
                    <a:pt x="38" y="18"/>
                    <a:pt x="33" y="13"/>
                  </a:cubicBezTo>
                  <a:cubicBezTo>
                    <a:pt x="26" y="8"/>
                    <a:pt x="19" y="4"/>
                    <a:pt x="10" y="2"/>
                  </a:cubicBezTo>
                  <a:cubicBezTo>
                    <a:pt x="3" y="0"/>
                    <a:pt x="0" y="11"/>
                    <a:pt x="7" y="1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6" name="Freeform 15"/>
            <p:cNvSpPr/>
            <p:nvPr/>
          </p:nvSpPr>
          <p:spPr bwMode="auto">
            <a:xfrm>
              <a:off x="2531" y="503"/>
              <a:ext cx="70" cy="94"/>
            </a:xfrm>
            <a:custGeom>
              <a:gdLst>
                <a:gd name="T0" fmla="*/ 23 w 26"/>
                <a:gd name="T1" fmla="*/ 24 h 35"/>
                <a:gd name="T2" fmla="*/ 12 w 26"/>
                <a:gd name="T3" fmla="*/ 4 h 35"/>
                <a:gd name="T4" fmla="*/ 4 w 26"/>
                <a:gd name="T5" fmla="*/ 1 h 35"/>
                <a:gd name="T6" fmla="*/ 2 w 26"/>
                <a:gd name="T7" fmla="*/ 10 h 35"/>
                <a:gd name="T8" fmla="*/ 12 w 26"/>
                <a:gd name="T9" fmla="*/ 27 h 35"/>
                <a:gd name="T10" fmla="*/ 23 w 26"/>
                <a:gd name="T11" fmla="*/ 24 h 35"/>
              </a:gdLst>
              <a:cxnLst>
                <a:cxn ang="0">
                  <a:pos x="T0" y="T1"/>
                </a:cxn>
                <a:cxn ang="0">
                  <a:pos x="T2" y="T3"/>
                </a:cxn>
                <a:cxn ang="0">
                  <a:pos x="T4" y="T5"/>
                </a:cxn>
                <a:cxn ang="0">
                  <a:pos x="T6" y="T7"/>
                </a:cxn>
                <a:cxn ang="0">
                  <a:pos x="T8" y="T9"/>
                </a:cxn>
                <a:cxn ang="0">
                  <a:pos x="T10" y="T11"/>
                </a:cxn>
              </a:cxnLst>
              <a:rect l="0" t="0" r="r" b="b"/>
              <a:pathLst>
                <a:path w="26" h="35">
                  <a:moveTo>
                    <a:pt x="23" y="24"/>
                  </a:moveTo>
                  <a:cubicBezTo>
                    <a:pt x="20" y="17"/>
                    <a:pt x="17" y="10"/>
                    <a:pt x="12" y="4"/>
                  </a:cubicBezTo>
                  <a:cubicBezTo>
                    <a:pt x="10" y="1"/>
                    <a:pt x="7" y="0"/>
                    <a:pt x="4" y="1"/>
                  </a:cubicBezTo>
                  <a:cubicBezTo>
                    <a:pt x="1" y="3"/>
                    <a:pt x="0" y="7"/>
                    <a:pt x="2" y="10"/>
                  </a:cubicBezTo>
                  <a:cubicBezTo>
                    <a:pt x="6" y="15"/>
                    <a:pt x="9" y="21"/>
                    <a:pt x="12" y="27"/>
                  </a:cubicBezTo>
                  <a:cubicBezTo>
                    <a:pt x="14" y="35"/>
                    <a:pt x="26" y="32"/>
                    <a:pt x="23" y="2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7" name="Freeform 16"/>
            <p:cNvSpPr/>
            <p:nvPr/>
          </p:nvSpPr>
          <p:spPr bwMode="auto">
            <a:xfrm>
              <a:off x="2566" y="680"/>
              <a:ext cx="48" cy="105"/>
            </a:xfrm>
            <a:custGeom>
              <a:gdLst>
                <a:gd name="T0" fmla="*/ 5 w 18"/>
                <a:gd name="T1" fmla="*/ 8 h 39"/>
                <a:gd name="T2" fmla="*/ 2 w 18"/>
                <a:gd name="T3" fmla="*/ 28 h 39"/>
                <a:gd name="T4" fmla="*/ 13 w 18"/>
                <a:gd name="T5" fmla="*/ 32 h 39"/>
                <a:gd name="T6" fmla="*/ 17 w 18"/>
                <a:gd name="T7" fmla="*/ 8 h 39"/>
                <a:gd name="T8" fmla="*/ 5 w 18"/>
                <a:gd name="T9" fmla="*/ 8 h 39"/>
              </a:gdLst>
              <a:cxnLst>
                <a:cxn ang="0">
                  <a:pos x="T0" y="T1"/>
                </a:cxn>
                <a:cxn ang="0">
                  <a:pos x="T2" y="T3"/>
                </a:cxn>
                <a:cxn ang="0">
                  <a:pos x="T4" y="T5"/>
                </a:cxn>
                <a:cxn ang="0">
                  <a:pos x="T6" y="T7"/>
                </a:cxn>
                <a:cxn ang="0">
                  <a:pos x="T8" y="T9"/>
                </a:cxn>
              </a:cxnLst>
              <a:rect l="0" t="0" r="r" b="b"/>
              <a:pathLst>
                <a:path w="18" h="39">
                  <a:moveTo>
                    <a:pt x="5" y="8"/>
                  </a:moveTo>
                  <a:cubicBezTo>
                    <a:pt x="5" y="15"/>
                    <a:pt x="4" y="21"/>
                    <a:pt x="2" y="28"/>
                  </a:cubicBezTo>
                  <a:cubicBezTo>
                    <a:pt x="0" y="36"/>
                    <a:pt x="12" y="39"/>
                    <a:pt x="13" y="32"/>
                  </a:cubicBezTo>
                  <a:cubicBezTo>
                    <a:pt x="15" y="24"/>
                    <a:pt x="17" y="16"/>
                    <a:pt x="17" y="8"/>
                  </a:cubicBezTo>
                  <a:cubicBezTo>
                    <a:pt x="18" y="0"/>
                    <a:pt x="6" y="0"/>
                    <a:pt x="5"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8" name="Freeform 17"/>
            <p:cNvSpPr/>
            <p:nvPr/>
          </p:nvSpPr>
          <p:spPr bwMode="auto">
            <a:xfrm>
              <a:off x="2461" y="855"/>
              <a:ext cx="86" cy="83"/>
            </a:xfrm>
            <a:custGeom>
              <a:gdLst>
                <a:gd name="T0" fmla="*/ 28 w 32"/>
                <a:gd name="T1" fmla="*/ 1 h 31"/>
                <a:gd name="T2" fmla="*/ 20 w 32"/>
                <a:gd name="T3" fmla="*/ 3 h 31"/>
                <a:gd name="T4" fmla="*/ 7 w 32"/>
                <a:gd name="T5" fmla="*/ 17 h 31"/>
                <a:gd name="T6" fmla="*/ 13 w 32"/>
                <a:gd name="T7" fmla="*/ 28 h 31"/>
                <a:gd name="T8" fmla="*/ 30 w 32"/>
                <a:gd name="T9" fmla="*/ 9 h 31"/>
                <a:gd name="T10" fmla="*/ 28 w 32"/>
                <a:gd name="T11" fmla="*/ 1 h 31"/>
              </a:gdLst>
              <a:cxnLst>
                <a:cxn ang="0">
                  <a:pos x="T0" y="T1"/>
                </a:cxn>
                <a:cxn ang="0">
                  <a:pos x="T2" y="T3"/>
                </a:cxn>
                <a:cxn ang="0">
                  <a:pos x="T4" y="T5"/>
                </a:cxn>
                <a:cxn ang="0">
                  <a:pos x="T6" y="T7"/>
                </a:cxn>
                <a:cxn ang="0">
                  <a:pos x="T8" y="T9"/>
                </a:cxn>
                <a:cxn ang="0">
                  <a:pos x="T10" y="T11"/>
                </a:cxn>
              </a:cxnLst>
              <a:rect l="0" t="0" r="r" b="b"/>
              <a:pathLst>
                <a:path w="32" h="31">
                  <a:moveTo>
                    <a:pt x="28" y="1"/>
                  </a:moveTo>
                  <a:cubicBezTo>
                    <a:pt x="26" y="0"/>
                    <a:pt x="21" y="0"/>
                    <a:pt x="20" y="3"/>
                  </a:cubicBezTo>
                  <a:cubicBezTo>
                    <a:pt x="17" y="9"/>
                    <a:pt x="13" y="14"/>
                    <a:pt x="7" y="17"/>
                  </a:cubicBezTo>
                  <a:cubicBezTo>
                    <a:pt x="0" y="21"/>
                    <a:pt x="6" y="31"/>
                    <a:pt x="13" y="28"/>
                  </a:cubicBezTo>
                  <a:cubicBezTo>
                    <a:pt x="21" y="24"/>
                    <a:pt x="27" y="17"/>
                    <a:pt x="30" y="9"/>
                  </a:cubicBezTo>
                  <a:cubicBezTo>
                    <a:pt x="32" y="6"/>
                    <a:pt x="31" y="3"/>
                    <a:pt x="28" y="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9" name="Freeform 18"/>
            <p:cNvSpPr/>
            <p:nvPr/>
          </p:nvSpPr>
          <p:spPr bwMode="auto">
            <a:xfrm>
              <a:off x="2295" y="954"/>
              <a:ext cx="104" cy="43"/>
            </a:xfrm>
            <a:custGeom>
              <a:gdLst>
                <a:gd name="T0" fmla="*/ 28 w 39"/>
                <a:gd name="T1" fmla="*/ 1 h 16"/>
                <a:gd name="T2" fmla="*/ 7 w 39"/>
                <a:gd name="T3" fmla="*/ 4 h 16"/>
                <a:gd name="T4" fmla="*/ 7 w 39"/>
                <a:gd name="T5" fmla="*/ 16 h 16"/>
                <a:gd name="T6" fmla="*/ 31 w 39"/>
                <a:gd name="T7" fmla="*/ 13 h 16"/>
                <a:gd name="T8" fmla="*/ 28 w 39"/>
                <a:gd name="T9" fmla="*/ 1 h 16"/>
              </a:gdLst>
              <a:cxnLst>
                <a:cxn ang="0">
                  <a:pos x="T0" y="T1"/>
                </a:cxn>
                <a:cxn ang="0">
                  <a:pos x="T2" y="T3"/>
                </a:cxn>
                <a:cxn ang="0">
                  <a:pos x="T4" y="T5"/>
                </a:cxn>
                <a:cxn ang="0">
                  <a:pos x="T6" y="T7"/>
                </a:cxn>
                <a:cxn ang="0">
                  <a:pos x="T8" y="T9"/>
                </a:cxn>
              </a:cxnLst>
              <a:rect l="0" t="0" r="r" b="b"/>
              <a:pathLst>
                <a:path w="39" h="16">
                  <a:moveTo>
                    <a:pt x="28" y="1"/>
                  </a:moveTo>
                  <a:cubicBezTo>
                    <a:pt x="21" y="2"/>
                    <a:pt x="14" y="3"/>
                    <a:pt x="7" y="4"/>
                  </a:cubicBezTo>
                  <a:cubicBezTo>
                    <a:pt x="0" y="4"/>
                    <a:pt x="0" y="16"/>
                    <a:pt x="7" y="16"/>
                  </a:cubicBezTo>
                  <a:cubicBezTo>
                    <a:pt x="15" y="15"/>
                    <a:pt x="23" y="14"/>
                    <a:pt x="31" y="13"/>
                  </a:cubicBezTo>
                  <a:cubicBezTo>
                    <a:pt x="39" y="11"/>
                    <a:pt x="36" y="0"/>
                    <a:pt x="28" y="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20" name="Freeform 19"/>
            <p:cNvSpPr/>
            <p:nvPr/>
          </p:nvSpPr>
          <p:spPr bwMode="auto">
            <a:xfrm>
              <a:off x="2117" y="914"/>
              <a:ext cx="100" cy="69"/>
            </a:xfrm>
            <a:custGeom>
              <a:gdLst>
                <a:gd name="T0" fmla="*/ 29 w 37"/>
                <a:gd name="T1" fmla="*/ 12 h 26"/>
                <a:gd name="T2" fmla="*/ 10 w 37"/>
                <a:gd name="T3" fmla="*/ 2 h 26"/>
                <a:gd name="T4" fmla="*/ 2 w 37"/>
                <a:gd name="T5" fmla="*/ 5 h 26"/>
                <a:gd name="T6" fmla="*/ 4 w 37"/>
                <a:gd name="T7" fmla="*/ 13 h 26"/>
                <a:gd name="T8" fmla="*/ 26 w 37"/>
                <a:gd name="T9" fmla="*/ 24 h 26"/>
                <a:gd name="T10" fmla="*/ 29 w 37"/>
                <a:gd name="T11" fmla="*/ 12 h 26"/>
              </a:gdLst>
              <a:cxnLst>
                <a:cxn ang="0">
                  <a:pos x="T0" y="T1"/>
                </a:cxn>
                <a:cxn ang="0">
                  <a:pos x="T2" y="T3"/>
                </a:cxn>
                <a:cxn ang="0">
                  <a:pos x="T4" y="T5"/>
                </a:cxn>
                <a:cxn ang="0">
                  <a:pos x="T6" y="T7"/>
                </a:cxn>
                <a:cxn ang="0">
                  <a:pos x="T8" y="T9"/>
                </a:cxn>
                <a:cxn ang="0">
                  <a:pos x="T10" y="T11"/>
                </a:cxn>
              </a:cxnLst>
              <a:rect l="0" t="0" r="r" b="b"/>
              <a:pathLst>
                <a:path w="37" h="26">
                  <a:moveTo>
                    <a:pt x="29" y="12"/>
                  </a:moveTo>
                  <a:cubicBezTo>
                    <a:pt x="22" y="10"/>
                    <a:pt x="16" y="7"/>
                    <a:pt x="10" y="2"/>
                  </a:cubicBezTo>
                  <a:cubicBezTo>
                    <a:pt x="7" y="0"/>
                    <a:pt x="3" y="2"/>
                    <a:pt x="2" y="5"/>
                  </a:cubicBezTo>
                  <a:cubicBezTo>
                    <a:pt x="0" y="8"/>
                    <a:pt x="1" y="11"/>
                    <a:pt x="4" y="13"/>
                  </a:cubicBezTo>
                  <a:cubicBezTo>
                    <a:pt x="11" y="18"/>
                    <a:pt x="18" y="21"/>
                    <a:pt x="26" y="24"/>
                  </a:cubicBezTo>
                  <a:cubicBezTo>
                    <a:pt x="34" y="26"/>
                    <a:pt x="37" y="14"/>
                    <a:pt x="29" y="1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21" name="Freeform 20"/>
            <p:cNvSpPr/>
            <p:nvPr/>
          </p:nvSpPr>
          <p:spPr bwMode="auto">
            <a:xfrm>
              <a:off x="1996" y="766"/>
              <a:ext cx="68" cy="97"/>
            </a:xfrm>
            <a:custGeom>
              <a:gdLst>
                <a:gd name="T0" fmla="*/ 14 w 25"/>
                <a:gd name="T1" fmla="*/ 7 h 36"/>
                <a:gd name="T2" fmla="*/ 2 w 25"/>
                <a:gd name="T3" fmla="*/ 11 h 36"/>
                <a:gd name="T4" fmla="*/ 14 w 25"/>
                <a:gd name="T5" fmla="*/ 34 h 36"/>
                <a:gd name="T6" fmla="*/ 23 w 25"/>
                <a:gd name="T7" fmla="*/ 34 h 36"/>
                <a:gd name="T8" fmla="*/ 23 w 25"/>
                <a:gd name="T9" fmla="*/ 25 h 36"/>
                <a:gd name="T10" fmla="*/ 14 w 25"/>
                <a:gd name="T11" fmla="*/ 7 h 36"/>
              </a:gdLst>
              <a:cxnLst>
                <a:cxn ang="0">
                  <a:pos x="T0" y="T1"/>
                </a:cxn>
                <a:cxn ang="0">
                  <a:pos x="T2" y="T3"/>
                </a:cxn>
                <a:cxn ang="0">
                  <a:pos x="T4" y="T5"/>
                </a:cxn>
                <a:cxn ang="0">
                  <a:pos x="T6" y="T7"/>
                </a:cxn>
                <a:cxn ang="0">
                  <a:pos x="T8" y="T9"/>
                </a:cxn>
                <a:cxn ang="0">
                  <a:pos x="T10" y="T11"/>
                </a:cxn>
              </a:cxnLst>
              <a:rect l="0" t="0" r="r" b="b"/>
              <a:pathLst>
                <a:path w="25" h="36">
                  <a:moveTo>
                    <a:pt x="14" y="7"/>
                  </a:moveTo>
                  <a:cubicBezTo>
                    <a:pt x="12" y="0"/>
                    <a:pt x="0" y="3"/>
                    <a:pt x="2" y="11"/>
                  </a:cubicBezTo>
                  <a:cubicBezTo>
                    <a:pt x="5" y="19"/>
                    <a:pt x="9" y="27"/>
                    <a:pt x="14" y="34"/>
                  </a:cubicBezTo>
                  <a:cubicBezTo>
                    <a:pt x="16" y="36"/>
                    <a:pt x="21" y="36"/>
                    <a:pt x="23" y="34"/>
                  </a:cubicBezTo>
                  <a:cubicBezTo>
                    <a:pt x="25" y="31"/>
                    <a:pt x="25" y="28"/>
                    <a:pt x="23" y="25"/>
                  </a:cubicBezTo>
                  <a:cubicBezTo>
                    <a:pt x="19" y="20"/>
                    <a:pt x="16" y="14"/>
                    <a:pt x="14" y="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22" name="Freeform 21"/>
            <p:cNvSpPr/>
            <p:nvPr/>
          </p:nvSpPr>
          <p:spPr bwMode="auto">
            <a:xfrm>
              <a:off x="1986" y="581"/>
              <a:ext cx="40" cy="107"/>
            </a:xfrm>
            <a:custGeom>
              <a:gdLst>
                <a:gd name="T0" fmla="*/ 13 w 15"/>
                <a:gd name="T1" fmla="*/ 33 h 40"/>
                <a:gd name="T2" fmla="*/ 14 w 15"/>
                <a:gd name="T3" fmla="*/ 11 h 40"/>
                <a:gd name="T4" fmla="*/ 3 w 15"/>
                <a:gd name="T5" fmla="*/ 8 h 40"/>
                <a:gd name="T6" fmla="*/ 1 w 15"/>
                <a:gd name="T7" fmla="*/ 33 h 40"/>
                <a:gd name="T8" fmla="*/ 13 w 15"/>
                <a:gd name="T9" fmla="*/ 33 h 40"/>
              </a:gdLst>
              <a:cxnLst>
                <a:cxn ang="0">
                  <a:pos x="T0" y="T1"/>
                </a:cxn>
                <a:cxn ang="0">
                  <a:pos x="T2" y="T3"/>
                </a:cxn>
                <a:cxn ang="0">
                  <a:pos x="T4" y="T5"/>
                </a:cxn>
                <a:cxn ang="0">
                  <a:pos x="T6" y="T7"/>
                </a:cxn>
                <a:cxn ang="0">
                  <a:pos x="T8" y="T9"/>
                </a:cxn>
              </a:cxnLst>
              <a:rect l="0" t="0" r="r" b="b"/>
              <a:pathLst>
                <a:path w="15" h="40">
                  <a:moveTo>
                    <a:pt x="13" y="33"/>
                  </a:moveTo>
                  <a:cubicBezTo>
                    <a:pt x="12" y="25"/>
                    <a:pt x="13" y="18"/>
                    <a:pt x="14" y="11"/>
                  </a:cubicBezTo>
                  <a:cubicBezTo>
                    <a:pt x="15" y="3"/>
                    <a:pt x="4" y="0"/>
                    <a:pt x="3" y="8"/>
                  </a:cubicBezTo>
                  <a:cubicBezTo>
                    <a:pt x="1" y="16"/>
                    <a:pt x="0" y="24"/>
                    <a:pt x="1" y="33"/>
                  </a:cubicBezTo>
                  <a:cubicBezTo>
                    <a:pt x="1" y="40"/>
                    <a:pt x="13" y="40"/>
                    <a:pt x="13" y="3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23" name="Freeform 22"/>
            <p:cNvSpPr/>
            <p:nvPr/>
          </p:nvSpPr>
          <p:spPr bwMode="auto">
            <a:xfrm>
              <a:off x="2045" y="430"/>
              <a:ext cx="91" cy="83"/>
            </a:xfrm>
            <a:custGeom>
              <a:gdLst>
                <a:gd name="T0" fmla="*/ 22 w 34"/>
                <a:gd name="T1" fmla="*/ 4 h 31"/>
                <a:gd name="T2" fmla="*/ 3 w 34"/>
                <a:gd name="T3" fmla="*/ 20 h 31"/>
                <a:gd name="T4" fmla="*/ 3 w 34"/>
                <a:gd name="T5" fmla="*/ 29 h 31"/>
                <a:gd name="T6" fmla="*/ 11 w 34"/>
                <a:gd name="T7" fmla="*/ 29 h 31"/>
                <a:gd name="T8" fmla="*/ 28 w 34"/>
                <a:gd name="T9" fmla="*/ 14 h 31"/>
                <a:gd name="T10" fmla="*/ 22 w 34"/>
                <a:gd name="T11" fmla="*/ 4 h 31"/>
              </a:gdLst>
              <a:cxnLst>
                <a:cxn ang="0">
                  <a:pos x="T0" y="T1"/>
                </a:cxn>
                <a:cxn ang="0">
                  <a:pos x="T2" y="T3"/>
                </a:cxn>
                <a:cxn ang="0">
                  <a:pos x="T4" y="T5"/>
                </a:cxn>
                <a:cxn ang="0">
                  <a:pos x="T6" y="T7"/>
                </a:cxn>
                <a:cxn ang="0">
                  <a:pos x="T8" y="T9"/>
                </a:cxn>
                <a:cxn ang="0">
                  <a:pos x="T10" y="T11"/>
                </a:cxn>
              </a:cxnLst>
              <a:rect l="0" t="0" r="r" b="b"/>
              <a:pathLst>
                <a:path w="34" h="31">
                  <a:moveTo>
                    <a:pt x="22" y="4"/>
                  </a:moveTo>
                  <a:cubicBezTo>
                    <a:pt x="14" y="8"/>
                    <a:pt x="8" y="14"/>
                    <a:pt x="3" y="20"/>
                  </a:cubicBezTo>
                  <a:cubicBezTo>
                    <a:pt x="1" y="23"/>
                    <a:pt x="0" y="26"/>
                    <a:pt x="3" y="29"/>
                  </a:cubicBezTo>
                  <a:cubicBezTo>
                    <a:pt x="5" y="31"/>
                    <a:pt x="9" y="31"/>
                    <a:pt x="11" y="29"/>
                  </a:cubicBezTo>
                  <a:cubicBezTo>
                    <a:pt x="16" y="23"/>
                    <a:pt x="21" y="18"/>
                    <a:pt x="28" y="14"/>
                  </a:cubicBezTo>
                  <a:cubicBezTo>
                    <a:pt x="34" y="10"/>
                    <a:pt x="28" y="0"/>
                    <a:pt x="22"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grpSp>
      <p:grpSp>
        <p:nvGrpSpPr>
          <p:cNvPr id="24" name="Group 10"/>
          <p:cNvGrpSpPr>
            <a:grpSpLocks noChangeAspect="1"/>
          </p:cNvGrpSpPr>
          <p:nvPr/>
        </p:nvGrpSpPr>
        <p:grpSpPr>
          <a:xfrm>
            <a:off x="8014169" y="115359"/>
            <a:ext cx="501650" cy="502976"/>
            <a:chOff x="1728" y="113"/>
            <a:chExt cx="1136" cy="1139"/>
          </a:xfrm>
          <a:solidFill>
            <a:srgbClr val="132F95"/>
          </a:solidFill>
        </p:grpSpPr>
        <p:sp>
          <p:nvSpPr>
            <p:cNvPr id="25" name="Freeform 11"/>
            <p:cNvSpPr>
              <a:spLocks noEditPoints="1"/>
            </p:cNvSpPr>
            <p:nvPr/>
          </p:nvSpPr>
          <p:spPr bwMode="auto">
            <a:xfrm>
              <a:off x="2099" y="460"/>
              <a:ext cx="470" cy="419"/>
            </a:xfrm>
            <a:custGeom>
              <a:gdLst>
                <a:gd name="T0" fmla="*/ 68 w 175"/>
                <a:gd name="T1" fmla="*/ 11 h 156"/>
                <a:gd name="T2" fmla="*/ 2 w 175"/>
                <a:gd name="T3" fmla="*/ 85 h 156"/>
                <a:gd name="T4" fmla="*/ 77 w 175"/>
                <a:gd name="T5" fmla="*/ 155 h 156"/>
                <a:gd name="T6" fmla="*/ 68 w 175"/>
                <a:gd name="T7" fmla="*/ 11 h 156"/>
                <a:gd name="T8" fmla="*/ 77 w 175"/>
                <a:gd name="T9" fmla="*/ 143 h 156"/>
                <a:gd name="T10" fmla="*/ 14 w 175"/>
                <a:gd name="T11" fmla="*/ 85 h 156"/>
                <a:gd name="T12" fmla="*/ 68 w 175"/>
                <a:gd name="T13" fmla="*/ 23 h 156"/>
                <a:gd name="T14" fmla="*/ 77 w 175"/>
                <a:gd name="T15" fmla="*/ 143 h 156"/>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75" h="156">
                  <a:moveTo>
                    <a:pt x="68" y="11"/>
                  </a:moveTo>
                  <a:cubicBezTo>
                    <a:pt x="30" y="15"/>
                    <a:pt x="0" y="46"/>
                    <a:pt x="2" y="85"/>
                  </a:cubicBezTo>
                  <a:cubicBezTo>
                    <a:pt x="4" y="125"/>
                    <a:pt x="37" y="155"/>
                    <a:pt x="77" y="155"/>
                  </a:cubicBezTo>
                  <a:cubicBezTo>
                    <a:pt x="175" y="156"/>
                    <a:pt x="164" y="0"/>
                    <a:pt x="68" y="11"/>
                  </a:cubicBezTo>
                  <a:close/>
                  <a:moveTo>
                    <a:pt x="77" y="143"/>
                  </a:moveTo>
                  <a:cubicBezTo>
                    <a:pt x="44" y="143"/>
                    <a:pt x="16" y="118"/>
                    <a:pt x="14" y="85"/>
                  </a:cubicBezTo>
                  <a:cubicBezTo>
                    <a:pt x="12" y="53"/>
                    <a:pt x="37" y="26"/>
                    <a:pt x="68" y="23"/>
                  </a:cubicBezTo>
                  <a:cubicBezTo>
                    <a:pt x="149" y="14"/>
                    <a:pt x="159" y="143"/>
                    <a:pt x="77" y="14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26" name="Freeform 12"/>
            <p:cNvSpPr>
              <a:spLocks noEditPoints="1"/>
            </p:cNvSpPr>
            <p:nvPr/>
          </p:nvSpPr>
          <p:spPr bwMode="auto">
            <a:xfrm>
              <a:off x="1728" y="113"/>
              <a:ext cx="1136" cy="1139"/>
            </a:xfrm>
            <a:custGeom>
              <a:gdLst>
                <a:gd name="T0" fmla="*/ 413 w 423"/>
                <a:gd name="T1" fmla="*/ 178 h 424"/>
                <a:gd name="T2" fmla="*/ 362 w 423"/>
                <a:gd name="T3" fmla="*/ 142 h 424"/>
                <a:gd name="T4" fmla="*/ 378 w 423"/>
                <a:gd name="T5" fmla="*/ 107 h 424"/>
                <a:gd name="T6" fmla="*/ 361 w 423"/>
                <a:gd name="T7" fmla="*/ 69 h 424"/>
                <a:gd name="T8" fmla="*/ 299 w 423"/>
                <a:gd name="T9" fmla="*/ 72 h 424"/>
                <a:gd name="T10" fmla="*/ 253 w 423"/>
                <a:gd name="T11" fmla="*/ 44 h 424"/>
                <a:gd name="T12" fmla="*/ 208 w 423"/>
                <a:gd name="T13" fmla="*/ 8 h 424"/>
                <a:gd name="T14" fmla="*/ 172 w 423"/>
                <a:gd name="T15" fmla="*/ 50 h 424"/>
                <a:gd name="T16" fmla="*/ 127 w 423"/>
                <a:gd name="T17" fmla="*/ 73 h 424"/>
                <a:gd name="T18" fmla="*/ 57 w 423"/>
                <a:gd name="T19" fmla="*/ 79 h 424"/>
                <a:gd name="T20" fmla="*/ 50 w 423"/>
                <a:gd name="T21" fmla="*/ 174 h 424"/>
                <a:gd name="T22" fmla="*/ 5 w 423"/>
                <a:gd name="T23" fmla="*/ 224 h 424"/>
                <a:gd name="T24" fmla="*/ 53 w 423"/>
                <a:gd name="T25" fmla="*/ 254 h 424"/>
                <a:gd name="T26" fmla="*/ 68 w 423"/>
                <a:gd name="T27" fmla="*/ 296 h 424"/>
                <a:gd name="T28" fmla="*/ 44 w 423"/>
                <a:gd name="T29" fmla="*/ 333 h 424"/>
                <a:gd name="T30" fmla="*/ 128 w 423"/>
                <a:gd name="T31" fmla="*/ 356 h 424"/>
                <a:gd name="T32" fmla="*/ 177 w 423"/>
                <a:gd name="T33" fmla="*/ 416 h 424"/>
                <a:gd name="T34" fmla="*/ 240 w 423"/>
                <a:gd name="T35" fmla="*/ 420 h 424"/>
                <a:gd name="T36" fmla="*/ 250 w 423"/>
                <a:gd name="T37" fmla="*/ 377 h 424"/>
                <a:gd name="T38" fmla="*/ 308 w 423"/>
                <a:gd name="T39" fmla="*/ 359 h 424"/>
                <a:gd name="T40" fmla="*/ 376 w 423"/>
                <a:gd name="T41" fmla="*/ 343 h 424"/>
                <a:gd name="T42" fmla="*/ 359 w 423"/>
                <a:gd name="T43" fmla="*/ 290 h 424"/>
                <a:gd name="T44" fmla="*/ 413 w 423"/>
                <a:gd name="T45" fmla="*/ 250 h 424"/>
                <a:gd name="T46" fmla="*/ 400 w 423"/>
                <a:gd name="T47" fmla="*/ 240 h 424"/>
                <a:gd name="T48" fmla="*/ 363 w 423"/>
                <a:gd name="T49" fmla="*/ 242 h 424"/>
                <a:gd name="T50" fmla="*/ 342 w 423"/>
                <a:gd name="T51" fmla="*/ 293 h 424"/>
                <a:gd name="T52" fmla="*/ 366 w 423"/>
                <a:gd name="T53" fmla="*/ 329 h 424"/>
                <a:gd name="T54" fmla="*/ 337 w 423"/>
                <a:gd name="T55" fmla="*/ 366 h 424"/>
                <a:gd name="T56" fmla="*/ 302 w 423"/>
                <a:gd name="T57" fmla="*/ 340 h 424"/>
                <a:gd name="T58" fmla="*/ 243 w 423"/>
                <a:gd name="T59" fmla="*/ 363 h 424"/>
                <a:gd name="T60" fmla="*/ 240 w 423"/>
                <a:gd name="T61" fmla="*/ 390 h 424"/>
                <a:gd name="T62" fmla="*/ 186 w 423"/>
                <a:gd name="T63" fmla="*/ 394 h 424"/>
                <a:gd name="T64" fmla="*/ 181 w 423"/>
                <a:gd name="T65" fmla="*/ 363 h 424"/>
                <a:gd name="T66" fmla="*/ 129 w 423"/>
                <a:gd name="T67" fmla="*/ 342 h 424"/>
                <a:gd name="T68" fmla="*/ 101 w 423"/>
                <a:gd name="T69" fmla="*/ 364 h 424"/>
                <a:gd name="T70" fmla="*/ 58 w 423"/>
                <a:gd name="T71" fmla="*/ 325 h 424"/>
                <a:gd name="T72" fmla="*/ 80 w 423"/>
                <a:gd name="T73" fmla="*/ 293 h 424"/>
                <a:gd name="T74" fmla="*/ 63 w 423"/>
                <a:gd name="T75" fmla="*/ 246 h 424"/>
                <a:gd name="T76" fmla="*/ 38 w 423"/>
                <a:gd name="T77" fmla="*/ 243 h 424"/>
                <a:gd name="T78" fmla="*/ 17 w 423"/>
                <a:gd name="T79" fmla="*/ 202 h 424"/>
                <a:gd name="T80" fmla="*/ 53 w 423"/>
                <a:gd name="T81" fmla="*/ 186 h 424"/>
                <a:gd name="T82" fmla="*/ 85 w 423"/>
                <a:gd name="T83" fmla="*/ 130 h 424"/>
                <a:gd name="T84" fmla="*/ 65 w 423"/>
                <a:gd name="T85" fmla="*/ 88 h 424"/>
                <a:gd name="T86" fmla="*/ 120 w 423"/>
                <a:gd name="T87" fmla="*/ 84 h 424"/>
                <a:gd name="T88" fmla="*/ 170 w 423"/>
                <a:gd name="T89" fmla="*/ 67 h 424"/>
                <a:gd name="T90" fmla="*/ 184 w 423"/>
                <a:gd name="T91" fmla="*/ 47 h 424"/>
                <a:gd name="T92" fmla="*/ 205 w 423"/>
                <a:gd name="T93" fmla="*/ 20 h 424"/>
                <a:gd name="T94" fmla="*/ 238 w 423"/>
                <a:gd name="T95" fmla="*/ 22 h 424"/>
                <a:gd name="T96" fmla="*/ 242 w 423"/>
                <a:gd name="T97" fmla="*/ 58 h 424"/>
                <a:gd name="T98" fmla="*/ 296 w 423"/>
                <a:gd name="T99" fmla="*/ 85 h 424"/>
                <a:gd name="T100" fmla="*/ 305 w 423"/>
                <a:gd name="T101" fmla="*/ 84 h 424"/>
                <a:gd name="T102" fmla="*/ 350 w 423"/>
                <a:gd name="T103" fmla="*/ 75 h 424"/>
                <a:gd name="T104" fmla="*/ 346 w 423"/>
                <a:gd name="T105" fmla="*/ 118 h 424"/>
                <a:gd name="T106" fmla="*/ 352 w 423"/>
                <a:gd name="T107" fmla="*/ 151 h 424"/>
                <a:gd name="T108" fmla="*/ 366 w 423"/>
                <a:gd name="T109" fmla="*/ 184 h 424"/>
                <a:gd name="T110" fmla="*/ 407 w 423"/>
                <a:gd name="T111" fmla="*/ 216 h 4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22" h="422">
                  <a:moveTo>
                    <a:pt x="419" y="216"/>
                  </a:moveTo>
                  <a:cubicBezTo>
                    <a:pt x="419" y="206"/>
                    <a:pt x="422" y="186"/>
                    <a:pt x="413" y="178"/>
                  </a:cubicBezTo>
                  <a:cubicBezTo>
                    <a:pt x="405" y="171"/>
                    <a:pt x="384" y="172"/>
                    <a:pt x="371" y="172"/>
                  </a:cubicBezTo>
                  <a:cubicBezTo>
                    <a:pt x="368" y="162"/>
                    <a:pt x="366" y="151"/>
                    <a:pt x="362" y="142"/>
                  </a:cubicBezTo>
                  <a:cubicBezTo>
                    <a:pt x="360" y="138"/>
                    <a:pt x="354" y="130"/>
                    <a:pt x="355" y="126"/>
                  </a:cubicBezTo>
                  <a:cubicBezTo>
                    <a:pt x="356" y="121"/>
                    <a:pt x="374" y="113"/>
                    <a:pt x="378" y="107"/>
                  </a:cubicBezTo>
                  <a:cubicBezTo>
                    <a:pt x="381" y="103"/>
                    <a:pt x="383" y="98"/>
                    <a:pt x="381" y="93"/>
                  </a:cubicBezTo>
                  <a:cubicBezTo>
                    <a:pt x="379" y="83"/>
                    <a:pt x="367" y="76"/>
                    <a:pt x="361" y="69"/>
                  </a:cubicBezTo>
                  <a:cubicBezTo>
                    <a:pt x="354" y="63"/>
                    <a:pt x="346" y="51"/>
                    <a:pt x="337" y="48"/>
                  </a:cubicBezTo>
                  <a:cubicBezTo>
                    <a:pt x="323" y="42"/>
                    <a:pt x="309" y="62"/>
                    <a:pt x="299" y="72"/>
                  </a:cubicBezTo>
                  <a:cubicBezTo>
                    <a:pt x="288" y="66"/>
                    <a:pt x="276" y="62"/>
                    <a:pt x="264" y="57"/>
                  </a:cubicBezTo>
                  <a:cubicBezTo>
                    <a:pt x="256" y="53"/>
                    <a:pt x="254" y="52"/>
                    <a:pt x="253" y="44"/>
                  </a:cubicBezTo>
                  <a:cubicBezTo>
                    <a:pt x="251" y="37"/>
                    <a:pt x="254" y="29"/>
                    <a:pt x="252" y="22"/>
                  </a:cubicBezTo>
                  <a:cubicBezTo>
                    <a:pt x="247" y="0"/>
                    <a:pt x="225" y="7"/>
                    <a:pt x="208" y="8"/>
                  </a:cubicBezTo>
                  <a:cubicBezTo>
                    <a:pt x="191" y="10"/>
                    <a:pt x="172" y="6"/>
                    <a:pt x="171" y="28"/>
                  </a:cubicBezTo>
                  <a:cubicBezTo>
                    <a:pt x="171" y="35"/>
                    <a:pt x="174" y="44"/>
                    <a:pt x="172" y="50"/>
                  </a:cubicBezTo>
                  <a:cubicBezTo>
                    <a:pt x="170" y="56"/>
                    <a:pt x="168" y="54"/>
                    <a:pt x="160" y="57"/>
                  </a:cubicBezTo>
                  <a:cubicBezTo>
                    <a:pt x="148" y="61"/>
                    <a:pt x="138" y="67"/>
                    <a:pt x="127" y="73"/>
                  </a:cubicBezTo>
                  <a:cubicBezTo>
                    <a:pt x="119" y="63"/>
                    <a:pt x="109" y="49"/>
                    <a:pt x="95" y="50"/>
                  </a:cubicBezTo>
                  <a:cubicBezTo>
                    <a:pt x="80" y="51"/>
                    <a:pt x="66" y="70"/>
                    <a:pt x="57" y="79"/>
                  </a:cubicBezTo>
                  <a:cubicBezTo>
                    <a:pt x="38" y="99"/>
                    <a:pt x="58" y="112"/>
                    <a:pt x="72" y="127"/>
                  </a:cubicBezTo>
                  <a:cubicBezTo>
                    <a:pt x="62" y="142"/>
                    <a:pt x="55" y="157"/>
                    <a:pt x="50" y="174"/>
                  </a:cubicBezTo>
                  <a:cubicBezTo>
                    <a:pt x="37" y="171"/>
                    <a:pt x="19" y="169"/>
                    <a:pt x="10" y="178"/>
                  </a:cubicBezTo>
                  <a:cubicBezTo>
                    <a:pt x="0" y="188"/>
                    <a:pt x="5" y="212"/>
                    <a:pt x="5" y="224"/>
                  </a:cubicBezTo>
                  <a:cubicBezTo>
                    <a:pt x="6" y="234"/>
                    <a:pt x="6" y="247"/>
                    <a:pt x="16" y="253"/>
                  </a:cubicBezTo>
                  <a:cubicBezTo>
                    <a:pt x="25" y="258"/>
                    <a:pt x="41" y="256"/>
                    <a:pt x="53" y="254"/>
                  </a:cubicBezTo>
                  <a:cubicBezTo>
                    <a:pt x="55" y="265"/>
                    <a:pt x="59" y="275"/>
                    <a:pt x="63" y="285"/>
                  </a:cubicBezTo>
                  <a:cubicBezTo>
                    <a:pt x="64" y="287"/>
                    <a:pt x="69" y="294"/>
                    <a:pt x="68" y="296"/>
                  </a:cubicBezTo>
                  <a:cubicBezTo>
                    <a:pt x="68" y="296"/>
                    <a:pt x="66" y="298"/>
                    <a:pt x="65" y="300"/>
                  </a:cubicBezTo>
                  <a:cubicBezTo>
                    <a:pt x="59" y="310"/>
                    <a:pt x="39" y="319"/>
                    <a:pt x="44" y="333"/>
                  </a:cubicBezTo>
                  <a:cubicBezTo>
                    <a:pt x="49" y="347"/>
                    <a:pt x="77" y="371"/>
                    <a:pt x="90" y="376"/>
                  </a:cubicBezTo>
                  <a:cubicBezTo>
                    <a:pt x="105" y="382"/>
                    <a:pt x="118" y="366"/>
                    <a:pt x="128" y="356"/>
                  </a:cubicBezTo>
                  <a:cubicBezTo>
                    <a:pt x="142" y="366"/>
                    <a:pt x="157" y="372"/>
                    <a:pt x="175" y="375"/>
                  </a:cubicBezTo>
                  <a:cubicBezTo>
                    <a:pt x="174" y="388"/>
                    <a:pt x="169" y="406"/>
                    <a:pt x="177" y="416"/>
                  </a:cubicBezTo>
                  <a:cubicBezTo>
                    <a:pt x="183" y="423"/>
                    <a:pt x="198" y="422"/>
                    <a:pt x="206" y="422"/>
                  </a:cubicBezTo>
                  <a:cubicBezTo>
                    <a:pt x="216" y="422"/>
                    <a:pt x="230" y="424"/>
                    <a:pt x="240" y="420"/>
                  </a:cubicBezTo>
                  <a:cubicBezTo>
                    <a:pt x="247" y="417"/>
                    <a:pt x="251" y="412"/>
                    <a:pt x="252" y="405"/>
                  </a:cubicBezTo>
                  <a:cubicBezTo>
                    <a:pt x="254" y="397"/>
                    <a:pt x="247" y="383"/>
                    <a:pt x="250" y="377"/>
                  </a:cubicBezTo>
                  <a:cubicBezTo>
                    <a:pt x="253" y="371"/>
                    <a:pt x="271" y="368"/>
                    <a:pt x="277" y="365"/>
                  </a:cubicBezTo>
                  <a:cubicBezTo>
                    <a:pt x="288" y="359"/>
                    <a:pt x="297" y="349"/>
                    <a:pt x="308" y="359"/>
                  </a:cubicBezTo>
                  <a:cubicBezTo>
                    <a:pt x="320" y="369"/>
                    <a:pt x="325" y="388"/>
                    <a:pt x="342" y="377"/>
                  </a:cubicBezTo>
                  <a:cubicBezTo>
                    <a:pt x="355" y="370"/>
                    <a:pt x="368" y="355"/>
                    <a:pt x="376" y="343"/>
                  </a:cubicBezTo>
                  <a:cubicBezTo>
                    <a:pt x="384" y="329"/>
                    <a:pt x="378" y="324"/>
                    <a:pt x="367" y="314"/>
                  </a:cubicBezTo>
                  <a:cubicBezTo>
                    <a:pt x="356" y="304"/>
                    <a:pt x="352" y="305"/>
                    <a:pt x="359" y="290"/>
                  </a:cubicBezTo>
                  <a:cubicBezTo>
                    <a:pt x="364" y="277"/>
                    <a:pt x="368" y="265"/>
                    <a:pt x="372" y="252"/>
                  </a:cubicBezTo>
                  <a:cubicBezTo>
                    <a:pt x="384" y="253"/>
                    <a:pt x="403" y="256"/>
                    <a:pt x="413" y="250"/>
                  </a:cubicBezTo>
                  <a:cubicBezTo>
                    <a:pt x="423" y="243"/>
                    <a:pt x="420" y="226"/>
                    <a:pt x="419" y="216"/>
                  </a:cubicBezTo>
                  <a:close/>
                  <a:moveTo>
                    <a:pt x="400" y="240"/>
                  </a:moveTo>
                  <a:cubicBezTo>
                    <a:pt x="391" y="243"/>
                    <a:pt x="376" y="240"/>
                    <a:pt x="367" y="240"/>
                  </a:cubicBezTo>
                  <a:cubicBezTo>
                    <a:pt x="365" y="240"/>
                    <a:pt x="364" y="241"/>
                    <a:pt x="363" y="242"/>
                  </a:cubicBezTo>
                  <a:cubicBezTo>
                    <a:pt x="362" y="243"/>
                    <a:pt x="362" y="243"/>
                    <a:pt x="361" y="244"/>
                  </a:cubicBezTo>
                  <a:cubicBezTo>
                    <a:pt x="356" y="261"/>
                    <a:pt x="348" y="277"/>
                    <a:pt x="342" y="293"/>
                  </a:cubicBezTo>
                  <a:cubicBezTo>
                    <a:pt x="340" y="301"/>
                    <a:pt x="341" y="305"/>
                    <a:pt x="345" y="311"/>
                  </a:cubicBezTo>
                  <a:cubicBezTo>
                    <a:pt x="351" y="317"/>
                    <a:pt x="363" y="322"/>
                    <a:pt x="366" y="329"/>
                  </a:cubicBezTo>
                  <a:cubicBezTo>
                    <a:pt x="370" y="338"/>
                    <a:pt x="353" y="352"/>
                    <a:pt x="348" y="357"/>
                  </a:cubicBezTo>
                  <a:cubicBezTo>
                    <a:pt x="346" y="359"/>
                    <a:pt x="341" y="365"/>
                    <a:pt x="337" y="366"/>
                  </a:cubicBezTo>
                  <a:cubicBezTo>
                    <a:pt x="330" y="368"/>
                    <a:pt x="327" y="363"/>
                    <a:pt x="322" y="357"/>
                  </a:cubicBezTo>
                  <a:cubicBezTo>
                    <a:pt x="317" y="351"/>
                    <a:pt x="311" y="341"/>
                    <a:pt x="302" y="340"/>
                  </a:cubicBezTo>
                  <a:cubicBezTo>
                    <a:pt x="296" y="339"/>
                    <a:pt x="289" y="344"/>
                    <a:pt x="284" y="347"/>
                  </a:cubicBezTo>
                  <a:cubicBezTo>
                    <a:pt x="270" y="355"/>
                    <a:pt x="259" y="361"/>
                    <a:pt x="243" y="363"/>
                  </a:cubicBezTo>
                  <a:cubicBezTo>
                    <a:pt x="241" y="364"/>
                    <a:pt x="239" y="366"/>
                    <a:pt x="239" y="367"/>
                  </a:cubicBezTo>
                  <a:cubicBezTo>
                    <a:pt x="238" y="375"/>
                    <a:pt x="240" y="382"/>
                    <a:pt x="240" y="390"/>
                  </a:cubicBezTo>
                  <a:cubicBezTo>
                    <a:pt x="240" y="410"/>
                    <a:pt x="222" y="410"/>
                    <a:pt x="206" y="410"/>
                  </a:cubicBezTo>
                  <a:cubicBezTo>
                    <a:pt x="191" y="409"/>
                    <a:pt x="185" y="409"/>
                    <a:pt x="186" y="394"/>
                  </a:cubicBezTo>
                  <a:cubicBezTo>
                    <a:pt x="186" y="386"/>
                    <a:pt x="187" y="378"/>
                    <a:pt x="187" y="369"/>
                  </a:cubicBezTo>
                  <a:cubicBezTo>
                    <a:pt x="186" y="366"/>
                    <a:pt x="184" y="364"/>
                    <a:pt x="181" y="363"/>
                  </a:cubicBezTo>
                  <a:cubicBezTo>
                    <a:pt x="162" y="362"/>
                    <a:pt x="146" y="355"/>
                    <a:pt x="132" y="344"/>
                  </a:cubicBezTo>
                  <a:cubicBezTo>
                    <a:pt x="131" y="343"/>
                    <a:pt x="130" y="343"/>
                    <a:pt x="129" y="342"/>
                  </a:cubicBezTo>
                  <a:cubicBezTo>
                    <a:pt x="127" y="342"/>
                    <a:pt x="125" y="342"/>
                    <a:pt x="123" y="344"/>
                  </a:cubicBezTo>
                  <a:cubicBezTo>
                    <a:pt x="118" y="348"/>
                    <a:pt x="108" y="362"/>
                    <a:pt x="101" y="364"/>
                  </a:cubicBezTo>
                  <a:cubicBezTo>
                    <a:pt x="90" y="367"/>
                    <a:pt x="79" y="353"/>
                    <a:pt x="72" y="346"/>
                  </a:cubicBezTo>
                  <a:cubicBezTo>
                    <a:pt x="66" y="341"/>
                    <a:pt x="55" y="334"/>
                    <a:pt x="58" y="325"/>
                  </a:cubicBezTo>
                  <a:cubicBezTo>
                    <a:pt x="60" y="318"/>
                    <a:pt x="70" y="312"/>
                    <a:pt x="75" y="307"/>
                  </a:cubicBezTo>
                  <a:cubicBezTo>
                    <a:pt x="80" y="302"/>
                    <a:pt x="82" y="301"/>
                    <a:pt x="80" y="293"/>
                  </a:cubicBezTo>
                  <a:cubicBezTo>
                    <a:pt x="79" y="285"/>
                    <a:pt x="73" y="278"/>
                    <a:pt x="70" y="270"/>
                  </a:cubicBezTo>
                  <a:cubicBezTo>
                    <a:pt x="67" y="262"/>
                    <a:pt x="65" y="254"/>
                    <a:pt x="63" y="246"/>
                  </a:cubicBezTo>
                  <a:cubicBezTo>
                    <a:pt x="62" y="243"/>
                    <a:pt x="60" y="241"/>
                    <a:pt x="57" y="241"/>
                  </a:cubicBezTo>
                  <a:cubicBezTo>
                    <a:pt x="51" y="242"/>
                    <a:pt x="45" y="243"/>
                    <a:pt x="38" y="243"/>
                  </a:cubicBezTo>
                  <a:cubicBezTo>
                    <a:pt x="27" y="243"/>
                    <a:pt x="21" y="245"/>
                    <a:pt x="18" y="232"/>
                  </a:cubicBezTo>
                  <a:cubicBezTo>
                    <a:pt x="17" y="223"/>
                    <a:pt x="16" y="211"/>
                    <a:pt x="17" y="202"/>
                  </a:cubicBezTo>
                  <a:cubicBezTo>
                    <a:pt x="17" y="197"/>
                    <a:pt x="18" y="188"/>
                    <a:pt x="23" y="185"/>
                  </a:cubicBezTo>
                  <a:cubicBezTo>
                    <a:pt x="29" y="182"/>
                    <a:pt x="47" y="185"/>
                    <a:pt x="53" y="186"/>
                  </a:cubicBezTo>
                  <a:cubicBezTo>
                    <a:pt x="56" y="187"/>
                    <a:pt x="60" y="186"/>
                    <a:pt x="61" y="182"/>
                  </a:cubicBezTo>
                  <a:cubicBezTo>
                    <a:pt x="65" y="163"/>
                    <a:pt x="73" y="146"/>
                    <a:pt x="85" y="130"/>
                  </a:cubicBezTo>
                  <a:cubicBezTo>
                    <a:pt x="87" y="128"/>
                    <a:pt x="86" y="124"/>
                    <a:pt x="84" y="123"/>
                  </a:cubicBezTo>
                  <a:cubicBezTo>
                    <a:pt x="76" y="113"/>
                    <a:pt x="56" y="102"/>
                    <a:pt x="65" y="88"/>
                  </a:cubicBezTo>
                  <a:cubicBezTo>
                    <a:pt x="69" y="82"/>
                    <a:pt x="80" y="71"/>
                    <a:pt x="86" y="68"/>
                  </a:cubicBezTo>
                  <a:cubicBezTo>
                    <a:pt x="103" y="60"/>
                    <a:pt x="110" y="73"/>
                    <a:pt x="120" y="84"/>
                  </a:cubicBezTo>
                  <a:cubicBezTo>
                    <a:pt x="122" y="87"/>
                    <a:pt x="125" y="89"/>
                    <a:pt x="128" y="87"/>
                  </a:cubicBezTo>
                  <a:cubicBezTo>
                    <a:pt x="142" y="78"/>
                    <a:pt x="155" y="72"/>
                    <a:pt x="170" y="67"/>
                  </a:cubicBezTo>
                  <a:cubicBezTo>
                    <a:pt x="173" y="66"/>
                    <a:pt x="178" y="64"/>
                    <a:pt x="180" y="62"/>
                  </a:cubicBezTo>
                  <a:cubicBezTo>
                    <a:pt x="184" y="58"/>
                    <a:pt x="184" y="52"/>
                    <a:pt x="184" y="47"/>
                  </a:cubicBezTo>
                  <a:cubicBezTo>
                    <a:pt x="184" y="42"/>
                    <a:pt x="182" y="36"/>
                    <a:pt x="183" y="31"/>
                  </a:cubicBezTo>
                  <a:cubicBezTo>
                    <a:pt x="185" y="21"/>
                    <a:pt x="196" y="21"/>
                    <a:pt x="205" y="20"/>
                  </a:cubicBezTo>
                  <a:cubicBezTo>
                    <a:pt x="210" y="20"/>
                    <a:pt x="217" y="19"/>
                    <a:pt x="223" y="19"/>
                  </a:cubicBezTo>
                  <a:cubicBezTo>
                    <a:pt x="230" y="18"/>
                    <a:pt x="234" y="20"/>
                    <a:pt x="238" y="22"/>
                  </a:cubicBezTo>
                  <a:cubicBezTo>
                    <a:pt x="243" y="25"/>
                    <a:pt x="241" y="30"/>
                    <a:pt x="241" y="37"/>
                  </a:cubicBezTo>
                  <a:cubicBezTo>
                    <a:pt x="242" y="44"/>
                    <a:pt x="238" y="52"/>
                    <a:pt x="242" y="58"/>
                  </a:cubicBezTo>
                  <a:cubicBezTo>
                    <a:pt x="245" y="63"/>
                    <a:pt x="249" y="64"/>
                    <a:pt x="255" y="66"/>
                  </a:cubicBezTo>
                  <a:cubicBezTo>
                    <a:pt x="270" y="72"/>
                    <a:pt x="283" y="76"/>
                    <a:pt x="296" y="85"/>
                  </a:cubicBezTo>
                  <a:cubicBezTo>
                    <a:pt x="297" y="85"/>
                    <a:pt x="297" y="85"/>
                    <a:pt x="298" y="85"/>
                  </a:cubicBezTo>
                  <a:cubicBezTo>
                    <a:pt x="300" y="86"/>
                    <a:pt x="303" y="86"/>
                    <a:pt x="305" y="84"/>
                  </a:cubicBezTo>
                  <a:cubicBezTo>
                    <a:pt x="311" y="78"/>
                    <a:pt x="318" y="67"/>
                    <a:pt x="326" y="63"/>
                  </a:cubicBezTo>
                  <a:cubicBezTo>
                    <a:pt x="336" y="58"/>
                    <a:pt x="342" y="68"/>
                    <a:pt x="350" y="75"/>
                  </a:cubicBezTo>
                  <a:cubicBezTo>
                    <a:pt x="358" y="83"/>
                    <a:pt x="372" y="92"/>
                    <a:pt x="365" y="104"/>
                  </a:cubicBezTo>
                  <a:cubicBezTo>
                    <a:pt x="361" y="110"/>
                    <a:pt x="351" y="112"/>
                    <a:pt x="346" y="118"/>
                  </a:cubicBezTo>
                  <a:cubicBezTo>
                    <a:pt x="341" y="123"/>
                    <a:pt x="341" y="126"/>
                    <a:pt x="343" y="133"/>
                  </a:cubicBezTo>
                  <a:cubicBezTo>
                    <a:pt x="346" y="139"/>
                    <a:pt x="350" y="144"/>
                    <a:pt x="352" y="151"/>
                  </a:cubicBezTo>
                  <a:cubicBezTo>
                    <a:pt x="355" y="160"/>
                    <a:pt x="358" y="170"/>
                    <a:pt x="361" y="179"/>
                  </a:cubicBezTo>
                  <a:cubicBezTo>
                    <a:pt x="362" y="182"/>
                    <a:pt x="364" y="184"/>
                    <a:pt x="366" y="184"/>
                  </a:cubicBezTo>
                  <a:cubicBezTo>
                    <a:pt x="376" y="185"/>
                    <a:pt x="387" y="184"/>
                    <a:pt x="396" y="186"/>
                  </a:cubicBezTo>
                  <a:cubicBezTo>
                    <a:pt x="411" y="190"/>
                    <a:pt x="407" y="204"/>
                    <a:pt x="407" y="216"/>
                  </a:cubicBezTo>
                  <a:cubicBezTo>
                    <a:pt x="408" y="226"/>
                    <a:pt x="411" y="236"/>
                    <a:pt x="400" y="24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27" name="Freeform 13"/>
            <p:cNvSpPr/>
            <p:nvPr/>
          </p:nvSpPr>
          <p:spPr bwMode="auto">
            <a:xfrm>
              <a:off x="2195" y="368"/>
              <a:ext cx="108" cy="49"/>
            </a:xfrm>
            <a:custGeom>
              <a:gdLst>
                <a:gd name="T0" fmla="*/ 10 w 40"/>
                <a:gd name="T1" fmla="*/ 16 h 18"/>
                <a:gd name="T2" fmla="*/ 33 w 40"/>
                <a:gd name="T3" fmla="*/ 12 h 18"/>
                <a:gd name="T4" fmla="*/ 33 w 40"/>
                <a:gd name="T5" fmla="*/ 0 h 18"/>
                <a:gd name="T6" fmla="*/ 7 w 40"/>
                <a:gd name="T7" fmla="*/ 4 h 18"/>
                <a:gd name="T8" fmla="*/ 10 w 40"/>
                <a:gd name="T9" fmla="*/ 16 h 18"/>
              </a:gdLst>
              <a:cxnLst>
                <a:cxn ang="0">
                  <a:pos x="T0" y="T1"/>
                </a:cxn>
                <a:cxn ang="0">
                  <a:pos x="T2" y="T3"/>
                </a:cxn>
                <a:cxn ang="0">
                  <a:pos x="T4" y="T5"/>
                </a:cxn>
                <a:cxn ang="0">
                  <a:pos x="T6" y="T7"/>
                </a:cxn>
                <a:cxn ang="0">
                  <a:pos x="T8" y="T9"/>
                </a:cxn>
              </a:cxnLst>
              <a:rect l="0" t="0" r="r" b="b"/>
              <a:pathLst>
                <a:path w="40" h="18">
                  <a:moveTo>
                    <a:pt x="10" y="16"/>
                  </a:moveTo>
                  <a:cubicBezTo>
                    <a:pt x="18" y="13"/>
                    <a:pt x="25" y="12"/>
                    <a:pt x="33" y="12"/>
                  </a:cubicBezTo>
                  <a:cubicBezTo>
                    <a:pt x="40" y="12"/>
                    <a:pt x="40" y="0"/>
                    <a:pt x="33" y="0"/>
                  </a:cubicBezTo>
                  <a:cubicBezTo>
                    <a:pt x="24" y="0"/>
                    <a:pt x="15" y="1"/>
                    <a:pt x="7" y="4"/>
                  </a:cubicBezTo>
                  <a:cubicBezTo>
                    <a:pt x="0" y="6"/>
                    <a:pt x="3" y="18"/>
                    <a:pt x="10" y="1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28" name="Freeform 14"/>
            <p:cNvSpPr/>
            <p:nvPr/>
          </p:nvSpPr>
          <p:spPr bwMode="auto">
            <a:xfrm>
              <a:off x="2383" y="384"/>
              <a:ext cx="102" cy="73"/>
            </a:xfrm>
            <a:custGeom>
              <a:gdLst>
                <a:gd name="T0" fmla="*/ 7 w 38"/>
                <a:gd name="T1" fmla="*/ 13 h 27"/>
                <a:gd name="T2" fmla="*/ 24 w 38"/>
                <a:gd name="T3" fmla="*/ 22 h 27"/>
                <a:gd name="T4" fmla="*/ 33 w 38"/>
                <a:gd name="T5" fmla="*/ 13 h 27"/>
                <a:gd name="T6" fmla="*/ 10 w 38"/>
                <a:gd name="T7" fmla="*/ 2 h 27"/>
                <a:gd name="T8" fmla="*/ 7 w 38"/>
                <a:gd name="T9" fmla="*/ 13 h 27"/>
              </a:gdLst>
              <a:cxnLst>
                <a:cxn ang="0">
                  <a:pos x="T0" y="T1"/>
                </a:cxn>
                <a:cxn ang="0">
                  <a:pos x="T2" y="T3"/>
                </a:cxn>
                <a:cxn ang="0">
                  <a:pos x="T4" y="T5"/>
                </a:cxn>
                <a:cxn ang="0">
                  <a:pos x="T6" y="T7"/>
                </a:cxn>
                <a:cxn ang="0">
                  <a:pos x="T8" y="T9"/>
                </a:cxn>
              </a:cxnLst>
              <a:rect l="0" t="0" r="r" b="b"/>
              <a:pathLst>
                <a:path w="38" h="27">
                  <a:moveTo>
                    <a:pt x="7" y="13"/>
                  </a:moveTo>
                  <a:cubicBezTo>
                    <a:pt x="13" y="15"/>
                    <a:pt x="19" y="18"/>
                    <a:pt x="24" y="22"/>
                  </a:cubicBezTo>
                  <a:cubicBezTo>
                    <a:pt x="30" y="27"/>
                    <a:pt x="38" y="18"/>
                    <a:pt x="33" y="13"/>
                  </a:cubicBezTo>
                  <a:cubicBezTo>
                    <a:pt x="26" y="8"/>
                    <a:pt x="19" y="4"/>
                    <a:pt x="10" y="2"/>
                  </a:cubicBezTo>
                  <a:cubicBezTo>
                    <a:pt x="3" y="0"/>
                    <a:pt x="0" y="11"/>
                    <a:pt x="7" y="1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29" name="Freeform 15"/>
            <p:cNvSpPr/>
            <p:nvPr/>
          </p:nvSpPr>
          <p:spPr bwMode="auto">
            <a:xfrm>
              <a:off x="2531" y="503"/>
              <a:ext cx="70" cy="94"/>
            </a:xfrm>
            <a:custGeom>
              <a:gdLst>
                <a:gd name="T0" fmla="*/ 23 w 26"/>
                <a:gd name="T1" fmla="*/ 24 h 35"/>
                <a:gd name="T2" fmla="*/ 12 w 26"/>
                <a:gd name="T3" fmla="*/ 4 h 35"/>
                <a:gd name="T4" fmla="*/ 4 w 26"/>
                <a:gd name="T5" fmla="*/ 1 h 35"/>
                <a:gd name="T6" fmla="*/ 2 w 26"/>
                <a:gd name="T7" fmla="*/ 10 h 35"/>
                <a:gd name="T8" fmla="*/ 12 w 26"/>
                <a:gd name="T9" fmla="*/ 27 h 35"/>
                <a:gd name="T10" fmla="*/ 23 w 26"/>
                <a:gd name="T11" fmla="*/ 24 h 35"/>
              </a:gdLst>
              <a:cxnLst>
                <a:cxn ang="0">
                  <a:pos x="T0" y="T1"/>
                </a:cxn>
                <a:cxn ang="0">
                  <a:pos x="T2" y="T3"/>
                </a:cxn>
                <a:cxn ang="0">
                  <a:pos x="T4" y="T5"/>
                </a:cxn>
                <a:cxn ang="0">
                  <a:pos x="T6" y="T7"/>
                </a:cxn>
                <a:cxn ang="0">
                  <a:pos x="T8" y="T9"/>
                </a:cxn>
                <a:cxn ang="0">
                  <a:pos x="T10" y="T11"/>
                </a:cxn>
              </a:cxnLst>
              <a:rect l="0" t="0" r="r" b="b"/>
              <a:pathLst>
                <a:path w="26" h="35">
                  <a:moveTo>
                    <a:pt x="23" y="24"/>
                  </a:moveTo>
                  <a:cubicBezTo>
                    <a:pt x="20" y="17"/>
                    <a:pt x="17" y="10"/>
                    <a:pt x="12" y="4"/>
                  </a:cubicBezTo>
                  <a:cubicBezTo>
                    <a:pt x="10" y="1"/>
                    <a:pt x="7" y="0"/>
                    <a:pt x="4" y="1"/>
                  </a:cubicBezTo>
                  <a:cubicBezTo>
                    <a:pt x="1" y="3"/>
                    <a:pt x="0" y="7"/>
                    <a:pt x="2" y="10"/>
                  </a:cubicBezTo>
                  <a:cubicBezTo>
                    <a:pt x="6" y="15"/>
                    <a:pt x="9" y="21"/>
                    <a:pt x="12" y="27"/>
                  </a:cubicBezTo>
                  <a:cubicBezTo>
                    <a:pt x="14" y="35"/>
                    <a:pt x="26" y="32"/>
                    <a:pt x="23" y="2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30" name="Freeform 16"/>
            <p:cNvSpPr/>
            <p:nvPr/>
          </p:nvSpPr>
          <p:spPr bwMode="auto">
            <a:xfrm>
              <a:off x="2566" y="680"/>
              <a:ext cx="48" cy="105"/>
            </a:xfrm>
            <a:custGeom>
              <a:gdLst>
                <a:gd name="T0" fmla="*/ 5 w 18"/>
                <a:gd name="T1" fmla="*/ 8 h 39"/>
                <a:gd name="T2" fmla="*/ 2 w 18"/>
                <a:gd name="T3" fmla="*/ 28 h 39"/>
                <a:gd name="T4" fmla="*/ 13 w 18"/>
                <a:gd name="T5" fmla="*/ 32 h 39"/>
                <a:gd name="T6" fmla="*/ 17 w 18"/>
                <a:gd name="T7" fmla="*/ 8 h 39"/>
                <a:gd name="T8" fmla="*/ 5 w 18"/>
                <a:gd name="T9" fmla="*/ 8 h 39"/>
              </a:gdLst>
              <a:cxnLst>
                <a:cxn ang="0">
                  <a:pos x="T0" y="T1"/>
                </a:cxn>
                <a:cxn ang="0">
                  <a:pos x="T2" y="T3"/>
                </a:cxn>
                <a:cxn ang="0">
                  <a:pos x="T4" y="T5"/>
                </a:cxn>
                <a:cxn ang="0">
                  <a:pos x="T6" y="T7"/>
                </a:cxn>
                <a:cxn ang="0">
                  <a:pos x="T8" y="T9"/>
                </a:cxn>
              </a:cxnLst>
              <a:rect l="0" t="0" r="r" b="b"/>
              <a:pathLst>
                <a:path w="18" h="39">
                  <a:moveTo>
                    <a:pt x="5" y="8"/>
                  </a:moveTo>
                  <a:cubicBezTo>
                    <a:pt x="5" y="15"/>
                    <a:pt x="4" y="21"/>
                    <a:pt x="2" y="28"/>
                  </a:cubicBezTo>
                  <a:cubicBezTo>
                    <a:pt x="0" y="36"/>
                    <a:pt x="12" y="39"/>
                    <a:pt x="13" y="32"/>
                  </a:cubicBezTo>
                  <a:cubicBezTo>
                    <a:pt x="15" y="24"/>
                    <a:pt x="17" y="16"/>
                    <a:pt x="17" y="8"/>
                  </a:cubicBezTo>
                  <a:cubicBezTo>
                    <a:pt x="18" y="0"/>
                    <a:pt x="6" y="0"/>
                    <a:pt x="5"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31" name="Freeform 17"/>
            <p:cNvSpPr/>
            <p:nvPr/>
          </p:nvSpPr>
          <p:spPr bwMode="auto">
            <a:xfrm>
              <a:off x="2461" y="855"/>
              <a:ext cx="86" cy="83"/>
            </a:xfrm>
            <a:custGeom>
              <a:gdLst>
                <a:gd name="T0" fmla="*/ 28 w 32"/>
                <a:gd name="T1" fmla="*/ 1 h 31"/>
                <a:gd name="T2" fmla="*/ 20 w 32"/>
                <a:gd name="T3" fmla="*/ 3 h 31"/>
                <a:gd name="T4" fmla="*/ 7 w 32"/>
                <a:gd name="T5" fmla="*/ 17 h 31"/>
                <a:gd name="T6" fmla="*/ 13 w 32"/>
                <a:gd name="T7" fmla="*/ 28 h 31"/>
                <a:gd name="T8" fmla="*/ 30 w 32"/>
                <a:gd name="T9" fmla="*/ 9 h 31"/>
                <a:gd name="T10" fmla="*/ 28 w 32"/>
                <a:gd name="T11" fmla="*/ 1 h 31"/>
              </a:gdLst>
              <a:cxnLst>
                <a:cxn ang="0">
                  <a:pos x="T0" y="T1"/>
                </a:cxn>
                <a:cxn ang="0">
                  <a:pos x="T2" y="T3"/>
                </a:cxn>
                <a:cxn ang="0">
                  <a:pos x="T4" y="T5"/>
                </a:cxn>
                <a:cxn ang="0">
                  <a:pos x="T6" y="T7"/>
                </a:cxn>
                <a:cxn ang="0">
                  <a:pos x="T8" y="T9"/>
                </a:cxn>
                <a:cxn ang="0">
                  <a:pos x="T10" y="T11"/>
                </a:cxn>
              </a:cxnLst>
              <a:rect l="0" t="0" r="r" b="b"/>
              <a:pathLst>
                <a:path w="32" h="31">
                  <a:moveTo>
                    <a:pt x="28" y="1"/>
                  </a:moveTo>
                  <a:cubicBezTo>
                    <a:pt x="26" y="0"/>
                    <a:pt x="21" y="0"/>
                    <a:pt x="20" y="3"/>
                  </a:cubicBezTo>
                  <a:cubicBezTo>
                    <a:pt x="17" y="9"/>
                    <a:pt x="13" y="14"/>
                    <a:pt x="7" y="17"/>
                  </a:cubicBezTo>
                  <a:cubicBezTo>
                    <a:pt x="0" y="21"/>
                    <a:pt x="6" y="31"/>
                    <a:pt x="13" y="28"/>
                  </a:cubicBezTo>
                  <a:cubicBezTo>
                    <a:pt x="21" y="24"/>
                    <a:pt x="27" y="17"/>
                    <a:pt x="30" y="9"/>
                  </a:cubicBezTo>
                  <a:cubicBezTo>
                    <a:pt x="32" y="6"/>
                    <a:pt x="31" y="3"/>
                    <a:pt x="28" y="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32" name="Freeform 18"/>
            <p:cNvSpPr/>
            <p:nvPr/>
          </p:nvSpPr>
          <p:spPr bwMode="auto">
            <a:xfrm>
              <a:off x="2295" y="954"/>
              <a:ext cx="104" cy="43"/>
            </a:xfrm>
            <a:custGeom>
              <a:gdLst>
                <a:gd name="T0" fmla="*/ 28 w 39"/>
                <a:gd name="T1" fmla="*/ 1 h 16"/>
                <a:gd name="T2" fmla="*/ 7 w 39"/>
                <a:gd name="T3" fmla="*/ 4 h 16"/>
                <a:gd name="T4" fmla="*/ 7 w 39"/>
                <a:gd name="T5" fmla="*/ 16 h 16"/>
                <a:gd name="T6" fmla="*/ 31 w 39"/>
                <a:gd name="T7" fmla="*/ 13 h 16"/>
                <a:gd name="T8" fmla="*/ 28 w 39"/>
                <a:gd name="T9" fmla="*/ 1 h 16"/>
              </a:gdLst>
              <a:cxnLst>
                <a:cxn ang="0">
                  <a:pos x="T0" y="T1"/>
                </a:cxn>
                <a:cxn ang="0">
                  <a:pos x="T2" y="T3"/>
                </a:cxn>
                <a:cxn ang="0">
                  <a:pos x="T4" y="T5"/>
                </a:cxn>
                <a:cxn ang="0">
                  <a:pos x="T6" y="T7"/>
                </a:cxn>
                <a:cxn ang="0">
                  <a:pos x="T8" y="T9"/>
                </a:cxn>
              </a:cxnLst>
              <a:rect l="0" t="0" r="r" b="b"/>
              <a:pathLst>
                <a:path w="39" h="16">
                  <a:moveTo>
                    <a:pt x="28" y="1"/>
                  </a:moveTo>
                  <a:cubicBezTo>
                    <a:pt x="21" y="2"/>
                    <a:pt x="14" y="3"/>
                    <a:pt x="7" y="4"/>
                  </a:cubicBezTo>
                  <a:cubicBezTo>
                    <a:pt x="0" y="4"/>
                    <a:pt x="0" y="16"/>
                    <a:pt x="7" y="16"/>
                  </a:cubicBezTo>
                  <a:cubicBezTo>
                    <a:pt x="15" y="15"/>
                    <a:pt x="23" y="14"/>
                    <a:pt x="31" y="13"/>
                  </a:cubicBezTo>
                  <a:cubicBezTo>
                    <a:pt x="39" y="11"/>
                    <a:pt x="36" y="0"/>
                    <a:pt x="28" y="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33" name="Freeform 19"/>
            <p:cNvSpPr/>
            <p:nvPr/>
          </p:nvSpPr>
          <p:spPr bwMode="auto">
            <a:xfrm>
              <a:off x="2117" y="914"/>
              <a:ext cx="100" cy="69"/>
            </a:xfrm>
            <a:custGeom>
              <a:gdLst>
                <a:gd name="T0" fmla="*/ 29 w 37"/>
                <a:gd name="T1" fmla="*/ 12 h 26"/>
                <a:gd name="T2" fmla="*/ 10 w 37"/>
                <a:gd name="T3" fmla="*/ 2 h 26"/>
                <a:gd name="T4" fmla="*/ 2 w 37"/>
                <a:gd name="T5" fmla="*/ 5 h 26"/>
                <a:gd name="T6" fmla="*/ 4 w 37"/>
                <a:gd name="T7" fmla="*/ 13 h 26"/>
                <a:gd name="T8" fmla="*/ 26 w 37"/>
                <a:gd name="T9" fmla="*/ 24 h 26"/>
                <a:gd name="T10" fmla="*/ 29 w 37"/>
                <a:gd name="T11" fmla="*/ 12 h 26"/>
              </a:gdLst>
              <a:cxnLst>
                <a:cxn ang="0">
                  <a:pos x="T0" y="T1"/>
                </a:cxn>
                <a:cxn ang="0">
                  <a:pos x="T2" y="T3"/>
                </a:cxn>
                <a:cxn ang="0">
                  <a:pos x="T4" y="T5"/>
                </a:cxn>
                <a:cxn ang="0">
                  <a:pos x="T6" y="T7"/>
                </a:cxn>
                <a:cxn ang="0">
                  <a:pos x="T8" y="T9"/>
                </a:cxn>
                <a:cxn ang="0">
                  <a:pos x="T10" y="T11"/>
                </a:cxn>
              </a:cxnLst>
              <a:rect l="0" t="0" r="r" b="b"/>
              <a:pathLst>
                <a:path w="37" h="26">
                  <a:moveTo>
                    <a:pt x="29" y="12"/>
                  </a:moveTo>
                  <a:cubicBezTo>
                    <a:pt x="22" y="10"/>
                    <a:pt x="16" y="7"/>
                    <a:pt x="10" y="2"/>
                  </a:cubicBezTo>
                  <a:cubicBezTo>
                    <a:pt x="7" y="0"/>
                    <a:pt x="3" y="2"/>
                    <a:pt x="2" y="5"/>
                  </a:cubicBezTo>
                  <a:cubicBezTo>
                    <a:pt x="0" y="8"/>
                    <a:pt x="1" y="11"/>
                    <a:pt x="4" y="13"/>
                  </a:cubicBezTo>
                  <a:cubicBezTo>
                    <a:pt x="11" y="18"/>
                    <a:pt x="18" y="21"/>
                    <a:pt x="26" y="24"/>
                  </a:cubicBezTo>
                  <a:cubicBezTo>
                    <a:pt x="34" y="26"/>
                    <a:pt x="37" y="14"/>
                    <a:pt x="29" y="1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34" name="Freeform 20"/>
            <p:cNvSpPr/>
            <p:nvPr/>
          </p:nvSpPr>
          <p:spPr bwMode="auto">
            <a:xfrm>
              <a:off x="1996" y="766"/>
              <a:ext cx="68" cy="97"/>
            </a:xfrm>
            <a:custGeom>
              <a:gdLst>
                <a:gd name="T0" fmla="*/ 14 w 25"/>
                <a:gd name="T1" fmla="*/ 7 h 36"/>
                <a:gd name="T2" fmla="*/ 2 w 25"/>
                <a:gd name="T3" fmla="*/ 11 h 36"/>
                <a:gd name="T4" fmla="*/ 14 w 25"/>
                <a:gd name="T5" fmla="*/ 34 h 36"/>
                <a:gd name="T6" fmla="*/ 23 w 25"/>
                <a:gd name="T7" fmla="*/ 34 h 36"/>
                <a:gd name="T8" fmla="*/ 23 w 25"/>
                <a:gd name="T9" fmla="*/ 25 h 36"/>
                <a:gd name="T10" fmla="*/ 14 w 25"/>
                <a:gd name="T11" fmla="*/ 7 h 36"/>
              </a:gdLst>
              <a:cxnLst>
                <a:cxn ang="0">
                  <a:pos x="T0" y="T1"/>
                </a:cxn>
                <a:cxn ang="0">
                  <a:pos x="T2" y="T3"/>
                </a:cxn>
                <a:cxn ang="0">
                  <a:pos x="T4" y="T5"/>
                </a:cxn>
                <a:cxn ang="0">
                  <a:pos x="T6" y="T7"/>
                </a:cxn>
                <a:cxn ang="0">
                  <a:pos x="T8" y="T9"/>
                </a:cxn>
                <a:cxn ang="0">
                  <a:pos x="T10" y="T11"/>
                </a:cxn>
              </a:cxnLst>
              <a:rect l="0" t="0" r="r" b="b"/>
              <a:pathLst>
                <a:path w="25" h="36">
                  <a:moveTo>
                    <a:pt x="14" y="7"/>
                  </a:moveTo>
                  <a:cubicBezTo>
                    <a:pt x="12" y="0"/>
                    <a:pt x="0" y="3"/>
                    <a:pt x="2" y="11"/>
                  </a:cubicBezTo>
                  <a:cubicBezTo>
                    <a:pt x="5" y="19"/>
                    <a:pt x="9" y="27"/>
                    <a:pt x="14" y="34"/>
                  </a:cubicBezTo>
                  <a:cubicBezTo>
                    <a:pt x="16" y="36"/>
                    <a:pt x="21" y="36"/>
                    <a:pt x="23" y="34"/>
                  </a:cubicBezTo>
                  <a:cubicBezTo>
                    <a:pt x="25" y="31"/>
                    <a:pt x="25" y="28"/>
                    <a:pt x="23" y="25"/>
                  </a:cubicBezTo>
                  <a:cubicBezTo>
                    <a:pt x="19" y="20"/>
                    <a:pt x="16" y="14"/>
                    <a:pt x="14" y="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35" name="Freeform 21"/>
            <p:cNvSpPr/>
            <p:nvPr/>
          </p:nvSpPr>
          <p:spPr bwMode="auto">
            <a:xfrm>
              <a:off x="1986" y="581"/>
              <a:ext cx="40" cy="107"/>
            </a:xfrm>
            <a:custGeom>
              <a:gdLst>
                <a:gd name="T0" fmla="*/ 13 w 15"/>
                <a:gd name="T1" fmla="*/ 33 h 40"/>
                <a:gd name="T2" fmla="*/ 14 w 15"/>
                <a:gd name="T3" fmla="*/ 11 h 40"/>
                <a:gd name="T4" fmla="*/ 3 w 15"/>
                <a:gd name="T5" fmla="*/ 8 h 40"/>
                <a:gd name="T6" fmla="*/ 1 w 15"/>
                <a:gd name="T7" fmla="*/ 33 h 40"/>
                <a:gd name="T8" fmla="*/ 13 w 15"/>
                <a:gd name="T9" fmla="*/ 33 h 40"/>
              </a:gdLst>
              <a:cxnLst>
                <a:cxn ang="0">
                  <a:pos x="T0" y="T1"/>
                </a:cxn>
                <a:cxn ang="0">
                  <a:pos x="T2" y="T3"/>
                </a:cxn>
                <a:cxn ang="0">
                  <a:pos x="T4" y="T5"/>
                </a:cxn>
                <a:cxn ang="0">
                  <a:pos x="T6" y="T7"/>
                </a:cxn>
                <a:cxn ang="0">
                  <a:pos x="T8" y="T9"/>
                </a:cxn>
              </a:cxnLst>
              <a:rect l="0" t="0" r="r" b="b"/>
              <a:pathLst>
                <a:path w="15" h="40">
                  <a:moveTo>
                    <a:pt x="13" y="33"/>
                  </a:moveTo>
                  <a:cubicBezTo>
                    <a:pt x="12" y="25"/>
                    <a:pt x="13" y="18"/>
                    <a:pt x="14" y="11"/>
                  </a:cubicBezTo>
                  <a:cubicBezTo>
                    <a:pt x="15" y="3"/>
                    <a:pt x="4" y="0"/>
                    <a:pt x="3" y="8"/>
                  </a:cubicBezTo>
                  <a:cubicBezTo>
                    <a:pt x="1" y="16"/>
                    <a:pt x="0" y="24"/>
                    <a:pt x="1" y="33"/>
                  </a:cubicBezTo>
                  <a:cubicBezTo>
                    <a:pt x="1" y="40"/>
                    <a:pt x="13" y="40"/>
                    <a:pt x="13" y="3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36" name="Freeform 22"/>
            <p:cNvSpPr/>
            <p:nvPr/>
          </p:nvSpPr>
          <p:spPr bwMode="auto">
            <a:xfrm>
              <a:off x="2045" y="430"/>
              <a:ext cx="91" cy="83"/>
            </a:xfrm>
            <a:custGeom>
              <a:gdLst>
                <a:gd name="T0" fmla="*/ 22 w 34"/>
                <a:gd name="T1" fmla="*/ 4 h 31"/>
                <a:gd name="T2" fmla="*/ 3 w 34"/>
                <a:gd name="T3" fmla="*/ 20 h 31"/>
                <a:gd name="T4" fmla="*/ 3 w 34"/>
                <a:gd name="T5" fmla="*/ 29 h 31"/>
                <a:gd name="T6" fmla="*/ 11 w 34"/>
                <a:gd name="T7" fmla="*/ 29 h 31"/>
                <a:gd name="T8" fmla="*/ 28 w 34"/>
                <a:gd name="T9" fmla="*/ 14 h 31"/>
                <a:gd name="T10" fmla="*/ 22 w 34"/>
                <a:gd name="T11" fmla="*/ 4 h 31"/>
              </a:gdLst>
              <a:cxnLst>
                <a:cxn ang="0">
                  <a:pos x="T0" y="T1"/>
                </a:cxn>
                <a:cxn ang="0">
                  <a:pos x="T2" y="T3"/>
                </a:cxn>
                <a:cxn ang="0">
                  <a:pos x="T4" y="T5"/>
                </a:cxn>
                <a:cxn ang="0">
                  <a:pos x="T6" y="T7"/>
                </a:cxn>
                <a:cxn ang="0">
                  <a:pos x="T8" y="T9"/>
                </a:cxn>
                <a:cxn ang="0">
                  <a:pos x="T10" y="T11"/>
                </a:cxn>
              </a:cxnLst>
              <a:rect l="0" t="0" r="r" b="b"/>
              <a:pathLst>
                <a:path w="34" h="31">
                  <a:moveTo>
                    <a:pt x="22" y="4"/>
                  </a:moveTo>
                  <a:cubicBezTo>
                    <a:pt x="14" y="8"/>
                    <a:pt x="8" y="14"/>
                    <a:pt x="3" y="20"/>
                  </a:cubicBezTo>
                  <a:cubicBezTo>
                    <a:pt x="1" y="23"/>
                    <a:pt x="0" y="26"/>
                    <a:pt x="3" y="29"/>
                  </a:cubicBezTo>
                  <a:cubicBezTo>
                    <a:pt x="5" y="31"/>
                    <a:pt x="9" y="31"/>
                    <a:pt x="11" y="29"/>
                  </a:cubicBezTo>
                  <a:cubicBezTo>
                    <a:pt x="16" y="23"/>
                    <a:pt x="21" y="18"/>
                    <a:pt x="28" y="14"/>
                  </a:cubicBezTo>
                  <a:cubicBezTo>
                    <a:pt x="34" y="10"/>
                    <a:pt x="28" y="0"/>
                    <a:pt x="22"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grpSp>
      <p:sp>
        <p:nvSpPr>
          <p:cNvPr id="37" name="任意多边形 36"/>
          <p:cNvSpPr/>
          <p:nvPr/>
        </p:nvSpPr>
        <p:spPr>
          <a:xfrm>
            <a:off x="3432786" y="703962"/>
            <a:ext cx="4559145" cy="45719"/>
          </a:xfrm>
          <a:custGeom>
            <a:gdLst>
              <a:gd name="connsiteX0" fmla="*/ 0 w 2616200"/>
              <a:gd name="connsiteY0" fmla="*/ 0 h 89090"/>
              <a:gd name="connsiteX1" fmla="*/ 444500 w 2616200"/>
              <a:gd name="connsiteY1" fmla="*/ 88900 h 89090"/>
              <a:gd name="connsiteX2" fmla="*/ 1092200 w 2616200"/>
              <a:gd name="connsiteY2" fmla="*/ 25400 h 89090"/>
              <a:gd name="connsiteX3" fmla="*/ 1549400 w 2616200"/>
              <a:gd name="connsiteY3" fmla="*/ 88900 h 89090"/>
              <a:gd name="connsiteX4" fmla="*/ 2209800 w 2616200"/>
              <a:gd name="connsiteY4" fmla="*/ 38100 h 89090"/>
              <a:gd name="connsiteX5" fmla="*/ 2616200 w 2616200"/>
              <a:gd name="connsiteY5" fmla="*/ 76200 h 8909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200" h="89090">
                <a:moveTo>
                  <a:pt x="0" y="0"/>
                </a:moveTo>
                <a:cubicBezTo>
                  <a:pt x="131233" y="42333"/>
                  <a:pt x="262467" y="84667"/>
                  <a:pt x="444500" y="88900"/>
                </a:cubicBezTo>
                <a:cubicBezTo>
                  <a:pt x="626533" y="93133"/>
                  <a:pt x="908050" y="25400"/>
                  <a:pt x="1092200" y="25400"/>
                </a:cubicBezTo>
                <a:cubicBezTo>
                  <a:pt x="1276350" y="25400"/>
                  <a:pt x="1363133" y="86783"/>
                  <a:pt x="1549400" y="88900"/>
                </a:cubicBezTo>
                <a:cubicBezTo>
                  <a:pt x="1735667" y="91017"/>
                  <a:pt x="2032000" y="40217"/>
                  <a:pt x="2209800" y="38100"/>
                </a:cubicBezTo>
                <a:cubicBezTo>
                  <a:pt x="2387600" y="35983"/>
                  <a:pt x="2501900" y="56091"/>
                  <a:pt x="2616200" y="76200"/>
                </a:cubicBezTo>
              </a:path>
            </a:pathLst>
          </a:custGeom>
          <a:noFill/>
          <a:ln w="19050">
            <a:solidFill>
              <a:srgbClr val="132F95"/>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38" name="文本框 37"/>
          <p:cNvSpPr txBox="1"/>
          <p:nvPr/>
        </p:nvSpPr>
        <p:spPr>
          <a:xfrm>
            <a:off x="2982873" y="53262"/>
            <a:ext cx="5109092" cy="584775"/>
          </a:xfrm>
          <a:prstGeom prst="rect">
            <a:avLst/>
          </a:prstGeom>
          <a:noFill/>
        </p:spPr>
        <p:txBody>
          <a:bodyPr wrap="none" rtlCol="0">
            <a:spAutoFit/>
            <a:scene3d>
              <a:camera prst="orthographicFront"/>
              <a:lightRig rig="threePt" dir="t"/>
            </a:scene3d>
            <a:sp3d contourW="127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200">
                <a:solidFill>
                  <a:srgbClr val="132F95"/>
                </a:solidFill>
                <a:cs typeface="+mn-ea"/>
                <a:sym typeface="+mn-lt"/>
              </a:rPr>
              <a:t>（三）对债权项目质量分析</a:t>
            </a:r>
          </a:p>
        </p:txBody>
      </p:sp>
      <p:sp>
        <p:nvSpPr>
          <p:cNvPr id="48" name="TextBox 47"/>
          <p:cNvSpPr txBox="1"/>
          <p:nvPr/>
        </p:nvSpPr>
        <p:spPr>
          <a:xfrm>
            <a:off x="371364" y="791858"/>
            <a:ext cx="3384376"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en-US" altLang="zh-CN" sz="2800" b="0" i="0" u="none" strike="noStrike" kern="0" cap="none" spc="0" normalizeH="0" baseline="0" noProof="0">
                <a:ln>
                  <a:noFill/>
                </a:ln>
                <a:solidFill>
                  <a:sysClr val="windowText" lastClr="000000"/>
                </a:solidFill>
                <a:effectLst/>
                <a:uLnTx/>
                <a:uFillTx/>
              </a:rPr>
              <a:t>1.</a:t>
            </a:r>
            <a:r>
              <a:rPr kumimoji="0" lang="zh-CN" altLang="en-US" sz="2800" b="0" i="0" u="none" strike="noStrike" kern="0" cap="none" spc="0" normalizeH="0" baseline="0" noProof="0">
                <a:ln>
                  <a:noFill/>
                </a:ln>
                <a:solidFill>
                  <a:sysClr val="windowText" lastClr="000000"/>
                </a:solidFill>
                <a:effectLst/>
                <a:uLnTx/>
                <a:uFillTx/>
              </a:rPr>
              <a:t>关于应收票据</a:t>
            </a:r>
          </a:p>
        </p:txBody>
      </p:sp>
      <p:graphicFrame>
        <p:nvGraphicFramePr>
          <p:cNvPr id="49" name="表格 48"/>
          <p:cNvGraphicFramePr>
            <a:graphicFrameLocks noGrp="1"/>
          </p:cNvGraphicFramePr>
          <p:nvPr/>
        </p:nvGraphicFramePr>
        <p:xfrm>
          <a:off x="479609" y="1316199"/>
          <a:ext cx="10251365" cy="1483360"/>
        </p:xfrm>
        <a:graphic>
          <a:graphicData uri="http://schemas.openxmlformats.org/drawingml/2006/table">
            <a:tbl>
              <a:tblPr firstRow="1" bandRow="1">
                <a:tableStyleId>{5C22544A-7EE6-4342-B048-85BDC9FD1C3A}</a:tableStyleId>
              </a:tblPr>
              <a:tblGrid>
                <a:gridCol w="1944226">
                  <a:extLst>
                    <a:ext uri="{9D8B030D-6E8A-4147-A177-3AD203B41FA5}">
                      <a16:colId xmlns="" xmlns:a16="http://schemas.microsoft.com/office/drawing/2014/main" val="20000"/>
                    </a:ext>
                  </a:extLst>
                </a:gridCol>
                <a:gridCol w="1472895">
                  <a:extLst>
                    <a:ext uri="{9D8B030D-6E8A-4147-A177-3AD203B41FA5}">
                      <a16:colId xmlns="" xmlns:a16="http://schemas.microsoft.com/office/drawing/2014/main" val="20001"/>
                    </a:ext>
                  </a:extLst>
                </a:gridCol>
                <a:gridCol w="1708561">
                  <a:extLst>
                    <a:ext uri="{9D8B030D-6E8A-4147-A177-3AD203B41FA5}">
                      <a16:colId xmlns="" xmlns:a16="http://schemas.microsoft.com/office/drawing/2014/main" val="20002"/>
                    </a:ext>
                  </a:extLst>
                </a:gridCol>
                <a:gridCol w="1708561">
                  <a:extLst>
                    <a:ext uri="{9D8B030D-6E8A-4147-A177-3AD203B41FA5}">
                      <a16:colId xmlns="" xmlns:a16="http://schemas.microsoft.com/office/drawing/2014/main" val="20003"/>
                    </a:ext>
                  </a:extLst>
                </a:gridCol>
                <a:gridCol w="1708561">
                  <a:extLst>
                    <a:ext uri="{9D8B030D-6E8A-4147-A177-3AD203B41FA5}">
                      <a16:colId xmlns="" xmlns:a16="http://schemas.microsoft.com/office/drawing/2014/main" val="20004"/>
                    </a:ext>
                  </a:extLst>
                </a:gridCol>
                <a:gridCol w="1708561">
                  <a:extLst>
                    <a:ext uri="{9D8B030D-6E8A-4147-A177-3AD203B41FA5}">
                      <a16:colId xmlns="" xmlns:a16="http://schemas.microsoft.com/office/drawing/2014/main" val="20005"/>
                    </a:ext>
                  </a:extLst>
                </a:gridCol>
              </a:tblGrid>
              <a:tr h="370840">
                <a:tc>
                  <a:txBody>
                    <a:bodyPr vert="horz" wrap="square"/>
                    <a:lstStyle>
                      <a:lvl1pPr marL="0" algn="l" defTabSz="914400" rtl="0" eaLnBrk="1" latinLnBrk="0" hangingPunct="1">
                        <a:defRPr sz="1800" b="1" kern="1200">
                          <a:solidFill>
                            <a:schemeClr val="lt1"/>
                          </a:solidFill>
                          <a:latin typeface="Century Gothic" panose="020b0502020202020204"/>
                        </a:defRPr>
                      </a:lvl1pPr>
                      <a:lvl2pPr marL="457200" algn="l" defTabSz="914400" rtl="0" eaLnBrk="1" latinLnBrk="0" hangingPunct="1">
                        <a:defRPr sz="1800" b="1" kern="1200">
                          <a:solidFill>
                            <a:schemeClr val="lt1"/>
                          </a:solidFill>
                          <a:latin typeface="Century Gothic" panose="020b0502020202020204"/>
                        </a:defRPr>
                      </a:lvl2pPr>
                      <a:lvl3pPr marL="914400" algn="l" defTabSz="914400" rtl="0" eaLnBrk="1" latinLnBrk="0" hangingPunct="1">
                        <a:defRPr sz="1800" b="1" kern="1200">
                          <a:solidFill>
                            <a:schemeClr val="lt1"/>
                          </a:solidFill>
                          <a:latin typeface="Century Gothic" panose="020b0502020202020204"/>
                        </a:defRPr>
                      </a:lvl3pPr>
                      <a:lvl4pPr marL="1371600" algn="l" defTabSz="914400" rtl="0" eaLnBrk="1" latinLnBrk="0" hangingPunct="1">
                        <a:defRPr sz="1800" b="1" kern="1200">
                          <a:solidFill>
                            <a:schemeClr val="lt1"/>
                          </a:solidFill>
                          <a:latin typeface="Century Gothic" panose="020b0502020202020204"/>
                        </a:defRPr>
                      </a:lvl4pPr>
                      <a:lvl5pPr marL="1828800" algn="l" defTabSz="914400" rtl="0" eaLnBrk="1" latinLnBrk="0" hangingPunct="1">
                        <a:defRPr sz="1800" b="1" kern="1200">
                          <a:solidFill>
                            <a:schemeClr val="lt1"/>
                          </a:solidFill>
                          <a:latin typeface="Century Gothic" panose="020b0502020202020204"/>
                        </a:defRPr>
                      </a:lvl5pPr>
                      <a:lvl6pPr marL="2286000" algn="l" defTabSz="914400" rtl="0" eaLnBrk="1" latinLnBrk="0" hangingPunct="1">
                        <a:defRPr sz="1800" b="1" kern="1200">
                          <a:solidFill>
                            <a:schemeClr val="lt1"/>
                          </a:solidFill>
                          <a:latin typeface="Century Gothic" panose="020b0502020202020204"/>
                        </a:defRPr>
                      </a:lvl6pPr>
                      <a:lvl7pPr marL="2743200" algn="l" defTabSz="914400" rtl="0" eaLnBrk="1" latinLnBrk="0" hangingPunct="1">
                        <a:defRPr sz="1800" b="1" kern="1200">
                          <a:solidFill>
                            <a:schemeClr val="lt1"/>
                          </a:solidFill>
                          <a:latin typeface="Century Gothic" panose="020b0502020202020204"/>
                        </a:defRPr>
                      </a:lvl7pPr>
                      <a:lvl8pPr marL="3200400" algn="l" defTabSz="914400" rtl="0" eaLnBrk="1" latinLnBrk="0" hangingPunct="1">
                        <a:defRPr sz="1800" b="1" kern="1200">
                          <a:solidFill>
                            <a:schemeClr val="lt1"/>
                          </a:solidFill>
                          <a:latin typeface="Century Gothic" panose="020b0502020202020204"/>
                        </a:defRPr>
                      </a:lvl8pPr>
                      <a:lvl9pPr marL="3657600" algn="l" defTabSz="914400" rtl="0" eaLnBrk="1" latinLnBrk="0" hangingPunct="1">
                        <a:defRPr sz="1800" b="1" kern="1200">
                          <a:solidFill>
                            <a:schemeClr val="lt1"/>
                          </a:solidFill>
                          <a:latin typeface="Century Gothic" panose="020b0502020202020204"/>
                        </a:defRPr>
                      </a:lvl9pPr>
                    </a:lstStyle>
                    <a:p>
                      <a:r>
                        <a:rPr lang="zh-CN" altLang="en-US"/>
                        <a:t>项目</a:t>
                      </a:r>
                    </a:p>
                  </a:txBody>
                  <a:tcPr/>
                </a:tc>
                <a:tc>
                  <a:txBody>
                    <a:bodyPr vert="horz" wrap="square"/>
                    <a:lstStyle>
                      <a:lvl1pPr marL="0" algn="l" defTabSz="914400" rtl="0" eaLnBrk="1" latinLnBrk="0" hangingPunct="1">
                        <a:defRPr sz="1800" b="1" kern="1200">
                          <a:solidFill>
                            <a:schemeClr val="lt1"/>
                          </a:solidFill>
                          <a:latin typeface="Century Gothic" panose="020b0502020202020204"/>
                        </a:defRPr>
                      </a:lvl1pPr>
                      <a:lvl2pPr marL="457200" algn="l" defTabSz="914400" rtl="0" eaLnBrk="1" latinLnBrk="0" hangingPunct="1">
                        <a:defRPr sz="1800" b="1" kern="1200">
                          <a:solidFill>
                            <a:schemeClr val="lt1"/>
                          </a:solidFill>
                          <a:latin typeface="Century Gothic" panose="020b0502020202020204"/>
                        </a:defRPr>
                      </a:lvl2pPr>
                      <a:lvl3pPr marL="914400" algn="l" defTabSz="914400" rtl="0" eaLnBrk="1" latinLnBrk="0" hangingPunct="1">
                        <a:defRPr sz="1800" b="1" kern="1200">
                          <a:solidFill>
                            <a:schemeClr val="lt1"/>
                          </a:solidFill>
                          <a:latin typeface="Century Gothic" panose="020b0502020202020204"/>
                        </a:defRPr>
                      </a:lvl3pPr>
                      <a:lvl4pPr marL="1371600" algn="l" defTabSz="914400" rtl="0" eaLnBrk="1" latinLnBrk="0" hangingPunct="1">
                        <a:defRPr sz="1800" b="1" kern="1200">
                          <a:solidFill>
                            <a:schemeClr val="lt1"/>
                          </a:solidFill>
                          <a:latin typeface="Century Gothic" panose="020b0502020202020204"/>
                        </a:defRPr>
                      </a:lvl4pPr>
                      <a:lvl5pPr marL="1828800" algn="l" defTabSz="914400" rtl="0" eaLnBrk="1" latinLnBrk="0" hangingPunct="1">
                        <a:defRPr sz="1800" b="1" kern="1200">
                          <a:solidFill>
                            <a:schemeClr val="lt1"/>
                          </a:solidFill>
                          <a:latin typeface="Century Gothic" panose="020b0502020202020204"/>
                        </a:defRPr>
                      </a:lvl5pPr>
                      <a:lvl6pPr marL="2286000" algn="l" defTabSz="914400" rtl="0" eaLnBrk="1" latinLnBrk="0" hangingPunct="1">
                        <a:defRPr sz="1800" b="1" kern="1200">
                          <a:solidFill>
                            <a:schemeClr val="lt1"/>
                          </a:solidFill>
                          <a:latin typeface="Century Gothic" panose="020b0502020202020204"/>
                        </a:defRPr>
                      </a:lvl6pPr>
                      <a:lvl7pPr marL="2743200" algn="l" defTabSz="914400" rtl="0" eaLnBrk="1" latinLnBrk="0" hangingPunct="1">
                        <a:defRPr sz="1800" b="1" kern="1200">
                          <a:solidFill>
                            <a:schemeClr val="lt1"/>
                          </a:solidFill>
                          <a:latin typeface="Century Gothic" panose="020b0502020202020204"/>
                        </a:defRPr>
                      </a:lvl7pPr>
                      <a:lvl8pPr marL="3200400" algn="l" defTabSz="914400" rtl="0" eaLnBrk="1" latinLnBrk="0" hangingPunct="1">
                        <a:defRPr sz="1800" b="1" kern="1200">
                          <a:solidFill>
                            <a:schemeClr val="lt1"/>
                          </a:solidFill>
                          <a:latin typeface="Century Gothic" panose="020b0502020202020204"/>
                        </a:defRPr>
                      </a:lvl8pPr>
                      <a:lvl9pPr marL="3657600" algn="l" defTabSz="914400" rtl="0" eaLnBrk="1" latinLnBrk="0" hangingPunct="1">
                        <a:defRPr sz="1800" b="1" kern="1200">
                          <a:solidFill>
                            <a:schemeClr val="lt1"/>
                          </a:solidFill>
                          <a:latin typeface="Century Gothic" panose="020b0502020202020204"/>
                        </a:defRPr>
                      </a:lvl9pPr>
                    </a:lstStyle>
                    <a:p>
                      <a:r>
                        <a:rPr lang="en-US" altLang="zh-CN"/>
                        <a:t>2015</a:t>
                      </a:r>
                      <a:endParaRPr lang="zh-CN" altLang="en-US"/>
                    </a:p>
                  </a:txBody>
                  <a:tcPr/>
                </a:tc>
                <a:tc>
                  <a:txBody>
                    <a:bodyPr vert="horz" wrap="square"/>
                    <a:lstStyle>
                      <a:lvl1pPr marL="0" algn="l" defTabSz="914400" rtl="0" eaLnBrk="1" latinLnBrk="0" hangingPunct="1">
                        <a:defRPr sz="1800" b="1" kern="1200">
                          <a:solidFill>
                            <a:schemeClr val="lt1"/>
                          </a:solidFill>
                          <a:latin typeface="Century Gothic" panose="020b0502020202020204"/>
                        </a:defRPr>
                      </a:lvl1pPr>
                      <a:lvl2pPr marL="457200" algn="l" defTabSz="914400" rtl="0" eaLnBrk="1" latinLnBrk="0" hangingPunct="1">
                        <a:defRPr sz="1800" b="1" kern="1200">
                          <a:solidFill>
                            <a:schemeClr val="lt1"/>
                          </a:solidFill>
                          <a:latin typeface="Century Gothic" panose="020b0502020202020204"/>
                        </a:defRPr>
                      </a:lvl2pPr>
                      <a:lvl3pPr marL="914400" algn="l" defTabSz="914400" rtl="0" eaLnBrk="1" latinLnBrk="0" hangingPunct="1">
                        <a:defRPr sz="1800" b="1" kern="1200">
                          <a:solidFill>
                            <a:schemeClr val="lt1"/>
                          </a:solidFill>
                          <a:latin typeface="Century Gothic" panose="020b0502020202020204"/>
                        </a:defRPr>
                      </a:lvl3pPr>
                      <a:lvl4pPr marL="1371600" algn="l" defTabSz="914400" rtl="0" eaLnBrk="1" latinLnBrk="0" hangingPunct="1">
                        <a:defRPr sz="1800" b="1" kern="1200">
                          <a:solidFill>
                            <a:schemeClr val="lt1"/>
                          </a:solidFill>
                          <a:latin typeface="Century Gothic" panose="020b0502020202020204"/>
                        </a:defRPr>
                      </a:lvl4pPr>
                      <a:lvl5pPr marL="1828800" algn="l" defTabSz="914400" rtl="0" eaLnBrk="1" latinLnBrk="0" hangingPunct="1">
                        <a:defRPr sz="1800" b="1" kern="1200">
                          <a:solidFill>
                            <a:schemeClr val="lt1"/>
                          </a:solidFill>
                          <a:latin typeface="Century Gothic" panose="020b0502020202020204"/>
                        </a:defRPr>
                      </a:lvl5pPr>
                      <a:lvl6pPr marL="2286000" algn="l" defTabSz="914400" rtl="0" eaLnBrk="1" latinLnBrk="0" hangingPunct="1">
                        <a:defRPr sz="1800" b="1" kern="1200">
                          <a:solidFill>
                            <a:schemeClr val="lt1"/>
                          </a:solidFill>
                          <a:latin typeface="Century Gothic" panose="020b0502020202020204"/>
                        </a:defRPr>
                      </a:lvl6pPr>
                      <a:lvl7pPr marL="2743200" algn="l" defTabSz="914400" rtl="0" eaLnBrk="1" latinLnBrk="0" hangingPunct="1">
                        <a:defRPr sz="1800" b="1" kern="1200">
                          <a:solidFill>
                            <a:schemeClr val="lt1"/>
                          </a:solidFill>
                          <a:latin typeface="Century Gothic" panose="020b0502020202020204"/>
                        </a:defRPr>
                      </a:lvl7pPr>
                      <a:lvl8pPr marL="3200400" algn="l" defTabSz="914400" rtl="0" eaLnBrk="1" latinLnBrk="0" hangingPunct="1">
                        <a:defRPr sz="1800" b="1" kern="1200">
                          <a:solidFill>
                            <a:schemeClr val="lt1"/>
                          </a:solidFill>
                          <a:latin typeface="Century Gothic" panose="020b0502020202020204"/>
                        </a:defRPr>
                      </a:lvl8pPr>
                      <a:lvl9pPr marL="3657600" algn="l" defTabSz="914400" rtl="0" eaLnBrk="1" latinLnBrk="0" hangingPunct="1">
                        <a:defRPr sz="1800" b="1" kern="1200">
                          <a:solidFill>
                            <a:schemeClr val="lt1"/>
                          </a:solidFill>
                          <a:latin typeface="Century Gothic" panose="020b0502020202020204"/>
                        </a:defRPr>
                      </a:lvl9pPr>
                    </a:lstStyle>
                    <a:p>
                      <a:r>
                        <a:rPr lang="en-US" altLang="zh-CN"/>
                        <a:t>2016</a:t>
                      </a:r>
                      <a:endParaRPr lang="zh-CN" altLang="en-US"/>
                    </a:p>
                  </a:txBody>
                  <a:tcPr/>
                </a:tc>
                <a:tc>
                  <a:txBody>
                    <a:bodyPr vert="horz" wrap="square"/>
                    <a:lstStyle>
                      <a:lvl1pPr marL="0" algn="l" defTabSz="914400" rtl="0" eaLnBrk="1" latinLnBrk="0" hangingPunct="1">
                        <a:defRPr sz="1800" b="1" kern="1200">
                          <a:solidFill>
                            <a:schemeClr val="lt1"/>
                          </a:solidFill>
                          <a:latin typeface="Century Gothic" panose="020b0502020202020204"/>
                        </a:defRPr>
                      </a:lvl1pPr>
                      <a:lvl2pPr marL="457200" algn="l" defTabSz="914400" rtl="0" eaLnBrk="1" latinLnBrk="0" hangingPunct="1">
                        <a:defRPr sz="1800" b="1" kern="1200">
                          <a:solidFill>
                            <a:schemeClr val="lt1"/>
                          </a:solidFill>
                          <a:latin typeface="Century Gothic" panose="020b0502020202020204"/>
                        </a:defRPr>
                      </a:lvl2pPr>
                      <a:lvl3pPr marL="914400" algn="l" defTabSz="914400" rtl="0" eaLnBrk="1" latinLnBrk="0" hangingPunct="1">
                        <a:defRPr sz="1800" b="1" kern="1200">
                          <a:solidFill>
                            <a:schemeClr val="lt1"/>
                          </a:solidFill>
                          <a:latin typeface="Century Gothic" panose="020b0502020202020204"/>
                        </a:defRPr>
                      </a:lvl3pPr>
                      <a:lvl4pPr marL="1371600" algn="l" defTabSz="914400" rtl="0" eaLnBrk="1" latinLnBrk="0" hangingPunct="1">
                        <a:defRPr sz="1800" b="1" kern="1200">
                          <a:solidFill>
                            <a:schemeClr val="lt1"/>
                          </a:solidFill>
                          <a:latin typeface="Century Gothic" panose="020b0502020202020204"/>
                        </a:defRPr>
                      </a:lvl4pPr>
                      <a:lvl5pPr marL="1828800" algn="l" defTabSz="914400" rtl="0" eaLnBrk="1" latinLnBrk="0" hangingPunct="1">
                        <a:defRPr sz="1800" b="1" kern="1200">
                          <a:solidFill>
                            <a:schemeClr val="lt1"/>
                          </a:solidFill>
                          <a:latin typeface="Century Gothic" panose="020b0502020202020204"/>
                        </a:defRPr>
                      </a:lvl5pPr>
                      <a:lvl6pPr marL="2286000" algn="l" defTabSz="914400" rtl="0" eaLnBrk="1" latinLnBrk="0" hangingPunct="1">
                        <a:defRPr sz="1800" b="1" kern="1200">
                          <a:solidFill>
                            <a:schemeClr val="lt1"/>
                          </a:solidFill>
                          <a:latin typeface="Century Gothic" panose="020b0502020202020204"/>
                        </a:defRPr>
                      </a:lvl6pPr>
                      <a:lvl7pPr marL="2743200" algn="l" defTabSz="914400" rtl="0" eaLnBrk="1" latinLnBrk="0" hangingPunct="1">
                        <a:defRPr sz="1800" b="1" kern="1200">
                          <a:solidFill>
                            <a:schemeClr val="lt1"/>
                          </a:solidFill>
                          <a:latin typeface="Century Gothic" panose="020b0502020202020204"/>
                        </a:defRPr>
                      </a:lvl7pPr>
                      <a:lvl8pPr marL="3200400" algn="l" defTabSz="914400" rtl="0" eaLnBrk="1" latinLnBrk="0" hangingPunct="1">
                        <a:defRPr sz="1800" b="1" kern="1200">
                          <a:solidFill>
                            <a:schemeClr val="lt1"/>
                          </a:solidFill>
                          <a:latin typeface="Century Gothic" panose="020b0502020202020204"/>
                        </a:defRPr>
                      </a:lvl8pPr>
                      <a:lvl9pPr marL="3657600" algn="l" defTabSz="914400" rtl="0" eaLnBrk="1" latinLnBrk="0" hangingPunct="1">
                        <a:defRPr sz="1800" b="1" kern="1200">
                          <a:solidFill>
                            <a:schemeClr val="lt1"/>
                          </a:solidFill>
                          <a:latin typeface="Century Gothic" panose="020b0502020202020204"/>
                        </a:defRPr>
                      </a:lvl9pPr>
                    </a:lstStyle>
                    <a:p>
                      <a:r>
                        <a:rPr lang="en-US" altLang="zh-CN"/>
                        <a:t>2017</a:t>
                      </a:r>
                      <a:endParaRPr lang="zh-CN" altLang="en-US"/>
                    </a:p>
                  </a:txBody>
                  <a:tcPr/>
                </a:tc>
                <a:tc>
                  <a:txBody>
                    <a:bodyPr vert="horz" wrap="square"/>
                    <a:lstStyle>
                      <a:lvl1pPr marL="0" algn="l" defTabSz="914400" rtl="0" eaLnBrk="1" latinLnBrk="0" hangingPunct="1">
                        <a:defRPr sz="1800" b="1" kern="1200">
                          <a:solidFill>
                            <a:schemeClr val="lt1"/>
                          </a:solidFill>
                          <a:latin typeface="Century Gothic" panose="020b0502020202020204"/>
                        </a:defRPr>
                      </a:lvl1pPr>
                      <a:lvl2pPr marL="457200" algn="l" defTabSz="914400" rtl="0" eaLnBrk="1" latinLnBrk="0" hangingPunct="1">
                        <a:defRPr sz="1800" b="1" kern="1200">
                          <a:solidFill>
                            <a:schemeClr val="lt1"/>
                          </a:solidFill>
                          <a:latin typeface="Century Gothic" panose="020b0502020202020204"/>
                        </a:defRPr>
                      </a:lvl2pPr>
                      <a:lvl3pPr marL="914400" algn="l" defTabSz="914400" rtl="0" eaLnBrk="1" latinLnBrk="0" hangingPunct="1">
                        <a:defRPr sz="1800" b="1" kern="1200">
                          <a:solidFill>
                            <a:schemeClr val="lt1"/>
                          </a:solidFill>
                          <a:latin typeface="Century Gothic" panose="020b0502020202020204"/>
                        </a:defRPr>
                      </a:lvl3pPr>
                      <a:lvl4pPr marL="1371600" algn="l" defTabSz="914400" rtl="0" eaLnBrk="1" latinLnBrk="0" hangingPunct="1">
                        <a:defRPr sz="1800" b="1" kern="1200">
                          <a:solidFill>
                            <a:schemeClr val="lt1"/>
                          </a:solidFill>
                          <a:latin typeface="Century Gothic" panose="020b0502020202020204"/>
                        </a:defRPr>
                      </a:lvl4pPr>
                      <a:lvl5pPr marL="1828800" algn="l" defTabSz="914400" rtl="0" eaLnBrk="1" latinLnBrk="0" hangingPunct="1">
                        <a:defRPr sz="1800" b="1" kern="1200">
                          <a:solidFill>
                            <a:schemeClr val="lt1"/>
                          </a:solidFill>
                          <a:latin typeface="Century Gothic" panose="020b0502020202020204"/>
                        </a:defRPr>
                      </a:lvl5pPr>
                      <a:lvl6pPr marL="2286000" algn="l" defTabSz="914400" rtl="0" eaLnBrk="1" latinLnBrk="0" hangingPunct="1">
                        <a:defRPr sz="1800" b="1" kern="1200">
                          <a:solidFill>
                            <a:schemeClr val="lt1"/>
                          </a:solidFill>
                          <a:latin typeface="Century Gothic" panose="020b0502020202020204"/>
                        </a:defRPr>
                      </a:lvl6pPr>
                      <a:lvl7pPr marL="2743200" algn="l" defTabSz="914400" rtl="0" eaLnBrk="1" latinLnBrk="0" hangingPunct="1">
                        <a:defRPr sz="1800" b="1" kern="1200">
                          <a:solidFill>
                            <a:schemeClr val="lt1"/>
                          </a:solidFill>
                          <a:latin typeface="Century Gothic" panose="020b0502020202020204"/>
                        </a:defRPr>
                      </a:lvl7pPr>
                      <a:lvl8pPr marL="3200400" algn="l" defTabSz="914400" rtl="0" eaLnBrk="1" latinLnBrk="0" hangingPunct="1">
                        <a:defRPr sz="1800" b="1" kern="1200">
                          <a:solidFill>
                            <a:schemeClr val="lt1"/>
                          </a:solidFill>
                          <a:latin typeface="Century Gothic" panose="020b0502020202020204"/>
                        </a:defRPr>
                      </a:lvl8pPr>
                      <a:lvl9pPr marL="3657600" algn="l" defTabSz="914400" rtl="0" eaLnBrk="1" latinLnBrk="0" hangingPunct="1">
                        <a:defRPr sz="1800" b="1" kern="1200">
                          <a:solidFill>
                            <a:schemeClr val="lt1"/>
                          </a:solidFill>
                          <a:latin typeface="Century Gothic" panose="020b0502020202020204"/>
                        </a:defRPr>
                      </a:lvl9pPr>
                    </a:lstStyle>
                    <a:p>
                      <a:r>
                        <a:rPr lang="en-US" altLang="zh-CN"/>
                        <a:t>2018</a:t>
                      </a:r>
                      <a:endParaRPr lang="zh-CN" altLang="en-US"/>
                    </a:p>
                  </a:txBody>
                  <a:tcPr/>
                </a:tc>
                <a:tc>
                  <a:txBody>
                    <a:bodyPr vert="horz" wrap="square"/>
                    <a:lstStyle>
                      <a:lvl1pPr marL="0" algn="l" defTabSz="914400" rtl="0" eaLnBrk="1" latinLnBrk="0" hangingPunct="1">
                        <a:defRPr sz="1800" b="1" kern="1200">
                          <a:solidFill>
                            <a:schemeClr val="lt1"/>
                          </a:solidFill>
                          <a:latin typeface="Century Gothic" panose="020b0502020202020204"/>
                        </a:defRPr>
                      </a:lvl1pPr>
                      <a:lvl2pPr marL="457200" algn="l" defTabSz="914400" rtl="0" eaLnBrk="1" latinLnBrk="0" hangingPunct="1">
                        <a:defRPr sz="1800" b="1" kern="1200">
                          <a:solidFill>
                            <a:schemeClr val="lt1"/>
                          </a:solidFill>
                          <a:latin typeface="Century Gothic" panose="020b0502020202020204"/>
                        </a:defRPr>
                      </a:lvl2pPr>
                      <a:lvl3pPr marL="914400" algn="l" defTabSz="914400" rtl="0" eaLnBrk="1" latinLnBrk="0" hangingPunct="1">
                        <a:defRPr sz="1800" b="1" kern="1200">
                          <a:solidFill>
                            <a:schemeClr val="lt1"/>
                          </a:solidFill>
                          <a:latin typeface="Century Gothic" panose="020b0502020202020204"/>
                        </a:defRPr>
                      </a:lvl3pPr>
                      <a:lvl4pPr marL="1371600" algn="l" defTabSz="914400" rtl="0" eaLnBrk="1" latinLnBrk="0" hangingPunct="1">
                        <a:defRPr sz="1800" b="1" kern="1200">
                          <a:solidFill>
                            <a:schemeClr val="lt1"/>
                          </a:solidFill>
                          <a:latin typeface="Century Gothic" panose="020b0502020202020204"/>
                        </a:defRPr>
                      </a:lvl4pPr>
                      <a:lvl5pPr marL="1828800" algn="l" defTabSz="914400" rtl="0" eaLnBrk="1" latinLnBrk="0" hangingPunct="1">
                        <a:defRPr sz="1800" b="1" kern="1200">
                          <a:solidFill>
                            <a:schemeClr val="lt1"/>
                          </a:solidFill>
                          <a:latin typeface="Century Gothic" panose="020b0502020202020204"/>
                        </a:defRPr>
                      </a:lvl5pPr>
                      <a:lvl6pPr marL="2286000" algn="l" defTabSz="914400" rtl="0" eaLnBrk="1" latinLnBrk="0" hangingPunct="1">
                        <a:defRPr sz="1800" b="1" kern="1200">
                          <a:solidFill>
                            <a:schemeClr val="lt1"/>
                          </a:solidFill>
                          <a:latin typeface="Century Gothic" panose="020b0502020202020204"/>
                        </a:defRPr>
                      </a:lvl6pPr>
                      <a:lvl7pPr marL="2743200" algn="l" defTabSz="914400" rtl="0" eaLnBrk="1" latinLnBrk="0" hangingPunct="1">
                        <a:defRPr sz="1800" b="1" kern="1200">
                          <a:solidFill>
                            <a:schemeClr val="lt1"/>
                          </a:solidFill>
                          <a:latin typeface="Century Gothic" panose="020b0502020202020204"/>
                        </a:defRPr>
                      </a:lvl7pPr>
                      <a:lvl8pPr marL="3200400" algn="l" defTabSz="914400" rtl="0" eaLnBrk="1" latinLnBrk="0" hangingPunct="1">
                        <a:defRPr sz="1800" b="1" kern="1200">
                          <a:solidFill>
                            <a:schemeClr val="lt1"/>
                          </a:solidFill>
                          <a:latin typeface="Century Gothic" panose="020b0502020202020204"/>
                        </a:defRPr>
                      </a:lvl8pPr>
                      <a:lvl9pPr marL="3657600" algn="l" defTabSz="914400" rtl="0" eaLnBrk="1" latinLnBrk="0" hangingPunct="1">
                        <a:defRPr sz="1800" b="1" kern="1200">
                          <a:solidFill>
                            <a:schemeClr val="lt1"/>
                          </a:solidFill>
                          <a:latin typeface="Century Gothic" panose="020b0502020202020204"/>
                        </a:defRPr>
                      </a:lvl9pPr>
                    </a:lstStyle>
                    <a:p>
                      <a:r>
                        <a:rPr lang="en-US" altLang="zh-CN"/>
                        <a:t>2019</a:t>
                      </a:r>
                      <a:endParaRPr lang="zh-CN" altLang="en-US"/>
                    </a:p>
                  </a:txBody>
                  <a:tcPr/>
                </a:tc>
                <a:extLst>
                  <a:ext uri="{0D108BD9-81ED-4DB2-BD59-A6C34878D82A}">
                    <a16:rowId xmlns="" xmlns:a16="http://schemas.microsoft.com/office/drawing/2014/main" val="10000"/>
                  </a:ext>
                </a:extLst>
              </a:tr>
              <a:tr h="370840">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r>
                        <a:rPr lang="zh-CN" altLang="en-US"/>
                        <a:t>银行承兑票据 </a:t>
                      </a:r>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r>
                        <a:rPr lang="en-US" altLang="zh-CN"/>
                        <a:t>4,393,214</a:t>
                      </a:r>
                      <a:endParaRPr lang="zh-CN" altLang="en-US"/>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r>
                        <a:rPr lang="en-US" altLang="zh-CN"/>
                        <a:t>3,583,265</a:t>
                      </a:r>
                      <a:endParaRPr lang="zh-CN" altLang="en-US"/>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r>
                        <a:rPr lang="en-US" altLang="zh-CN"/>
                        <a:t>6,933,520</a:t>
                      </a:r>
                      <a:endParaRPr lang="zh-CN" altLang="en-US"/>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endParaRPr lang="zh-CN" altLang="en-US"/>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endParaRPr lang="zh-CN" altLang="en-US"/>
                    </a:p>
                  </a:txBody>
                  <a:tcPr/>
                </a:tc>
                <a:extLst>
                  <a:ext uri="{0D108BD9-81ED-4DB2-BD59-A6C34878D82A}">
                    <a16:rowId xmlns="" xmlns:a16="http://schemas.microsoft.com/office/drawing/2014/main" val="10001"/>
                  </a:ext>
                </a:extLst>
              </a:tr>
              <a:tr h="370840">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r>
                        <a:rPr lang="zh-CN" altLang="en-US"/>
                        <a:t>商业承兑票据</a:t>
                      </a:r>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r>
                        <a:rPr lang="en-US" altLang="zh-CN"/>
                        <a:t>2,405,596</a:t>
                      </a:r>
                      <a:endParaRPr lang="zh-CN" altLang="en-US"/>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r>
                        <a:rPr lang="en-US" altLang="zh-CN"/>
                        <a:t>2,779,113</a:t>
                      </a:r>
                      <a:endParaRPr lang="zh-CN" altLang="en-US"/>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r>
                        <a:rPr lang="en-US" altLang="zh-CN"/>
                        <a:t>39,483</a:t>
                      </a:r>
                      <a:endParaRPr lang="zh-CN" altLang="en-US"/>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endParaRPr lang="zh-CN" altLang="en-US"/>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endParaRPr lang="zh-CN" altLang="en-US"/>
                    </a:p>
                  </a:txBody>
                  <a:tcPr/>
                </a:tc>
                <a:extLst>
                  <a:ext uri="{0D108BD9-81ED-4DB2-BD59-A6C34878D82A}">
                    <a16:rowId xmlns="" xmlns:a16="http://schemas.microsoft.com/office/drawing/2014/main" val="10002"/>
                  </a:ext>
                </a:extLst>
              </a:tr>
              <a:tr h="370840">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r>
                        <a:rPr lang="zh-CN" altLang="en-US"/>
                        <a:t>应收票据</a:t>
                      </a:r>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r>
                        <a:rPr lang="en-US" altLang="zh-CN"/>
                        <a:t>6,798,810</a:t>
                      </a:r>
                      <a:endParaRPr lang="zh-CN" altLang="en-US"/>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r>
                        <a:rPr lang="en-US" altLang="zh-CN"/>
                        <a:t>6,362,378</a:t>
                      </a:r>
                      <a:endParaRPr lang="zh-CN" altLang="en-US"/>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r>
                        <a:rPr lang="en-US" altLang="zh-CN"/>
                        <a:t>6,973,003</a:t>
                      </a:r>
                      <a:endParaRPr lang="zh-CN" altLang="en-US"/>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r>
                        <a:rPr lang="en-US" altLang="zh-CN"/>
                        <a:t>——</a:t>
                      </a:r>
                      <a:endParaRPr lang="zh-CN" altLang="en-US"/>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r>
                        <a:rPr lang="en-US" altLang="zh-CN"/>
                        <a:t>——</a:t>
                      </a:r>
                      <a:endParaRPr lang="zh-CN" altLang="en-US"/>
                    </a:p>
                  </a:txBody>
                  <a:tcPr/>
                </a:tc>
                <a:extLst>
                  <a:ext uri="{0D108BD9-81ED-4DB2-BD59-A6C34878D82A}">
                    <a16:rowId xmlns="" xmlns:a16="http://schemas.microsoft.com/office/drawing/2014/main" val="10003"/>
                  </a:ext>
                </a:extLst>
              </a:tr>
            </a:tbl>
          </a:graphicData>
        </a:graphic>
      </p:graphicFrame>
      <p:sp>
        <p:nvSpPr>
          <p:cNvPr id="50" name="TextBox 49"/>
          <p:cNvSpPr txBox="1"/>
          <p:nvPr/>
        </p:nvSpPr>
        <p:spPr>
          <a:xfrm>
            <a:off x="9366813" y="1001557"/>
            <a:ext cx="1584176" cy="30777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zh-CN" altLang="en-US" sz="1400" b="0" i="0" u="none" strike="noStrike" kern="0" cap="none" spc="0" normalizeH="0" baseline="0" noProof="0">
                <a:ln>
                  <a:noFill/>
                </a:ln>
                <a:solidFill>
                  <a:sysClr val="windowText" lastClr="000000"/>
                </a:solidFill>
                <a:effectLst/>
                <a:uLnTx/>
                <a:uFillTx/>
              </a:rPr>
              <a:t>单位：千元</a:t>
            </a:r>
          </a:p>
        </p:txBody>
      </p:sp>
      <p:sp>
        <p:nvSpPr>
          <p:cNvPr id="51" name="TextBox 50"/>
          <p:cNvSpPr txBox="1"/>
          <p:nvPr/>
        </p:nvSpPr>
        <p:spPr>
          <a:xfrm>
            <a:off x="595423" y="2924944"/>
            <a:ext cx="10034690" cy="147732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zh-CN" altLang="en-US" sz="1800" b="0" i="0" u="none" strike="noStrike" kern="0" cap="none" spc="0" normalizeH="0" baseline="0" noProof="0">
                <a:ln>
                  <a:noFill/>
                </a:ln>
                <a:solidFill>
                  <a:sysClr val="windowText" lastClr="000000"/>
                </a:solidFill>
                <a:effectLst/>
                <a:uLnTx/>
                <a:uFillTx/>
              </a:rPr>
              <a:t>      关于应收票据。与</a:t>
            </a:r>
            <a:r>
              <a:rPr kumimoji="0" lang="en-US" altLang="zh-CN" sz="1800" b="0" i="0" u="none" strike="noStrike" kern="0" cap="none" spc="0" normalizeH="0" baseline="0" noProof="0">
                <a:ln>
                  <a:noFill/>
                </a:ln>
                <a:solidFill>
                  <a:sysClr val="windowText" lastClr="000000"/>
                </a:solidFill>
                <a:effectLst/>
                <a:uLnTx/>
                <a:uFillTx/>
              </a:rPr>
              <a:t>2015</a:t>
            </a:r>
            <a:r>
              <a:rPr kumimoji="0" lang="zh-CN" altLang="en-US" sz="1800" b="0" i="0" u="none" strike="noStrike" kern="0" cap="none" spc="0" normalizeH="0" baseline="0" noProof="0">
                <a:ln>
                  <a:noFill/>
                </a:ln>
                <a:solidFill>
                  <a:sysClr val="windowText" lastClr="000000"/>
                </a:solidFill>
                <a:effectLst/>
                <a:uLnTx/>
                <a:uFillTx/>
              </a:rPr>
              <a:t>年应收票据</a:t>
            </a:r>
            <a:r>
              <a:rPr kumimoji="0" lang="en-US" altLang="zh-CN" sz="1800" b="0" i="0" u="none" strike="noStrike" kern="0" cap="none" spc="0" normalizeH="0" baseline="0" noProof="0">
                <a:ln>
                  <a:noFill/>
                </a:ln>
                <a:solidFill>
                  <a:sysClr val="windowText" lastClr="000000"/>
                </a:solidFill>
                <a:effectLst/>
                <a:uLnTx/>
                <a:uFillTx/>
              </a:rPr>
              <a:t>67.99</a:t>
            </a:r>
            <a:r>
              <a:rPr kumimoji="0" lang="zh-CN" altLang="en-US" sz="1800" b="0" i="0" u="none" strike="noStrike" kern="0" cap="none" spc="0" normalizeH="0" baseline="0" noProof="0">
                <a:ln>
                  <a:noFill/>
                </a:ln>
                <a:solidFill>
                  <a:sysClr val="windowText" lastClr="000000"/>
                </a:solidFill>
                <a:effectLst/>
                <a:uLnTx/>
                <a:uFillTx/>
              </a:rPr>
              <a:t>亿，</a:t>
            </a:r>
            <a:r>
              <a:rPr kumimoji="0" lang="en-US" altLang="zh-CN" sz="1800" b="0" i="0" u="none" strike="noStrike" kern="0" cap="none" spc="0" normalizeH="0" baseline="0" noProof="0">
                <a:ln>
                  <a:noFill/>
                </a:ln>
                <a:solidFill>
                  <a:sysClr val="windowText" lastClr="000000"/>
                </a:solidFill>
                <a:effectLst/>
                <a:uLnTx/>
                <a:uFillTx/>
              </a:rPr>
              <a:t>2016</a:t>
            </a:r>
            <a:r>
              <a:rPr kumimoji="0" lang="zh-CN" altLang="en-US" sz="1800" b="0" i="0" u="none" strike="noStrike" kern="0" cap="none" spc="0" normalizeH="0" baseline="0" noProof="0">
                <a:ln>
                  <a:noFill/>
                </a:ln>
                <a:solidFill>
                  <a:sysClr val="windowText" lastClr="000000"/>
                </a:solidFill>
                <a:effectLst/>
                <a:uLnTx/>
                <a:uFillTx/>
              </a:rPr>
              <a:t>年应收票据为</a:t>
            </a:r>
            <a:r>
              <a:rPr kumimoji="0" lang="en-US" altLang="zh-CN" sz="1800" b="0" i="0" u="none" strike="noStrike" kern="0" cap="none" spc="0" normalizeH="0" baseline="0" noProof="0">
                <a:ln>
                  <a:noFill/>
                </a:ln>
                <a:solidFill>
                  <a:sysClr val="windowText" lastClr="000000"/>
                </a:solidFill>
                <a:effectLst/>
                <a:uLnTx/>
                <a:uFillTx/>
              </a:rPr>
              <a:t>63.62</a:t>
            </a:r>
            <a:r>
              <a:rPr kumimoji="0" lang="zh-CN" altLang="en-US" sz="1800" b="0" i="0" u="none" strike="noStrike" kern="0" cap="none" spc="0" normalizeH="0" baseline="0" noProof="0">
                <a:ln>
                  <a:noFill/>
                </a:ln>
                <a:solidFill>
                  <a:sysClr val="windowText" lastClr="000000"/>
                </a:solidFill>
                <a:effectLst/>
                <a:uLnTx/>
                <a:uFillTx/>
              </a:rPr>
              <a:t>亿元，</a:t>
            </a:r>
            <a:r>
              <a:rPr kumimoji="0" lang="en-US" altLang="zh-CN" sz="1800" b="0" i="0" u="none" strike="noStrike" kern="0" cap="none" spc="0" normalizeH="0" baseline="0" noProof="0">
                <a:ln>
                  <a:noFill/>
                </a:ln>
                <a:solidFill>
                  <a:sysClr val="windowText" lastClr="000000"/>
                </a:solidFill>
                <a:effectLst/>
                <a:uLnTx/>
                <a:uFillTx/>
              </a:rPr>
              <a:t>2017</a:t>
            </a:r>
            <a:r>
              <a:rPr kumimoji="0" lang="zh-CN" altLang="en-US" sz="1800" b="0" i="0" u="none" strike="noStrike" kern="0" cap="none" spc="0" normalizeH="0" baseline="0" noProof="0">
                <a:ln>
                  <a:noFill/>
                </a:ln>
                <a:solidFill>
                  <a:sysClr val="windowText" lastClr="000000"/>
                </a:solidFill>
                <a:effectLst/>
                <a:uLnTx/>
                <a:uFillTx/>
              </a:rPr>
              <a:t>年应收票据为</a:t>
            </a:r>
            <a:r>
              <a:rPr kumimoji="0" lang="en-US" altLang="zh-CN" sz="1800" b="0" i="0" u="none" strike="noStrike" kern="0" cap="none" spc="0" normalizeH="0" baseline="0" noProof="0">
                <a:ln>
                  <a:noFill/>
                </a:ln>
                <a:solidFill>
                  <a:sysClr val="windowText" lastClr="000000"/>
                </a:solidFill>
                <a:effectLst/>
                <a:uLnTx/>
                <a:uFillTx/>
              </a:rPr>
              <a:t>69.73</a:t>
            </a:r>
            <a:r>
              <a:rPr kumimoji="0" lang="zh-CN" altLang="en-US" sz="1800" b="0" i="0" u="none" strike="noStrike" kern="0" cap="none" spc="0" normalizeH="0" baseline="0" noProof="0">
                <a:ln>
                  <a:noFill/>
                </a:ln>
                <a:solidFill>
                  <a:sysClr val="windowText" lastClr="000000"/>
                </a:solidFill>
                <a:effectLst/>
                <a:uLnTx/>
                <a:uFillTx/>
              </a:rPr>
              <a:t>亿元，三年的应收票据变幅度不大。但在</a:t>
            </a:r>
            <a:r>
              <a:rPr kumimoji="0" lang="en-US" altLang="zh-CN" sz="1800" b="0" i="0" u="none" strike="noStrike" kern="0" cap="none" spc="0" normalizeH="0" baseline="0" noProof="0">
                <a:ln>
                  <a:noFill/>
                </a:ln>
                <a:solidFill>
                  <a:sysClr val="windowText" lastClr="000000"/>
                </a:solidFill>
                <a:effectLst/>
                <a:uLnTx/>
                <a:uFillTx/>
              </a:rPr>
              <a:t>2018</a:t>
            </a:r>
            <a:r>
              <a:rPr kumimoji="0" lang="zh-CN" altLang="en-US" sz="1800" b="0" i="0" u="none" strike="noStrike" kern="0" cap="none" spc="0" normalizeH="0" baseline="0" noProof="0">
                <a:ln>
                  <a:noFill/>
                </a:ln>
                <a:solidFill>
                  <a:sysClr val="windowText" lastClr="000000"/>
                </a:solidFill>
                <a:effectLst/>
                <a:uLnTx/>
                <a:uFillTx/>
              </a:rPr>
              <a:t>年和</a:t>
            </a:r>
            <a:r>
              <a:rPr kumimoji="0" lang="en-US" altLang="zh-CN" sz="1800" b="0" i="0" u="none" strike="noStrike" kern="0" cap="none" spc="0" normalizeH="0" baseline="0" noProof="0">
                <a:ln>
                  <a:noFill/>
                </a:ln>
                <a:solidFill>
                  <a:sysClr val="windowText" lastClr="000000"/>
                </a:solidFill>
                <a:effectLst/>
                <a:uLnTx/>
                <a:uFillTx/>
              </a:rPr>
              <a:t>2019</a:t>
            </a:r>
            <a:r>
              <a:rPr kumimoji="0" lang="zh-CN" altLang="en-US" sz="1800" b="0" i="0" u="none" strike="noStrike" kern="0" cap="none" spc="0" normalizeH="0" baseline="0" noProof="0">
                <a:ln>
                  <a:noFill/>
                </a:ln>
                <a:solidFill>
                  <a:sysClr val="windowText" lastClr="000000"/>
                </a:solidFill>
                <a:effectLst/>
                <a:uLnTx/>
                <a:uFillTx/>
              </a:rPr>
              <a:t>年，比亚迪没有应收票据，这说明公司的销售结算方式不用应收票据结算了。</a:t>
            </a:r>
            <a:endParaRPr kumimoji="0" lang="en-US" altLang="zh-CN" sz="1800" b="0" i="0" u="none" strike="noStrike" kern="0" cap="none" spc="0" normalizeH="0" baseline="0" noProof="0">
              <a:ln>
                <a:noFill/>
              </a:ln>
              <a:solidFill>
                <a:sysClr val="windowText" lastClr="000000"/>
              </a:solidFill>
              <a:effectLst/>
              <a:uLnTx/>
              <a:uFillTx/>
            </a:endParaRPr>
          </a:p>
          <a:p>
            <a:pPr marL="0" marR="0" lvl="0" indent="0" defTabSz="914400" eaLnBrk="1" fontAlgn="auto" latinLnBrk="0" hangingPunct="1">
              <a:lnSpc>
                <a:spcPct val="100000"/>
              </a:lnSpc>
              <a:spcBef>
                <a:spcPct val="0"/>
              </a:spcBef>
              <a:spcAft>
                <a:spcPct val="0"/>
              </a:spcAft>
              <a:buClrTx/>
              <a:buSzTx/>
              <a:buFontTx/>
              <a:buNone/>
              <a:defRPr/>
            </a:pPr>
            <a:r>
              <a:rPr kumimoji="0" lang="en-US" altLang="zh-CN" sz="1800" b="0" i="0" u="none" strike="noStrike" kern="0" cap="none" spc="0" normalizeH="0" baseline="0" noProof="0">
                <a:ln>
                  <a:noFill/>
                </a:ln>
                <a:solidFill>
                  <a:sysClr val="windowText" lastClr="000000"/>
                </a:solidFill>
                <a:effectLst/>
                <a:uLnTx/>
                <a:uFillTx/>
              </a:rPr>
              <a:t>     </a:t>
            </a:r>
            <a:r>
              <a:rPr kumimoji="0" lang="zh-CN" altLang="en-US" sz="1800" b="0" i="0" u="none" strike="noStrike" kern="0" cap="none" spc="0" normalizeH="0" baseline="0" noProof="0">
                <a:ln>
                  <a:noFill/>
                </a:ln>
                <a:solidFill>
                  <a:sysClr val="windowText" lastClr="000000"/>
                </a:solidFill>
                <a:effectLst/>
                <a:uLnTx/>
                <a:uFillTx/>
              </a:rPr>
              <a:t>从报表附注中展示的应收票据的结构来看，企业近五年的应收票据中，银行承兑票据占据主体地位。这意味着企业的应收票据的质量较高。</a:t>
            </a:r>
          </a:p>
        </p:txBody>
      </p:sp>
      <p:sp>
        <p:nvSpPr>
          <p:cNvPr id="52" name="TextBox 51"/>
          <p:cNvSpPr txBox="1"/>
          <p:nvPr/>
        </p:nvSpPr>
        <p:spPr>
          <a:xfrm>
            <a:off x="595423" y="4445578"/>
            <a:ext cx="4962318"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en-US" altLang="zh-CN" sz="2800" b="0" i="0" u="none" strike="noStrike" kern="0" cap="none" spc="0" normalizeH="0" baseline="0" noProof="0">
                <a:ln>
                  <a:noFill/>
                </a:ln>
                <a:solidFill>
                  <a:sysClr val="windowText" lastClr="000000"/>
                </a:solidFill>
                <a:effectLst/>
                <a:uLnTx/>
                <a:uFillTx/>
              </a:rPr>
              <a:t>2.</a:t>
            </a:r>
            <a:r>
              <a:rPr kumimoji="0" lang="zh-CN" altLang="en-US" sz="2800" b="0" i="0" u="none" strike="noStrike" kern="0" cap="none" spc="0" normalizeH="0" baseline="0" noProof="0">
                <a:ln>
                  <a:noFill/>
                </a:ln>
                <a:solidFill>
                  <a:sysClr val="windowText" lastClr="000000"/>
                </a:solidFill>
                <a:effectLst/>
                <a:uLnTx/>
                <a:uFillTx/>
              </a:rPr>
              <a:t>关于应收账款及坏账准备</a:t>
            </a:r>
          </a:p>
        </p:txBody>
      </p:sp>
      <p:sp>
        <p:nvSpPr>
          <p:cNvPr id="53" name="TextBox 52"/>
          <p:cNvSpPr txBox="1"/>
          <p:nvPr/>
        </p:nvSpPr>
        <p:spPr>
          <a:xfrm>
            <a:off x="660442" y="5029052"/>
            <a:ext cx="9794599" cy="132343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rPr>
              <a:t>   关于应收账款及坏账准备。从规模来看，</a:t>
            </a:r>
            <a:r>
              <a:rPr lang="en-US" altLang="zh-CN" sz="2000">
                <a:latin typeface="+mn-ea"/>
              </a:rPr>
              <a:t>2015</a:t>
            </a:r>
            <a:r>
              <a:rPr lang="zh-CN" altLang="en-US" sz="2000">
                <a:latin typeface="+mn-ea"/>
              </a:rPr>
              <a:t>年只有约</a:t>
            </a:r>
            <a:r>
              <a:rPr lang="en-US" altLang="zh-CN" sz="2000">
                <a:latin typeface="+mn-ea"/>
              </a:rPr>
              <a:t>215.20</a:t>
            </a:r>
            <a:r>
              <a:rPr lang="zh-CN" altLang="en-US" sz="2000">
                <a:latin typeface="+mn-ea"/>
              </a:rPr>
              <a:t>亿，在</a:t>
            </a:r>
            <a:r>
              <a:rPr lang="en-US" altLang="zh-CN" sz="2000">
                <a:latin typeface="+mn-ea"/>
              </a:rPr>
              <a:t>2016</a:t>
            </a:r>
            <a:r>
              <a:rPr lang="zh-CN" altLang="en-US" sz="2000">
                <a:latin typeface="+mn-ea"/>
              </a:rPr>
              <a:t>年</a:t>
            </a:r>
            <a:r>
              <a:rPr lang="en-US" altLang="zh-CN" sz="2000">
                <a:latin typeface="+mn-ea"/>
              </a:rPr>
              <a:t>-2019</a:t>
            </a:r>
            <a:r>
              <a:rPr lang="zh-CN" altLang="en-US" sz="2000">
                <a:latin typeface="+mn-ea"/>
              </a:rPr>
              <a:t>年之间在</a:t>
            </a:r>
            <a:r>
              <a:rPr lang="en-US" altLang="zh-CN" sz="2000">
                <a:latin typeface="+mn-ea"/>
              </a:rPr>
              <a:t>400</a:t>
            </a:r>
            <a:r>
              <a:rPr lang="zh-CN" altLang="en-US" sz="2000">
                <a:latin typeface="+mn-ea"/>
              </a:rPr>
              <a:t>亿</a:t>
            </a:r>
            <a:r>
              <a:rPr lang="en-US" altLang="zh-CN" sz="2000">
                <a:latin typeface="+mn-ea"/>
              </a:rPr>
              <a:t>-500</a:t>
            </a:r>
            <a:r>
              <a:rPr lang="zh-CN" altLang="en-US" sz="2000">
                <a:latin typeface="+mn-ea"/>
              </a:rPr>
              <a:t>亿之间小幅波动。查看一下近五年的报表附注会发现，公司</a:t>
            </a:r>
            <a:r>
              <a:rPr lang="en-US" altLang="zh-CN" sz="2000">
                <a:latin typeface="+mn-ea"/>
              </a:rPr>
              <a:t>1</a:t>
            </a:r>
            <a:r>
              <a:rPr lang="zh-CN" altLang="en-US" sz="2000">
                <a:latin typeface="+mn-ea"/>
              </a:rPr>
              <a:t>年以内的应收账款占比较高，且总体计提的坏账准备规模比较小。这说明保值性比较高，整体质量良好。</a:t>
            </a:r>
          </a:p>
        </p:txBody>
      </p:sp>
      <p:pic>
        <p:nvPicPr>
          <p:cNvPr id="2" name="图片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469076"/>
            <a:ext cx="8106824" cy="2900002"/>
          </a:xfrm>
          <a:prstGeom prst="rect">
            <a:avLst/>
          </a:prstGeom>
        </p:spPr>
      </p:pic>
      <p:pic>
        <p:nvPicPr>
          <p:cNvPr id="4" name="图片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73908" y="0"/>
            <a:ext cx="6118092" cy="4759356"/>
          </a:xfrm>
          <a:prstGeom prst="rect">
            <a:avLst/>
          </a:prstGeom>
        </p:spPr>
      </p:pic>
    </p:spTree>
  </p:cSld>
  <p:clrMapOvr>
    <a:masterClrMapping/>
  </p:clrMapOvr>
  <mc:AlternateContent>
    <mc:Choice xmlns:p14="http://schemas.microsoft.com/office/powerpoint/2010/main" Requires="p14">
      <p:transition spd="slow" advTm="0" p14:dur="1500">
        <p:split orient="vert"/>
      </p:transition>
    </mc:Choice>
    <mc:Fallback>
      <p:transition spd="slow" advTm="0">
        <p:split orient="vert"/>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1" presetClass="entr" presetSubtype="0" dur="1000" fill="hold" nodeType="afterEffect">
                                  <p:stCondLst>
                                    <p:cond delay="0"/>
                                  </p:stCondLst>
                                  <p:childTnLst>
                                    <p:set>
                                      <p:cBhvr>
                                        <p:cTn id="6" dur="1" fill="hold">
                                          <p:stCondLst>
                                            <p:cond delay="0"/>
                                          </p:stCondLst>
                                        </p:cTn>
                                        <p:tgtEl>
                                          <p:spTgt spid="24"/>
                                        </p:tgtEl>
                                        <p:attrNameLst>
                                          <p:attrName>style.visibility</p:attrName>
                                        </p:attrNameLst>
                                      </p:cBhvr>
                                      <p:to>
                                        <p:strVal val="visible"/>
                                      </p:to>
                                    </p:set>
                                    <p:anim calcmode="lin" valueType="num">
                                      <p:cBhvr>
                                        <p:cTn id="7" dur="1000" fill="hold"/>
                                        <p:tgtEl>
                                          <p:spTgt spid="24"/>
                                        </p:tgtEl>
                                        <p:attrNameLst>
                                          <p:attrName>ppt_w</p:attrName>
                                        </p:attrNameLst>
                                      </p:cBhvr>
                                      <p:tavLst>
                                        <p:tav tm="0">
                                          <p:val>
                                            <p:fltVal val="0"/>
                                          </p:val>
                                        </p:tav>
                                        <p:tav tm="100000">
                                          <p:val>
                                            <p:strVal val="#ppt_w"/>
                                          </p:val>
                                        </p:tav>
                                      </p:tavLst>
                                    </p:anim>
                                    <p:anim calcmode="lin" valueType="num">
                                      <p:cBhvr>
                                        <p:cTn id="8" dur="1000" fill="hold"/>
                                        <p:tgtEl>
                                          <p:spTgt spid="24"/>
                                        </p:tgtEl>
                                        <p:attrNameLst>
                                          <p:attrName>ppt_h</p:attrName>
                                        </p:attrNameLst>
                                      </p:cBhvr>
                                      <p:tavLst>
                                        <p:tav tm="0">
                                          <p:val>
                                            <p:fltVal val="0"/>
                                          </p:val>
                                        </p:tav>
                                        <p:tav tm="100000">
                                          <p:val>
                                            <p:strVal val="#ppt_h"/>
                                          </p:val>
                                        </p:tav>
                                      </p:tavLst>
                                    </p:anim>
                                    <p:anim calcmode="lin" valueType="num">
                                      <p:cBhvr>
                                        <p:cTn id="9" dur="1000" fill="hold"/>
                                        <p:tgtEl>
                                          <p:spTgt spid="24"/>
                                        </p:tgtEl>
                                        <p:attrNameLst>
                                          <p:attrName>style.rotation</p:attrName>
                                        </p:attrNameLst>
                                      </p:cBhvr>
                                      <p:tavLst>
                                        <p:tav tm="0">
                                          <p:val>
                                            <p:fltVal val="90"/>
                                          </p:val>
                                        </p:tav>
                                        <p:tav tm="100000">
                                          <p:val>
                                            <p:fltVal val="0"/>
                                          </p:val>
                                        </p:tav>
                                      </p:tavLst>
                                    </p:anim>
                                    <p:animEffect transition="in" filter="fade">
                                      <p:cBhvr>
                                        <p:cTn id="10" dur="1000"/>
                                        <p:tgtEl>
                                          <p:spTgt spid="24"/>
                                        </p:tgtEl>
                                      </p:cBhvr>
                                    </p:animEffect>
                                  </p:childTnLst>
                                </p:cTn>
                              </p:par>
                              <p:par>
                                <p:cTn id="11" presetID="31" presetClass="entr" presetSubtype="0" dur="1000" fill="hold" nodeType="with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p:cTn id="13" dur="1000" fill="hold"/>
                                        <p:tgtEl>
                                          <p:spTgt spid="11"/>
                                        </p:tgtEl>
                                        <p:attrNameLst>
                                          <p:attrName>ppt_w</p:attrName>
                                        </p:attrNameLst>
                                      </p:cBhvr>
                                      <p:tavLst>
                                        <p:tav tm="0">
                                          <p:val>
                                            <p:fltVal val="0"/>
                                          </p:val>
                                        </p:tav>
                                        <p:tav tm="100000">
                                          <p:val>
                                            <p:strVal val="#ppt_w"/>
                                          </p:val>
                                        </p:tav>
                                      </p:tavLst>
                                    </p:anim>
                                    <p:anim calcmode="lin" valueType="num">
                                      <p:cBhvr>
                                        <p:cTn id="14" dur="1000" fill="hold"/>
                                        <p:tgtEl>
                                          <p:spTgt spid="11"/>
                                        </p:tgtEl>
                                        <p:attrNameLst>
                                          <p:attrName>ppt_h</p:attrName>
                                        </p:attrNameLst>
                                      </p:cBhvr>
                                      <p:tavLst>
                                        <p:tav tm="0">
                                          <p:val>
                                            <p:fltVal val="0"/>
                                          </p:val>
                                        </p:tav>
                                        <p:tav tm="100000">
                                          <p:val>
                                            <p:strVal val="#ppt_h"/>
                                          </p:val>
                                        </p:tav>
                                      </p:tavLst>
                                    </p:anim>
                                    <p:anim calcmode="lin" valueType="num">
                                      <p:cBhvr>
                                        <p:cTn id="15" dur="1000" fill="hold"/>
                                        <p:tgtEl>
                                          <p:spTgt spid="11"/>
                                        </p:tgtEl>
                                        <p:attrNameLst>
                                          <p:attrName>style.rotation</p:attrName>
                                        </p:attrNameLst>
                                      </p:cBhvr>
                                      <p:tavLst>
                                        <p:tav tm="0">
                                          <p:val>
                                            <p:fltVal val="90"/>
                                          </p:val>
                                        </p:tav>
                                        <p:tav tm="100000">
                                          <p:val>
                                            <p:fltVal val="0"/>
                                          </p:val>
                                        </p:tav>
                                      </p:tavLst>
                                    </p:anim>
                                    <p:animEffect transition="in" filter="fade">
                                      <p:cBhvr>
                                        <p:cTn id="16" dur="1000"/>
                                        <p:tgtEl>
                                          <p:spTgt spid="11"/>
                                        </p:tgtEl>
                                      </p:cBhvr>
                                    </p:animEffect>
                                  </p:childTnLst>
                                </p:cTn>
                              </p:par>
                            </p:childTnLst>
                          </p:cTn>
                        </p:par>
                        <p:par>
                          <p:cTn id="17" fill="hold" nodeType="afterGroup">
                            <p:stCondLst>
                              <p:cond delay="1000"/>
                            </p:stCondLst>
                            <p:childTnLst>
                              <p:par>
                                <p:cTn id="18" presetID="16" presetClass="entr" presetSubtype="21" dur="500" fill="hold" grpId="0" nodeType="afterEffect">
                                  <p:stCondLst>
                                    <p:cond delay="0"/>
                                  </p:stCondLst>
                                  <p:childTnLst>
                                    <p:set>
                                      <p:cBhvr>
                                        <p:cTn id="19" dur="1" fill="hold">
                                          <p:stCondLst>
                                            <p:cond delay="0"/>
                                          </p:stCondLst>
                                        </p:cTn>
                                        <p:tgtEl>
                                          <p:spTgt spid="37"/>
                                        </p:tgtEl>
                                        <p:attrNameLst>
                                          <p:attrName>style.visibility</p:attrName>
                                        </p:attrNameLst>
                                      </p:cBhvr>
                                      <p:to>
                                        <p:strVal val="visible"/>
                                      </p:to>
                                    </p:set>
                                    <p:animEffect transition="in" filter="barn(inVertical)">
                                      <p:cBhvr>
                                        <p:cTn id="20" dur="500"/>
                                        <p:tgtEl>
                                          <p:spTgt spid="37"/>
                                        </p:tgtEl>
                                      </p:cBhvr>
                                    </p:animEffect>
                                  </p:childTnLst>
                                </p:cTn>
                              </p:par>
                            </p:childTnLst>
                          </p:cTn>
                        </p:par>
                      </p:childTnLst>
                    </p:cTn>
                  </p:par>
                  <p:par>
                    <p:cTn id="21" fill="hold" nodeType="clickPar">
                      <p:stCondLst>
                        <p:cond delay="indefinite"/>
                        <p:cond evt="onBegin" delay="0">
                          <p:tn val="20"/>
                        </p:cond>
                      </p:stCondLst>
                      <p:childTnLst>
                        <p:par>
                          <p:cTn id="22" fill="hold">
                            <p:stCondLst>
                              <p:cond delay="0"/>
                            </p:stCondLst>
                            <p:childTnLst>
                              <p:par>
                                <p:cTn id="23" presetID="16" presetClass="entr" presetSubtype="21" dur="500" fill="hold" grpId="0" nodeType="clickEffect">
                                  <p:stCondLst>
                                    <p:cond delay="0"/>
                                  </p:stCondLst>
                                  <p:childTnLst>
                                    <p:set>
                                      <p:cBhvr>
                                        <p:cTn id="24" dur="1" fill="hold">
                                          <p:stCondLst>
                                            <p:cond delay="0"/>
                                          </p:stCondLst>
                                        </p:cTn>
                                        <p:tgtEl>
                                          <p:spTgt spid="38"/>
                                        </p:tgtEl>
                                        <p:attrNameLst>
                                          <p:attrName>style.visibility</p:attrName>
                                        </p:attrNameLst>
                                      </p:cBhvr>
                                      <p:to>
                                        <p:strVal val="visible"/>
                                      </p:to>
                                    </p:set>
                                    <p:animEffect transition="in" filter="barn(inVertical)">
                                      <p:cBhvr>
                                        <p:cTn id="25" dur="500"/>
                                        <p:tgtEl>
                                          <p:spTgt spid="38"/>
                                        </p:tgtEl>
                                      </p:cBhvr>
                                    </p:animEffect>
                                  </p:childTnLst>
                                </p:cTn>
                              </p:par>
                            </p:childTnLst>
                          </p:cTn>
                        </p:par>
                      </p:childTnLst>
                    </p:cTn>
                  </p:par>
                  <p:par>
                    <p:cTn id="26" fill="hold" nodeType="clickPar">
                      <p:stCondLst>
                        <p:cond delay="indefinite"/>
                        <p:cond evt="onBegin" delay="0">
                          <p:tn val="25"/>
                        </p:cond>
                      </p:stCondLst>
                      <p:childTnLst>
                        <p:par>
                          <p:cTn id="27" fill="hold">
                            <p:stCondLst>
                              <p:cond delay="0"/>
                            </p:stCondLst>
                            <p:childTnLst>
                              <p:par>
                                <p:cTn id="28" presetID="26" presetClass="emph" presetSubtype="0" dur="500" fill="hold" nodeType="clickEffect">
                                  <p:stCondLst>
                                    <p:cond delay="0"/>
                                  </p:stCondLst>
                                  <p:childTnLst>
                                    <p:animEffect transition="out" filter="fade">
                                      <p:cBhvr>
                                        <p:cTn id="29" dur="500" tmFilter="0, 0; .2, .5; .8, .5; 1, 0"/>
                                        <p:tgtEl>
                                          <p:spTgt spid="3"/>
                                        </p:tgtEl>
                                      </p:cBhvr>
                                    </p:animEffect>
                                    <p:animScale>
                                      <p:cBhvr>
                                        <p:cTn id="30" dur="250" autoRev="1" fill="hold"/>
                                        <p:tgtEl>
                                          <p:spTgt spid="3"/>
                                        </p:tgtEl>
                                      </p:cBhvr>
                                      <p:by x="105000" y="105000"/>
                                    </p:animScale>
                                  </p:childTnLst>
                                </p:cTn>
                              </p:par>
                            </p:childTnLst>
                          </p:cTn>
                        </p:par>
                      </p:childTnLst>
                    </p:cTn>
                  </p:par>
                  <p:par>
                    <p:cTn id="31" fill="hold" nodeType="clickPar">
                      <p:stCondLst>
                        <p:cond delay="indefinite"/>
                        <p:cond evt="onBegin" delay="0">
                          <p:tn val="30"/>
                        </p:cond>
                      </p:stCondLst>
                      <p:childTnLst>
                        <p:par>
                          <p:cTn id="32" fill="hold">
                            <p:stCondLst>
                              <p:cond delay="0"/>
                            </p:stCondLst>
                            <p:childTnLst>
                              <p:par>
                                <p:cTn id="33" presetID="22" presetClass="entr" presetSubtype="4" dur="500" fill="hold" grpId="0" nodeType="clickEffect">
                                  <p:stCondLst>
                                    <p:cond delay="0"/>
                                  </p:stCondLst>
                                  <p:childTnLst>
                                    <p:set>
                                      <p:cBhvr>
                                        <p:cTn id="34" dur="1" fill="hold">
                                          <p:stCondLst>
                                            <p:cond delay="0"/>
                                          </p:stCondLst>
                                        </p:cTn>
                                        <p:tgtEl>
                                          <p:spTgt spid="48"/>
                                        </p:tgtEl>
                                        <p:attrNameLst>
                                          <p:attrName>style.visibility</p:attrName>
                                        </p:attrNameLst>
                                      </p:cBhvr>
                                      <p:to>
                                        <p:strVal val="visible"/>
                                      </p:to>
                                    </p:set>
                                    <p:animEffect transition="in" filter="wipe(down)">
                                      <p:cBhvr>
                                        <p:cTn id="35" dur="500"/>
                                        <p:tgtEl>
                                          <p:spTgt spid="48"/>
                                        </p:tgtEl>
                                      </p:cBhvr>
                                    </p:animEffect>
                                  </p:childTnLst>
                                </p:cTn>
                              </p:par>
                            </p:childTnLst>
                          </p:cTn>
                        </p:par>
                      </p:childTnLst>
                    </p:cTn>
                  </p:par>
                  <p:par>
                    <p:cTn id="36" fill="hold" nodeType="clickPar">
                      <p:stCondLst>
                        <p:cond delay="indefinite"/>
                        <p:cond evt="onBegin" delay="0">
                          <p:tn val="35"/>
                        </p:cond>
                      </p:stCondLst>
                      <p:childTnLst>
                        <p:par>
                          <p:cTn id="37" fill="hold">
                            <p:stCondLst>
                              <p:cond delay="0"/>
                            </p:stCondLst>
                            <p:childTnLst>
                              <p:par>
                                <p:cTn id="38" presetID="22" presetClass="entr" presetSubtype="4" dur="500" fill="hold" nodeType="clickEffect">
                                  <p:stCondLst>
                                    <p:cond delay="0"/>
                                  </p:stCondLst>
                                  <p:childTnLst>
                                    <p:set>
                                      <p:cBhvr>
                                        <p:cTn id="39" dur="1" fill="hold">
                                          <p:stCondLst>
                                            <p:cond delay="0"/>
                                          </p:stCondLst>
                                        </p:cTn>
                                        <p:tgtEl>
                                          <p:spTgt spid="49"/>
                                        </p:tgtEl>
                                        <p:attrNameLst>
                                          <p:attrName>style.visibility</p:attrName>
                                        </p:attrNameLst>
                                      </p:cBhvr>
                                      <p:to>
                                        <p:strVal val="visible"/>
                                      </p:to>
                                    </p:set>
                                    <p:animEffect transition="in" filter="wipe(down)">
                                      <p:cBhvr>
                                        <p:cTn id="40" dur="500"/>
                                        <p:tgtEl>
                                          <p:spTgt spid="49"/>
                                        </p:tgtEl>
                                      </p:cBhvr>
                                    </p:animEffect>
                                  </p:childTnLst>
                                </p:cTn>
                              </p:par>
                            </p:childTnLst>
                          </p:cTn>
                        </p:par>
                      </p:childTnLst>
                    </p:cTn>
                  </p:par>
                  <p:par>
                    <p:cTn id="41" fill="hold" nodeType="clickPar">
                      <p:stCondLst>
                        <p:cond delay="indefinite"/>
                        <p:cond evt="onBegin" delay="0">
                          <p:tn val="40"/>
                        </p:cond>
                      </p:stCondLst>
                      <p:childTnLst>
                        <p:par>
                          <p:cTn id="42" fill="hold">
                            <p:stCondLst>
                              <p:cond delay="0"/>
                            </p:stCondLst>
                            <p:childTnLst>
                              <p:par>
                                <p:cTn id="43" presetID="16" presetClass="entr" presetSubtype="21" dur="500" fill="hold" nodeType="clickEffect">
                                  <p:stCondLst>
                                    <p:cond delay="0"/>
                                  </p:stCondLst>
                                  <p:childTnLst>
                                    <p:set>
                                      <p:cBhvr>
                                        <p:cTn id="44" dur="1" fill="hold">
                                          <p:stCondLst>
                                            <p:cond delay="0"/>
                                          </p:stCondLst>
                                        </p:cTn>
                                        <p:tgtEl>
                                          <p:spTgt spid="50">
                                            <p:txEl>
                                              <p:pRg st="0" end="0"/>
                                            </p:txEl>
                                          </p:spTgt>
                                        </p:tgtEl>
                                        <p:attrNameLst>
                                          <p:attrName>style.visibility</p:attrName>
                                        </p:attrNameLst>
                                      </p:cBhvr>
                                      <p:to>
                                        <p:strVal val="visible"/>
                                      </p:to>
                                    </p:set>
                                    <p:animEffect transition="in" filter="barn(inVertical)">
                                      <p:cBhvr>
                                        <p:cTn id="45" dur="500"/>
                                        <p:tgtEl>
                                          <p:spTgt spid="50">
                                            <p:txEl>
                                              <p:pRg st="0" end="0"/>
                                            </p:txEl>
                                          </p:spTgt>
                                        </p:tgtEl>
                                      </p:cBhvr>
                                    </p:animEffect>
                                  </p:childTnLst>
                                </p:cTn>
                              </p:par>
                            </p:childTnLst>
                          </p:cTn>
                        </p:par>
                      </p:childTnLst>
                    </p:cTn>
                  </p:par>
                  <p:par>
                    <p:cTn id="46" fill="hold" nodeType="clickPar">
                      <p:stCondLst>
                        <p:cond delay="indefinite"/>
                        <p:cond evt="onBegin" delay="0">
                          <p:tn val="45"/>
                        </p:cond>
                      </p:stCondLst>
                      <p:childTnLst>
                        <p:par>
                          <p:cTn id="47" fill="hold">
                            <p:stCondLst>
                              <p:cond delay="0"/>
                            </p:stCondLst>
                            <p:childTnLst>
                              <p:par>
                                <p:cTn id="48" presetID="16" presetClass="entr" presetSubtype="21" dur="500" fill="hold" grpId="0" nodeType="clickEffect">
                                  <p:stCondLst>
                                    <p:cond delay="0"/>
                                  </p:stCondLst>
                                  <p:childTnLst>
                                    <p:set>
                                      <p:cBhvr>
                                        <p:cTn id="49" dur="1" fill="hold">
                                          <p:stCondLst>
                                            <p:cond delay="0"/>
                                          </p:stCondLst>
                                        </p:cTn>
                                        <p:tgtEl>
                                          <p:spTgt spid="51"/>
                                        </p:tgtEl>
                                        <p:attrNameLst>
                                          <p:attrName>style.visibility</p:attrName>
                                        </p:attrNameLst>
                                      </p:cBhvr>
                                      <p:to>
                                        <p:strVal val="visible"/>
                                      </p:to>
                                    </p:set>
                                    <p:animEffect transition="in" filter="barn(inVertical)">
                                      <p:cBhvr>
                                        <p:cTn id="50" dur="500"/>
                                        <p:tgtEl>
                                          <p:spTgt spid="51"/>
                                        </p:tgtEl>
                                      </p:cBhvr>
                                    </p:animEffect>
                                  </p:childTnLst>
                                </p:cTn>
                              </p:par>
                            </p:childTnLst>
                          </p:cTn>
                        </p:par>
                      </p:childTnLst>
                    </p:cTn>
                  </p:par>
                  <p:par>
                    <p:cTn id="51" fill="hold" nodeType="clickPar">
                      <p:stCondLst>
                        <p:cond delay="indefinite"/>
                        <p:cond evt="onBegin" delay="0">
                          <p:tn val="50"/>
                        </p:cond>
                      </p:stCondLst>
                      <p:childTnLst>
                        <p:par>
                          <p:cTn id="52" fill="hold">
                            <p:stCondLst>
                              <p:cond delay="0"/>
                            </p:stCondLst>
                            <p:childTnLst>
                              <p:par>
                                <p:cTn id="53" presetID="16" presetClass="entr" presetSubtype="21" dur="500" fill="hold" grpId="0" nodeType="clickEffect">
                                  <p:stCondLst>
                                    <p:cond delay="0"/>
                                  </p:stCondLst>
                                  <p:childTnLst>
                                    <p:set>
                                      <p:cBhvr>
                                        <p:cTn id="54" dur="1" fill="hold">
                                          <p:stCondLst>
                                            <p:cond delay="0"/>
                                          </p:stCondLst>
                                        </p:cTn>
                                        <p:tgtEl>
                                          <p:spTgt spid="52"/>
                                        </p:tgtEl>
                                        <p:attrNameLst>
                                          <p:attrName>style.visibility</p:attrName>
                                        </p:attrNameLst>
                                      </p:cBhvr>
                                      <p:to>
                                        <p:strVal val="visible"/>
                                      </p:to>
                                    </p:set>
                                    <p:animEffect transition="in" filter="barn(inVertical)">
                                      <p:cBhvr>
                                        <p:cTn id="55" dur="500"/>
                                        <p:tgtEl>
                                          <p:spTgt spid="52"/>
                                        </p:tgtEl>
                                      </p:cBhvr>
                                    </p:animEffect>
                                  </p:childTnLst>
                                </p:cTn>
                              </p:par>
                            </p:childTnLst>
                          </p:cTn>
                        </p:par>
                      </p:childTnLst>
                    </p:cTn>
                  </p:par>
                  <p:par>
                    <p:cTn id="56" fill="hold" nodeType="clickPar">
                      <p:stCondLst>
                        <p:cond delay="indefinite"/>
                        <p:cond evt="onBegin" delay="0">
                          <p:tn val="55"/>
                        </p:cond>
                      </p:stCondLst>
                      <p:childTnLst>
                        <p:par>
                          <p:cTn id="57" fill="hold">
                            <p:stCondLst>
                              <p:cond delay="0"/>
                            </p:stCondLst>
                            <p:childTnLst>
                              <p:par>
                                <p:cTn id="58" presetID="16" presetClass="entr" presetSubtype="21" dur="500" fill="hold" grpId="0" nodeType="clickEffect">
                                  <p:stCondLst>
                                    <p:cond delay="0"/>
                                  </p:stCondLst>
                                  <p:childTnLst>
                                    <p:set>
                                      <p:cBhvr>
                                        <p:cTn id="59" dur="1" fill="hold">
                                          <p:stCondLst>
                                            <p:cond delay="0"/>
                                          </p:stCondLst>
                                        </p:cTn>
                                        <p:tgtEl>
                                          <p:spTgt spid="53"/>
                                        </p:tgtEl>
                                        <p:attrNameLst>
                                          <p:attrName>style.visibility</p:attrName>
                                        </p:attrNameLst>
                                      </p:cBhvr>
                                      <p:to>
                                        <p:strVal val="visible"/>
                                      </p:to>
                                    </p:set>
                                    <p:animEffect transition="in" filter="barn(inVertical)">
                                      <p:cBhvr>
                                        <p:cTn id="60" dur="500"/>
                                        <p:tgtEl>
                                          <p:spTgt spid="53"/>
                                        </p:tgtEl>
                                      </p:cBhvr>
                                    </p:animEffect>
                                  </p:childTnLst>
                                </p:cTn>
                              </p:par>
                            </p:childTnLst>
                          </p:cTn>
                        </p:par>
                      </p:childTnLst>
                    </p:cTn>
                  </p:par>
                  <p:par>
                    <p:cTn id="61" fill="hold" nodeType="clickPar">
                      <p:stCondLst>
                        <p:cond delay="indefinite"/>
                        <p:cond evt="onBegin" delay="0">
                          <p:tn val="60"/>
                        </p:cond>
                      </p:stCondLst>
                      <p:childTnLst>
                        <p:par>
                          <p:cTn id="62" fill="hold">
                            <p:stCondLst>
                              <p:cond delay="0"/>
                            </p:stCondLst>
                            <p:childTnLst>
                              <p:par>
                                <p:cTn id="63" presetID="16" presetClass="entr" presetSubtype="21" dur="500" fill="hold" nodeType="clickEffect">
                                  <p:stCondLst>
                                    <p:cond delay="0"/>
                                  </p:stCondLst>
                                  <p:childTnLst>
                                    <p:set>
                                      <p:cBhvr>
                                        <p:cTn id="64" dur="1" fill="hold">
                                          <p:stCondLst>
                                            <p:cond delay="0"/>
                                          </p:stCondLst>
                                        </p:cTn>
                                        <p:tgtEl>
                                          <p:spTgt spid="2"/>
                                        </p:tgtEl>
                                        <p:attrNameLst>
                                          <p:attrName>style.visibility</p:attrName>
                                        </p:attrNameLst>
                                      </p:cBhvr>
                                      <p:to>
                                        <p:strVal val="visible"/>
                                      </p:to>
                                    </p:set>
                                    <p:animEffect transition="in" filter="barn(inVertical)">
                                      <p:cBhvr>
                                        <p:cTn id="65" dur="500"/>
                                        <p:tgtEl>
                                          <p:spTgt spid="2"/>
                                        </p:tgtEl>
                                      </p:cBhvr>
                                    </p:animEffect>
                                  </p:childTnLst>
                                </p:cTn>
                              </p:par>
                            </p:childTnLst>
                          </p:cTn>
                        </p:par>
                      </p:childTnLst>
                    </p:cTn>
                  </p:par>
                  <p:par>
                    <p:cTn id="66" fill="hold" nodeType="clickPar">
                      <p:stCondLst>
                        <p:cond delay="indefinite"/>
                        <p:cond evt="onBegin" delay="0">
                          <p:tn val="65"/>
                        </p:cond>
                      </p:stCondLst>
                      <p:childTnLst>
                        <p:par>
                          <p:cTn id="67" fill="hold">
                            <p:stCondLst>
                              <p:cond delay="0"/>
                            </p:stCondLst>
                            <p:childTnLst>
                              <p:par>
                                <p:cTn id="68" presetID="16" presetClass="entr" presetSubtype="21" dur="500" fill="hold" nodeType="clickEffect">
                                  <p:stCondLst>
                                    <p:cond delay="0"/>
                                  </p:stCondLst>
                                  <p:childTnLst>
                                    <p:set>
                                      <p:cBhvr>
                                        <p:cTn id="69" dur="1" fill="hold">
                                          <p:stCondLst>
                                            <p:cond delay="0"/>
                                          </p:stCondLst>
                                        </p:cTn>
                                        <p:tgtEl>
                                          <p:spTgt spid="4"/>
                                        </p:tgtEl>
                                        <p:attrNameLst>
                                          <p:attrName>style.visibility</p:attrName>
                                        </p:attrNameLst>
                                      </p:cBhvr>
                                      <p:to>
                                        <p:strVal val="visible"/>
                                      </p:to>
                                    </p:set>
                                    <p:animEffect transition="in" filter="barn(inVertical)">
                                      <p:cBhvr>
                                        <p:cTn id="7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p:bldP spid="38" grpId="0"/>
      <p:bldP spid="48" grpId="0"/>
      <p:bldP spid="51" grpId="0"/>
      <p:bldP spid="52" grpId="0"/>
      <p:bldP spid="53"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0" name="Group 10"/>
          <p:cNvGrpSpPr>
            <a:grpSpLocks noChangeAspect="1"/>
          </p:cNvGrpSpPr>
          <p:nvPr/>
        </p:nvGrpSpPr>
        <p:grpSpPr>
          <a:xfrm>
            <a:off x="2730155" y="219326"/>
            <a:ext cx="501650" cy="502976"/>
            <a:chOff x="1728" y="113"/>
            <a:chExt cx="1136" cy="1139"/>
          </a:xfrm>
          <a:solidFill>
            <a:srgbClr val="132F95"/>
          </a:solidFill>
        </p:grpSpPr>
        <p:sp>
          <p:nvSpPr>
            <p:cNvPr id="11" name="Freeform 11"/>
            <p:cNvSpPr>
              <a:spLocks noEditPoints="1"/>
            </p:cNvSpPr>
            <p:nvPr/>
          </p:nvSpPr>
          <p:spPr bwMode="auto">
            <a:xfrm>
              <a:off x="2099" y="460"/>
              <a:ext cx="470" cy="419"/>
            </a:xfrm>
            <a:custGeom>
              <a:gdLst>
                <a:gd name="T0" fmla="*/ 68 w 175"/>
                <a:gd name="T1" fmla="*/ 11 h 156"/>
                <a:gd name="T2" fmla="*/ 2 w 175"/>
                <a:gd name="T3" fmla="*/ 85 h 156"/>
                <a:gd name="T4" fmla="*/ 77 w 175"/>
                <a:gd name="T5" fmla="*/ 155 h 156"/>
                <a:gd name="T6" fmla="*/ 68 w 175"/>
                <a:gd name="T7" fmla="*/ 11 h 156"/>
                <a:gd name="T8" fmla="*/ 77 w 175"/>
                <a:gd name="T9" fmla="*/ 143 h 156"/>
                <a:gd name="T10" fmla="*/ 14 w 175"/>
                <a:gd name="T11" fmla="*/ 85 h 156"/>
                <a:gd name="T12" fmla="*/ 68 w 175"/>
                <a:gd name="T13" fmla="*/ 23 h 156"/>
                <a:gd name="T14" fmla="*/ 77 w 175"/>
                <a:gd name="T15" fmla="*/ 143 h 156"/>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75" h="156">
                  <a:moveTo>
                    <a:pt x="68" y="11"/>
                  </a:moveTo>
                  <a:cubicBezTo>
                    <a:pt x="30" y="15"/>
                    <a:pt x="0" y="46"/>
                    <a:pt x="2" y="85"/>
                  </a:cubicBezTo>
                  <a:cubicBezTo>
                    <a:pt x="4" y="125"/>
                    <a:pt x="37" y="155"/>
                    <a:pt x="77" y="155"/>
                  </a:cubicBezTo>
                  <a:cubicBezTo>
                    <a:pt x="175" y="156"/>
                    <a:pt x="164" y="0"/>
                    <a:pt x="68" y="11"/>
                  </a:cubicBezTo>
                  <a:close/>
                  <a:moveTo>
                    <a:pt x="77" y="143"/>
                  </a:moveTo>
                  <a:cubicBezTo>
                    <a:pt x="44" y="143"/>
                    <a:pt x="16" y="118"/>
                    <a:pt x="14" y="85"/>
                  </a:cubicBezTo>
                  <a:cubicBezTo>
                    <a:pt x="12" y="53"/>
                    <a:pt x="37" y="26"/>
                    <a:pt x="68" y="23"/>
                  </a:cubicBezTo>
                  <a:cubicBezTo>
                    <a:pt x="149" y="14"/>
                    <a:pt x="159" y="143"/>
                    <a:pt x="77" y="14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2" name="Freeform 12"/>
            <p:cNvSpPr>
              <a:spLocks noEditPoints="1"/>
            </p:cNvSpPr>
            <p:nvPr/>
          </p:nvSpPr>
          <p:spPr bwMode="auto">
            <a:xfrm>
              <a:off x="1728" y="113"/>
              <a:ext cx="1136" cy="1139"/>
            </a:xfrm>
            <a:custGeom>
              <a:gdLst>
                <a:gd name="T0" fmla="*/ 413 w 423"/>
                <a:gd name="T1" fmla="*/ 178 h 424"/>
                <a:gd name="T2" fmla="*/ 362 w 423"/>
                <a:gd name="T3" fmla="*/ 142 h 424"/>
                <a:gd name="T4" fmla="*/ 378 w 423"/>
                <a:gd name="T5" fmla="*/ 107 h 424"/>
                <a:gd name="T6" fmla="*/ 361 w 423"/>
                <a:gd name="T7" fmla="*/ 69 h 424"/>
                <a:gd name="T8" fmla="*/ 299 w 423"/>
                <a:gd name="T9" fmla="*/ 72 h 424"/>
                <a:gd name="T10" fmla="*/ 253 w 423"/>
                <a:gd name="T11" fmla="*/ 44 h 424"/>
                <a:gd name="T12" fmla="*/ 208 w 423"/>
                <a:gd name="T13" fmla="*/ 8 h 424"/>
                <a:gd name="T14" fmla="*/ 172 w 423"/>
                <a:gd name="T15" fmla="*/ 50 h 424"/>
                <a:gd name="T16" fmla="*/ 127 w 423"/>
                <a:gd name="T17" fmla="*/ 73 h 424"/>
                <a:gd name="T18" fmla="*/ 57 w 423"/>
                <a:gd name="T19" fmla="*/ 79 h 424"/>
                <a:gd name="T20" fmla="*/ 50 w 423"/>
                <a:gd name="T21" fmla="*/ 174 h 424"/>
                <a:gd name="T22" fmla="*/ 5 w 423"/>
                <a:gd name="T23" fmla="*/ 224 h 424"/>
                <a:gd name="T24" fmla="*/ 53 w 423"/>
                <a:gd name="T25" fmla="*/ 254 h 424"/>
                <a:gd name="T26" fmla="*/ 68 w 423"/>
                <a:gd name="T27" fmla="*/ 296 h 424"/>
                <a:gd name="T28" fmla="*/ 44 w 423"/>
                <a:gd name="T29" fmla="*/ 333 h 424"/>
                <a:gd name="T30" fmla="*/ 128 w 423"/>
                <a:gd name="T31" fmla="*/ 356 h 424"/>
                <a:gd name="T32" fmla="*/ 177 w 423"/>
                <a:gd name="T33" fmla="*/ 416 h 424"/>
                <a:gd name="T34" fmla="*/ 240 w 423"/>
                <a:gd name="T35" fmla="*/ 420 h 424"/>
                <a:gd name="T36" fmla="*/ 250 w 423"/>
                <a:gd name="T37" fmla="*/ 377 h 424"/>
                <a:gd name="T38" fmla="*/ 308 w 423"/>
                <a:gd name="T39" fmla="*/ 359 h 424"/>
                <a:gd name="T40" fmla="*/ 376 w 423"/>
                <a:gd name="T41" fmla="*/ 343 h 424"/>
                <a:gd name="T42" fmla="*/ 359 w 423"/>
                <a:gd name="T43" fmla="*/ 290 h 424"/>
                <a:gd name="T44" fmla="*/ 413 w 423"/>
                <a:gd name="T45" fmla="*/ 250 h 424"/>
                <a:gd name="T46" fmla="*/ 400 w 423"/>
                <a:gd name="T47" fmla="*/ 240 h 424"/>
                <a:gd name="T48" fmla="*/ 363 w 423"/>
                <a:gd name="T49" fmla="*/ 242 h 424"/>
                <a:gd name="T50" fmla="*/ 342 w 423"/>
                <a:gd name="T51" fmla="*/ 293 h 424"/>
                <a:gd name="T52" fmla="*/ 366 w 423"/>
                <a:gd name="T53" fmla="*/ 329 h 424"/>
                <a:gd name="T54" fmla="*/ 337 w 423"/>
                <a:gd name="T55" fmla="*/ 366 h 424"/>
                <a:gd name="T56" fmla="*/ 302 w 423"/>
                <a:gd name="T57" fmla="*/ 340 h 424"/>
                <a:gd name="T58" fmla="*/ 243 w 423"/>
                <a:gd name="T59" fmla="*/ 363 h 424"/>
                <a:gd name="T60" fmla="*/ 240 w 423"/>
                <a:gd name="T61" fmla="*/ 390 h 424"/>
                <a:gd name="T62" fmla="*/ 186 w 423"/>
                <a:gd name="T63" fmla="*/ 394 h 424"/>
                <a:gd name="T64" fmla="*/ 181 w 423"/>
                <a:gd name="T65" fmla="*/ 363 h 424"/>
                <a:gd name="T66" fmla="*/ 129 w 423"/>
                <a:gd name="T67" fmla="*/ 342 h 424"/>
                <a:gd name="T68" fmla="*/ 101 w 423"/>
                <a:gd name="T69" fmla="*/ 364 h 424"/>
                <a:gd name="T70" fmla="*/ 58 w 423"/>
                <a:gd name="T71" fmla="*/ 325 h 424"/>
                <a:gd name="T72" fmla="*/ 80 w 423"/>
                <a:gd name="T73" fmla="*/ 293 h 424"/>
                <a:gd name="T74" fmla="*/ 63 w 423"/>
                <a:gd name="T75" fmla="*/ 246 h 424"/>
                <a:gd name="T76" fmla="*/ 38 w 423"/>
                <a:gd name="T77" fmla="*/ 243 h 424"/>
                <a:gd name="T78" fmla="*/ 17 w 423"/>
                <a:gd name="T79" fmla="*/ 202 h 424"/>
                <a:gd name="T80" fmla="*/ 53 w 423"/>
                <a:gd name="T81" fmla="*/ 186 h 424"/>
                <a:gd name="T82" fmla="*/ 85 w 423"/>
                <a:gd name="T83" fmla="*/ 130 h 424"/>
                <a:gd name="T84" fmla="*/ 65 w 423"/>
                <a:gd name="T85" fmla="*/ 88 h 424"/>
                <a:gd name="T86" fmla="*/ 120 w 423"/>
                <a:gd name="T87" fmla="*/ 84 h 424"/>
                <a:gd name="T88" fmla="*/ 170 w 423"/>
                <a:gd name="T89" fmla="*/ 67 h 424"/>
                <a:gd name="T90" fmla="*/ 184 w 423"/>
                <a:gd name="T91" fmla="*/ 47 h 424"/>
                <a:gd name="T92" fmla="*/ 205 w 423"/>
                <a:gd name="T93" fmla="*/ 20 h 424"/>
                <a:gd name="T94" fmla="*/ 238 w 423"/>
                <a:gd name="T95" fmla="*/ 22 h 424"/>
                <a:gd name="T96" fmla="*/ 242 w 423"/>
                <a:gd name="T97" fmla="*/ 58 h 424"/>
                <a:gd name="T98" fmla="*/ 296 w 423"/>
                <a:gd name="T99" fmla="*/ 85 h 424"/>
                <a:gd name="T100" fmla="*/ 305 w 423"/>
                <a:gd name="T101" fmla="*/ 84 h 424"/>
                <a:gd name="T102" fmla="*/ 350 w 423"/>
                <a:gd name="T103" fmla="*/ 75 h 424"/>
                <a:gd name="T104" fmla="*/ 346 w 423"/>
                <a:gd name="T105" fmla="*/ 118 h 424"/>
                <a:gd name="T106" fmla="*/ 352 w 423"/>
                <a:gd name="T107" fmla="*/ 151 h 424"/>
                <a:gd name="T108" fmla="*/ 366 w 423"/>
                <a:gd name="T109" fmla="*/ 184 h 424"/>
                <a:gd name="T110" fmla="*/ 407 w 423"/>
                <a:gd name="T111" fmla="*/ 216 h 4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22" h="422">
                  <a:moveTo>
                    <a:pt x="419" y="216"/>
                  </a:moveTo>
                  <a:cubicBezTo>
                    <a:pt x="419" y="206"/>
                    <a:pt x="422" y="186"/>
                    <a:pt x="413" y="178"/>
                  </a:cubicBezTo>
                  <a:cubicBezTo>
                    <a:pt x="405" y="171"/>
                    <a:pt x="384" y="172"/>
                    <a:pt x="371" y="172"/>
                  </a:cubicBezTo>
                  <a:cubicBezTo>
                    <a:pt x="368" y="162"/>
                    <a:pt x="366" y="151"/>
                    <a:pt x="362" y="142"/>
                  </a:cubicBezTo>
                  <a:cubicBezTo>
                    <a:pt x="360" y="138"/>
                    <a:pt x="354" y="130"/>
                    <a:pt x="355" y="126"/>
                  </a:cubicBezTo>
                  <a:cubicBezTo>
                    <a:pt x="356" y="121"/>
                    <a:pt x="374" y="113"/>
                    <a:pt x="378" y="107"/>
                  </a:cubicBezTo>
                  <a:cubicBezTo>
                    <a:pt x="381" y="103"/>
                    <a:pt x="383" y="98"/>
                    <a:pt x="381" y="93"/>
                  </a:cubicBezTo>
                  <a:cubicBezTo>
                    <a:pt x="379" y="83"/>
                    <a:pt x="367" y="76"/>
                    <a:pt x="361" y="69"/>
                  </a:cubicBezTo>
                  <a:cubicBezTo>
                    <a:pt x="354" y="63"/>
                    <a:pt x="346" y="51"/>
                    <a:pt x="337" y="48"/>
                  </a:cubicBezTo>
                  <a:cubicBezTo>
                    <a:pt x="323" y="42"/>
                    <a:pt x="309" y="62"/>
                    <a:pt x="299" y="72"/>
                  </a:cubicBezTo>
                  <a:cubicBezTo>
                    <a:pt x="288" y="66"/>
                    <a:pt x="276" y="62"/>
                    <a:pt x="264" y="57"/>
                  </a:cubicBezTo>
                  <a:cubicBezTo>
                    <a:pt x="256" y="53"/>
                    <a:pt x="254" y="52"/>
                    <a:pt x="253" y="44"/>
                  </a:cubicBezTo>
                  <a:cubicBezTo>
                    <a:pt x="251" y="37"/>
                    <a:pt x="254" y="29"/>
                    <a:pt x="252" y="22"/>
                  </a:cubicBezTo>
                  <a:cubicBezTo>
                    <a:pt x="247" y="0"/>
                    <a:pt x="225" y="7"/>
                    <a:pt x="208" y="8"/>
                  </a:cubicBezTo>
                  <a:cubicBezTo>
                    <a:pt x="191" y="10"/>
                    <a:pt x="172" y="6"/>
                    <a:pt x="171" y="28"/>
                  </a:cubicBezTo>
                  <a:cubicBezTo>
                    <a:pt x="171" y="35"/>
                    <a:pt x="174" y="44"/>
                    <a:pt x="172" y="50"/>
                  </a:cubicBezTo>
                  <a:cubicBezTo>
                    <a:pt x="170" y="56"/>
                    <a:pt x="168" y="54"/>
                    <a:pt x="160" y="57"/>
                  </a:cubicBezTo>
                  <a:cubicBezTo>
                    <a:pt x="148" y="61"/>
                    <a:pt x="138" y="67"/>
                    <a:pt x="127" y="73"/>
                  </a:cubicBezTo>
                  <a:cubicBezTo>
                    <a:pt x="119" y="63"/>
                    <a:pt x="109" y="49"/>
                    <a:pt x="95" y="50"/>
                  </a:cubicBezTo>
                  <a:cubicBezTo>
                    <a:pt x="80" y="51"/>
                    <a:pt x="66" y="70"/>
                    <a:pt x="57" y="79"/>
                  </a:cubicBezTo>
                  <a:cubicBezTo>
                    <a:pt x="38" y="99"/>
                    <a:pt x="58" y="112"/>
                    <a:pt x="72" y="127"/>
                  </a:cubicBezTo>
                  <a:cubicBezTo>
                    <a:pt x="62" y="142"/>
                    <a:pt x="55" y="157"/>
                    <a:pt x="50" y="174"/>
                  </a:cubicBezTo>
                  <a:cubicBezTo>
                    <a:pt x="37" y="171"/>
                    <a:pt x="19" y="169"/>
                    <a:pt x="10" y="178"/>
                  </a:cubicBezTo>
                  <a:cubicBezTo>
                    <a:pt x="0" y="188"/>
                    <a:pt x="5" y="212"/>
                    <a:pt x="5" y="224"/>
                  </a:cubicBezTo>
                  <a:cubicBezTo>
                    <a:pt x="6" y="234"/>
                    <a:pt x="6" y="247"/>
                    <a:pt x="16" y="253"/>
                  </a:cubicBezTo>
                  <a:cubicBezTo>
                    <a:pt x="25" y="258"/>
                    <a:pt x="41" y="256"/>
                    <a:pt x="53" y="254"/>
                  </a:cubicBezTo>
                  <a:cubicBezTo>
                    <a:pt x="55" y="265"/>
                    <a:pt x="59" y="275"/>
                    <a:pt x="63" y="285"/>
                  </a:cubicBezTo>
                  <a:cubicBezTo>
                    <a:pt x="64" y="287"/>
                    <a:pt x="69" y="294"/>
                    <a:pt x="68" y="296"/>
                  </a:cubicBezTo>
                  <a:cubicBezTo>
                    <a:pt x="68" y="296"/>
                    <a:pt x="66" y="298"/>
                    <a:pt x="65" y="300"/>
                  </a:cubicBezTo>
                  <a:cubicBezTo>
                    <a:pt x="59" y="310"/>
                    <a:pt x="39" y="319"/>
                    <a:pt x="44" y="333"/>
                  </a:cubicBezTo>
                  <a:cubicBezTo>
                    <a:pt x="49" y="347"/>
                    <a:pt x="77" y="371"/>
                    <a:pt x="90" y="376"/>
                  </a:cubicBezTo>
                  <a:cubicBezTo>
                    <a:pt x="105" y="382"/>
                    <a:pt x="118" y="366"/>
                    <a:pt x="128" y="356"/>
                  </a:cubicBezTo>
                  <a:cubicBezTo>
                    <a:pt x="142" y="366"/>
                    <a:pt x="157" y="372"/>
                    <a:pt x="175" y="375"/>
                  </a:cubicBezTo>
                  <a:cubicBezTo>
                    <a:pt x="174" y="388"/>
                    <a:pt x="169" y="406"/>
                    <a:pt x="177" y="416"/>
                  </a:cubicBezTo>
                  <a:cubicBezTo>
                    <a:pt x="183" y="423"/>
                    <a:pt x="198" y="422"/>
                    <a:pt x="206" y="422"/>
                  </a:cubicBezTo>
                  <a:cubicBezTo>
                    <a:pt x="216" y="422"/>
                    <a:pt x="230" y="424"/>
                    <a:pt x="240" y="420"/>
                  </a:cubicBezTo>
                  <a:cubicBezTo>
                    <a:pt x="247" y="417"/>
                    <a:pt x="251" y="412"/>
                    <a:pt x="252" y="405"/>
                  </a:cubicBezTo>
                  <a:cubicBezTo>
                    <a:pt x="254" y="397"/>
                    <a:pt x="247" y="383"/>
                    <a:pt x="250" y="377"/>
                  </a:cubicBezTo>
                  <a:cubicBezTo>
                    <a:pt x="253" y="371"/>
                    <a:pt x="271" y="368"/>
                    <a:pt x="277" y="365"/>
                  </a:cubicBezTo>
                  <a:cubicBezTo>
                    <a:pt x="288" y="359"/>
                    <a:pt x="297" y="349"/>
                    <a:pt x="308" y="359"/>
                  </a:cubicBezTo>
                  <a:cubicBezTo>
                    <a:pt x="320" y="369"/>
                    <a:pt x="325" y="388"/>
                    <a:pt x="342" y="377"/>
                  </a:cubicBezTo>
                  <a:cubicBezTo>
                    <a:pt x="355" y="370"/>
                    <a:pt x="368" y="355"/>
                    <a:pt x="376" y="343"/>
                  </a:cubicBezTo>
                  <a:cubicBezTo>
                    <a:pt x="384" y="329"/>
                    <a:pt x="378" y="324"/>
                    <a:pt x="367" y="314"/>
                  </a:cubicBezTo>
                  <a:cubicBezTo>
                    <a:pt x="356" y="304"/>
                    <a:pt x="352" y="305"/>
                    <a:pt x="359" y="290"/>
                  </a:cubicBezTo>
                  <a:cubicBezTo>
                    <a:pt x="364" y="277"/>
                    <a:pt x="368" y="265"/>
                    <a:pt x="372" y="252"/>
                  </a:cubicBezTo>
                  <a:cubicBezTo>
                    <a:pt x="384" y="253"/>
                    <a:pt x="403" y="256"/>
                    <a:pt x="413" y="250"/>
                  </a:cubicBezTo>
                  <a:cubicBezTo>
                    <a:pt x="423" y="243"/>
                    <a:pt x="420" y="226"/>
                    <a:pt x="419" y="216"/>
                  </a:cubicBezTo>
                  <a:close/>
                  <a:moveTo>
                    <a:pt x="400" y="240"/>
                  </a:moveTo>
                  <a:cubicBezTo>
                    <a:pt x="391" y="243"/>
                    <a:pt x="376" y="240"/>
                    <a:pt x="367" y="240"/>
                  </a:cubicBezTo>
                  <a:cubicBezTo>
                    <a:pt x="365" y="240"/>
                    <a:pt x="364" y="241"/>
                    <a:pt x="363" y="242"/>
                  </a:cubicBezTo>
                  <a:cubicBezTo>
                    <a:pt x="362" y="243"/>
                    <a:pt x="362" y="243"/>
                    <a:pt x="361" y="244"/>
                  </a:cubicBezTo>
                  <a:cubicBezTo>
                    <a:pt x="356" y="261"/>
                    <a:pt x="348" y="277"/>
                    <a:pt x="342" y="293"/>
                  </a:cubicBezTo>
                  <a:cubicBezTo>
                    <a:pt x="340" y="301"/>
                    <a:pt x="341" y="305"/>
                    <a:pt x="345" y="311"/>
                  </a:cubicBezTo>
                  <a:cubicBezTo>
                    <a:pt x="351" y="317"/>
                    <a:pt x="363" y="322"/>
                    <a:pt x="366" y="329"/>
                  </a:cubicBezTo>
                  <a:cubicBezTo>
                    <a:pt x="370" y="338"/>
                    <a:pt x="353" y="352"/>
                    <a:pt x="348" y="357"/>
                  </a:cubicBezTo>
                  <a:cubicBezTo>
                    <a:pt x="346" y="359"/>
                    <a:pt x="341" y="365"/>
                    <a:pt x="337" y="366"/>
                  </a:cubicBezTo>
                  <a:cubicBezTo>
                    <a:pt x="330" y="368"/>
                    <a:pt x="327" y="363"/>
                    <a:pt x="322" y="357"/>
                  </a:cubicBezTo>
                  <a:cubicBezTo>
                    <a:pt x="317" y="351"/>
                    <a:pt x="311" y="341"/>
                    <a:pt x="302" y="340"/>
                  </a:cubicBezTo>
                  <a:cubicBezTo>
                    <a:pt x="296" y="339"/>
                    <a:pt x="289" y="344"/>
                    <a:pt x="284" y="347"/>
                  </a:cubicBezTo>
                  <a:cubicBezTo>
                    <a:pt x="270" y="355"/>
                    <a:pt x="259" y="361"/>
                    <a:pt x="243" y="363"/>
                  </a:cubicBezTo>
                  <a:cubicBezTo>
                    <a:pt x="241" y="364"/>
                    <a:pt x="239" y="366"/>
                    <a:pt x="239" y="367"/>
                  </a:cubicBezTo>
                  <a:cubicBezTo>
                    <a:pt x="238" y="375"/>
                    <a:pt x="240" y="382"/>
                    <a:pt x="240" y="390"/>
                  </a:cubicBezTo>
                  <a:cubicBezTo>
                    <a:pt x="240" y="410"/>
                    <a:pt x="222" y="410"/>
                    <a:pt x="206" y="410"/>
                  </a:cubicBezTo>
                  <a:cubicBezTo>
                    <a:pt x="191" y="409"/>
                    <a:pt x="185" y="409"/>
                    <a:pt x="186" y="394"/>
                  </a:cubicBezTo>
                  <a:cubicBezTo>
                    <a:pt x="186" y="386"/>
                    <a:pt x="187" y="378"/>
                    <a:pt x="187" y="369"/>
                  </a:cubicBezTo>
                  <a:cubicBezTo>
                    <a:pt x="186" y="366"/>
                    <a:pt x="184" y="364"/>
                    <a:pt x="181" y="363"/>
                  </a:cubicBezTo>
                  <a:cubicBezTo>
                    <a:pt x="162" y="362"/>
                    <a:pt x="146" y="355"/>
                    <a:pt x="132" y="344"/>
                  </a:cubicBezTo>
                  <a:cubicBezTo>
                    <a:pt x="131" y="343"/>
                    <a:pt x="130" y="343"/>
                    <a:pt x="129" y="342"/>
                  </a:cubicBezTo>
                  <a:cubicBezTo>
                    <a:pt x="127" y="342"/>
                    <a:pt x="125" y="342"/>
                    <a:pt x="123" y="344"/>
                  </a:cubicBezTo>
                  <a:cubicBezTo>
                    <a:pt x="118" y="348"/>
                    <a:pt x="108" y="362"/>
                    <a:pt x="101" y="364"/>
                  </a:cubicBezTo>
                  <a:cubicBezTo>
                    <a:pt x="90" y="367"/>
                    <a:pt x="79" y="353"/>
                    <a:pt x="72" y="346"/>
                  </a:cubicBezTo>
                  <a:cubicBezTo>
                    <a:pt x="66" y="341"/>
                    <a:pt x="55" y="334"/>
                    <a:pt x="58" y="325"/>
                  </a:cubicBezTo>
                  <a:cubicBezTo>
                    <a:pt x="60" y="318"/>
                    <a:pt x="70" y="312"/>
                    <a:pt x="75" y="307"/>
                  </a:cubicBezTo>
                  <a:cubicBezTo>
                    <a:pt x="80" y="302"/>
                    <a:pt x="82" y="301"/>
                    <a:pt x="80" y="293"/>
                  </a:cubicBezTo>
                  <a:cubicBezTo>
                    <a:pt x="79" y="285"/>
                    <a:pt x="73" y="278"/>
                    <a:pt x="70" y="270"/>
                  </a:cubicBezTo>
                  <a:cubicBezTo>
                    <a:pt x="67" y="262"/>
                    <a:pt x="65" y="254"/>
                    <a:pt x="63" y="246"/>
                  </a:cubicBezTo>
                  <a:cubicBezTo>
                    <a:pt x="62" y="243"/>
                    <a:pt x="60" y="241"/>
                    <a:pt x="57" y="241"/>
                  </a:cubicBezTo>
                  <a:cubicBezTo>
                    <a:pt x="51" y="242"/>
                    <a:pt x="45" y="243"/>
                    <a:pt x="38" y="243"/>
                  </a:cubicBezTo>
                  <a:cubicBezTo>
                    <a:pt x="27" y="243"/>
                    <a:pt x="21" y="245"/>
                    <a:pt x="18" y="232"/>
                  </a:cubicBezTo>
                  <a:cubicBezTo>
                    <a:pt x="17" y="223"/>
                    <a:pt x="16" y="211"/>
                    <a:pt x="17" y="202"/>
                  </a:cubicBezTo>
                  <a:cubicBezTo>
                    <a:pt x="17" y="197"/>
                    <a:pt x="18" y="188"/>
                    <a:pt x="23" y="185"/>
                  </a:cubicBezTo>
                  <a:cubicBezTo>
                    <a:pt x="29" y="182"/>
                    <a:pt x="47" y="185"/>
                    <a:pt x="53" y="186"/>
                  </a:cubicBezTo>
                  <a:cubicBezTo>
                    <a:pt x="56" y="187"/>
                    <a:pt x="60" y="186"/>
                    <a:pt x="61" y="182"/>
                  </a:cubicBezTo>
                  <a:cubicBezTo>
                    <a:pt x="65" y="163"/>
                    <a:pt x="73" y="146"/>
                    <a:pt x="85" y="130"/>
                  </a:cubicBezTo>
                  <a:cubicBezTo>
                    <a:pt x="87" y="128"/>
                    <a:pt x="86" y="124"/>
                    <a:pt x="84" y="123"/>
                  </a:cubicBezTo>
                  <a:cubicBezTo>
                    <a:pt x="76" y="113"/>
                    <a:pt x="56" y="102"/>
                    <a:pt x="65" y="88"/>
                  </a:cubicBezTo>
                  <a:cubicBezTo>
                    <a:pt x="69" y="82"/>
                    <a:pt x="80" y="71"/>
                    <a:pt x="86" y="68"/>
                  </a:cubicBezTo>
                  <a:cubicBezTo>
                    <a:pt x="103" y="60"/>
                    <a:pt x="110" y="73"/>
                    <a:pt x="120" y="84"/>
                  </a:cubicBezTo>
                  <a:cubicBezTo>
                    <a:pt x="122" y="87"/>
                    <a:pt x="125" y="89"/>
                    <a:pt x="128" y="87"/>
                  </a:cubicBezTo>
                  <a:cubicBezTo>
                    <a:pt x="142" y="78"/>
                    <a:pt x="155" y="72"/>
                    <a:pt x="170" y="67"/>
                  </a:cubicBezTo>
                  <a:cubicBezTo>
                    <a:pt x="173" y="66"/>
                    <a:pt x="178" y="64"/>
                    <a:pt x="180" y="62"/>
                  </a:cubicBezTo>
                  <a:cubicBezTo>
                    <a:pt x="184" y="58"/>
                    <a:pt x="184" y="52"/>
                    <a:pt x="184" y="47"/>
                  </a:cubicBezTo>
                  <a:cubicBezTo>
                    <a:pt x="184" y="42"/>
                    <a:pt x="182" y="36"/>
                    <a:pt x="183" y="31"/>
                  </a:cubicBezTo>
                  <a:cubicBezTo>
                    <a:pt x="185" y="21"/>
                    <a:pt x="196" y="21"/>
                    <a:pt x="205" y="20"/>
                  </a:cubicBezTo>
                  <a:cubicBezTo>
                    <a:pt x="210" y="20"/>
                    <a:pt x="217" y="19"/>
                    <a:pt x="223" y="19"/>
                  </a:cubicBezTo>
                  <a:cubicBezTo>
                    <a:pt x="230" y="18"/>
                    <a:pt x="234" y="20"/>
                    <a:pt x="238" y="22"/>
                  </a:cubicBezTo>
                  <a:cubicBezTo>
                    <a:pt x="243" y="25"/>
                    <a:pt x="241" y="30"/>
                    <a:pt x="241" y="37"/>
                  </a:cubicBezTo>
                  <a:cubicBezTo>
                    <a:pt x="242" y="44"/>
                    <a:pt x="238" y="52"/>
                    <a:pt x="242" y="58"/>
                  </a:cubicBezTo>
                  <a:cubicBezTo>
                    <a:pt x="245" y="63"/>
                    <a:pt x="249" y="64"/>
                    <a:pt x="255" y="66"/>
                  </a:cubicBezTo>
                  <a:cubicBezTo>
                    <a:pt x="270" y="72"/>
                    <a:pt x="283" y="76"/>
                    <a:pt x="296" y="85"/>
                  </a:cubicBezTo>
                  <a:cubicBezTo>
                    <a:pt x="297" y="85"/>
                    <a:pt x="297" y="85"/>
                    <a:pt x="298" y="85"/>
                  </a:cubicBezTo>
                  <a:cubicBezTo>
                    <a:pt x="300" y="86"/>
                    <a:pt x="303" y="86"/>
                    <a:pt x="305" y="84"/>
                  </a:cubicBezTo>
                  <a:cubicBezTo>
                    <a:pt x="311" y="78"/>
                    <a:pt x="318" y="67"/>
                    <a:pt x="326" y="63"/>
                  </a:cubicBezTo>
                  <a:cubicBezTo>
                    <a:pt x="336" y="58"/>
                    <a:pt x="342" y="68"/>
                    <a:pt x="350" y="75"/>
                  </a:cubicBezTo>
                  <a:cubicBezTo>
                    <a:pt x="358" y="83"/>
                    <a:pt x="372" y="92"/>
                    <a:pt x="365" y="104"/>
                  </a:cubicBezTo>
                  <a:cubicBezTo>
                    <a:pt x="361" y="110"/>
                    <a:pt x="351" y="112"/>
                    <a:pt x="346" y="118"/>
                  </a:cubicBezTo>
                  <a:cubicBezTo>
                    <a:pt x="341" y="123"/>
                    <a:pt x="341" y="126"/>
                    <a:pt x="343" y="133"/>
                  </a:cubicBezTo>
                  <a:cubicBezTo>
                    <a:pt x="346" y="139"/>
                    <a:pt x="350" y="144"/>
                    <a:pt x="352" y="151"/>
                  </a:cubicBezTo>
                  <a:cubicBezTo>
                    <a:pt x="355" y="160"/>
                    <a:pt x="358" y="170"/>
                    <a:pt x="361" y="179"/>
                  </a:cubicBezTo>
                  <a:cubicBezTo>
                    <a:pt x="362" y="182"/>
                    <a:pt x="364" y="184"/>
                    <a:pt x="366" y="184"/>
                  </a:cubicBezTo>
                  <a:cubicBezTo>
                    <a:pt x="376" y="185"/>
                    <a:pt x="387" y="184"/>
                    <a:pt x="396" y="186"/>
                  </a:cubicBezTo>
                  <a:cubicBezTo>
                    <a:pt x="411" y="190"/>
                    <a:pt x="407" y="204"/>
                    <a:pt x="407" y="216"/>
                  </a:cubicBezTo>
                  <a:cubicBezTo>
                    <a:pt x="408" y="226"/>
                    <a:pt x="411" y="236"/>
                    <a:pt x="400" y="24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3" name="Freeform 13"/>
            <p:cNvSpPr/>
            <p:nvPr/>
          </p:nvSpPr>
          <p:spPr bwMode="auto">
            <a:xfrm>
              <a:off x="2195" y="368"/>
              <a:ext cx="108" cy="49"/>
            </a:xfrm>
            <a:custGeom>
              <a:gdLst>
                <a:gd name="T0" fmla="*/ 10 w 40"/>
                <a:gd name="T1" fmla="*/ 16 h 18"/>
                <a:gd name="T2" fmla="*/ 33 w 40"/>
                <a:gd name="T3" fmla="*/ 12 h 18"/>
                <a:gd name="T4" fmla="*/ 33 w 40"/>
                <a:gd name="T5" fmla="*/ 0 h 18"/>
                <a:gd name="T6" fmla="*/ 7 w 40"/>
                <a:gd name="T7" fmla="*/ 4 h 18"/>
                <a:gd name="T8" fmla="*/ 10 w 40"/>
                <a:gd name="T9" fmla="*/ 16 h 18"/>
              </a:gdLst>
              <a:cxnLst>
                <a:cxn ang="0">
                  <a:pos x="T0" y="T1"/>
                </a:cxn>
                <a:cxn ang="0">
                  <a:pos x="T2" y="T3"/>
                </a:cxn>
                <a:cxn ang="0">
                  <a:pos x="T4" y="T5"/>
                </a:cxn>
                <a:cxn ang="0">
                  <a:pos x="T6" y="T7"/>
                </a:cxn>
                <a:cxn ang="0">
                  <a:pos x="T8" y="T9"/>
                </a:cxn>
              </a:cxnLst>
              <a:rect l="0" t="0" r="r" b="b"/>
              <a:pathLst>
                <a:path w="40" h="18">
                  <a:moveTo>
                    <a:pt x="10" y="16"/>
                  </a:moveTo>
                  <a:cubicBezTo>
                    <a:pt x="18" y="13"/>
                    <a:pt x="25" y="12"/>
                    <a:pt x="33" y="12"/>
                  </a:cubicBezTo>
                  <a:cubicBezTo>
                    <a:pt x="40" y="12"/>
                    <a:pt x="40" y="0"/>
                    <a:pt x="33" y="0"/>
                  </a:cubicBezTo>
                  <a:cubicBezTo>
                    <a:pt x="24" y="0"/>
                    <a:pt x="15" y="1"/>
                    <a:pt x="7" y="4"/>
                  </a:cubicBezTo>
                  <a:cubicBezTo>
                    <a:pt x="0" y="6"/>
                    <a:pt x="3" y="18"/>
                    <a:pt x="10" y="1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4" name="Freeform 14"/>
            <p:cNvSpPr/>
            <p:nvPr/>
          </p:nvSpPr>
          <p:spPr bwMode="auto">
            <a:xfrm>
              <a:off x="2383" y="384"/>
              <a:ext cx="102" cy="73"/>
            </a:xfrm>
            <a:custGeom>
              <a:gdLst>
                <a:gd name="T0" fmla="*/ 7 w 38"/>
                <a:gd name="T1" fmla="*/ 13 h 27"/>
                <a:gd name="T2" fmla="*/ 24 w 38"/>
                <a:gd name="T3" fmla="*/ 22 h 27"/>
                <a:gd name="T4" fmla="*/ 33 w 38"/>
                <a:gd name="T5" fmla="*/ 13 h 27"/>
                <a:gd name="T6" fmla="*/ 10 w 38"/>
                <a:gd name="T7" fmla="*/ 2 h 27"/>
                <a:gd name="T8" fmla="*/ 7 w 38"/>
                <a:gd name="T9" fmla="*/ 13 h 27"/>
              </a:gdLst>
              <a:cxnLst>
                <a:cxn ang="0">
                  <a:pos x="T0" y="T1"/>
                </a:cxn>
                <a:cxn ang="0">
                  <a:pos x="T2" y="T3"/>
                </a:cxn>
                <a:cxn ang="0">
                  <a:pos x="T4" y="T5"/>
                </a:cxn>
                <a:cxn ang="0">
                  <a:pos x="T6" y="T7"/>
                </a:cxn>
                <a:cxn ang="0">
                  <a:pos x="T8" y="T9"/>
                </a:cxn>
              </a:cxnLst>
              <a:rect l="0" t="0" r="r" b="b"/>
              <a:pathLst>
                <a:path w="38" h="27">
                  <a:moveTo>
                    <a:pt x="7" y="13"/>
                  </a:moveTo>
                  <a:cubicBezTo>
                    <a:pt x="13" y="15"/>
                    <a:pt x="19" y="18"/>
                    <a:pt x="24" y="22"/>
                  </a:cubicBezTo>
                  <a:cubicBezTo>
                    <a:pt x="30" y="27"/>
                    <a:pt x="38" y="18"/>
                    <a:pt x="33" y="13"/>
                  </a:cubicBezTo>
                  <a:cubicBezTo>
                    <a:pt x="26" y="8"/>
                    <a:pt x="19" y="4"/>
                    <a:pt x="10" y="2"/>
                  </a:cubicBezTo>
                  <a:cubicBezTo>
                    <a:pt x="3" y="0"/>
                    <a:pt x="0" y="11"/>
                    <a:pt x="7" y="1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5" name="Freeform 15"/>
            <p:cNvSpPr/>
            <p:nvPr/>
          </p:nvSpPr>
          <p:spPr bwMode="auto">
            <a:xfrm>
              <a:off x="2531" y="503"/>
              <a:ext cx="70" cy="94"/>
            </a:xfrm>
            <a:custGeom>
              <a:gdLst>
                <a:gd name="T0" fmla="*/ 23 w 26"/>
                <a:gd name="T1" fmla="*/ 24 h 35"/>
                <a:gd name="T2" fmla="*/ 12 w 26"/>
                <a:gd name="T3" fmla="*/ 4 h 35"/>
                <a:gd name="T4" fmla="*/ 4 w 26"/>
                <a:gd name="T5" fmla="*/ 1 h 35"/>
                <a:gd name="T6" fmla="*/ 2 w 26"/>
                <a:gd name="T7" fmla="*/ 10 h 35"/>
                <a:gd name="T8" fmla="*/ 12 w 26"/>
                <a:gd name="T9" fmla="*/ 27 h 35"/>
                <a:gd name="T10" fmla="*/ 23 w 26"/>
                <a:gd name="T11" fmla="*/ 24 h 35"/>
              </a:gdLst>
              <a:cxnLst>
                <a:cxn ang="0">
                  <a:pos x="T0" y="T1"/>
                </a:cxn>
                <a:cxn ang="0">
                  <a:pos x="T2" y="T3"/>
                </a:cxn>
                <a:cxn ang="0">
                  <a:pos x="T4" y="T5"/>
                </a:cxn>
                <a:cxn ang="0">
                  <a:pos x="T6" y="T7"/>
                </a:cxn>
                <a:cxn ang="0">
                  <a:pos x="T8" y="T9"/>
                </a:cxn>
                <a:cxn ang="0">
                  <a:pos x="T10" y="T11"/>
                </a:cxn>
              </a:cxnLst>
              <a:rect l="0" t="0" r="r" b="b"/>
              <a:pathLst>
                <a:path w="26" h="35">
                  <a:moveTo>
                    <a:pt x="23" y="24"/>
                  </a:moveTo>
                  <a:cubicBezTo>
                    <a:pt x="20" y="17"/>
                    <a:pt x="17" y="10"/>
                    <a:pt x="12" y="4"/>
                  </a:cubicBezTo>
                  <a:cubicBezTo>
                    <a:pt x="10" y="1"/>
                    <a:pt x="7" y="0"/>
                    <a:pt x="4" y="1"/>
                  </a:cubicBezTo>
                  <a:cubicBezTo>
                    <a:pt x="1" y="3"/>
                    <a:pt x="0" y="7"/>
                    <a:pt x="2" y="10"/>
                  </a:cubicBezTo>
                  <a:cubicBezTo>
                    <a:pt x="6" y="15"/>
                    <a:pt x="9" y="21"/>
                    <a:pt x="12" y="27"/>
                  </a:cubicBezTo>
                  <a:cubicBezTo>
                    <a:pt x="14" y="35"/>
                    <a:pt x="26" y="32"/>
                    <a:pt x="23" y="2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6" name="Freeform 16"/>
            <p:cNvSpPr/>
            <p:nvPr/>
          </p:nvSpPr>
          <p:spPr bwMode="auto">
            <a:xfrm>
              <a:off x="2566" y="680"/>
              <a:ext cx="48" cy="105"/>
            </a:xfrm>
            <a:custGeom>
              <a:gdLst>
                <a:gd name="T0" fmla="*/ 5 w 18"/>
                <a:gd name="T1" fmla="*/ 8 h 39"/>
                <a:gd name="T2" fmla="*/ 2 w 18"/>
                <a:gd name="T3" fmla="*/ 28 h 39"/>
                <a:gd name="T4" fmla="*/ 13 w 18"/>
                <a:gd name="T5" fmla="*/ 32 h 39"/>
                <a:gd name="T6" fmla="*/ 17 w 18"/>
                <a:gd name="T7" fmla="*/ 8 h 39"/>
                <a:gd name="T8" fmla="*/ 5 w 18"/>
                <a:gd name="T9" fmla="*/ 8 h 39"/>
              </a:gdLst>
              <a:cxnLst>
                <a:cxn ang="0">
                  <a:pos x="T0" y="T1"/>
                </a:cxn>
                <a:cxn ang="0">
                  <a:pos x="T2" y="T3"/>
                </a:cxn>
                <a:cxn ang="0">
                  <a:pos x="T4" y="T5"/>
                </a:cxn>
                <a:cxn ang="0">
                  <a:pos x="T6" y="T7"/>
                </a:cxn>
                <a:cxn ang="0">
                  <a:pos x="T8" y="T9"/>
                </a:cxn>
              </a:cxnLst>
              <a:rect l="0" t="0" r="r" b="b"/>
              <a:pathLst>
                <a:path w="18" h="39">
                  <a:moveTo>
                    <a:pt x="5" y="8"/>
                  </a:moveTo>
                  <a:cubicBezTo>
                    <a:pt x="5" y="15"/>
                    <a:pt x="4" y="21"/>
                    <a:pt x="2" y="28"/>
                  </a:cubicBezTo>
                  <a:cubicBezTo>
                    <a:pt x="0" y="36"/>
                    <a:pt x="12" y="39"/>
                    <a:pt x="13" y="32"/>
                  </a:cubicBezTo>
                  <a:cubicBezTo>
                    <a:pt x="15" y="24"/>
                    <a:pt x="17" y="16"/>
                    <a:pt x="17" y="8"/>
                  </a:cubicBezTo>
                  <a:cubicBezTo>
                    <a:pt x="18" y="0"/>
                    <a:pt x="6" y="0"/>
                    <a:pt x="5"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7" name="Freeform 17"/>
            <p:cNvSpPr/>
            <p:nvPr/>
          </p:nvSpPr>
          <p:spPr bwMode="auto">
            <a:xfrm>
              <a:off x="2461" y="855"/>
              <a:ext cx="86" cy="83"/>
            </a:xfrm>
            <a:custGeom>
              <a:gdLst>
                <a:gd name="T0" fmla="*/ 28 w 32"/>
                <a:gd name="T1" fmla="*/ 1 h 31"/>
                <a:gd name="T2" fmla="*/ 20 w 32"/>
                <a:gd name="T3" fmla="*/ 3 h 31"/>
                <a:gd name="T4" fmla="*/ 7 w 32"/>
                <a:gd name="T5" fmla="*/ 17 h 31"/>
                <a:gd name="T6" fmla="*/ 13 w 32"/>
                <a:gd name="T7" fmla="*/ 28 h 31"/>
                <a:gd name="T8" fmla="*/ 30 w 32"/>
                <a:gd name="T9" fmla="*/ 9 h 31"/>
                <a:gd name="T10" fmla="*/ 28 w 32"/>
                <a:gd name="T11" fmla="*/ 1 h 31"/>
              </a:gdLst>
              <a:cxnLst>
                <a:cxn ang="0">
                  <a:pos x="T0" y="T1"/>
                </a:cxn>
                <a:cxn ang="0">
                  <a:pos x="T2" y="T3"/>
                </a:cxn>
                <a:cxn ang="0">
                  <a:pos x="T4" y="T5"/>
                </a:cxn>
                <a:cxn ang="0">
                  <a:pos x="T6" y="T7"/>
                </a:cxn>
                <a:cxn ang="0">
                  <a:pos x="T8" y="T9"/>
                </a:cxn>
                <a:cxn ang="0">
                  <a:pos x="T10" y="T11"/>
                </a:cxn>
              </a:cxnLst>
              <a:rect l="0" t="0" r="r" b="b"/>
              <a:pathLst>
                <a:path w="32" h="31">
                  <a:moveTo>
                    <a:pt x="28" y="1"/>
                  </a:moveTo>
                  <a:cubicBezTo>
                    <a:pt x="26" y="0"/>
                    <a:pt x="21" y="0"/>
                    <a:pt x="20" y="3"/>
                  </a:cubicBezTo>
                  <a:cubicBezTo>
                    <a:pt x="17" y="9"/>
                    <a:pt x="13" y="14"/>
                    <a:pt x="7" y="17"/>
                  </a:cubicBezTo>
                  <a:cubicBezTo>
                    <a:pt x="0" y="21"/>
                    <a:pt x="6" y="31"/>
                    <a:pt x="13" y="28"/>
                  </a:cubicBezTo>
                  <a:cubicBezTo>
                    <a:pt x="21" y="24"/>
                    <a:pt x="27" y="17"/>
                    <a:pt x="30" y="9"/>
                  </a:cubicBezTo>
                  <a:cubicBezTo>
                    <a:pt x="32" y="6"/>
                    <a:pt x="31" y="3"/>
                    <a:pt x="28" y="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8" name="Freeform 18"/>
            <p:cNvSpPr/>
            <p:nvPr/>
          </p:nvSpPr>
          <p:spPr bwMode="auto">
            <a:xfrm>
              <a:off x="2295" y="954"/>
              <a:ext cx="104" cy="43"/>
            </a:xfrm>
            <a:custGeom>
              <a:gdLst>
                <a:gd name="T0" fmla="*/ 28 w 39"/>
                <a:gd name="T1" fmla="*/ 1 h 16"/>
                <a:gd name="T2" fmla="*/ 7 w 39"/>
                <a:gd name="T3" fmla="*/ 4 h 16"/>
                <a:gd name="T4" fmla="*/ 7 w 39"/>
                <a:gd name="T5" fmla="*/ 16 h 16"/>
                <a:gd name="T6" fmla="*/ 31 w 39"/>
                <a:gd name="T7" fmla="*/ 13 h 16"/>
                <a:gd name="T8" fmla="*/ 28 w 39"/>
                <a:gd name="T9" fmla="*/ 1 h 16"/>
              </a:gdLst>
              <a:cxnLst>
                <a:cxn ang="0">
                  <a:pos x="T0" y="T1"/>
                </a:cxn>
                <a:cxn ang="0">
                  <a:pos x="T2" y="T3"/>
                </a:cxn>
                <a:cxn ang="0">
                  <a:pos x="T4" y="T5"/>
                </a:cxn>
                <a:cxn ang="0">
                  <a:pos x="T6" y="T7"/>
                </a:cxn>
                <a:cxn ang="0">
                  <a:pos x="T8" y="T9"/>
                </a:cxn>
              </a:cxnLst>
              <a:rect l="0" t="0" r="r" b="b"/>
              <a:pathLst>
                <a:path w="39" h="16">
                  <a:moveTo>
                    <a:pt x="28" y="1"/>
                  </a:moveTo>
                  <a:cubicBezTo>
                    <a:pt x="21" y="2"/>
                    <a:pt x="14" y="3"/>
                    <a:pt x="7" y="4"/>
                  </a:cubicBezTo>
                  <a:cubicBezTo>
                    <a:pt x="0" y="4"/>
                    <a:pt x="0" y="16"/>
                    <a:pt x="7" y="16"/>
                  </a:cubicBezTo>
                  <a:cubicBezTo>
                    <a:pt x="15" y="15"/>
                    <a:pt x="23" y="14"/>
                    <a:pt x="31" y="13"/>
                  </a:cubicBezTo>
                  <a:cubicBezTo>
                    <a:pt x="39" y="11"/>
                    <a:pt x="36" y="0"/>
                    <a:pt x="28" y="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9" name="Freeform 19"/>
            <p:cNvSpPr/>
            <p:nvPr/>
          </p:nvSpPr>
          <p:spPr bwMode="auto">
            <a:xfrm>
              <a:off x="2117" y="914"/>
              <a:ext cx="100" cy="69"/>
            </a:xfrm>
            <a:custGeom>
              <a:gdLst>
                <a:gd name="T0" fmla="*/ 29 w 37"/>
                <a:gd name="T1" fmla="*/ 12 h 26"/>
                <a:gd name="T2" fmla="*/ 10 w 37"/>
                <a:gd name="T3" fmla="*/ 2 h 26"/>
                <a:gd name="T4" fmla="*/ 2 w 37"/>
                <a:gd name="T5" fmla="*/ 5 h 26"/>
                <a:gd name="T6" fmla="*/ 4 w 37"/>
                <a:gd name="T7" fmla="*/ 13 h 26"/>
                <a:gd name="T8" fmla="*/ 26 w 37"/>
                <a:gd name="T9" fmla="*/ 24 h 26"/>
                <a:gd name="T10" fmla="*/ 29 w 37"/>
                <a:gd name="T11" fmla="*/ 12 h 26"/>
              </a:gdLst>
              <a:cxnLst>
                <a:cxn ang="0">
                  <a:pos x="T0" y="T1"/>
                </a:cxn>
                <a:cxn ang="0">
                  <a:pos x="T2" y="T3"/>
                </a:cxn>
                <a:cxn ang="0">
                  <a:pos x="T4" y="T5"/>
                </a:cxn>
                <a:cxn ang="0">
                  <a:pos x="T6" y="T7"/>
                </a:cxn>
                <a:cxn ang="0">
                  <a:pos x="T8" y="T9"/>
                </a:cxn>
                <a:cxn ang="0">
                  <a:pos x="T10" y="T11"/>
                </a:cxn>
              </a:cxnLst>
              <a:rect l="0" t="0" r="r" b="b"/>
              <a:pathLst>
                <a:path w="37" h="26">
                  <a:moveTo>
                    <a:pt x="29" y="12"/>
                  </a:moveTo>
                  <a:cubicBezTo>
                    <a:pt x="22" y="10"/>
                    <a:pt x="16" y="7"/>
                    <a:pt x="10" y="2"/>
                  </a:cubicBezTo>
                  <a:cubicBezTo>
                    <a:pt x="7" y="0"/>
                    <a:pt x="3" y="2"/>
                    <a:pt x="2" y="5"/>
                  </a:cubicBezTo>
                  <a:cubicBezTo>
                    <a:pt x="0" y="8"/>
                    <a:pt x="1" y="11"/>
                    <a:pt x="4" y="13"/>
                  </a:cubicBezTo>
                  <a:cubicBezTo>
                    <a:pt x="11" y="18"/>
                    <a:pt x="18" y="21"/>
                    <a:pt x="26" y="24"/>
                  </a:cubicBezTo>
                  <a:cubicBezTo>
                    <a:pt x="34" y="26"/>
                    <a:pt x="37" y="14"/>
                    <a:pt x="29" y="1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20" name="Freeform 20"/>
            <p:cNvSpPr/>
            <p:nvPr/>
          </p:nvSpPr>
          <p:spPr bwMode="auto">
            <a:xfrm>
              <a:off x="1996" y="766"/>
              <a:ext cx="68" cy="97"/>
            </a:xfrm>
            <a:custGeom>
              <a:gdLst>
                <a:gd name="T0" fmla="*/ 14 w 25"/>
                <a:gd name="T1" fmla="*/ 7 h 36"/>
                <a:gd name="T2" fmla="*/ 2 w 25"/>
                <a:gd name="T3" fmla="*/ 11 h 36"/>
                <a:gd name="T4" fmla="*/ 14 w 25"/>
                <a:gd name="T5" fmla="*/ 34 h 36"/>
                <a:gd name="T6" fmla="*/ 23 w 25"/>
                <a:gd name="T7" fmla="*/ 34 h 36"/>
                <a:gd name="T8" fmla="*/ 23 w 25"/>
                <a:gd name="T9" fmla="*/ 25 h 36"/>
                <a:gd name="T10" fmla="*/ 14 w 25"/>
                <a:gd name="T11" fmla="*/ 7 h 36"/>
              </a:gdLst>
              <a:cxnLst>
                <a:cxn ang="0">
                  <a:pos x="T0" y="T1"/>
                </a:cxn>
                <a:cxn ang="0">
                  <a:pos x="T2" y="T3"/>
                </a:cxn>
                <a:cxn ang="0">
                  <a:pos x="T4" y="T5"/>
                </a:cxn>
                <a:cxn ang="0">
                  <a:pos x="T6" y="T7"/>
                </a:cxn>
                <a:cxn ang="0">
                  <a:pos x="T8" y="T9"/>
                </a:cxn>
                <a:cxn ang="0">
                  <a:pos x="T10" y="T11"/>
                </a:cxn>
              </a:cxnLst>
              <a:rect l="0" t="0" r="r" b="b"/>
              <a:pathLst>
                <a:path w="25" h="36">
                  <a:moveTo>
                    <a:pt x="14" y="7"/>
                  </a:moveTo>
                  <a:cubicBezTo>
                    <a:pt x="12" y="0"/>
                    <a:pt x="0" y="3"/>
                    <a:pt x="2" y="11"/>
                  </a:cubicBezTo>
                  <a:cubicBezTo>
                    <a:pt x="5" y="19"/>
                    <a:pt x="9" y="27"/>
                    <a:pt x="14" y="34"/>
                  </a:cubicBezTo>
                  <a:cubicBezTo>
                    <a:pt x="16" y="36"/>
                    <a:pt x="21" y="36"/>
                    <a:pt x="23" y="34"/>
                  </a:cubicBezTo>
                  <a:cubicBezTo>
                    <a:pt x="25" y="31"/>
                    <a:pt x="25" y="28"/>
                    <a:pt x="23" y="25"/>
                  </a:cubicBezTo>
                  <a:cubicBezTo>
                    <a:pt x="19" y="20"/>
                    <a:pt x="16" y="14"/>
                    <a:pt x="14" y="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21" name="Freeform 21"/>
            <p:cNvSpPr/>
            <p:nvPr/>
          </p:nvSpPr>
          <p:spPr bwMode="auto">
            <a:xfrm>
              <a:off x="1986" y="581"/>
              <a:ext cx="40" cy="107"/>
            </a:xfrm>
            <a:custGeom>
              <a:gdLst>
                <a:gd name="T0" fmla="*/ 13 w 15"/>
                <a:gd name="T1" fmla="*/ 33 h 40"/>
                <a:gd name="T2" fmla="*/ 14 w 15"/>
                <a:gd name="T3" fmla="*/ 11 h 40"/>
                <a:gd name="T4" fmla="*/ 3 w 15"/>
                <a:gd name="T5" fmla="*/ 8 h 40"/>
                <a:gd name="T6" fmla="*/ 1 w 15"/>
                <a:gd name="T7" fmla="*/ 33 h 40"/>
                <a:gd name="T8" fmla="*/ 13 w 15"/>
                <a:gd name="T9" fmla="*/ 33 h 40"/>
              </a:gdLst>
              <a:cxnLst>
                <a:cxn ang="0">
                  <a:pos x="T0" y="T1"/>
                </a:cxn>
                <a:cxn ang="0">
                  <a:pos x="T2" y="T3"/>
                </a:cxn>
                <a:cxn ang="0">
                  <a:pos x="T4" y="T5"/>
                </a:cxn>
                <a:cxn ang="0">
                  <a:pos x="T6" y="T7"/>
                </a:cxn>
                <a:cxn ang="0">
                  <a:pos x="T8" y="T9"/>
                </a:cxn>
              </a:cxnLst>
              <a:rect l="0" t="0" r="r" b="b"/>
              <a:pathLst>
                <a:path w="15" h="40">
                  <a:moveTo>
                    <a:pt x="13" y="33"/>
                  </a:moveTo>
                  <a:cubicBezTo>
                    <a:pt x="12" y="25"/>
                    <a:pt x="13" y="18"/>
                    <a:pt x="14" y="11"/>
                  </a:cubicBezTo>
                  <a:cubicBezTo>
                    <a:pt x="15" y="3"/>
                    <a:pt x="4" y="0"/>
                    <a:pt x="3" y="8"/>
                  </a:cubicBezTo>
                  <a:cubicBezTo>
                    <a:pt x="1" y="16"/>
                    <a:pt x="0" y="24"/>
                    <a:pt x="1" y="33"/>
                  </a:cubicBezTo>
                  <a:cubicBezTo>
                    <a:pt x="1" y="40"/>
                    <a:pt x="13" y="40"/>
                    <a:pt x="13" y="3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22" name="Freeform 22"/>
            <p:cNvSpPr/>
            <p:nvPr/>
          </p:nvSpPr>
          <p:spPr bwMode="auto">
            <a:xfrm>
              <a:off x="2045" y="430"/>
              <a:ext cx="91" cy="83"/>
            </a:xfrm>
            <a:custGeom>
              <a:gdLst>
                <a:gd name="T0" fmla="*/ 22 w 34"/>
                <a:gd name="T1" fmla="*/ 4 h 31"/>
                <a:gd name="T2" fmla="*/ 3 w 34"/>
                <a:gd name="T3" fmla="*/ 20 h 31"/>
                <a:gd name="T4" fmla="*/ 3 w 34"/>
                <a:gd name="T5" fmla="*/ 29 h 31"/>
                <a:gd name="T6" fmla="*/ 11 w 34"/>
                <a:gd name="T7" fmla="*/ 29 h 31"/>
                <a:gd name="T8" fmla="*/ 28 w 34"/>
                <a:gd name="T9" fmla="*/ 14 h 31"/>
                <a:gd name="T10" fmla="*/ 22 w 34"/>
                <a:gd name="T11" fmla="*/ 4 h 31"/>
              </a:gdLst>
              <a:cxnLst>
                <a:cxn ang="0">
                  <a:pos x="T0" y="T1"/>
                </a:cxn>
                <a:cxn ang="0">
                  <a:pos x="T2" y="T3"/>
                </a:cxn>
                <a:cxn ang="0">
                  <a:pos x="T4" y="T5"/>
                </a:cxn>
                <a:cxn ang="0">
                  <a:pos x="T6" y="T7"/>
                </a:cxn>
                <a:cxn ang="0">
                  <a:pos x="T8" y="T9"/>
                </a:cxn>
                <a:cxn ang="0">
                  <a:pos x="T10" y="T11"/>
                </a:cxn>
              </a:cxnLst>
              <a:rect l="0" t="0" r="r" b="b"/>
              <a:pathLst>
                <a:path w="34" h="31">
                  <a:moveTo>
                    <a:pt x="22" y="4"/>
                  </a:moveTo>
                  <a:cubicBezTo>
                    <a:pt x="14" y="8"/>
                    <a:pt x="8" y="14"/>
                    <a:pt x="3" y="20"/>
                  </a:cubicBezTo>
                  <a:cubicBezTo>
                    <a:pt x="1" y="23"/>
                    <a:pt x="0" y="26"/>
                    <a:pt x="3" y="29"/>
                  </a:cubicBezTo>
                  <a:cubicBezTo>
                    <a:pt x="5" y="31"/>
                    <a:pt x="9" y="31"/>
                    <a:pt x="11" y="29"/>
                  </a:cubicBezTo>
                  <a:cubicBezTo>
                    <a:pt x="16" y="23"/>
                    <a:pt x="21" y="18"/>
                    <a:pt x="28" y="14"/>
                  </a:cubicBezTo>
                  <a:cubicBezTo>
                    <a:pt x="34" y="10"/>
                    <a:pt x="28" y="0"/>
                    <a:pt x="22"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grpSp>
      <p:grpSp>
        <p:nvGrpSpPr>
          <p:cNvPr id="23" name="Group 10"/>
          <p:cNvGrpSpPr>
            <a:grpSpLocks noChangeAspect="1"/>
          </p:cNvGrpSpPr>
          <p:nvPr/>
        </p:nvGrpSpPr>
        <p:grpSpPr>
          <a:xfrm>
            <a:off x="8064596" y="134708"/>
            <a:ext cx="501650" cy="502976"/>
            <a:chOff x="1728" y="113"/>
            <a:chExt cx="1136" cy="1139"/>
          </a:xfrm>
          <a:solidFill>
            <a:srgbClr val="132F95"/>
          </a:solidFill>
        </p:grpSpPr>
        <p:sp>
          <p:nvSpPr>
            <p:cNvPr id="24" name="Freeform 11"/>
            <p:cNvSpPr>
              <a:spLocks noEditPoints="1"/>
            </p:cNvSpPr>
            <p:nvPr/>
          </p:nvSpPr>
          <p:spPr bwMode="auto">
            <a:xfrm>
              <a:off x="2099" y="460"/>
              <a:ext cx="470" cy="419"/>
            </a:xfrm>
            <a:custGeom>
              <a:gdLst>
                <a:gd name="T0" fmla="*/ 68 w 175"/>
                <a:gd name="T1" fmla="*/ 11 h 156"/>
                <a:gd name="T2" fmla="*/ 2 w 175"/>
                <a:gd name="T3" fmla="*/ 85 h 156"/>
                <a:gd name="T4" fmla="*/ 77 w 175"/>
                <a:gd name="T5" fmla="*/ 155 h 156"/>
                <a:gd name="T6" fmla="*/ 68 w 175"/>
                <a:gd name="T7" fmla="*/ 11 h 156"/>
                <a:gd name="T8" fmla="*/ 77 w 175"/>
                <a:gd name="T9" fmla="*/ 143 h 156"/>
                <a:gd name="T10" fmla="*/ 14 w 175"/>
                <a:gd name="T11" fmla="*/ 85 h 156"/>
                <a:gd name="T12" fmla="*/ 68 w 175"/>
                <a:gd name="T13" fmla="*/ 23 h 156"/>
                <a:gd name="T14" fmla="*/ 77 w 175"/>
                <a:gd name="T15" fmla="*/ 143 h 156"/>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75" h="156">
                  <a:moveTo>
                    <a:pt x="68" y="11"/>
                  </a:moveTo>
                  <a:cubicBezTo>
                    <a:pt x="30" y="15"/>
                    <a:pt x="0" y="46"/>
                    <a:pt x="2" y="85"/>
                  </a:cubicBezTo>
                  <a:cubicBezTo>
                    <a:pt x="4" y="125"/>
                    <a:pt x="37" y="155"/>
                    <a:pt x="77" y="155"/>
                  </a:cubicBezTo>
                  <a:cubicBezTo>
                    <a:pt x="175" y="156"/>
                    <a:pt x="164" y="0"/>
                    <a:pt x="68" y="11"/>
                  </a:cubicBezTo>
                  <a:close/>
                  <a:moveTo>
                    <a:pt x="77" y="143"/>
                  </a:moveTo>
                  <a:cubicBezTo>
                    <a:pt x="44" y="143"/>
                    <a:pt x="16" y="118"/>
                    <a:pt x="14" y="85"/>
                  </a:cubicBezTo>
                  <a:cubicBezTo>
                    <a:pt x="12" y="53"/>
                    <a:pt x="37" y="26"/>
                    <a:pt x="68" y="23"/>
                  </a:cubicBezTo>
                  <a:cubicBezTo>
                    <a:pt x="149" y="14"/>
                    <a:pt x="159" y="143"/>
                    <a:pt x="77" y="14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25" name="Freeform 12"/>
            <p:cNvSpPr>
              <a:spLocks noEditPoints="1"/>
            </p:cNvSpPr>
            <p:nvPr/>
          </p:nvSpPr>
          <p:spPr bwMode="auto">
            <a:xfrm>
              <a:off x="1728" y="113"/>
              <a:ext cx="1136" cy="1139"/>
            </a:xfrm>
            <a:custGeom>
              <a:gdLst>
                <a:gd name="T0" fmla="*/ 413 w 423"/>
                <a:gd name="T1" fmla="*/ 178 h 424"/>
                <a:gd name="T2" fmla="*/ 362 w 423"/>
                <a:gd name="T3" fmla="*/ 142 h 424"/>
                <a:gd name="T4" fmla="*/ 378 w 423"/>
                <a:gd name="T5" fmla="*/ 107 h 424"/>
                <a:gd name="T6" fmla="*/ 361 w 423"/>
                <a:gd name="T7" fmla="*/ 69 h 424"/>
                <a:gd name="T8" fmla="*/ 299 w 423"/>
                <a:gd name="T9" fmla="*/ 72 h 424"/>
                <a:gd name="T10" fmla="*/ 253 w 423"/>
                <a:gd name="T11" fmla="*/ 44 h 424"/>
                <a:gd name="T12" fmla="*/ 208 w 423"/>
                <a:gd name="T13" fmla="*/ 8 h 424"/>
                <a:gd name="T14" fmla="*/ 172 w 423"/>
                <a:gd name="T15" fmla="*/ 50 h 424"/>
                <a:gd name="T16" fmla="*/ 127 w 423"/>
                <a:gd name="T17" fmla="*/ 73 h 424"/>
                <a:gd name="T18" fmla="*/ 57 w 423"/>
                <a:gd name="T19" fmla="*/ 79 h 424"/>
                <a:gd name="T20" fmla="*/ 50 w 423"/>
                <a:gd name="T21" fmla="*/ 174 h 424"/>
                <a:gd name="T22" fmla="*/ 5 w 423"/>
                <a:gd name="T23" fmla="*/ 224 h 424"/>
                <a:gd name="T24" fmla="*/ 53 w 423"/>
                <a:gd name="T25" fmla="*/ 254 h 424"/>
                <a:gd name="T26" fmla="*/ 68 w 423"/>
                <a:gd name="T27" fmla="*/ 296 h 424"/>
                <a:gd name="T28" fmla="*/ 44 w 423"/>
                <a:gd name="T29" fmla="*/ 333 h 424"/>
                <a:gd name="T30" fmla="*/ 128 w 423"/>
                <a:gd name="T31" fmla="*/ 356 h 424"/>
                <a:gd name="T32" fmla="*/ 177 w 423"/>
                <a:gd name="T33" fmla="*/ 416 h 424"/>
                <a:gd name="T34" fmla="*/ 240 w 423"/>
                <a:gd name="T35" fmla="*/ 420 h 424"/>
                <a:gd name="T36" fmla="*/ 250 w 423"/>
                <a:gd name="T37" fmla="*/ 377 h 424"/>
                <a:gd name="T38" fmla="*/ 308 w 423"/>
                <a:gd name="T39" fmla="*/ 359 h 424"/>
                <a:gd name="T40" fmla="*/ 376 w 423"/>
                <a:gd name="T41" fmla="*/ 343 h 424"/>
                <a:gd name="T42" fmla="*/ 359 w 423"/>
                <a:gd name="T43" fmla="*/ 290 h 424"/>
                <a:gd name="T44" fmla="*/ 413 w 423"/>
                <a:gd name="T45" fmla="*/ 250 h 424"/>
                <a:gd name="T46" fmla="*/ 400 w 423"/>
                <a:gd name="T47" fmla="*/ 240 h 424"/>
                <a:gd name="T48" fmla="*/ 363 w 423"/>
                <a:gd name="T49" fmla="*/ 242 h 424"/>
                <a:gd name="T50" fmla="*/ 342 w 423"/>
                <a:gd name="T51" fmla="*/ 293 h 424"/>
                <a:gd name="T52" fmla="*/ 366 w 423"/>
                <a:gd name="T53" fmla="*/ 329 h 424"/>
                <a:gd name="T54" fmla="*/ 337 w 423"/>
                <a:gd name="T55" fmla="*/ 366 h 424"/>
                <a:gd name="T56" fmla="*/ 302 w 423"/>
                <a:gd name="T57" fmla="*/ 340 h 424"/>
                <a:gd name="T58" fmla="*/ 243 w 423"/>
                <a:gd name="T59" fmla="*/ 363 h 424"/>
                <a:gd name="T60" fmla="*/ 240 w 423"/>
                <a:gd name="T61" fmla="*/ 390 h 424"/>
                <a:gd name="T62" fmla="*/ 186 w 423"/>
                <a:gd name="T63" fmla="*/ 394 h 424"/>
                <a:gd name="T64" fmla="*/ 181 w 423"/>
                <a:gd name="T65" fmla="*/ 363 h 424"/>
                <a:gd name="T66" fmla="*/ 129 w 423"/>
                <a:gd name="T67" fmla="*/ 342 h 424"/>
                <a:gd name="T68" fmla="*/ 101 w 423"/>
                <a:gd name="T69" fmla="*/ 364 h 424"/>
                <a:gd name="T70" fmla="*/ 58 w 423"/>
                <a:gd name="T71" fmla="*/ 325 h 424"/>
                <a:gd name="T72" fmla="*/ 80 w 423"/>
                <a:gd name="T73" fmla="*/ 293 h 424"/>
                <a:gd name="T74" fmla="*/ 63 w 423"/>
                <a:gd name="T75" fmla="*/ 246 h 424"/>
                <a:gd name="T76" fmla="*/ 38 w 423"/>
                <a:gd name="T77" fmla="*/ 243 h 424"/>
                <a:gd name="T78" fmla="*/ 17 w 423"/>
                <a:gd name="T79" fmla="*/ 202 h 424"/>
                <a:gd name="T80" fmla="*/ 53 w 423"/>
                <a:gd name="T81" fmla="*/ 186 h 424"/>
                <a:gd name="T82" fmla="*/ 85 w 423"/>
                <a:gd name="T83" fmla="*/ 130 h 424"/>
                <a:gd name="T84" fmla="*/ 65 w 423"/>
                <a:gd name="T85" fmla="*/ 88 h 424"/>
                <a:gd name="T86" fmla="*/ 120 w 423"/>
                <a:gd name="T87" fmla="*/ 84 h 424"/>
                <a:gd name="T88" fmla="*/ 170 w 423"/>
                <a:gd name="T89" fmla="*/ 67 h 424"/>
                <a:gd name="T90" fmla="*/ 184 w 423"/>
                <a:gd name="T91" fmla="*/ 47 h 424"/>
                <a:gd name="T92" fmla="*/ 205 w 423"/>
                <a:gd name="T93" fmla="*/ 20 h 424"/>
                <a:gd name="T94" fmla="*/ 238 w 423"/>
                <a:gd name="T95" fmla="*/ 22 h 424"/>
                <a:gd name="T96" fmla="*/ 242 w 423"/>
                <a:gd name="T97" fmla="*/ 58 h 424"/>
                <a:gd name="T98" fmla="*/ 296 w 423"/>
                <a:gd name="T99" fmla="*/ 85 h 424"/>
                <a:gd name="T100" fmla="*/ 305 w 423"/>
                <a:gd name="T101" fmla="*/ 84 h 424"/>
                <a:gd name="T102" fmla="*/ 350 w 423"/>
                <a:gd name="T103" fmla="*/ 75 h 424"/>
                <a:gd name="T104" fmla="*/ 346 w 423"/>
                <a:gd name="T105" fmla="*/ 118 h 424"/>
                <a:gd name="T106" fmla="*/ 352 w 423"/>
                <a:gd name="T107" fmla="*/ 151 h 424"/>
                <a:gd name="T108" fmla="*/ 366 w 423"/>
                <a:gd name="T109" fmla="*/ 184 h 424"/>
                <a:gd name="T110" fmla="*/ 407 w 423"/>
                <a:gd name="T111" fmla="*/ 216 h 4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22" h="422">
                  <a:moveTo>
                    <a:pt x="419" y="216"/>
                  </a:moveTo>
                  <a:cubicBezTo>
                    <a:pt x="419" y="206"/>
                    <a:pt x="422" y="186"/>
                    <a:pt x="413" y="178"/>
                  </a:cubicBezTo>
                  <a:cubicBezTo>
                    <a:pt x="405" y="171"/>
                    <a:pt x="384" y="172"/>
                    <a:pt x="371" y="172"/>
                  </a:cubicBezTo>
                  <a:cubicBezTo>
                    <a:pt x="368" y="162"/>
                    <a:pt x="366" y="151"/>
                    <a:pt x="362" y="142"/>
                  </a:cubicBezTo>
                  <a:cubicBezTo>
                    <a:pt x="360" y="138"/>
                    <a:pt x="354" y="130"/>
                    <a:pt x="355" y="126"/>
                  </a:cubicBezTo>
                  <a:cubicBezTo>
                    <a:pt x="356" y="121"/>
                    <a:pt x="374" y="113"/>
                    <a:pt x="378" y="107"/>
                  </a:cubicBezTo>
                  <a:cubicBezTo>
                    <a:pt x="381" y="103"/>
                    <a:pt x="383" y="98"/>
                    <a:pt x="381" y="93"/>
                  </a:cubicBezTo>
                  <a:cubicBezTo>
                    <a:pt x="379" y="83"/>
                    <a:pt x="367" y="76"/>
                    <a:pt x="361" y="69"/>
                  </a:cubicBezTo>
                  <a:cubicBezTo>
                    <a:pt x="354" y="63"/>
                    <a:pt x="346" y="51"/>
                    <a:pt x="337" y="48"/>
                  </a:cubicBezTo>
                  <a:cubicBezTo>
                    <a:pt x="323" y="42"/>
                    <a:pt x="309" y="62"/>
                    <a:pt x="299" y="72"/>
                  </a:cubicBezTo>
                  <a:cubicBezTo>
                    <a:pt x="288" y="66"/>
                    <a:pt x="276" y="62"/>
                    <a:pt x="264" y="57"/>
                  </a:cubicBezTo>
                  <a:cubicBezTo>
                    <a:pt x="256" y="53"/>
                    <a:pt x="254" y="52"/>
                    <a:pt x="253" y="44"/>
                  </a:cubicBezTo>
                  <a:cubicBezTo>
                    <a:pt x="251" y="37"/>
                    <a:pt x="254" y="29"/>
                    <a:pt x="252" y="22"/>
                  </a:cubicBezTo>
                  <a:cubicBezTo>
                    <a:pt x="247" y="0"/>
                    <a:pt x="225" y="7"/>
                    <a:pt x="208" y="8"/>
                  </a:cubicBezTo>
                  <a:cubicBezTo>
                    <a:pt x="191" y="10"/>
                    <a:pt x="172" y="6"/>
                    <a:pt x="171" y="28"/>
                  </a:cubicBezTo>
                  <a:cubicBezTo>
                    <a:pt x="171" y="35"/>
                    <a:pt x="174" y="44"/>
                    <a:pt x="172" y="50"/>
                  </a:cubicBezTo>
                  <a:cubicBezTo>
                    <a:pt x="170" y="56"/>
                    <a:pt x="168" y="54"/>
                    <a:pt x="160" y="57"/>
                  </a:cubicBezTo>
                  <a:cubicBezTo>
                    <a:pt x="148" y="61"/>
                    <a:pt x="138" y="67"/>
                    <a:pt x="127" y="73"/>
                  </a:cubicBezTo>
                  <a:cubicBezTo>
                    <a:pt x="119" y="63"/>
                    <a:pt x="109" y="49"/>
                    <a:pt x="95" y="50"/>
                  </a:cubicBezTo>
                  <a:cubicBezTo>
                    <a:pt x="80" y="51"/>
                    <a:pt x="66" y="70"/>
                    <a:pt x="57" y="79"/>
                  </a:cubicBezTo>
                  <a:cubicBezTo>
                    <a:pt x="38" y="99"/>
                    <a:pt x="58" y="112"/>
                    <a:pt x="72" y="127"/>
                  </a:cubicBezTo>
                  <a:cubicBezTo>
                    <a:pt x="62" y="142"/>
                    <a:pt x="55" y="157"/>
                    <a:pt x="50" y="174"/>
                  </a:cubicBezTo>
                  <a:cubicBezTo>
                    <a:pt x="37" y="171"/>
                    <a:pt x="19" y="169"/>
                    <a:pt x="10" y="178"/>
                  </a:cubicBezTo>
                  <a:cubicBezTo>
                    <a:pt x="0" y="188"/>
                    <a:pt x="5" y="212"/>
                    <a:pt x="5" y="224"/>
                  </a:cubicBezTo>
                  <a:cubicBezTo>
                    <a:pt x="6" y="234"/>
                    <a:pt x="6" y="247"/>
                    <a:pt x="16" y="253"/>
                  </a:cubicBezTo>
                  <a:cubicBezTo>
                    <a:pt x="25" y="258"/>
                    <a:pt x="41" y="256"/>
                    <a:pt x="53" y="254"/>
                  </a:cubicBezTo>
                  <a:cubicBezTo>
                    <a:pt x="55" y="265"/>
                    <a:pt x="59" y="275"/>
                    <a:pt x="63" y="285"/>
                  </a:cubicBezTo>
                  <a:cubicBezTo>
                    <a:pt x="64" y="287"/>
                    <a:pt x="69" y="294"/>
                    <a:pt x="68" y="296"/>
                  </a:cubicBezTo>
                  <a:cubicBezTo>
                    <a:pt x="68" y="296"/>
                    <a:pt x="66" y="298"/>
                    <a:pt x="65" y="300"/>
                  </a:cubicBezTo>
                  <a:cubicBezTo>
                    <a:pt x="59" y="310"/>
                    <a:pt x="39" y="319"/>
                    <a:pt x="44" y="333"/>
                  </a:cubicBezTo>
                  <a:cubicBezTo>
                    <a:pt x="49" y="347"/>
                    <a:pt x="77" y="371"/>
                    <a:pt x="90" y="376"/>
                  </a:cubicBezTo>
                  <a:cubicBezTo>
                    <a:pt x="105" y="382"/>
                    <a:pt x="118" y="366"/>
                    <a:pt x="128" y="356"/>
                  </a:cubicBezTo>
                  <a:cubicBezTo>
                    <a:pt x="142" y="366"/>
                    <a:pt x="157" y="372"/>
                    <a:pt x="175" y="375"/>
                  </a:cubicBezTo>
                  <a:cubicBezTo>
                    <a:pt x="174" y="388"/>
                    <a:pt x="169" y="406"/>
                    <a:pt x="177" y="416"/>
                  </a:cubicBezTo>
                  <a:cubicBezTo>
                    <a:pt x="183" y="423"/>
                    <a:pt x="198" y="422"/>
                    <a:pt x="206" y="422"/>
                  </a:cubicBezTo>
                  <a:cubicBezTo>
                    <a:pt x="216" y="422"/>
                    <a:pt x="230" y="424"/>
                    <a:pt x="240" y="420"/>
                  </a:cubicBezTo>
                  <a:cubicBezTo>
                    <a:pt x="247" y="417"/>
                    <a:pt x="251" y="412"/>
                    <a:pt x="252" y="405"/>
                  </a:cubicBezTo>
                  <a:cubicBezTo>
                    <a:pt x="254" y="397"/>
                    <a:pt x="247" y="383"/>
                    <a:pt x="250" y="377"/>
                  </a:cubicBezTo>
                  <a:cubicBezTo>
                    <a:pt x="253" y="371"/>
                    <a:pt x="271" y="368"/>
                    <a:pt x="277" y="365"/>
                  </a:cubicBezTo>
                  <a:cubicBezTo>
                    <a:pt x="288" y="359"/>
                    <a:pt x="297" y="349"/>
                    <a:pt x="308" y="359"/>
                  </a:cubicBezTo>
                  <a:cubicBezTo>
                    <a:pt x="320" y="369"/>
                    <a:pt x="325" y="388"/>
                    <a:pt x="342" y="377"/>
                  </a:cubicBezTo>
                  <a:cubicBezTo>
                    <a:pt x="355" y="370"/>
                    <a:pt x="368" y="355"/>
                    <a:pt x="376" y="343"/>
                  </a:cubicBezTo>
                  <a:cubicBezTo>
                    <a:pt x="384" y="329"/>
                    <a:pt x="378" y="324"/>
                    <a:pt x="367" y="314"/>
                  </a:cubicBezTo>
                  <a:cubicBezTo>
                    <a:pt x="356" y="304"/>
                    <a:pt x="352" y="305"/>
                    <a:pt x="359" y="290"/>
                  </a:cubicBezTo>
                  <a:cubicBezTo>
                    <a:pt x="364" y="277"/>
                    <a:pt x="368" y="265"/>
                    <a:pt x="372" y="252"/>
                  </a:cubicBezTo>
                  <a:cubicBezTo>
                    <a:pt x="384" y="253"/>
                    <a:pt x="403" y="256"/>
                    <a:pt x="413" y="250"/>
                  </a:cubicBezTo>
                  <a:cubicBezTo>
                    <a:pt x="423" y="243"/>
                    <a:pt x="420" y="226"/>
                    <a:pt x="419" y="216"/>
                  </a:cubicBezTo>
                  <a:close/>
                  <a:moveTo>
                    <a:pt x="400" y="240"/>
                  </a:moveTo>
                  <a:cubicBezTo>
                    <a:pt x="391" y="243"/>
                    <a:pt x="376" y="240"/>
                    <a:pt x="367" y="240"/>
                  </a:cubicBezTo>
                  <a:cubicBezTo>
                    <a:pt x="365" y="240"/>
                    <a:pt x="364" y="241"/>
                    <a:pt x="363" y="242"/>
                  </a:cubicBezTo>
                  <a:cubicBezTo>
                    <a:pt x="362" y="243"/>
                    <a:pt x="362" y="243"/>
                    <a:pt x="361" y="244"/>
                  </a:cubicBezTo>
                  <a:cubicBezTo>
                    <a:pt x="356" y="261"/>
                    <a:pt x="348" y="277"/>
                    <a:pt x="342" y="293"/>
                  </a:cubicBezTo>
                  <a:cubicBezTo>
                    <a:pt x="340" y="301"/>
                    <a:pt x="341" y="305"/>
                    <a:pt x="345" y="311"/>
                  </a:cubicBezTo>
                  <a:cubicBezTo>
                    <a:pt x="351" y="317"/>
                    <a:pt x="363" y="322"/>
                    <a:pt x="366" y="329"/>
                  </a:cubicBezTo>
                  <a:cubicBezTo>
                    <a:pt x="370" y="338"/>
                    <a:pt x="353" y="352"/>
                    <a:pt x="348" y="357"/>
                  </a:cubicBezTo>
                  <a:cubicBezTo>
                    <a:pt x="346" y="359"/>
                    <a:pt x="341" y="365"/>
                    <a:pt x="337" y="366"/>
                  </a:cubicBezTo>
                  <a:cubicBezTo>
                    <a:pt x="330" y="368"/>
                    <a:pt x="327" y="363"/>
                    <a:pt x="322" y="357"/>
                  </a:cubicBezTo>
                  <a:cubicBezTo>
                    <a:pt x="317" y="351"/>
                    <a:pt x="311" y="341"/>
                    <a:pt x="302" y="340"/>
                  </a:cubicBezTo>
                  <a:cubicBezTo>
                    <a:pt x="296" y="339"/>
                    <a:pt x="289" y="344"/>
                    <a:pt x="284" y="347"/>
                  </a:cubicBezTo>
                  <a:cubicBezTo>
                    <a:pt x="270" y="355"/>
                    <a:pt x="259" y="361"/>
                    <a:pt x="243" y="363"/>
                  </a:cubicBezTo>
                  <a:cubicBezTo>
                    <a:pt x="241" y="364"/>
                    <a:pt x="239" y="366"/>
                    <a:pt x="239" y="367"/>
                  </a:cubicBezTo>
                  <a:cubicBezTo>
                    <a:pt x="238" y="375"/>
                    <a:pt x="240" y="382"/>
                    <a:pt x="240" y="390"/>
                  </a:cubicBezTo>
                  <a:cubicBezTo>
                    <a:pt x="240" y="410"/>
                    <a:pt x="222" y="410"/>
                    <a:pt x="206" y="410"/>
                  </a:cubicBezTo>
                  <a:cubicBezTo>
                    <a:pt x="191" y="409"/>
                    <a:pt x="185" y="409"/>
                    <a:pt x="186" y="394"/>
                  </a:cubicBezTo>
                  <a:cubicBezTo>
                    <a:pt x="186" y="386"/>
                    <a:pt x="187" y="378"/>
                    <a:pt x="187" y="369"/>
                  </a:cubicBezTo>
                  <a:cubicBezTo>
                    <a:pt x="186" y="366"/>
                    <a:pt x="184" y="364"/>
                    <a:pt x="181" y="363"/>
                  </a:cubicBezTo>
                  <a:cubicBezTo>
                    <a:pt x="162" y="362"/>
                    <a:pt x="146" y="355"/>
                    <a:pt x="132" y="344"/>
                  </a:cubicBezTo>
                  <a:cubicBezTo>
                    <a:pt x="131" y="343"/>
                    <a:pt x="130" y="343"/>
                    <a:pt x="129" y="342"/>
                  </a:cubicBezTo>
                  <a:cubicBezTo>
                    <a:pt x="127" y="342"/>
                    <a:pt x="125" y="342"/>
                    <a:pt x="123" y="344"/>
                  </a:cubicBezTo>
                  <a:cubicBezTo>
                    <a:pt x="118" y="348"/>
                    <a:pt x="108" y="362"/>
                    <a:pt x="101" y="364"/>
                  </a:cubicBezTo>
                  <a:cubicBezTo>
                    <a:pt x="90" y="367"/>
                    <a:pt x="79" y="353"/>
                    <a:pt x="72" y="346"/>
                  </a:cubicBezTo>
                  <a:cubicBezTo>
                    <a:pt x="66" y="341"/>
                    <a:pt x="55" y="334"/>
                    <a:pt x="58" y="325"/>
                  </a:cubicBezTo>
                  <a:cubicBezTo>
                    <a:pt x="60" y="318"/>
                    <a:pt x="70" y="312"/>
                    <a:pt x="75" y="307"/>
                  </a:cubicBezTo>
                  <a:cubicBezTo>
                    <a:pt x="80" y="302"/>
                    <a:pt x="82" y="301"/>
                    <a:pt x="80" y="293"/>
                  </a:cubicBezTo>
                  <a:cubicBezTo>
                    <a:pt x="79" y="285"/>
                    <a:pt x="73" y="278"/>
                    <a:pt x="70" y="270"/>
                  </a:cubicBezTo>
                  <a:cubicBezTo>
                    <a:pt x="67" y="262"/>
                    <a:pt x="65" y="254"/>
                    <a:pt x="63" y="246"/>
                  </a:cubicBezTo>
                  <a:cubicBezTo>
                    <a:pt x="62" y="243"/>
                    <a:pt x="60" y="241"/>
                    <a:pt x="57" y="241"/>
                  </a:cubicBezTo>
                  <a:cubicBezTo>
                    <a:pt x="51" y="242"/>
                    <a:pt x="45" y="243"/>
                    <a:pt x="38" y="243"/>
                  </a:cubicBezTo>
                  <a:cubicBezTo>
                    <a:pt x="27" y="243"/>
                    <a:pt x="21" y="245"/>
                    <a:pt x="18" y="232"/>
                  </a:cubicBezTo>
                  <a:cubicBezTo>
                    <a:pt x="17" y="223"/>
                    <a:pt x="16" y="211"/>
                    <a:pt x="17" y="202"/>
                  </a:cubicBezTo>
                  <a:cubicBezTo>
                    <a:pt x="17" y="197"/>
                    <a:pt x="18" y="188"/>
                    <a:pt x="23" y="185"/>
                  </a:cubicBezTo>
                  <a:cubicBezTo>
                    <a:pt x="29" y="182"/>
                    <a:pt x="47" y="185"/>
                    <a:pt x="53" y="186"/>
                  </a:cubicBezTo>
                  <a:cubicBezTo>
                    <a:pt x="56" y="187"/>
                    <a:pt x="60" y="186"/>
                    <a:pt x="61" y="182"/>
                  </a:cubicBezTo>
                  <a:cubicBezTo>
                    <a:pt x="65" y="163"/>
                    <a:pt x="73" y="146"/>
                    <a:pt x="85" y="130"/>
                  </a:cubicBezTo>
                  <a:cubicBezTo>
                    <a:pt x="87" y="128"/>
                    <a:pt x="86" y="124"/>
                    <a:pt x="84" y="123"/>
                  </a:cubicBezTo>
                  <a:cubicBezTo>
                    <a:pt x="76" y="113"/>
                    <a:pt x="56" y="102"/>
                    <a:pt x="65" y="88"/>
                  </a:cubicBezTo>
                  <a:cubicBezTo>
                    <a:pt x="69" y="82"/>
                    <a:pt x="80" y="71"/>
                    <a:pt x="86" y="68"/>
                  </a:cubicBezTo>
                  <a:cubicBezTo>
                    <a:pt x="103" y="60"/>
                    <a:pt x="110" y="73"/>
                    <a:pt x="120" y="84"/>
                  </a:cubicBezTo>
                  <a:cubicBezTo>
                    <a:pt x="122" y="87"/>
                    <a:pt x="125" y="89"/>
                    <a:pt x="128" y="87"/>
                  </a:cubicBezTo>
                  <a:cubicBezTo>
                    <a:pt x="142" y="78"/>
                    <a:pt x="155" y="72"/>
                    <a:pt x="170" y="67"/>
                  </a:cubicBezTo>
                  <a:cubicBezTo>
                    <a:pt x="173" y="66"/>
                    <a:pt x="178" y="64"/>
                    <a:pt x="180" y="62"/>
                  </a:cubicBezTo>
                  <a:cubicBezTo>
                    <a:pt x="184" y="58"/>
                    <a:pt x="184" y="52"/>
                    <a:pt x="184" y="47"/>
                  </a:cubicBezTo>
                  <a:cubicBezTo>
                    <a:pt x="184" y="42"/>
                    <a:pt x="182" y="36"/>
                    <a:pt x="183" y="31"/>
                  </a:cubicBezTo>
                  <a:cubicBezTo>
                    <a:pt x="185" y="21"/>
                    <a:pt x="196" y="21"/>
                    <a:pt x="205" y="20"/>
                  </a:cubicBezTo>
                  <a:cubicBezTo>
                    <a:pt x="210" y="20"/>
                    <a:pt x="217" y="19"/>
                    <a:pt x="223" y="19"/>
                  </a:cubicBezTo>
                  <a:cubicBezTo>
                    <a:pt x="230" y="18"/>
                    <a:pt x="234" y="20"/>
                    <a:pt x="238" y="22"/>
                  </a:cubicBezTo>
                  <a:cubicBezTo>
                    <a:pt x="243" y="25"/>
                    <a:pt x="241" y="30"/>
                    <a:pt x="241" y="37"/>
                  </a:cubicBezTo>
                  <a:cubicBezTo>
                    <a:pt x="242" y="44"/>
                    <a:pt x="238" y="52"/>
                    <a:pt x="242" y="58"/>
                  </a:cubicBezTo>
                  <a:cubicBezTo>
                    <a:pt x="245" y="63"/>
                    <a:pt x="249" y="64"/>
                    <a:pt x="255" y="66"/>
                  </a:cubicBezTo>
                  <a:cubicBezTo>
                    <a:pt x="270" y="72"/>
                    <a:pt x="283" y="76"/>
                    <a:pt x="296" y="85"/>
                  </a:cubicBezTo>
                  <a:cubicBezTo>
                    <a:pt x="297" y="85"/>
                    <a:pt x="297" y="85"/>
                    <a:pt x="298" y="85"/>
                  </a:cubicBezTo>
                  <a:cubicBezTo>
                    <a:pt x="300" y="86"/>
                    <a:pt x="303" y="86"/>
                    <a:pt x="305" y="84"/>
                  </a:cubicBezTo>
                  <a:cubicBezTo>
                    <a:pt x="311" y="78"/>
                    <a:pt x="318" y="67"/>
                    <a:pt x="326" y="63"/>
                  </a:cubicBezTo>
                  <a:cubicBezTo>
                    <a:pt x="336" y="58"/>
                    <a:pt x="342" y="68"/>
                    <a:pt x="350" y="75"/>
                  </a:cubicBezTo>
                  <a:cubicBezTo>
                    <a:pt x="358" y="83"/>
                    <a:pt x="372" y="92"/>
                    <a:pt x="365" y="104"/>
                  </a:cubicBezTo>
                  <a:cubicBezTo>
                    <a:pt x="361" y="110"/>
                    <a:pt x="351" y="112"/>
                    <a:pt x="346" y="118"/>
                  </a:cubicBezTo>
                  <a:cubicBezTo>
                    <a:pt x="341" y="123"/>
                    <a:pt x="341" y="126"/>
                    <a:pt x="343" y="133"/>
                  </a:cubicBezTo>
                  <a:cubicBezTo>
                    <a:pt x="346" y="139"/>
                    <a:pt x="350" y="144"/>
                    <a:pt x="352" y="151"/>
                  </a:cubicBezTo>
                  <a:cubicBezTo>
                    <a:pt x="355" y="160"/>
                    <a:pt x="358" y="170"/>
                    <a:pt x="361" y="179"/>
                  </a:cubicBezTo>
                  <a:cubicBezTo>
                    <a:pt x="362" y="182"/>
                    <a:pt x="364" y="184"/>
                    <a:pt x="366" y="184"/>
                  </a:cubicBezTo>
                  <a:cubicBezTo>
                    <a:pt x="376" y="185"/>
                    <a:pt x="387" y="184"/>
                    <a:pt x="396" y="186"/>
                  </a:cubicBezTo>
                  <a:cubicBezTo>
                    <a:pt x="411" y="190"/>
                    <a:pt x="407" y="204"/>
                    <a:pt x="407" y="216"/>
                  </a:cubicBezTo>
                  <a:cubicBezTo>
                    <a:pt x="408" y="226"/>
                    <a:pt x="411" y="236"/>
                    <a:pt x="400" y="24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26" name="Freeform 13"/>
            <p:cNvSpPr/>
            <p:nvPr/>
          </p:nvSpPr>
          <p:spPr bwMode="auto">
            <a:xfrm>
              <a:off x="2195" y="368"/>
              <a:ext cx="108" cy="49"/>
            </a:xfrm>
            <a:custGeom>
              <a:gdLst>
                <a:gd name="T0" fmla="*/ 10 w 40"/>
                <a:gd name="T1" fmla="*/ 16 h 18"/>
                <a:gd name="T2" fmla="*/ 33 w 40"/>
                <a:gd name="T3" fmla="*/ 12 h 18"/>
                <a:gd name="T4" fmla="*/ 33 w 40"/>
                <a:gd name="T5" fmla="*/ 0 h 18"/>
                <a:gd name="T6" fmla="*/ 7 w 40"/>
                <a:gd name="T7" fmla="*/ 4 h 18"/>
                <a:gd name="T8" fmla="*/ 10 w 40"/>
                <a:gd name="T9" fmla="*/ 16 h 18"/>
              </a:gdLst>
              <a:cxnLst>
                <a:cxn ang="0">
                  <a:pos x="T0" y="T1"/>
                </a:cxn>
                <a:cxn ang="0">
                  <a:pos x="T2" y="T3"/>
                </a:cxn>
                <a:cxn ang="0">
                  <a:pos x="T4" y="T5"/>
                </a:cxn>
                <a:cxn ang="0">
                  <a:pos x="T6" y="T7"/>
                </a:cxn>
                <a:cxn ang="0">
                  <a:pos x="T8" y="T9"/>
                </a:cxn>
              </a:cxnLst>
              <a:rect l="0" t="0" r="r" b="b"/>
              <a:pathLst>
                <a:path w="40" h="18">
                  <a:moveTo>
                    <a:pt x="10" y="16"/>
                  </a:moveTo>
                  <a:cubicBezTo>
                    <a:pt x="18" y="13"/>
                    <a:pt x="25" y="12"/>
                    <a:pt x="33" y="12"/>
                  </a:cubicBezTo>
                  <a:cubicBezTo>
                    <a:pt x="40" y="12"/>
                    <a:pt x="40" y="0"/>
                    <a:pt x="33" y="0"/>
                  </a:cubicBezTo>
                  <a:cubicBezTo>
                    <a:pt x="24" y="0"/>
                    <a:pt x="15" y="1"/>
                    <a:pt x="7" y="4"/>
                  </a:cubicBezTo>
                  <a:cubicBezTo>
                    <a:pt x="0" y="6"/>
                    <a:pt x="3" y="18"/>
                    <a:pt x="10" y="1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27" name="Freeform 14"/>
            <p:cNvSpPr/>
            <p:nvPr/>
          </p:nvSpPr>
          <p:spPr bwMode="auto">
            <a:xfrm>
              <a:off x="2383" y="384"/>
              <a:ext cx="102" cy="73"/>
            </a:xfrm>
            <a:custGeom>
              <a:gdLst>
                <a:gd name="T0" fmla="*/ 7 w 38"/>
                <a:gd name="T1" fmla="*/ 13 h 27"/>
                <a:gd name="T2" fmla="*/ 24 w 38"/>
                <a:gd name="T3" fmla="*/ 22 h 27"/>
                <a:gd name="T4" fmla="*/ 33 w 38"/>
                <a:gd name="T5" fmla="*/ 13 h 27"/>
                <a:gd name="T6" fmla="*/ 10 w 38"/>
                <a:gd name="T7" fmla="*/ 2 h 27"/>
                <a:gd name="T8" fmla="*/ 7 w 38"/>
                <a:gd name="T9" fmla="*/ 13 h 27"/>
              </a:gdLst>
              <a:cxnLst>
                <a:cxn ang="0">
                  <a:pos x="T0" y="T1"/>
                </a:cxn>
                <a:cxn ang="0">
                  <a:pos x="T2" y="T3"/>
                </a:cxn>
                <a:cxn ang="0">
                  <a:pos x="T4" y="T5"/>
                </a:cxn>
                <a:cxn ang="0">
                  <a:pos x="T6" y="T7"/>
                </a:cxn>
                <a:cxn ang="0">
                  <a:pos x="T8" y="T9"/>
                </a:cxn>
              </a:cxnLst>
              <a:rect l="0" t="0" r="r" b="b"/>
              <a:pathLst>
                <a:path w="38" h="27">
                  <a:moveTo>
                    <a:pt x="7" y="13"/>
                  </a:moveTo>
                  <a:cubicBezTo>
                    <a:pt x="13" y="15"/>
                    <a:pt x="19" y="18"/>
                    <a:pt x="24" y="22"/>
                  </a:cubicBezTo>
                  <a:cubicBezTo>
                    <a:pt x="30" y="27"/>
                    <a:pt x="38" y="18"/>
                    <a:pt x="33" y="13"/>
                  </a:cubicBezTo>
                  <a:cubicBezTo>
                    <a:pt x="26" y="8"/>
                    <a:pt x="19" y="4"/>
                    <a:pt x="10" y="2"/>
                  </a:cubicBezTo>
                  <a:cubicBezTo>
                    <a:pt x="3" y="0"/>
                    <a:pt x="0" y="11"/>
                    <a:pt x="7" y="1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28" name="Freeform 15"/>
            <p:cNvSpPr/>
            <p:nvPr/>
          </p:nvSpPr>
          <p:spPr bwMode="auto">
            <a:xfrm>
              <a:off x="2531" y="503"/>
              <a:ext cx="70" cy="94"/>
            </a:xfrm>
            <a:custGeom>
              <a:gdLst>
                <a:gd name="T0" fmla="*/ 23 w 26"/>
                <a:gd name="T1" fmla="*/ 24 h 35"/>
                <a:gd name="T2" fmla="*/ 12 w 26"/>
                <a:gd name="T3" fmla="*/ 4 h 35"/>
                <a:gd name="T4" fmla="*/ 4 w 26"/>
                <a:gd name="T5" fmla="*/ 1 h 35"/>
                <a:gd name="T6" fmla="*/ 2 w 26"/>
                <a:gd name="T7" fmla="*/ 10 h 35"/>
                <a:gd name="T8" fmla="*/ 12 w 26"/>
                <a:gd name="T9" fmla="*/ 27 h 35"/>
                <a:gd name="T10" fmla="*/ 23 w 26"/>
                <a:gd name="T11" fmla="*/ 24 h 35"/>
              </a:gdLst>
              <a:cxnLst>
                <a:cxn ang="0">
                  <a:pos x="T0" y="T1"/>
                </a:cxn>
                <a:cxn ang="0">
                  <a:pos x="T2" y="T3"/>
                </a:cxn>
                <a:cxn ang="0">
                  <a:pos x="T4" y="T5"/>
                </a:cxn>
                <a:cxn ang="0">
                  <a:pos x="T6" y="T7"/>
                </a:cxn>
                <a:cxn ang="0">
                  <a:pos x="T8" y="T9"/>
                </a:cxn>
                <a:cxn ang="0">
                  <a:pos x="T10" y="T11"/>
                </a:cxn>
              </a:cxnLst>
              <a:rect l="0" t="0" r="r" b="b"/>
              <a:pathLst>
                <a:path w="26" h="35">
                  <a:moveTo>
                    <a:pt x="23" y="24"/>
                  </a:moveTo>
                  <a:cubicBezTo>
                    <a:pt x="20" y="17"/>
                    <a:pt x="17" y="10"/>
                    <a:pt x="12" y="4"/>
                  </a:cubicBezTo>
                  <a:cubicBezTo>
                    <a:pt x="10" y="1"/>
                    <a:pt x="7" y="0"/>
                    <a:pt x="4" y="1"/>
                  </a:cubicBezTo>
                  <a:cubicBezTo>
                    <a:pt x="1" y="3"/>
                    <a:pt x="0" y="7"/>
                    <a:pt x="2" y="10"/>
                  </a:cubicBezTo>
                  <a:cubicBezTo>
                    <a:pt x="6" y="15"/>
                    <a:pt x="9" y="21"/>
                    <a:pt x="12" y="27"/>
                  </a:cubicBezTo>
                  <a:cubicBezTo>
                    <a:pt x="14" y="35"/>
                    <a:pt x="26" y="32"/>
                    <a:pt x="23" y="2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29" name="Freeform 16"/>
            <p:cNvSpPr/>
            <p:nvPr/>
          </p:nvSpPr>
          <p:spPr bwMode="auto">
            <a:xfrm>
              <a:off x="2566" y="680"/>
              <a:ext cx="48" cy="105"/>
            </a:xfrm>
            <a:custGeom>
              <a:gdLst>
                <a:gd name="T0" fmla="*/ 5 w 18"/>
                <a:gd name="T1" fmla="*/ 8 h 39"/>
                <a:gd name="T2" fmla="*/ 2 w 18"/>
                <a:gd name="T3" fmla="*/ 28 h 39"/>
                <a:gd name="T4" fmla="*/ 13 w 18"/>
                <a:gd name="T5" fmla="*/ 32 h 39"/>
                <a:gd name="T6" fmla="*/ 17 w 18"/>
                <a:gd name="T7" fmla="*/ 8 h 39"/>
                <a:gd name="T8" fmla="*/ 5 w 18"/>
                <a:gd name="T9" fmla="*/ 8 h 39"/>
              </a:gdLst>
              <a:cxnLst>
                <a:cxn ang="0">
                  <a:pos x="T0" y="T1"/>
                </a:cxn>
                <a:cxn ang="0">
                  <a:pos x="T2" y="T3"/>
                </a:cxn>
                <a:cxn ang="0">
                  <a:pos x="T4" y="T5"/>
                </a:cxn>
                <a:cxn ang="0">
                  <a:pos x="T6" y="T7"/>
                </a:cxn>
                <a:cxn ang="0">
                  <a:pos x="T8" y="T9"/>
                </a:cxn>
              </a:cxnLst>
              <a:rect l="0" t="0" r="r" b="b"/>
              <a:pathLst>
                <a:path w="18" h="39">
                  <a:moveTo>
                    <a:pt x="5" y="8"/>
                  </a:moveTo>
                  <a:cubicBezTo>
                    <a:pt x="5" y="15"/>
                    <a:pt x="4" y="21"/>
                    <a:pt x="2" y="28"/>
                  </a:cubicBezTo>
                  <a:cubicBezTo>
                    <a:pt x="0" y="36"/>
                    <a:pt x="12" y="39"/>
                    <a:pt x="13" y="32"/>
                  </a:cubicBezTo>
                  <a:cubicBezTo>
                    <a:pt x="15" y="24"/>
                    <a:pt x="17" y="16"/>
                    <a:pt x="17" y="8"/>
                  </a:cubicBezTo>
                  <a:cubicBezTo>
                    <a:pt x="18" y="0"/>
                    <a:pt x="6" y="0"/>
                    <a:pt x="5"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30" name="Freeform 17"/>
            <p:cNvSpPr/>
            <p:nvPr/>
          </p:nvSpPr>
          <p:spPr bwMode="auto">
            <a:xfrm>
              <a:off x="2461" y="855"/>
              <a:ext cx="86" cy="83"/>
            </a:xfrm>
            <a:custGeom>
              <a:gdLst>
                <a:gd name="T0" fmla="*/ 28 w 32"/>
                <a:gd name="T1" fmla="*/ 1 h 31"/>
                <a:gd name="T2" fmla="*/ 20 w 32"/>
                <a:gd name="T3" fmla="*/ 3 h 31"/>
                <a:gd name="T4" fmla="*/ 7 w 32"/>
                <a:gd name="T5" fmla="*/ 17 h 31"/>
                <a:gd name="T6" fmla="*/ 13 w 32"/>
                <a:gd name="T7" fmla="*/ 28 h 31"/>
                <a:gd name="T8" fmla="*/ 30 w 32"/>
                <a:gd name="T9" fmla="*/ 9 h 31"/>
                <a:gd name="T10" fmla="*/ 28 w 32"/>
                <a:gd name="T11" fmla="*/ 1 h 31"/>
              </a:gdLst>
              <a:cxnLst>
                <a:cxn ang="0">
                  <a:pos x="T0" y="T1"/>
                </a:cxn>
                <a:cxn ang="0">
                  <a:pos x="T2" y="T3"/>
                </a:cxn>
                <a:cxn ang="0">
                  <a:pos x="T4" y="T5"/>
                </a:cxn>
                <a:cxn ang="0">
                  <a:pos x="T6" y="T7"/>
                </a:cxn>
                <a:cxn ang="0">
                  <a:pos x="T8" y="T9"/>
                </a:cxn>
                <a:cxn ang="0">
                  <a:pos x="T10" y="T11"/>
                </a:cxn>
              </a:cxnLst>
              <a:rect l="0" t="0" r="r" b="b"/>
              <a:pathLst>
                <a:path w="32" h="31">
                  <a:moveTo>
                    <a:pt x="28" y="1"/>
                  </a:moveTo>
                  <a:cubicBezTo>
                    <a:pt x="26" y="0"/>
                    <a:pt x="21" y="0"/>
                    <a:pt x="20" y="3"/>
                  </a:cubicBezTo>
                  <a:cubicBezTo>
                    <a:pt x="17" y="9"/>
                    <a:pt x="13" y="14"/>
                    <a:pt x="7" y="17"/>
                  </a:cubicBezTo>
                  <a:cubicBezTo>
                    <a:pt x="0" y="21"/>
                    <a:pt x="6" y="31"/>
                    <a:pt x="13" y="28"/>
                  </a:cubicBezTo>
                  <a:cubicBezTo>
                    <a:pt x="21" y="24"/>
                    <a:pt x="27" y="17"/>
                    <a:pt x="30" y="9"/>
                  </a:cubicBezTo>
                  <a:cubicBezTo>
                    <a:pt x="32" y="6"/>
                    <a:pt x="31" y="3"/>
                    <a:pt x="28" y="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31" name="Freeform 18"/>
            <p:cNvSpPr/>
            <p:nvPr/>
          </p:nvSpPr>
          <p:spPr bwMode="auto">
            <a:xfrm>
              <a:off x="2295" y="954"/>
              <a:ext cx="104" cy="43"/>
            </a:xfrm>
            <a:custGeom>
              <a:gdLst>
                <a:gd name="T0" fmla="*/ 28 w 39"/>
                <a:gd name="T1" fmla="*/ 1 h 16"/>
                <a:gd name="T2" fmla="*/ 7 w 39"/>
                <a:gd name="T3" fmla="*/ 4 h 16"/>
                <a:gd name="T4" fmla="*/ 7 w 39"/>
                <a:gd name="T5" fmla="*/ 16 h 16"/>
                <a:gd name="T6" fmla="*/ 31 w 39"/>
                <a:gd name="T7" fmla="*/ 13 h 16"/>
                <a:gd name="T8" fmla="*/ 28 w 39"/>
                <a:gd name="T9" fmla="*/ 1 h 16"/>
              </a:gdLst>
              <a:cxnLst>
                <a:cxn ang="0">
                  <a:pos x="T0" y="T1"/>
                </a:cxn>
                <a:cxn ang="0">
                  <a:pos x="T2" y="T3"/>
                </a:cxn>
                <a:cxn ang="0">
                  <a:pos x="T4" y="T5"/>
                </a:cxn>
                <a:cxn ang="0">
                  <a:pos x="T6" y="T7"/>
                </a:cxn>
                <a:cxn ang="0">
                  <a:pos x="T8" y="T9"/>
                </a:cxn>
              </a:cxnLst>
              <a:rect l="0" t="0" r="r" b="b"/>
              <a:pathLst>
                <a:path w="39" h="16">
                  <a:moveTo>
                    <a:pt x="28" y="1"/>
                  </a:moveTo>
                  <a:cubicBezTo>
                    <a:pt x="21" y="2"/>
                    <a:pt x="14" y="3"/>
                    <a:pt x="7" y="4"/>
                  </a:cubicBezTo>
                  <a:cubicBezTo>
                    <a:pt x="0" y="4"/>
                    <a:pt x="0" y="16"/>
                    <a:pt x="7" y="16"/>
                  </a:cubicBezTo>
                  <a:cubicBezTo>
                    <a:pt x="15" y="15"/>
                    <a:pt x="23" y="14"/>
                    <a:pt x="31" y="13"/>
                  </a:cubicBezTo>
                  <a:cubicBezTo>
                    <a:pt x="39" y="11"/>
                    <a:pt x="36" y="0"/>
                    <a:pt x="28" y="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32" name="Freeform 19"/>
            <p:cNvSpPr/>
            <p:nvPr/>
          </p:nvSpPr>
          <p:spPr bwMode="auto">
            <a:xfrm>
              <a:off x="2117" y="914"/>
              <a:ext cx="100" cy="69"/>
            </a:xfrm>
            <a:custGeom>
              <a:gdLst>
                <a:gd name="T0" fmla="*/ 29 w 37"/>
                <a:gd name="T1" fmla="*/ 12 h 26"/>
                <a:gd name="T2" fmla="*/ 10 w 37"/>
                <a:gd name="T3" fmla="*/ 2 h 26"/>
                <a:gd name="T4" fmla="*/ 2 w 37"/>
                <a:gd name="T5" fmla="*/ 5 h 26"/>
                <a:gd name="T6" fmla="*/ 4 w 37"/>
                <a:gd name="T7" fmla="*/ 13 h 26"/>
                <a:gd name="T8" fmla="*/ 26 w 37"/>
                <a:gd name="T9" fmla="*/ 24 h 26"/>
                <a:gd name="T10" fmla="*/ 29 w 37"/>
                <a:gd name="T11" fmla="*/ 12 h 26"/>
              </a:gdLst>
              <a:cxnLst>
                <a:cxn ang="0">
                  <a:pos x="T0" y="T1"/>
                </a:cxn>
                <a:cxn ang="0">
                  <a:pos x="T2" y="T3"/>
                </a:cxn>
                <a:cxn ang="0">
                  <a:pos x="T4" y="T5"/>
                </a:cxn>
                <a:cxn ang="0">
                  <a:pos x="T6" y="T7"/>
                </a:cxn>
                <a:cxn ang="0">
                  <a:pos x="T8" y="T9"/>
                </a:cxn>
                <a:cxn ang="0">
                  <a:pos x="T10" y="T11"/>
                </a:cxn>
              </a:cxnLst>
              <a:rect l="0" t="0" r="r" b="b"/>
              <a:pathLst>
                <a:path w="37" h="26">
                  <a:moveTo>
                    <a:pt x="29" y="12"/>
                  </a:moveTo>
                  <a:cubicBezTo>
                    <a:pt x="22" y="10"/>
                    <a:pt x="16" y="7"/>
                    <a:pt x="10" y="2"/>
                  </a:cubicBezTo>
                  <a:cubicBezTo>
                    <a:pt x="7" y="0"/>
                    <a:pt x="3" y="2"/>
                    <a:pt x="2" y="5"/>
                  </a:cubicBezTo>
                  <a:cubicBezTo>
                    <a:pt x="0" y="8"/>
                    <a:pt x="1" y="11"/>
                    <a:pt x="4" y="13"/>
                  </a:cubicBezTo>
                  <a:cubicBezTo>
                    <a:pt x="11" y="18"/>
                    <a:pt x="18" y="21"/>
                    <a:pt x="26" y="24"/>
                  </a:cubicBezTo>
                  <a:cubicBezTo>
                    <a:pt x="34" y="26"/>
                    <a:pt x="37" y="14"/>
                    <a:pt x="29" y="1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33" name="Freeform 20"/>
            <p:cNvSpPr/>
            <p:nvPr/>
          </p:nvSpPr>
          <p:spPr bwMode="auto">
            <a:xfrm>
              <a:off x="1996" y="766"/>
              <a:ext cx="68" cy="97"/>
            </a:xfrm>
            <a:custGeom>
              <a:gdLst>
                <a:gd name="T0" fmla="*/ 14 w 25"/>
                <a:gd name="T1" fmla="*/ 7 h 36"/>
                <a:gd name="T2" fmla="*/ 2 w 25"/>
                <a:gd name="T3" fmla="*/ 11 h 36"/>
                <a:gd name="T4" fmla="*/ 14 w 25"/>
                <a:gd name="T5" fmla="*/ 34 h 36"/>
                <a:gd name="T6" fmla="*/ 23 w 25"/>
                <a:gd name="T7" fmla="*/ 34 h 36"/>
                <a:gd name="T8" fmla="*/ 23 w 25"/>
                <a:gd name="T9" fmla="*/ 25 h 36"/>
                <a:gd name="T10" fmla="*/ 14 w 25"/>
                <a:gd name="T11" fmla="*/ 7 h 36"/>
              </a:gdLst>
              <a:cxnLst>
                <a:cxn ang="0">
                  <a:pos x="T0" y="T1"/>
                </a:cxn>
                <a:cxn ang="0">
                  <a:pos x="T2" y="T3"/>
                </a:cxn>
                <a:cxn ang="0">
                  <a:pos x="T4" y="T5"/>
                </a:cxn>
                <a:cxn ang="0">
                  <a:pos x="T6" y="T7"/>
                </a:cxn>
                <a:cxn ang="0">
                  <a:pos x="T8" y="T9"/>
                </a:cxn>
                <a:cxn ang="0">
                  <a:pos x="T10" y="T11"/>
                </a:cxn>
              </a:cxnLst>
              <a:rect l="0" t="0" r="r" b="b"/>
              <a:pathLst>
                <a:path w="25" h="36">
                  <a:moveTo>
                    <a:pt x="14" y="7"/>
                  </a:moveTo>
                  <a:cubicBezTo>
                    <a:pt x="12" y="0"/>
                    <a:pt x="0" y="3"/>
                    <a:pt x="2" y="11"/>
                  </a:cubicBezTo>
                  <a:cubicBezTo>
                    <a:pt x="5" y="19"/>
                    <a:pt x="9" y="27"/>
                    <a:pt x="14" y="34"/>
                  </a:cubicBezTo>
                  <a:cubicBezTo>
                    <a:pt x="16" y="36"/>
                    <a:pt x="21" y="36"/>
                    <a:pt x="23" y="34"/>
                  </a:cubicBezTo>
                  <a:cubicBezTo>
                    <a:pt x="25" y="31"/>
                    <a:pt x="25" y="28"/>
                    <a:pt x="23" y="25"/>
                  </a:cubicBezTo>
                  <a:cubicBezTo>
                    <a:pt x="19" y="20"/>
                    <a:pt x="16" y="14"/>
                    <a:pt x="14" y="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34" name="Freeform 21"/>
            <p:cNvSpPr/>
            <p:nvPr/>
          </p:nvSpPr>
          <p:spPr bwMode="auto">
            <a:xfrm>
              <a:off x="1986" y="581"/>
              <a:ext cx="40" cy="107"/>
            </a:xfrm>
            <a:custGeom>
              <a:gdLst>
                <a:gd name="T0" fmla="*/ 13 w 15"/>
                <a:gd name="T1" fmla="*/ 33 h 40"/>
                <a:gd name="T2" fmla="*/ 14 w 15"/>
                <a:gd name="T3" fmla="*/ 11 h 40"/>
                <a:gd name="T4" fmla="*/ 3 w 15"/>
                <a:gd name="T5" fmla="*/ 8 h 40"/>
                <a:gd name="T6" fmla="*/ 1 w 15"/>
                <a:gd name="T7" fmla="*/ 33 h 40"/>
                <a:gd name="T8" fmla="*/ 13 w 15"/>
                <a:gd name="T9" fmla="*/ 33 h 40"/>
              </a:gdLst>
              <a:cxnLst>
                <a:cxn ang="0">
                  <a:pos x="T0" y="T1"/>
                </a:cxn>
                <a:cxn ang="0">
                  <a:pos x="T2" y="T3"/>
                </a:cxn>
                <a:cxn ang="0">
                  <a:pos x="T4" y="T5"/>
                </a:cxn>
                <a:cxn ang="0">
                  <a:pos x="T6" y="T7"/>
                </a:cxn>
                <a:cxn ang="0">
                  <a:pos x="T8" y="T9"/>
                </a:cxn>
              </a:cxnLst>
              <a:rect l="0" t="0" r="r" b="b"/>
              <a:pathLst>
                <a:path w="15" h="40">
                  <a:moveTo>
                    <a:pt x="13" y="33"/>
                  </a:moveTo>
                  <a:cubicBezTo>
                    <a:pt x="12" y="25"/>
                    <a:pt x="13" y="18"/>
                    <a:pt x="14" y="11"/>
                  </a:cubicBezTo>
                  <a:cubicBezTo>
                    <a:pt x="15" y="3"/>
                    <a:pt x="4" y="0"/>
                    <a:pt x="3" y="8"/>
                  </a:cubicBezTo>
                  <a:cubicBezTo>
                    <a:pt x="1" y="16"/>
                    <a:pt x="0" y="24"/>
                    <a:pt x="1" y="33"/>
                  </a:cubicBezTo>
                  <a:cubicBezTo>
                    <a:pt x="1" y="40"/>
                    <a:pt x="13" y="40"/>
                    <a:pt x="13" y="3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35" name="Freeform 22"/>
            <p:cNvSpPr/>
            <p:nvPr/>
          </p:nvSpPr>
          <p:spPr bwMode="auto">
            <a:xfrm>
              <a:off x="2045" y="430"/>
              <a:ext cx="91" cy="83"/>
            </a:xfrm>
            <a:custGeom>
              <a:gdLst>
                <a:gd name="T0" fmla="*/ 22 w 34"/>
                <a:gd name="T1" fmla="*/ 4 h 31"/>
                <a:gd name="T2" fmla="*/ 3 w 34"/>
                <a:gd name="T3" fmla="*/ 20 h 31"/>
                <a:gd name="T4" fmla="*/ 3 w 34"/>
                <a:gd name="T5" fmla="*/ 29 h 31"/>
                <a:gd name="T6" fmla="*/ 11 w 34"/>
                <a:gd name="T7" fmla="*/ 29 h 31"/>
                <a:gd name="T8" fmla="*/ 28 w 34"/>
                <a:gd name="T9" fmla="*/ 14 h 31"/>
                <a:gd name="T10" fmla="*/ 22 w 34"/>
                <a:gd name="T11" fmla="*/ 4 h 31"/>
              </a:gdLst>
              <a:cxnLst>
                <a:cxn ang="0">
                  <a:pos x="T0" y="T1"/>
                </a:cxn>
                <a:cxn ang="0">
                  <a:pos x="T2" y="T3"/>
                </a:cxn>
                <a:cxn ang="0">
                  <a:pos x="T4" y="T5"/>
                </a:cxn>
                <a:cxn ang="0">
                  <a:pos x="T6" y="T7"/>
                </a:cxn>
                <a:cxn ang="0">
                  <a:pos x="T8" y="T9"/>
                </a:cxn>
                <a:cxn ang="0">
                  <a:pos x="T10" y="T11"/>
                </a:cxn>
              </a:cxnLst>
              <a:rect l="0" t="0" r="r" b="b"/>
              <a:pathLst>
                <a:path w="34" h="31">
                  <a:moveTo>
                    <a:pt x="22" y="4"/>
                  </a:moveTo>
                  <a:cubicBezTo>
                    <a:pt x="14" y="8"/>
                    <a:pt x="8" y="14"/>
                    <a:pt x="3" y="20"/>
                  </a:cubicBezTo>
                  <a:cubicBezTo>
                    <a:pt x="1" y="23"/>
                    <a:pt x="0" y="26"/>
                    <a:pt x="3" y="29"/>
                  </a:cubicBezTo>
                  <a:cubicBezTo>
                    <a:pt x="5" y="31"/>
                    <a:pt x="9" y="31"/>
                    <a:pt x="11" y="29"/>
                  </a:cubicBezTo>
                  <a:cubicBezTo>
                    <a:pt x="16" y="23"/>
                    <a:pt x="21" y="18"/>
                    <a:pt x="28" y="14"/>
                  </a:cubicBezTo>
                  <a:cubicBezTo>
                    <a:pt x="34" y="10"/>
                    <a:pt x="28" y="0"/>
                    <a:pt x="22"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grpSp>
      <p:sp>
        <p:nvSpPr>
          <p:cNvPr id="36" name="任意多边形 35"/>
          <p:cNvSpPr/>
          <p:nvPr/>
        </p:nvSpPr>
        <p:spPr>
          <a:xfrm>
            <a:off x="3560501" y="713746"/>
            <a:ext cx="4098063" cy="89090"/>
          </a:xfrm>
          <a:custGeom>
            <a:gdLst>
              <a:gd name="connsiteX0" fmla="*/ 0 w 2616200"/>
              <a:gd name="connsiteY0" fmla="*/ 0 h 89090"/>
              <a:gd name="connsiteX1" fmla="*/ 444500 w 2616200"/>
              <a:gd name="connsiteY1" fmla="*/ 88900 h 89090"/>
              <a:gd name="connsiteX2" fmla="*/ 1092200 w 2616200"/>
              <a:gd name="connsiteY2" fmla="*/ 25400 h 89090"/>
              <a:gd name="connsiteX3" fmla="*/ 1549400 w 2616200"/>
              <a:gd name="connsiteY3" fmla="*/ 88900 h 89090"/>
              <a:gd name="connsiteX4" fmla="*/ 2209800 w 2616200"/>
              <a:gd name="connsiteY4" fmla="*/ 38100 h 89090"/>
              <a:gd name="connsiteX5" fmla="*/ 2616200 w 2616200"/>
              <a:gd name="connsiteY5" fmla="*/ 76200 h 8909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200" h="89090">
                <a:moveTo>
                  <a:pt x="0" y="0"/>
                </a:moveTo>
                <a:cubicBezTo>
                  <a:pt x="131233" y="42333"/>
                  <a:pt x="262467" y="84667"/>
                  <a:pt x="444500" y="88900"/>
                </a:cubicBezTo>
                <a:cubicBezTo>
                  <a:pt x="626533" y="93133"/>
                  <a:pt x="908050" y="25400"/>
                  <a:pt x="1092200" y="25400"/>
                </a:cubicBezTo>
                <a:cubicBezTo>
                  <a:pt x="1276350" y="25400"/>
                  <a:pt x="1363133" y="86783"/>
                  <a:pt x="1549400" y="88900"/>
                </a:cubicBezTo>
                <a:cubicBezTo>
                  <a:pt x="1735667" y="91017"/>
                  <a:pt x="2032000" y="40217"/>
                  <a:pt x="2209800" y="38100"/>
                </a:cubicBezTo>
                <a:cubicBezTo>
                  <a:pt x="2387600" y="35983"/>
                  <a:pt x="2501900" y="56091"/>
                  <a:pt x="2616200" y="76200"/>
                </a:cubicBezTo>
              </a:path>
            </a:pathLst>
          </a:custGeom>
          <a:noFill/>
          <a:ln w="19050">
            <a:solidFill>
              <a:srgbClr val="132F95"/>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37" name="文本框 36"/>
          <p:cNvSpPr txBox="1"/>
          <p:nvPr/>
        </p:nvSpPr>
        <p:spPr>
          <a:xfrm>
            <a:off x="3875725" y="196037"/>
            <a:ext cx="3467616" cy="584775"/>
          </a:xfrm>
          <a:prstGeom prst="rect">
            <a:avLst/>
          </a:prstGeom>
          <a:noFill/>
        </p:spPr>
        <p:txBody>
          <a:bodyPr wrap="none" rtlCol="0">
            <a:spAutoFit/>
            <a:scene3d>
              <a:camera prst="orthographicFront"/>
              <a:lightRig rig="threePt" dir="t"/>
            </a:scene3d>
            <a:sp3d contourW="127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200">
                <a:solidFill>
                  <a:srgbClr val="132F95"/>
                </a:solidFill>
                <a:cs typeface="+mn-ea"/>
                <a:sym typeface="+mn-lt"/>
              </a:rPr>
              <a:t>应收账款行业对比</a:t>
            </a:r>
          </a:p>
        </p:txBody>
      </p:sp>
      <p:graphicFrame>
        <p:nvGraphicFramePr>
          <p:cNvPr id="43" name="表格 42"/>
          <p:cNvGraphicFramePr>
            <a:graphicFrameLocks noGrp="1"/>
          </p:cNvGraphicFramePr>
          <p:nvPr/>
        </p:nvGraphicFramePr>
        <p:xfrm>
          <a:off x="568346" y="1015487"/>
          <a:ext cx="10787226" cy="1320800"/>
        </p:xfrm>
        <a:graphic>
          <a:graphicData uri="http://schemas.openxmlformats.org/drawingml/2006/table">
            <a:tbl>
              <a:tblPr firstRow="1" bandRow="1">
                <a:tableStyleId>{21E4AEA4-8DFA-4A89-87EB-49C32662AFE0}</a:tableStyleId>
              </a:tblPr>
              <a:tblGrid>
                <a:gridCol w="1797871">
                  <a:extLst>
                    <a:ext uri="{9D8B030D-6E8A-4147-A177-3AD203B41FA5}">
                      <a16:colId xmlns="" xmlns:a16="http://schemas.microsoft.com/office/drawing/2014/main" val="20000"/>
                    </a:ext>
                  </a:extLst>
                </a:gridCol>
                <a:gridCol w="1797871">
                  <a:extLst>
                    <a:ext uri="{9D8B030D-6E8A-4147-A177-3AD203B41FA5}">
                      <a16:colId xmlns="" xmlns:a16="http://schemas.microsoft.com/office/drawing/2014/main" val="20001"/>
                    </a:ext>
                  </a:extLst>
                </a:gridCol>
                <a:gridCol w="1797871">
                  <a:extLst>
                    <a:ext uri="{9D8B030D-6E8A-4147-A177-3AD203B41FA5}">
                      <a16:colId xmlns="" xmlns:a16="http://schemas.microsoft.com/office/drawing/2014/main" val="20002"/>
                    </a:ext>
                  </a:extLst>
                </a:gridCol>
                <a:gridCol w="1797871">
                  <a:extLst>
                    <a:ext uri="{9D8B030D-6E8A-4147-A177-3AD203B41FA5}">
                      <a16:colId xmlns="" xmlns:a16="http://schemas.microsoft.com/office/drawing/2014/main" val="20003"/>
                    </a:ext>
                  </a:extLst>
                </a:gridCol>
                <a:gridCol w="1797871">
                  <a:extLst>
                    <a:ext uri="{9D8B030D-6E8A-4147-A177-3AD203B41FA5}">
                      <a16:colId xmlns="" xmlns:a16="http://schemas.microsoft.com/office/drawing/2014/main" val="20004"/>
                    </a:ext>
                  </a:extLst>
                </a:gridCol>
                <a:gridCol w="1797871">
                  <a:extLst>
                    <a:ext uri="{9D8B030D-6E8A-4147-A177-3AD203B41FA5}">
                      <a16:colId xmlns="" xmlns:a16="http://schemas.microsoft.com/office/drawing/2014/main" val="20005"/>
                    </a:ext>
                  </a:extLst>
                </a:gridCol>
              </a:tblGrid>
              <a:tr h="370840">
                <a:tc>
                  <a:txBody>
                    <a:bodyPr vert="horz" wrap="square"/>
                    <a:lstStyle>
                      <a:lvl1pPr marL="0" algn="l" defTabSz="914400" rtl="0" eaLnBrk="1" latinLnBrk="0" hangingPunct="1">
                        <a:defRPr sz="1800" b="1" kern="1200">
                          <a:solidFill>
                            <a:schemeClr val="lt1"/>
                          </a:solidFill>
                          <a:latin typeface="Century Gothic" panose="020b0502020202020204"/>
                        </a:defRPr>
                      </a:lvl1pPr>
                      <a:lvl2pPr marL="457200" algn="l" defTabSz="914400" rtl="0" eaLnBrk="1" latinLnBrk="0" hangingPunct="1">
                        <a:defRPr sz="1800" b="1" kern="1200">
                          <a:solidFill>
                            <a:schemeClr val="lt1"/>
                          </a:solidFill>
                          <a:latin typeface="Century Gothic" panose="020b0502020202020204"/>
                        </a:defRPr>
                      </a:lvl2pPr>
                      <a:lvl3pPr marL="914400" algn="l" defTabSz="914400" rtl="0" eaLnBrk="1" latinLnBrk="0" hangingPunct="1">
                        <a:defRPr sz="1800" b="1" kern="1200">
                          <a:solidFill>
                            <a:schemeClr val="lt1"/>
                          </a:solidFill>
                          <a:latin typeface="Century Gothic" panose="020b0502020202020204"/>
                        </a:defRPr>
                      </a:lvl3pPr>
                      <a:lvl4pPr marL="1371600" algn="l" defTabSz="914400" rtl="0" eaLnBrk="1" latinLnBrk="0" hangingPunct="1">
                        <a:defRPr sz="1800" b="1" kern="1200">
                          <a:solidFill>
                            <a:schemeClr val="lt1"/>
                          </a:solidFill>
                          <a:latin typeface="Century Gothic" panose="020b0502020202020204"/>
                        </a:defRPr>
                      </a:lvl4pPr>
                      <a:lvl5pPr marL="1828800" algn="l" defTabSz="914400" rtl="0" eaLnBrk="1" latinLnBrk="0" hangingPunct="1">
                        <a:defRPr sz="1800" b="1" kern="1200">
                          <a:solidFill>
                            <a:schemeClr val="lt1"/>
                          </a:solidFill>
                          <a:latin typeface="Century Gothic" panose="020b0502020202020204"/>
                        </a:defRPr>
                      </a:lvl5pPr>
                      <a:lvl6pPr marL="2286000" algn="l" defTabSz="914400" rtl="0" eaLnBrk="1" latinLnBrk="0" hangingPunct="1">
                        <a:defRPr sz="1800" b="1" kern="1200">
                          <a:solidFill>
                            <a:schemeClr val="lt1"/>
                          </a:solidFill>
                          <a:latin typeface="Century Gothic" panose="020b0502020202020204"/>
                        </a:defRPr>
                      </a:lvl6pPr>
                      <a:lvl7pPr marL="2743200" algn="l" defTabSz="914400" rtl="0" eaLnBrk="1" latinLnBrk="0" hangingPunct="1">
                        <a:defRPr sz="1800" b="1" kern="1200">
                          <a:solidFill>
                            <a:schemeClr val="lt1"/>
                          </a:solidFill>
                          <a:latin typeface="Century Gothic" panose="020b0502020202020204"/>
                        </a:defRPr>
                      </a:lvl7pPr>
                      <a:lvl8pPr marL="3200400" algn="l" defTabSz="914400" rtl="0" eaLnBrk="1" latinLnBrk="0" hangingPunct="1">
                        <a:defRPr sz="1800" b="1" kern="1200">
                          <a:solidFill>
                            <a:schemeClr val="lt1"/>
                          </a:solidFill>
                          <a:latin typeface="Century Gothic" panose="020b0502020202020204"/>
                        </a:defRPr>
                      </a:lvl8pPr>
                      <a:lvl9pPr marL="3657600" algn="l" defTabSz="914400" rtl="0" eaLnBrk="1" latinLnBrk="0" hangingPunct="1">
                        <a:defRPr sz="1800" b="1" kern="1200">
                          <a:solidFill>
                            <a:schemeClr val="lt1"/>
                          </a:solidFill>
                          <a:latin typeface="Century Gothic" panose="020b0502020202020204"/>
                        </a:defRPr>
                      </a:lvl9pPr>
                    </a:lstStyle>
                    <a:p>
                      <a:r>
                        <a:rPr lang="zh-CN" altLang="en-US"/>
                        <a:t>项目</a:t>
                      </a:r>
                    </a:p>
                  </a:txBody>
                  <a:tcPr/>
                </a:tc>
                <a:tc>
                  <a:txBody>
                    <a:bodyPr vert="horz" wrap="square"/>
                    <a:lstStyle>
                      <a:lvl1pPr marL="0" algn="l" defTabSz="914400" rtl="0" eaLnBrk="1" latinLnBrk="0" hangingPunct="1">
                        <a:defRPr sz="1800" b="1" kern="1200">
                          <a:solidFill>
                            <a:schemeClr val="lt1"/>
                          </a:solidFill>
                          <a:latin typeface="Century Gothic" panose="020b0502020202020204"/>
                        </a:defRPr>
                      </a:lvl1pPr>
                      <a:lvl2pPr marL="457200" algn="l" defTabSz="914400" rtl="0" eaLnBrk="1" latinLnBrk="0" hangingPunct="1">
                        <a:defRPr sz="1800" b="1" kern="1200">
                          <a:solidFill>
                            <a:schemeClr val="lt1"/>
                          </a:solidFill>
                          <a:latin typeface="Century Gothic" panose="020b0502020202020204"/>
                        </a:defRPr>
                      </a:lvl2pPr>
                      <a:lvl3pPr marL="914400" algn="l" defTabSz="914400" rtl="0" eaLnBrk="1" latinLnBrk="0" hangingPunct="1">
                        <a:defRPr sz="1800" b="1" kern="1200">
                          <a:solidFill>
                            <a:schemeClr val="lt1"/>
                          </a:solidFill>
                          <a:latin typeface="Century Gothic" panose="020b0502020202020204"/>
                        </a:defRPr>
                      </a:lvl3pPr>
                      <a:lvl4pPr marL="1371600" algn="l" defTabSz="914400" rtl="0" eaLnBrk="1" latinLnBrk="0" hangingPunct="1">
                        <a:defRPr sz="1800" b="1" kern="1200">
                          <a:solidFill>
                            <a:schemeClr val="lt1"/>
                          </a:solidFill>
                          <a:latin typeface="Century Gothic" panose="020b0502020202020204"/>
                        </a:defRPr>
                      </a:lvl4pPr>
                      <a:lvl5pPr marL="1828800" algn="l" defTabSz="914400" rtl="0" eaLnBrk="1" latinLnBrk="0" hangingPunct="1">
                        <a:defRPr sz="1800" b="1" kern="1200">
                          <a:solidFill>
                            <a:schemeClr val="lt1"/>
                          </a:solidFill>
                          <a:latin typeface="Century Gothic" panose="020b0502020202020204"/>
                        </a:defRPr>
                      </a:lvl5pPr>
                      <a:lvl6pPr marL="2286000" algn="l" defTabSz="914400" rtl="0" eaLnBrk="1" latinLnBrk="0" hangingPunct="1">
                        <a:defRPr sz="1800" b="1" kern="1200">
                          <a:solidFill>
                            <a:schemeClr val="lt1"/>
                          </a:solidFill>
                          <a:latin typeface="Century Gothic" panose="020b0502020202020204"/>
                        </a:defRPr>
                      </a:lvl6pPr>
                      <a:lvl7pPr marL="2743200" algn="l" defTabSz="914400" rtl="0" eaLnBrk="1" latinLnBrk="0" hangingPunct="1">
                        <a:defRPr sz="1800" b="1" kern="1200">
                          <a:solidFill>
                            <a:schemeClr val="lt1"/>
                          </a:solidFill>
                          <a:latin typeface="Century Gothic" panose="020b0502020202020204"/>
                        </a:defRPr>
                      </a:lvl7pPr>
                      <a:lvl8pPr marL="3200400" algn="l" defTabSz="914400" rtl="0" eaLnBrk="1" latinLnBrk="0" hangingPunct="1">
                        <a:defRPr sz="1800" b="1" kern="1200">
                          <a:solidFill>
                            <a:schemeClr val="lt1"/>
                          </a:solidFill>
                          <a:latin typeface="Century Gothic" panose="020b0502020202020204"/>
                        </a:defRPr>
                      </a:lvl8pPr>
                      <a:lvl9pPr marL="3657600" algn="l" defTabSz="914400" rtl="0" eaLnBrk="1" latinLnBrk="0" hangingPunct="1">
                        <a:defRPr sz="1800" b="1" kern="1200">
                          <a:solidFill>
                            <a:schemeClr val="lt1"/>
                          </a:solidFill>
                          <a:latin typeface="Century Gothic" panose="020b0502020202020204"/>
                        </a:defRPr>
                      </a:lvl9pPr>
                    </a:lstStyle>
                    <a:p>
                      <a:r>
                        <a:rPr lang="en-US" altLang="zh-CN"/>
                        <a:t>2015</a:t>
                      </a:r>
                      <a:endParaRPr lang="zh-CN" altLang="en-US"/>
                    </a:p>
                  </a:txBody>
                  <a:tcPr/>
                </a:tc>
                <a:tc>
                  <a:txBody>
                    <a:bodyPr vert="horz" wrap="square"/>
                    <a:lstStyle>
                      <a:lvl1pPr marL="0" algn="l" defTabSz="914400" rtl="0" eaLnBrk="1" latinLnBrk="0" hangingPunct="1">
                        <a:defRPr sz="1800" b="1" kern="1200">
                          <a:solidFill>
                            <a:schemeClr val="lt1"/>
                          </a:solidFill>
                          <a:latin typeface="Century Gothic" panose="020b0502020202020204"/>
                        </a:defRPr>
                      </a:lvl1pPr>
                      <a:lvl2pPr marL="457200" algn="l" defTabSz="914400" rtl="0" eaLnBrk="1" latinLnBrk="0" hangingPunct="1">
                        <a:defRPr sz="1800" b="1" kern="1200">
                          <a:solidFill>
                            <a:schemeClr val="lt1"/>
                          </a:solidFill>
                          <a:latin typeface="Century Gothic" panose="020b0502020202020204"/>
                        </a:defRPr>
                      </a:lvl2pPr>
                      <a:lvl3pPr marL="914400" algn="l" defTabSz="914400" rtl="0" eaLnBrk="1" latinLnBrk="0" hangingPunct="1">
                        <a:defRPr sz="1800" b="1" kern="1200">
                          <a:solidFill>
                            <a:schemeClr val="lt1"/>
                          </a:solidFill>
                          <a:latin typeface="Century Gothic" panose="020b0502020202020204"/>
                        </a:defRPr>
                      </a:lvl3pPr>
                      <a:lvl4pPr marL="1371600" algn="l" defTabSz="914400" rtl="0" eaLnBrk="1" latinLnBrk="0" hangingPunct="1">
                        <a:defRPr sz="1800" b="1" kern="1200">
                          <a:solidFill>
                            <a:schemeClr val="lt1"/>
                          </a:solidFill>
                          <a:latin typeface="Century Gothic" panose="020b0502020202020204"/>
                        </a:defRPr>
                      </a:lvl4pPr>
                      <a:lvl5pPr marL="1828800" algn="l" defTabSz="914400" rtl="0" eaLnBrk="1" latinLnBrk="0" hangingPunct="1">
                        <a:defRPr sz="1800" b="1" kern="1200">
                          <a:solidFill>
                            <a:schemeClr val="lt1"/>
                          </a:solidFill>
                          <a:latin typeface="Century Gothic" panose="020b0502020202020204"/>
                        </a:defRPr>
                      </a:lvl5pPr>
                      <a:lvl6pPr marL="2286000" algn="l" defTabSz="914400" rtl="0" eaLnBrk="1" latinLnBrk="0" hangingPunct="1">
                        <a:defRPr sz="1800" b="1" kern="1200">
                          <a:solidFill>
                            <a:schemeClr val="lt1"/>
                          </a:solidFill>
                          <a:latin typeface="Century Gothic" panose="020b0502020202020204"/>
                        </a:defRPr>
                      </a:lvl6pPr>
                      <a:lvl7pPr marL="2743200" algn="l" defTabSz="914400" rtl="0" eaLnBrk="1" latinLnBrk="0" hangingPunct="1">
                        <a:defRPr sz="1800" b="1" kern="1200">
                          <a:solidFill>
                            <a:schemeClr val="lt1"/>
                          </a:solidFill>
                          <a:latin typeface="Century Gothic" panose="020b0502020202020204"/>
                        </a:defRPr>
                      </a:lvl7pPr>
                      <a:lvl8pPr marL="3200400" algn="l" defTabSz="914400" rtl="0" eaLnBrk="1" latinLnBrk="0" hangingPunct="1">
                        <a:defRPr sz="1800" b="1" kern="1200">
                          <a:solidFill>
                            <a:schemeClr val="lt1"/>
                          </a:solidFill>
                          <a:latin typeface="Century Gothic" panose="020b0502020202020204"/>
                        </a:defRPr>
                      </a:lvl8pPr>
                      <a:lvl9pPr marL="3657600" algn="l" defTabSz="914400" rtl="0" eaLnBrk="1" latinLnBrk="0" hangingPunct="1">
                        <a:defRPr sz="1800" b="1" kern="1200">
                          <a:solidFill>
                            <a:schemeClr val="lt1"/>
                          </a:solidFill>
                          <a:latin typeface="Century Gothic" panose="020b0502020202020204"/>
                        </a:defRPr>
                      </a:lvl9pPr>
                    </a:lstStyle>
                    <a:p>
                      <a:r>
                        <a:rPr lang="en-US" altLang="zh-CN"/>
                        <a:t>2016</a:t>
                      </a:r>
                      <a:endParaRPr lang="zh-CN" altLang="en-US"/>
                    </a:p>
                  </a:txBody>
                  <a:tcPr/>
                </a:tc>
                <a:tc>
                  <a:txBody>
                    <a:bodyPr vert="horz" wrap="square"/>
                    <a:lstStyle>
                      <a:lvl1pPr marL="0" algn="l" defTabSz="914400" rtl="0" eaLnBrk="1" latinLnBrk="0" hangingPunct="1">
                        <a:defRPr sz="1800" b="1" kern="1200">
                          <a:solidFill>
                            <a:schemeClr val="lt1"/>
                          </a:solidFill>
                          <a:latin typeface="Century Gothic" panose="020b0502020202020204"/>
                        </a:defRPr>
                      </a:lvl1pPr>
                      <a:lvl2pPr marL="457200" algn="l" defTabSz="914400" rtl="0" eaLnBrk="1" latinLnBrk="0" hangingPunct="1">
                        <a:defRPr sz="1800" b="1" kern="1200">
                          <a:solidFill>
                            <a:schemeClr val="lt1"/>
                          </a:solidFill>
                          <a:latin typeface="Century Gothic" panose="020b0502020202020204"/>
                        </a:defRPr>
                      </a:lvl2pPr>
                      <a:lvl3pPr marL="914400" algn="l" defTabSz="914400" rtl="0" eaLnBrk="1" latinLnBrk="0" hangingPunct="1">
                        <a:defRPr sz="1800" b="1" kern="1200">
                          <a:solidFill>
                            <a:schemeClr val="lt1"/>
                          </a:solidFill>
                          <a:latin typeface="Century Gothic" panose="020b0502020202020204"/>
                        </a:defRPr>
                      </a:lvl3pPr>
                      <a:lvl4pPr marL="1371600" algn="l" defTabSz="914400" rtl="0" eaLnBrk="1" latinLnBrk="0" hangingPunct="1">
                        <a:defRPr sz="1800" b="1" kern="1200">
                          <a:solidFill>
                            <a:schemeClr val="lt1"/>
                          </a:solidFill>
                          <a:latin typeface="Century Gothic" panose="020b0502020202020204"/>
                        </a:defRPr>
                      </a:lvl4pPr>
                      <a:lvl5pPr marL="1828800" algn="l" defTabSz="914400" rtl="0" eaLnBrk="1" latinLnBrk="0" hangingPunct="1">
                        <a:defRPr sz="1800" b="1" kern="1200">
                          <a:solidFill>
                            <a:schemeClr val="lt1"/>
                          </a:solidFill>
                          <a:latin typeface="Century Gothic" panose="020b0502020202020204"/>
                        </a:defRPr>
                      </a:lvl5pPr>
                      <a:lvl6pPr marL="2286000" algn="l" defTabSz="914400" rtl="0" eaLnBrk="1" latinLnBrk="0" hangingPunct="1">
                        <a:defRPr sz="1800" b="1" kern="1200">
                          <a:solidFill>
                            <a:schemeClr val="lt1"/>
                          </a:solidFill>
                          <a:latin typeface="Century Gothic" panose="020b0502020202020204"/>
                        </a:defRPr>
                      </a:lvl6pPr>
                      <a:lvl7pPr marL="2743200" algn="l" defTabSz="914400" rtl="0" eaLnBrk="1" latinLnBrk="0" hangingPunct="1">
                        <a:defRPr sz="1800" b="1" kern="1200">
                          <a:solidFill>
                            <a:schemeClr val="lt1"/>
                          </a:solidFill>
                          <a:latin typeface="Century Gothic" panose="020b0502020202020204"/>
                        </a:defRPr>
                      </a:lvl7pPr>
                      <a:lvl8pPr marL="3200400" algn="l" defTabSz="914400" rtl="0" eaLnBrk="1" latinLnBrk="0" hangingPunct="1">
                        <a:defRPr sz="1800" b="1" kern="1200">
                          <a:solidFill>
                            <a:schemeClr val="lt1"/>
                          </a:solidFill>
                          <a:latin typeface="Century Gothic" panose="020b0502020202020204"/>
                        </a:defRPr>
                      </a:lvl8pPr>
                      <a:lvl9pPr marL="3657600" algn="l" defTabSz="914400" rtl="0" eaLnBrk="1" latinLnBrk="0" hangingPunct="1">
                        <a:defRPr sz="1800" b="1" kern="1200">
                          <a:solidFill>
                            <a:schemeClr val="lt1"/>
                          </a:solidFill>
                          <a:latin typeface="Century Gothic" panose="020b0502020202020204"/>
                        </a:defRPr>
                      </a:lvl9pPr>
                    </a:lstStyle>
                    <a:p>
                      <a:r>
                        <a:rPr lang="en-US" altLang="zh-CN"/>
                        <a:t>2017</a:t>
                      </a:r>
                      <a:endParaRPr lang="zh-CN" altLang="en-US"/>
                    </a:p>
                  </a:txBody>
                  <a:tcPr/>
                </a:tc>
                <a:tc>
                  <a:txBody>
                    <a:bodyPr vert="horz" wrap="square"/>
                    <a:lstStyle>
                      <a:lvl1pPr marL="0" algn="l" defTabSz="914400" rtl="0" eaLnBrk="1" latinLnBrk="0" hangingPunct="1">
                        <a:defRPr sz="1800" b="1" kern="1200">
                          <a:solidFill>
                            <a:schemeClr val="lt1"/>
                          </a:solidFill>
                          <a:latin typeface="Century Gothic" panose="020b0502020202020204"/>
                        </a:defRPr>
                      </a:lvl1pPr>
                      <a:lvl2pPr marL="457200" algn="l" defTabSz="914400" rtl="0" eaLnBrk="1" latinLnBrk="0" hangingPunct="1">
                        <a:defRPr sz="1800" b="1" kern="1200">
                          <a:solidFill>
                            <a:schemeClr val="lt1"/>
                          </a:solidFill>
                          <a:latin typeface="Century Gothic" panose="020b0502020202020204"/>
                        </a:defRPr>
                      </a:lvl2pPr>
                      <a:lvl3pPr marL="914400" algn="l" defTabSz="914400" rtl="0" eaLnBrk="1" latinLnBrk="0" hangingPunct="1">
                        <a:defRPr sz="1800" b="1" kern="1200">
                          <a:solidFill>
                            <a:schemeClr val="lt1"/>
                          </a:solidFill>
                          <a:latin typeface="Century Gothic" panose="020b0502020202020204"/>
                        </a:defRPr>
                      </a:lvl3pPr>
                      <a:lvl4pPr marL="1371600" algn="l" defTabSz="914400" rtl="0" eaLnBrk="1" latinLnBrk="0" hangingPunct="1">
                        <a:defRPr sz="1800" b="1" kern="1200">
                          <a:solidFill>
                            <a:schemeClr val="lt1"/>
                          </a:solidFill>
                          <a:latin typeface="Century Gothic" panose="020b0502020202020204"/>
                        </a:defRPr>
                      </a:lvl4pPr>
                      <a:lvl5pPr marL="1828800" algn="l" defTabSz="914400" rtl="0" eaLnBrk="1" latinLnBrk="0" hangingPunct="1">
                        <a:defRPr sz="1800" b="1" kern="1200">
                          <a:solidFill>
                            <a:schemeClr val="lt1"/>
                          </a:solidFill>
                          <a:latin typeface="Century Gothic" panose="020b0502020202020204"/>
                        </a:defRPr>
                      </a:lvl5pPr>
                      <a:lvl6pPr marL="2286000" algn="l" defTabSz="914400" rtl="0" eaLnBrk="1" latinLnBrk="0" hangingPunct="1">
                        <a:defRPr sz="1800" b="1" kern="1200">
                          <a:solidFill>
                            <a:schemeClr val="lt1"/>
                          </a:solidFill>
                          <a:latin typeface="Century Gothic" panose="020b0502020202020204"/>
                        </a:defRPr>
                      </a:lvl6pPr>
                      <a:lvl7pPr marL="2743200" algn="l" defTabSz="914400" rtl="0" eaLnBrk="1" latinLnBrk="0" hangingPunct="1">
                        <a:defRPr sz="1800" b="1" kern="1200">
                          <a:solidFill>
                            <a:schemeClr val="lt1"/>
                          </a:solidFill>
                          <a:latin typeface="Century Gothic" panose="020b0502020202020204"/>
                        </a:defRPr>
                      </a:lvl7pPr>
                      <a:lvl8pPr marL="3200400" algn="l" defTabSz="914400" rtl="0" eaLnBrk="1" latinLnBrk="0" hangingPunct="1">
                        <a:defRPr sz="1800" b="1" kern="1200">
                          <a:solidFill>
                            <a:schemeClr val="lt1"/>
                          </a:solidFill>
                          <a:latin typeface="Century Gothic" panose="020b0502020202020204"/>
                        </a:defRPr>
                      </a:lvl8pPr>
                      <a:lvl9pPr marL="3657600" algn="l" defTabSz="914400" rtl="0" eaLnBrk="1" latinLnBrk="0" hangingPunct="1">
                        <a:defRPr sz="1800" b="1" kern="1200">
                          <a:solidFill>
                            <a:schemeClr val="lt1"/>
                          </a:solidFill>
                          <a:latin typeface="Century Gothic" panose="020b0502020202020204"/>
                        </a:defRPr>
                      </a:lvl9pPr>
                    </a:lstStyle>
                    <a:p>
                      <a:r>
                        <a:rPr lang="en-US" altLang="zh-CN"/>
                        <a:t>2018</a:t>
                      </a:r>
                      <a:endParaRPr lang="zh-CN" altLang="en-US"/>
                    </a:p>
                  </a:txBody>
                  <a:tcPr/>
                </a:tc>
                <a:tc>
                  <a:txBody>
                    <a:bodyPr vert="horz" wrap="square"/>
                    <a:lstStyle>
                      <a:lvl1pPr marL="0" algn="l" defTabSz="914400" rtl="0" eaLnBrk="1" latinLnBrk="0" hangingPunct="1">
                        <a:defRPr sz="1800" b="1" kern="1200">
                          <a:solidFill>
                            <a:schemeClr val="lt1"/>
                          </a:solidFill>
                          <a:latin typeface="Century Gothic" panose="020b0502020202020204"/>
                        </a:defRPr>
                      </a:lvl1pPr>
                      <a:lvl2pPr marL="457200" algn="l" defTabSz="914400" rtl="0" eaLnBrk="1" latinLnBrk="0" hangingPunct="1">
                        <a:defRPr sz="1800" b="1" kern="1200">
                          <a:solidFill>
                            <a:schemeClr val="lt1"/>
                          </a:solidFill>
                          <a:latin typeface="Century Gothic" panose="020b0502020202020204"/>
                        </a:defRPr>
                      </a:lvl2pPr>
                      <a:lvl3pPr marL="914400" algn="l" defTabSz="914400" rtl="0" eaLnBrk="1" latinLnBrk="0" hangingPunct="1">
                        <a:defRPr sz="1800" b="1" kern="1200">
                          <a:solidFill>
                            <a:schemeClr val="lt1"/>
                          </a:solidFill>
                          <a:latin typeface="Century Gothic" panose="020b0502020202020204"/>
                        </a:defRPr>
                      </a:lvl3pPr>
                      <a:lvl4pPr marL="1371600" algn="l" defTabSz="914400" rtl="0" eaLnBrk="1" latinLnBrk="0" hangingPunct="1">
                        <a:defRPr sz="1800" b="1" kern="1200">
                          <a:solidFill>
                            <a:schemeClr val="lt1"/>
                          </a:solidFill>
                          <a:latin typeface="Century Gothic" panose="020b0502020202020204"/>
                        </a:defRPr>
                      </a:lvl4pPr>
                      <a:lvl5pPr marL="1828800" algn="l" defTabSz="914400" rtl="0" eaLnBrk="1" latinLnBrk="0" hangingPunct="1">
                        <a:defRPr sz="1800" b="1" kern="1200">
                          <a:solidFill>
                            <a:schemeClr val="lt1"/>
                          </a:solidFill>
                          <a:latin typeface="Century Gothic" panose="020b0502020202020204"/>
                        </a:defRPr>
                      </a:lvl5pPr>
                      <a:lvl6pPr marL="2286000" algn="l" defTabSz="914400" rtl="0" eaLnBrk="1" latinLnBrk="0" hangingPunct="1">
                        <a:defRPr sz="1800" b="1" kern="1200">
                          <a:solidFill>
                            <a:schemeClr val="lt1"/>
                          </a:solidFill>
                          <a:latin typeface="Century Gothic" panose="020b0502020202020204"/>
                        </a:defRPr>
                      </a:lvl6pPr>
                      <a:lvl7pPr marL="2743200" algn="l" defTabSz="914400" rtl="0" eaLnBrk="1" latinLnBrk="0" hangingPunct="1">
                        <a:defRPr sz="1800" b="1" kern="1200">
                          <a:solidFill>
                            <a:schemeClr val="lt1"/>
                          </a:solidFill>
                          <a:latin typeface="Century Gothic" panose="020b0502020202020204"/>
                        </a:defRPr>
                      </a:lvl7pPr>
                      <a:lvl8pPr marL="3200400" algn="l" defTabSz="914400" rtl="0" eaLnBrk="1" latinLnBrk="0" hangingPunct="1">
                        <a:defRPr sz="1800" b="1" kern="1200">
                          <a:solidFill>
                            <a:schemeClr val="lt1"/>
                          </a:solidFill>
                          <a:latin typeface="Century Gothic" panose="020b0502020202020204"/>
                        </a:defRPr>
                      </a:lvl8pPr>
                      <a:lvl9pPr marL="3657600" algn="l" defTabSz="914400" rtl="0" eaLnBrk="1" latinLnBrk="0" hangingPunct="1">
                        <a:defRPr sz="1800" b="1" kern="1200">
                          <a:solidFill>
                            <a:schemeClr val="lt1"/>
                          </a:solidFill>
                          <a:latin typeface="Century Gothic" panose="020b0502020202020204"/>
                        </a:defRPr>
                      </a:lvl9pPr>
                    </a:lstStyle>
                    <a:p>
                      <a:r>
                        <a:rPr lang="en-US" altLang="zh-CN"/>
                        <a:t>2019</a:t>
                      </a:r>
                      <a:endParaRPr lang="zh-CN" altLang="en-US"/>
                    </a:p>
                  </a:txBody>
                  <a:tcPr/>
                </a:tc>
                <a:extLst>
                  <a:ext uri="{0D108BD9-81ED-4DB2-BD59-A6C34878D82A}">
                    <a16:rowId xmlns="" xmlns:a16="http://schemas.microsoft.com/office/drawing/2014/main" val="10000"/>
                  </a:ext>
                </a:extLst>
              </a:tr>
              <a:tr h="370840">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r>
                        <a:rPr lang="zh-CN" altLang="en-US"/>
                        <a:t>应收账款周转率</a:t>
                      </a:r>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r>
                        <a:rPr lang="en-US" altLang="zh-CN"/>
                        <a:t>4.5368</a:t>
                      </a:r>
                      <a:endParaRPr lang="zh-CN" altLang="en-US"/>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r>
                        <a:rPr lang="en-US" altLang="zh-CN"/>
                        <a:t>3.2699</a:t>
                      </a:r>
                      <a:endParaRPr lang="zh-CN" altLang="en-US"/>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r>
                        <a:rPr lang="en-US" altLang="zh-CN"/>
                        <a:t>2.262</a:t>
                      </a:r>
                      <a:endParaRPr lang="zh-CN" altLang="en-US"/>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r>
                        <a:rPr lang="en-US" altLang="zh-CN"/>
                        <a:t>2.5712</a:t>
                      </a:r>
                      <a:endParaRPr lang="zh-CN" altLang="en-US"/>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r>
                        <a:rPr lang="en-US" altLang="zh-CN"/>
                        <a:t>2.740</a:t>
                      </a:r>
                      <a:endParaRPr lang="zh-CN" altLang="en-US"/>
                    </a:p>
                  </a:txBody>
                  <a:tcPr/>
                </a:tc>
                <a:extLst>
                  <a:ext uri="{0D108BD9-81ED-4DB2-BD59-A6C34878D82A}">
                    <a16:rowId xmlns="" xmlns:a16="http://schemas.microsoft.com/office/drawing/2014/main" val="10001"/>
                  </a:ext>
                </a:extLst>
              </a:tr>
              <a:tr h="370840">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r>
                        <a:rPr lang="zh-CN" altLang="en-US" sz="1600"/>
                        <a:t>应收账款所占总资产比重</a:t>
                      </a:r>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r>
                        <a:rPr lang="en-US" altLang="zh-CN"/>
                        <a:t>18.63%</a:t>
                      </a:r>
                      <a:endParaRPr lang="zh-CN" altLang="en-US"/>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r>
                        <a:rPr lang="en-US" altLang="zh-CN"/>
                        <a:t>28.79%</a:t>
                      </a:r>
                      <a:endParaRPr lang="zh-CN" altLang="en-US"/>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r>
                        <a:rPr lang="en-US" altLang="zh-CN"/>
                        <a:t>29.13%</a:t>
                      </a:r>
                      <a:endParaRPr lang="zh-CN" altLang="en-US"/>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r>
                        <a:rPr lang="en-US" altLang="zh-CN"/>
                        <a:t>25.33%</a:t>
                      </a:r>
                      <a:endParaRPr lang="zh-CN" altLang="en-US"/>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r>
                        <a:rPr lang="en-US" altLang="zh-CN"/>
                        <a:t>22.46%</a:t>
                      </a:r>
                      <a:endParaRPr lang="zh-CN" altLang="en-US"/>
                    </a:p>
                  </a:txBody>
                  <a:tcPr/>
                </a:tc>
                <a:extLst>
                  <a:ext uri="{0D108BD9-81ED-4DB2-BD59-A6C34878D82A}">
                    <a16:rowId xmlns="" xmlns:a16="http://schemas.microsoft.com/office/drawing/2014/main" val="10002"/>
                  </a:ext>
                </a:extLst>
              </a:tr>
            </a:tbl>
          </a:graphicData>
        </a:graphic>
      </p:graphicFrame>
      <p:sp>
        <p:nvSpPr>
          <p:cNvPr id="44" name="TextBox 43"/>
          <p:cNvSpPr txBox="1"/>
          <p:nvPr/>
        </p:nvSpPr>
        <p:spPr>
          <a:xfrm>
            <a:off x="4007768" y="2390078"/>
            <a:ext cx="5112568" cy="30777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zh-CN" altLang="en-US" sz="1400" b="0" i="0" u="none" strike="noStrike" kern="0" cap="none" spc="0" normalizeH="0" baseline="0" noProof="0">
                <a:ln>
                  <a:noFill/>
                </a:ln>
                <a:solidFill>
                  <a:sysClr val="windowText" lastClr="000000"/>
                </a:solidFill>
                <a:effectLst/>
                <a:uLnTx/>
                <a:uFillTx/>
              </a:rPr>
              <a:t>表</a:t>
            </a:r>
            <a:r>
              <a:rPr kumimoji="0" lang="en-US" altLang="zh-CN" sz="1400" b="0" i="0" u="none" strike="noStrike" kern="0" cap="none" spc="0" normalizeH="0" baseline="0" noProof="0">
                <a:ln>
                  <a:noFill/>
                </a:ln>
                <a:solidFill>
                  <a:sysClr val="windowText" lastClr="000000"/>
                </a:solidFill>
                <a:effectLst/>
                <a:uLnTx/>
                <a:uFillTx/>
              </a:rPr>
              <a:t>1   2015</a:t>
            </a:r>
            <a:r>
              <a:rPr kumimoji="0" lang="zh-CN" altLang="en-US" sz="1400" b="0" i="0" u="none" strike="noStrike" kern="0" cap="none" spc="0" normalizeH="0" baseline="0" noProof="0">
                <a:ln>
                  <a:noFill/>
                </a:ln>
                <a:solidFill>
                  <a:sysClr val="windowText" lastClr="000000"/>
                </a:solidFill>
                <a:effectLst/>
                <a:uLnTx/>
                <a:uFillTx/>
              </a:rPr>
              <a:t>年</a:t>
            </a:r>
            <a:r>
              <a:rPr kumimoji="0" lang="en-US" altLang="zh-CN" sz="1400" b="0" i="0" u="none" strike="noStrike" kern="0" cap="none" spc="0" normalizeH="0" baseline="0" noProof="0">
                <a:ln>
                  <a:noFill/>
                </a:ln>
                <a:solidFill>
                  <a:sysClr val="windowText" lastClr="000000"/>
                </a:solidFill>
                <a:effectLst/>
                <a:uLnTx/>
                <a:uFillTx/>
              </a:rPr>
              <a:t>-2019</a:t>
            </a:r>
            <a:r>
              <a:rPr kumimoji="0" lang="zh-CN" altLang="en-US" sz="1400" b="0" i="0" u="none" strike="noStrike" kern="0" cap="none" spc="0" normalizeH="0" baseline="0" noProof="0">
                <a:ln>
                  <a:noFill/>
                </a:ln>
                <a:solidFill>
                  <a:sysClr val="windowText" lastClr="000000"/>
                </a:solidFill>
                <a:effectLst/>
                <a:uLnTx/>
                <a:uFillTx/>
              </a:rPr>
              <a:t>年比亚迪应收账款质量分析</a:t>
            </a:r>
          </a:p>
        </p:txBody>
      </p:sp>
      <p:graphicFrame>
        <p:nvGraphicFramePr>
          <p:cNvPr id="45" name="表格 44"/>
          <p:cNvGraphicFramePr>
            <a:graphicFrameLocks noGrp="1"/>
          </p:cNvGraphicFramePr>
          <p:nvPr/>
        </p:nvGraphicFramePr>
        <p:xfrm>
          <a:off x="574153" y="2706240"/>
          <a:ext cx="10781418" cy="1320800"/>
        </p:xfrm>
        <a:graphic>
          <a:graphicData uri="http://schemas.openxmlformats.org/drawingml/2006/table">
            <a:tbl>
              <a:tblPr firstRow="1" bandRow="1">
                <a:tableStyleId>{5C22544A-7EE6-4342-B048-85BDC9FD1C3A}</a:tableStyleId>
              </a:tblPr>
              <a:tblGrid>
                <a:gridCol w="1796903">
                  <a:extLst>
                    <a:ext uri="{9D8B030D-6E8A-4147-A177-3AD203B41FA5}">
                      <a16:colId xmlns="" xmlns:a16="http://schemas.microsoft.com/office/drawing/2014/main" val="20000"/>
                    </a:ext>
                  </a:extLst>
                </a:gridCol>
                <a:gridCol w="1796903">
                  <a:extLst>
                    <a:ext uri="{9D8B030D-6E8A-4147-A177-3AD203B41FA5}">
                      <a16:colId xmlns="" xmlns:a16="http://schemas.microsoft.com/office/drawing/2014/main" val="20001"/>
                    </a:ext>
                  </a:extLst>
                </a:gridCol>
                <a:gridCol w="1796903">
                  <a:extLst>
                    <a:ext uri="{9D8B030D-6E8A-4147-A177-3AD203B41FA5}">
                      <a16:colId xmlns="" xmlns:a16="http://schemas.microsoft.com/office/drawing/2014/main" val="20002"/>
                    </a:ext>
                  </a:extLst>
                </a:gridCol>
                <a:gridCol w="1796903">
                  <a:extLst>
                    <a:ext uri="{9D8B030D-6E8A-4147-A177-3AD203B41FA5}">
                      <a16:colId xmlns="" xmlns:a16="http://schemas.microsoft.com/office/drawing/2014/main" val="20003"/>
                    </a:ext>
                  </a:extLst>
                </a:gridCol>
                <a:gridCol w="1796903">
                  <a:extLst>
                    <a:ext uri="{9D8B030D-6E8A-4147-A177-3AD203B41FA5}">
                      <a16:colId xmlns="" xmlns:a16="http://schemas.microsoft.com/office/drawing/2014/main" val="20004"/>
                    </a:ext>
                  </a:extLst>
                </a:gridCol>
                <a:gridCol w="1796903">
                  <a:extLst>
                    <a:ext uri="{9D8B030D-6E8A-4147-A177-3AD203B41FA5}">
                      <a16:colId xmlns="" xmlns:a16="http://schemas.microsoft.com/office/drawing/2014/main" val="20005"/>
                    </a:ext>
                  </a:extLst>
                </a:gridCol>
              </a:tblGrid>
              <a:tr h="370840">
                <a:tc>
                  <a:txBody>
                    <a:bodyPr vert="horz" wrap="square"/>
                    <a:lstStyle>
                      <a:lvl1pPr marL="0" algn="l" defTabSz="914400" rtl="0" eaLnBrk="1" latinLnBrk="0" hangingPunct="1">
                        <a:defRPr sz="1800" b="1" kern="1200">
                          <a:solidFill>
                            <a:schemeClr val="lt1"/>
                          </a:solidFill>
                          <a:latin typeface="Century Gothic" panose="020b0502020202020204"/>
                        </a:defRPr>
                      </a:lvl1pPr>
                      <a:lvl2pPr marL="457200" algn="l" defTabSz="914400" rtl="0" eaLnBrk="1" latinLnBrk="0" hangingPunct="1">
                        <a:defRPr sz="1800" b="1" kern="1200">
                          <a:solidFill>
                            <a:schemeClr val="lt1"/>
                          </a:solidFill>
                          <a:latin typeface="Century Gothic" panose="020b0502020202020204"/>
                        </a:defRPr>
                      </a:lvl2pPr>
                      <a:lvl3pPr marL="914400" algn="l" defTabSz="914400" rtl="0" eaLnBrk="1" latinLnBrk="0" hangingPunct="1">
                        <a:defRPr sz="1800" b="1" kern="1200">
                          <a:solidFill>
                            <a:schemeClr val="lt1"/>
                          </a:solidFill>
                          <a:latin typeface="Century Gothic" panose="020b0502020202020204"/>
                        </a:defRPr>
                      </a:lvl3pPr>
                      <a:lvl4pPr marL="1371600" algn="l" defTabSz="914400" rtl="0" eaLnBrk="1" latinLnBrk="0" hangingPunct="1">
                        <a:defRPr sz="1800" b="1" kern="1200">
                          <a:solidFill>
                            <a:schemeClr val="lt1"/>
                          </a:solidFill>
                          <a:latin typeface="Century Gothic" panose="020b0502020202020204"/>
                        </a:defRPr>
                      </a:lvl4pPr>
                      <a:lvl5pPr marL="1828800" algn="l" defTabSz="914400" rtl="0" eaLnBrk="1" latinLnBrk="0" hangingPunct="1">
                        <a:defRPr sz="1800" b="1" kern="1200">
                          <a:solidFill>
                            <a:schemeClr val="lt1"/>
                          </a:solidFill>
                          <a:latin typeface="Century Gothic" panose="020b0502020202020204"/>
                        </a:defRPr>
                      </a:lvl5pPr>
                      <a:lvl6pPr marL="2286000" algn="l" defTabSz="914400" rtl="0" eaLnBrk="1" latinLnBrk="0" hangingPunct="1">
                        <a:defRPr sz="1800" b="1" kern="1200">
                          <a:solidFill>
                            <a:schemeClr val="lt1"/>
                          </a:solidFill>
                          <a:latin typeface="Century Gothic" panose="020b0502020202020204"/>
                        </a:defRPr>
                      </a:lvl6pPr>
                      <a:lvl7pPr marL="2743200" algn="l" defTabSz="914400" rtl="0" eaLnBrk="1" latinLnBrk="0" hangingPunct="1">
                        <a:defRPr sz="1800" b="1" kern="1200">
                          <a:solidFill>
                            <a:schemeClr val="lt1"/>
                          </a:solidFill>
                          <a:latin typeface="Century Gothic" panose="020b0502020202020204"/>
                        </a:defRPr>
                      </a:lvl7pPr>
                      <a:lvl8pPr marL="3200400" algn="l" defTabSz="914400" rtl="0" eaLnBrk="1" latinLnBrk="0" hangingPunct="1">
                        <a:defRPr sz="1800" b="1" kern="1200">
                          <a:solidFill>
                            <a:schemeClr val="lt1"/>
                          </a:solidFill>
                          <a:latin typeface="Century Gothic" panose="020b0502020202020204"/>
                        </a:defRPr>
                      </a:lvl8pPr>
                      <a:lvl9pPr marL="3657600" algn="l" defTabSz="914400" rtl="0" eaLnBrk="1" latinLnBrk="0" hangingPunct="1">
                        <a:defRPr sz="1800" b="1" kern="1200">
                          <a:solidFill>
                            <a:schemeClr val="lt1"/>
                          </a:solidFill>
                          <a:latin typeface="Century Gothic" panose="020b0502020202020204"/>
                        </a:defRPr>
                      </a:lvl9pPr>
                    </a:lstStyle>
                    <a:p>
                      <a:r>
                        <a:rPr lang="zh-CN" altLang="en-US"/>
                        <a:t>项目</a:t>
                      </a:r>
                    </a:p>
                  </a:txBody>
                  <a:tcPr/>
                </a:tc>
                <a:tc>
                  <a:txBody>
                    <a:bodyPr vert="horz" wrap="square"/>
                    <a:lstStyle>
                      <a:lvl1pPr marL="0" algn="l" defTabSz="914400" rtl="0" eaLnBrk="1" latinLnBrk="0" hangingPunct="1">
                        <a:defRPr sz="1800" b="1" kern="1200">
                          <a:solidFill>
                            <a:schemeClr val="lt1"/>
                          </a:solidFill>
                          <a:latin typeface="Century Gothic" panose="020b0502020202020204"/>
                        </a:defRPr>
                      </a:lvl1pPr>
                      <a:lvl2pPr marL="457200" algn="l" defTabSz="914400" rtl="0" eaLnBrk="1" latinLnBrk="0" hangingPunct="1">
                        <a:defRPr sz="1800" b="1" kern="1200">
                          <a:solidFill>
                            <a:schemeClr val="lt1"/>
                          </a:solidFill>
                          <a:latin typeface="Century Gothic" panose="020b0502020202020204"/>
                        </a:defRPr>
                      </a:lvl2pPr>
                      <a:lvl3pPr marL="914400" algn="l" defTabSz="914400" rtl="0" eaLnBrk="1" latinLnBrk="0" hangingPunct="1">
                        <a:defRPr sz="1800" b="1" kern="1200">
                          <a:solidFill>
                            <a:schemeClr val="lt1"/>
                          </a:solidFill>
                          <a:latin typeface="Century Gothic" panose="020b0502020202020204"/>
                        </a:defRPr>
                      </a:lvl3pPr>
                      <a:lvl4pPr marL="1371600" algn="l" defTabSz="914400" rtl="0" eaLnBrk="1" latinLnBrk="0" hangingPunct="1">
                        <a:defRPr sz="1800" b="1" kern="1200">
                          <a:solidFill>
                            <a:schemeClr val="lt1"/>
                          </a:solidFill>
                          <a:latin typeface="Century Gothic" panose="020b0502020202020204"/>
                        </a:defRPr>
                      </a:lvl4pPr>
                      <a:lvl5pPr marL="1828800" algn="l" defTabSz="914400" rtl="0" eaLnBrk="1" latinLnBrk="0" hangingPunct="1">
                        <a:defRPr sz="1800" b="1" kern="1200">
                          <a:solidFill>
                            <a:schemeClr val="lt1"/>
                          </a:solidFill>
                          <a:latin typeface="Century Gothic" panose="020b0502020202020204"/>
                        </a:defRPr>
                      </a:lvl5pPr>
                      <a:lvl6pPr marL="2286000" algn="l" defTabSz="914400" rtl="0" eaLnBrk="1" latinLnBrk="0" hangingPunct="1">
                        <a:defRPr sz="1800" b="1" kern="1200">
                          <a:solidFill>
                            <a:schemeClr val="lt1"/>
                          </a:solidFill>
                          <a:latin typeface="Century Gothic" panose="020b0502020202020204"/>
                        </a:defRPr>
                      </a:lvl6pPr>
                      <a:lvl7pPr marL="2743200" algn="l" defTabSz="914400" rtl="0" eaLnBrk="1" latinLnBrk="0" hangingPunct="1">
                        <a:defRPr sz="1800" b="1" kern="1200">
                          <a:solidFill>
                            <a:schemeClr val="lt1"/>
                          </a:solidFill>
                          <a:latin typeface="Century Gothic" panose="020b0502020202020204"/>
                        </a:defRPr>
                      </a:lvl7pPr>
                      <a:lvl8pPr marL="3200400" algn="l" defTabSz="914400" rtl="0" eaLnBrk="1" latinLnBrk="0" hangingPunct="1">
                        <a:defRPr sz="1800" b="1" kern="1200">
                          <a:solidFill>
                            <a:schemeClr val="lt1"/>
                          </a:solidFill>
                          <a:latin typeface="Century Gothic" panose="020b0502020202020204"/>
                        </a:defRPr>
                      </a:lvl8pPr>
                      <a:lvl9pPr marL="3657600" algn="l" defTabSz="914400" rtl="0" eaLnBrk="1" latinLnBrk="0" hangingPunct="1">
                        <a:defRPr sz="1800" b="1" kern="1200">
                          <a:solidFill>
                            <a:schemeClr val="lt1"/>
                          </a:solidFill>
                          <a:latin typeface="Century Gothic" panose="020b0502020202020204"/>
                        </a:defRPr>
                      </a:lvl9pPr>
                    </a:lstStyle>
                    <a:p>
                      <a:r>
                        <a:rPr lang="en-US" altLang="zh-CN"/>
                        <a:t>2015</a:t>
                      </a:r>
                      <a:endParaRPr lang="zh-CN" altLang="en-US"/>
                    </a:p>
                  </a:txBody>
                  <a:tcPr/>
                </a:tc>
                <a:tc>
                  <a:txBody>
                    <a:bodyPr vert="horz" wrap="square"/>
                    <a:lstStyle>
                      <a:lvl1pPr marL="0" algn="l" defTabSz="914400" rtl="0" eaLnBrk="1" latinLnBrk="0" hangingPunct="1">
                        <a:defRPr sz="1800" b="1" kern="1200">
                          <a:solidFill>
                            <a:schemeClr val="lt1"/>
                          </a:solidFill>
                          <a:latin typeface="Century Gothic" panose="020b0502020202020204"/>
                        </a:defRPr>
                      </a:lvl1pPr>
                      <a:lvl2pPr marL="457200" algn="l" defTabSz="914400" rtl="0" eaLnBrk="1" latinLnBrk="0" hangingPunct="1">
                        <a:defRPr sz="1800" b="1" kern="1200">
                          <a:solidFill>
                            <a:schemeClr val="lt1"/>
                          </a:solidFill>
                          <a:latin typeface="Century Gothic" panose="020b0502020202020204"/>
                        </a:defRPr>
                      </a:lvl2pPr>
                      <a:lvl3pPr marL="914400" algn="l" defTabSz="914400" rtl="0" eaLnBrk="1" latinLnBrk="0" hangingPunct="1">
                        <a:defRPr sz="1800" b="1" kern="1200">
                          <a:solidFill>
                            <a:schemeClr val="lt1"/>
                          </a:solidFill>
                          <a:latin typeface="Century Gothic" panose="020b0502020202020204"/>
                        </a:defRPr>
                      </a:lvl3pPr>
                      <a:lvl4pPr marL="1371600" algn="l" defTabSz="914400" rtl="0" eaLnBrk="1" latinLnBrk="0" hangingPunct="1">
                        <a:defRPr sz="1800" b="1" kern="1200">
                          <a:solidFill>
                            <a:schemeClr val="lt1"/>
                          </a:solidFill>
                          <a:latin typeface="Century Gothic" panose="020b0502020202020204"/>
                        </a:defRPr>
                      </a:lvl4pPr>
                      <a:lvl5pPr marL="1828800" algn="l" defTabSz="914400" rtl="0" eaLnBrk="1" latinLnBrk="0" hangingPunct="1">
                        <a:defRPr sz="1800" b="1" kern="1200">
                          <a:solidFill>
                            <a:schemeClr val="lt1"/>
                          </a:solidFill>
                          <a:latin typeface="Century Gothic" panose="020b0502020202020204"/>
                        </a:defRPr>
                      </a:lvl5pPr>
                      <a:lvl6pPr marL="2286000" algn="l" defTabSz="914400" rtl="0" eaLnBrk="1" latinLnBrk="0" hangingPunct="1">
                        <a:defRPr sz="1800" b="1" kern="1200">
                          <a:solidFill>
                            <a:schemeClr val="lt1"/>
                          </a:solidFill>
                          <a:latin typeface="Century Gothic" panose="020b0502020202020204"/>
                        </a:defRPr>
                      </a:lvl6pPr>
                      <a:lvl7pPr marL="2743200" algn="l" defTabSz="914400" rtl="0" eaLnBrk="1" latinLnBrk="0" hangingPunct="1">
                        <a:defRPr sz="1800" b="1" kern="1200">
                          <a:solidFill>
                            <a:schemeClr val="lt1"/>
                          </a:solidFill>
                          <a:latin typeface="Century Gothic" panose="020b0502020202020204"/>
                        </a:defRPr>
                      </a:lvl7pPr>
                      <a:lvl8pPr marL="3200400" algn="l" defTabSz="914400" rtl="0" eaLnBrk="1" latinLnBrk="0" hangingPunct="1">
                        <a:defRPr sz="1800" b="1" kern="1200">
                          <a:solidFill>
                            <a:schemeClr val="lt1"/>
                          </a:solidFill>
                          <a:latin typeface="Century Gothic" panose="020b0502020202020204"/>
                        </a:defRPr>
                      </a:lvl8pPr>
                      <a:lvl9pPr marL="3657600" algn="l" defTabSz="914400" rtl="0" eaLnBrk="1" latinLnBrk="0" hangingPunct="1">
                        <a:defRPr sz="1800" b="1" kern="1200">
                          <a:solidFill>
                            <a:schemeClr val="lt1"/>
                          </a:solidFill>
                          <a:latin typeface="Century Gothic" panose="020b0502020202020204"/>
                        </a:defRPr>
                      </a:lvl9pPr>
                    </a:lstStyle>
                    <a:p>
                      <a:r>
                        <a:rPr lang="en-US" altLang="zh-CN"/>
                        <a:t>2016</a:t>
                      </a:r>
                      <a:endParaRPr lang="zh-CN" altLang="en-US"/>
                    </a:p>
                  </a:txBody>
                  <a:tcPr/>
                </a:tc>
                <a:tc>
                  <a:txBody>
                    <a:bodyPr vert="horz" wrap="square"/>
                    <a:lstStyle>
                      <a:lvl1pPr marL="0" algn="l" defTabSz="914400" rtl="0" eaLnBrk="1" latinLnBrk="0" hangingPunct="1">
                        <a:defRPr sz="1800" b="1" kern="1200">
                          <a:solidFill>
                            <a:schemeClr val="lt1"/>
                          </a:solidFill>
                          <a:latin typeface="Century Gothic" panose="020b0502020202020204"/>
                        </a:defRPr>
                      </a:lvl1pPr>
                      <a:lvl2pPr marL="457200" algn="l" defTabSz="914400" rtl="0" eaLnBrk="1" latinLnBrk="0" hangingPunct="1">
                        <a:defRPr sz="1800" b="1" kern="1200">
                          <a:solidFill>
                            <a:schemeClr val="lt1"/>
                          </a:solidFill>
                          <a:latin typeface="Century Gothic" panose="020b0502020202020204"/>
                        </a:defRPr>
                      </a:lvl2pPr>
                      <a:lvl3pPr marL="914400" algn="l" defTabSz="914400" rtl="0" eaLnBrk="1" latinLnBrk="0" hangingPunct="1">
                        <a:defRPr sz="1800" b="1" kern="1200">
                          <a:solidFill>
                            <a:schemeClr val="lt1"/>
                          </a:solidFill>
                          <a:latin typeface="Century Gothic" panose="020b0502020202020204"/>
                        </a:defRPr>
                      </a:lvl3pPr>
                      <a:lvl4pPr marL="1371600" algn="l" defTabSz="914400" rtl="0" eaLnBrk="1" latinLnBrk="0" hangingPunct="1">
                        <a:defRPr sz="1800" b="1" kern="1200">
                          <a:solidFill>
                            <a:schemeClr val="lt1"/>
                          </a:solidFill>
                          <a:latin typeface="Century Gothic" panose="020b0502020202020204"/>
                        </a:defRPr>
                      </a:lvl4pPr>
                      <a:lvl5pPr marL="1828800" algn="l" defTabSz="914400" rtl="0" eaLnBrk="1" latinLnBrk="0" hangingPunct="1">
                        <a:defRPr sz="1800" b="1" kern="1200">
                          <a:solidFill>
                            <a:schemeClr val="lt1"/>
                          </a:solidFill>
                          <a:latin typeface="Century Gothic" panose="020b0502020202020204"/>
                        </a:defRPr>
                      </a:lvl5pPr>
                      <a:lvl6pPr marL="2286000" algn="l" defTabSz="914400" rtl="0" eaLnBrk="1" latinLnBrk="0" hangingPunct="1">
                        <a:defRPr sz="1800" b="1" kern="1200">
                          <a:solidFill>
                            <a:schemeClr val="lt1"/>
                          </a:solidFill>
                          <a:latin typeface="Century Gothic" panose="020b0502020202020204"/>
                        </a:defRPr>
                      </a:lvl6pPr>
                      <a:lvl7pPr marL="2743200" algn="l" defTabSz="914400" rtl="0" eaLnBrk="1" latinLnBrk="0" hangingPunct="1">
                        <a:defRPr sz="1800" b="1" kern="1200">
                          <a:solidFill>
                            <a:schemeClr val="lt1"/>
                          </a:solidFill>
                          <a:latin typeface="Century Gothic" panose="020b0502020202020204"/>
                        </a:defRPr>
                      </a:lvl7pPr>
                      <a:lvl8pPr marL="3200400" algn="l" defTabSz="914400" rtl="0" eaLnBrk="1" latinLnBrk="0" hangingPunct="1">
                        <a:defRPr sz="1800" b="1" kern="1200">
                          <a:solidFill>
                            <a:schemeClr val="lt1"/>
                          </a:solidFill>
                          <a:latin typeface="Century Gothic" panose="020b0502020202020204"/>
                        </a:defRPr>
                      </a:lvl8pPr>
                      <a:lvl9pPr marL="3657600" algn="l" defTabSz="914400" rtl="0" eaLnBrk="1" latinLnBrk="0" hangingPunct="1">
                        <a:defRPr sz="1800" b="1" kern="1200">
                          <a:solidFill>
                            <a:schemeClr val="lt1"/>
                          </a:solidFill>
                          <a:latin typeface="Century Gothic" panose="020b0502020202020204"/>
                        </a:defRPr>
                      </a:lvl9pPr>
                    </a:lstStyle>
                    <a:p>
                      <a:r>
                        <a:rPr lang="en-US" altLang="zh-CN"/>
                        <a:t>2017</a:t>
                      </a:r>
                      <a:endParaRPr lang="zh-CN" altLang="en-US"/>
                    </a:p>
                  </a:txBody>
                  <a:tcPr/>
                </a:tc>
                <a:tc>
                  <a:txBody>
                    <a:bodyPr vert="horz" wrap="square"/>
                    <a:lstStyle>
                      <a:lvl1pPr marL="0" algn="l" defTabSz="914400" rtl="0" eaLnBrk="1" latinLnBrk="0" hangingPunct="1">
                        <a:defRPr sz="1800" b="1" kern="1200">
                          <a:solidFill>
                            <a:schemeClr val="lt1"/>
                          </a:solidFill>
                          <a:latin typeface="Century Gothic" panose="020b0502020202020204"/>
                        </a:defRPr>
                      </a:lvl1pPr>
                      <a:lvl2pPr marL="457200" algn="l" defTabSz="914400" rtl="0" eaLnBrk="1" latinLnBrk="0" hangingPunct="1">
                        <a:defRPr sz="1800" b="1" kern="1200">
                          <a:solidFill>
                            <a:schemeClr val="lt1"/>
                          </a:solidFill>
                          <a:latin typeface="Century Gothic" panose="020b0502020202020204"/>
                        </a:defRPr>
                      </a:lvl2pPr>
                      <a:lvl3pPr marL="914400" algn="l" defTabSz="914400" rtl="0" eaLnBrk="1" latinLnBrk="0" hangingPunct="1">
                        <a:defRPr sz="1800" b="1" kern="1200">
                          <a:solidFill>
                            <a:schemeClr val="lt1"/>
                          </a:solidFill>
                          <a:latin typeface="Century Gothic" panose="020b0502020202020204"/>
                        </a:defRPr>
                      </a:lvl3pPr>
                      <a:lvl4pPr marL="1371600" algn="l" defTabSz="914400" rtl="0" eaLnBrk="1" latinLnBrk="0" hangingPunct="1">
                        <a:defRPr sz="1800" b="1" kern="1200">
                          <a:solidFill>
                            <a:schemeClr val="lt1"/>
                          </a:solidFill>
                          <a:latin typeface="Century Gothic" panose="020b0502020202020204"/>
                        </a:defRPr>
                      </a:lvl4pPr>
                      <a:lvl5pPr marL="1828800" algn="l" defTabSz="914400" rtl="0" eaLnBrk="1" latinLnBrk="0" hangingPunct="1">
                        <a:defRPr sz="1800" b="1" kern="1200">
                          <a:solidFill>
                            <a:schemeClr val="lt1"/>
                          </a:solidFill>
                          <a:latin typeface="Century Gothic" panose="020b0502020202020204"/>
                        </a:defRPr>
                      </a:lvl5pPr>
                      <a:lvl6pPr marL="2286000" algn="l" defTabSz="914400" rtl="0" eaLnBrk="1" latinLnBrk="0" hangingPunct="1">
                        <a:defRPr sz="1800" b="1" kern="1200">
                          <a:solidFill>
                            <a:schemeClr val="lt1"/>
                          </a:solidFill>
                          <a:latin typeface="Century Gothic" panose="020b0502020202020204"/>
                        </a:defRPr>
                      </a:lvl6pPr>
                      <a:lvl7pPr marL="2743200" algn="l" defTabSz="914400" rtl="0" eaLnBrk="1" latinLnBrk="0" hangingPunct="1">
                        <a:defRPr sz="1800" b="1" kern="1200">
                          <a:solidFill>
                            <a:schemeClr val="lt1"/>
                          </a:solidFill>
                          <a:latin typeface="Century Gothic" panose="020b0502020202020204"/>
                        </a:defRPr>
                      </a:lvl7pPr>
                      <a:lvl8pPr marL="3200400" algn="l" defTabSz="914400" rtl="0" eaLnBrk="1" latinLnBrk="0" hangingPunct="1">
                        <a:defRPr sz="1800" b="1" kern="1200">
                          <a:solidFill>
                            <a:schemeClr val="lt1"/>
                          </a:solidFill>
                          <a:latin typeface="Century Gothic" panose="020b0502020202020204"/>
                        </a:defRPr>
                      </a:lvl8pPr>
                      <a:lvl9pPr marL="3657600" algn="l" defTabSz="914400" rtl="0" eaLnBrk="1" latinLnBrk="0" hangingPunct="1">
                        <a:defRPr sz="1800" b="1" kern="1200">
                          <a:solidFill>
                            <a:schemeClr val="lt1"/>
                          </a:solidFill>
                          <a:latin typeface="Century Gothic" panose="020b0502020202020204"/>
                        </a:defRPr>
                      </a:lvl9pPr>
                    </a:lstStyle>
                    <a:p>
                      <a:r>
                        <a:rPr lang="en-US" altLang="zh-CN"/>
                        <a:t>2018</a:t>
                      </a:r>
                      <a:endParaRPr lang="zh-CN" altLang="en-US"/>
                    </a:p>
                  </a:txBody>
                  <a:tcPr/>
                </a:tc>
                <a:tc>
                  <a:txBody>
                    <a:bodyPr vert="horz" wrap="square"/>
                    <a:lstStyle>
                      <a:lvl1pPr marL="0" algn="l" defTabSz="914400" rtl="0" eaLnBrk="1" latinLnBrk="0" hangingPunct="1">
                        <a:defRPr sz="1800" b="1" kern="1200">
                          <a:solidFill>
                            <a:schemeClr val="lt1"/>
                          </a:solidFill>
                          <a:latin typeface="Century Gothic" panose="020b0502020202020204"/>
                        </a:defRPr>
                      </a:lvl1pPr>
                      <a:lvl2pPr marL="457200" algn="l" defTabSz="914400" rtl="0" eaLnBrk="1" latinLnBrk="0" hangingPunct="1">
                        <a:defRPr sz="1800" b="1" kern="1200">
                          <a:solidFill>
                            <a:schemeClr val="lt1"/>
                          </a:solidFill>
                          <a:latin typeface="Century Gothic" panose="020b0502020202020204"/>
                        </a:defRPr>
                      </a:lvl2pPr>
                      <a:lvl3pPr marL="914400" algn="l" defTabSz="914400" rtl="0" eaLnBrk="1" latinLnBrk="0" hangingPunct="1">
                        <a:defRPr sz="1800" b="1" kern="1200">
                          <a:solidFill>
                            <a:schemeClr val="lt1"/>
                          </a:solidFill>
                          <a:latin typeface="Century Gothic" panose="020b0502020202020204"/>
                        </a:defRPr>
                      </a:lvl3pPr>
                      <a:lvl4pPr marL="1371600" algn="l" defTabSz="914400" rtl="0" eaLnBrk="1" latinLnBrk="0" hangingPunct="1">
                        <a:defRPr sz="1800" b="1" kern="1200">
                          <a:solidFill>
                            <a:schemeClr val="lt1"/>
                          </a:solidFill>
                          <a:latin typeface="Century Gothic" panose="020b0502020202020204"/>
                        </a:defRPr>
                      </a:lvl4pPr>
                      <a:lvl5pPr marL="1828800" algn="l" defTabSz="914400" rtl="0" eaLnBrk="1" latinLnBrk="0" hangingPunct="1">
                        <a:defRPr sz="1800" b="1" kern="1200">
                          <a:solidFill>
                            <a:schemeClr val="lt1"/>
                          </a:solidFill>
                          <a:latin typeface="Century Gothic" panose="020b0502020202020204"/>
                        </a:defRPr>
                      </a:lvl5pPr>
                      <a:lvl6pPr marL="2286000" algn="l" defTabSz="914400" rtl="0" eaLnBrk="1" latinLnBrk="0" hangingPunct="1">
                        <a:defRPr sz="1800" b="1" kern="1200">
                          <a:solidFill>
                            <a:schemeClr val="lt1"/>
                          </a:solidFill>
                          <a:latin typeface="Century Gothic" panose="020b0502020202020204"/>
                        </a:defRPr>
                      </a:lvl6pPr>
                      <a:lvl7pPr marL="2743200" algn="l" defTabSz="914400" rtl="0" eaLnBrk="1" latinLnBrk="0" hangingPunct="1">
                        <a:defRPr sz="1800" b="1" kern="1200">
                          <a:solidFill>
                            <a:schemeClr val="lt1"/>
                          </a:solidFill>
                          <a:latin typeface="Century Gothic" panose="020b0502020202020204"/>
                        </a:defRPr>
                      </a:lvl7pPr>
                      <a:lvl8pPr marL="3200400" algn="l" defTabSz="914400" rtl="0" eaLnBrk="1" latinLnBrk="0" hangingPunct="1">
                        <a:defRPr sz="1800" b="1" kern="1200">
                          <a:solidFill>
                            <a:schemeClr val="lt1"/>
                          </a:solidFill>
                          <a:latin typeface="Century Gothic" panose="020b0502020202020204"/>
                        </a:defRPr>
                      </a:lvl8pPr>
                      <a:lvl9pPr marL="3657600" algn="l" defTabSz="914400" rtl="0" eaLnBrk="1" latinLnBrk="0" hangingPunct="1">
                        <a:defRPr sz="1800" b="1" kern="1200">
                          <a:solidFill>
                            <a:schemeClr val="lt1"/>
                          </a:solidFill>
                          <a:latin typeface="Century Gothic" panose="020b0502020202020204"/>
                        </a:defRPr>
                      </a:lvl9pPr>
                    </a:lstStyle>
                    <a:p>
                      <a:r>
                        <a:rPr lang="en-US" altLang="zh-CN"/>
                        <a:t>2019</a:t>
                      </a:r>
                      <a:endParaRPr lang="zh-CN" altLang="en-US"/>
                    </a:p>
                  </a:txBody>
                  <a:tcPr/>
                </a:tc>
                <a:extLst>
                  <a:ext uri="{0D108BD9-81ED-4DB2-BD59-A6C34878D82A}">
                    <a16:rowId xmlns="" xmlns:a16="http://schemas.microsoft.com/office/drawing/2014/main" val="10000"/>
                  </a:ext>
                </a:extLst>
              </a:tr>
              <a:tr h="370840">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r>
                        <a:rPr lang="zh-CN" altLang="en-US"/>
                        <a:t>应收账款周转率</a:t>
                      </a:r>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r>
                        <a:rPr lang="en-US" altLang="zh-CN"/>
                        <a:t>26.4399</a:t>
                      </a:r>
                      <a:endParaRPr lang="zh-CN" altLang="en-US"/>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r>
                        <a:rPr lang="en-US" altLang="zh-CN"/>
                        <a:t>24.8769</a:t>
                      </a:r>
                      <a:endParaRPr lang="zh-CN" altLang="en-US"/>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r>
                        <a:rPr lang="en-US" altLang="zh-CN"/>
                        <a:t>26.266</a:t>
                      </a:r>
                      <a:endParaRPr lang="zh-CN" altLang="en-US"/>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r>
                        <a:rPr lang="en-US" altLang="zh-CN"/>
                        <a:t>23.7341</a:t>
                      </a:r>
                      <a:endParaRPr lang="zh-CN" altLang="en-US"/>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r>
                        <a:rPr lang="en-US" altLang="zh-CN"/>
                        <a:t>20.2903</a:t>
                      </a:r>
                      <a:endParaRPr lang="zh-CN" altLang="en-US"/>
                    </a:p>
                  </a:txBody>
                  <a:tcPr/>
                </a:tc>
                <a:extLst>
                  <a:ext uri="{0D108BD9-81ED-4DB2-BD59-A6C34878D82A}">
                    <a16:rowId xmlns="" xmlns:a16="http://schemas.microsoft.com/office/drawing/2014/main" val="10001"/>
                  </a:ext>
                </a:extLst>
              </a:tr>
              <a:tr h="370840">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r>
                        <a:rPr lang="zh-CN" altLang="en-US" sz="1600"/>
                        <a:t>应收账款所占总资产比重</a:t>
                      </a:r>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r>
                        <a:rPr lang="en-US" altLang="zh-CN"/>
                        <a:t>5.73%</a:t>
                      </a:r>
                      <a:endParaRPr lang="zh-CN" altLang="en-US"/>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r>
                        <a:rPr lang="en-US" altLang="zh-CN"/>
                        <a:t>5.20%</a:t>
                      </a:r>
                      <a:endParaRPr lang="zh-CN" altLang="en-US"/>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r>
                        <a:rPr lang="en-US" altLang="zh-CN"/>
                        <a:t>4.79%</a:t>
                      </a:r>
                      <a:endParaRPr lang="zh-CN" altLang="en-US"/>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r>
                        <a:rPr lang="en-US" altLang="zh-CN"/>
                        <a:t>5.13%</a:t>
                      </a:r>
                      <a:endParaRPr lang="zh-CN" altLang="en-US"/>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r>
                        <a:rPr lang="en-US" altLang="zh-CN"/>
                        <a:t>4.87%</a:t>
                      </a:r>
                      <a:endParaRPr lang="zh-CN" altLang="en-US"/>
                    </a:p>
                  </a:txBody>
                  <a:tcPr/>
                </a:tc>
                <a:extLst>
                  <a:ext uri="{0D108BD9-81ED-4DB2-BD59-A6C34878D82A}">
                    <a16:rowId xmlns="" xmlns:a16="http://schemas.microsoft.com/office/drawing/2014/main" val="10002"/>
                  </a:ext>
                </a:extLst>
              </a:tr>
            </a:tbl>
          </a:graphicData>
        </a:graphic>
      </p:graphicFrame>
      <p:sp>
        <p:nvSpPr>
          <p:cNvPr id="46" name="TextBox 45"/>
          <p:cNvSpPr txBox="1"/>
          <p:nvPr/>
        </p:nvSpPr>
        <p:spPr>
          <a:xfrm>
            <a:off x="4007768" y="4028064"/>
            <a:ext cx="4032448" cy="30777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zh-CN" altLang="en-US" sz="1400" b="0" i="0" u="none" strike="noStrike" kern="0" cap="none" spc="0" normalizeH="0" baseline="0" noProof="0">
                <a:ln>
                  <a:noFill/>
                </a:ln>
                <a:solidFill>
                  <a:sysClr val="windowText" lastClr="000000"/>
                </a:solidFill>
                <a:effectLst/>
                <a:uLnTx/>
                <a:uFillTx/>
              </a:rPr>
              <a:t>表</a:t>
            </a:r>
            <a:r>
              <a:rPr kumimoji="0" lang="en-US" altLang="zh-CN" sz="1400" b="0" i="0" u="none" strike="noStrike" kern="0" cap="none" spc="0" normalizeH="0" baseline="0" noProof="0">
                <a:ln>
                  <a:noFill/>
                </a:ln>
                <a:solidFill>
                  <a:sysClr val="windowText" lastClr="000000"/>
                </a:solidFill>
                <a:effectLst/>
                <a:uLnTx/>
                <a:uFillTx/>
              </a:rPr>
              <a:t>2    2015</a:t>
            </a:r>
            <a:r>
              <a:rPr kumimoji="0" lang="zh-CN" altLang="en-US" sz="1400" b="0" i="0" u="none" strike="noStrike" kern="0" cap="none" spc="0" normalizeH="0" baseline="0" noProof="0">
                <a:ln>
                  <a:noFill/>
                </a:ln>
                <a:solidFill>
                  <a:sysClr val="windowText" lastClr="000000"/>
                </a:solidFill>
                <a:effectLst/>
                <a:uLnTx/>
                <a:uFillTx/>
              </a:rPr>
              <a:t>年</a:t>
            </a:r>
            <a:r>
              <a:rPr kumimoji="0" lang="en-US" altLang="zh-CN" sz="1400" b="0" i="0" u="none" strike="noStrike" kern="0" cap="none" spc="0" normalizeH="0" baseline="0" noProof="0">
                <a:ln>
                  <a:noFill/>
                </a:ln>
                <a:solidFill>
                  <a:sysClr val="windowText" lastClr="000000"/>
                </a:solidFill>
                <a:effectLst/>
                <a:uLnTx/>
                <a:uFillTx/>
              </a:rPr>
              <a:t>-2019</a:t>
            </a:r>
            <a:r>
              <a:rPr kumimoji="0" lang="zh-CN" altLang="en-US" sz="1400" b="0" i="0" u="none" strike="noStrike" kern="0" cap="none" spc="0" normalizeH="0" baseline="0" noProof="0">
                <a:ln>
                  <a:noFill/>
                </a:ln>
                <a:solidFill>
                  <a:sysClr val="windowText" lastClr="000000"/>
                </a:solidFill>
                <a:effectLst/>
                <a:uLnTx/>
                <a:uFillTx/>
              </a:rPr>
              <a:t>年上汽应收账款质量分析</a:t>
            </a:r>
          </a:p>
        </p:txBody>
      </p:sp>
      <p:sp>
        <p:nvSpPr>
          <p:cNvPr id="47" name="TextBox 46"/>
          <p:cNvSpPr txBox="1"/>
          <p:nvPr/>
        </p:nvSpPr>
        <p:spPr>
          <a:xfrm>
            <a:off x="659218" y="4437113"/>
            <a:ext cx="10887739" cy="230832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en-US" altLang="zh-CN" sz="2400" b="0" i="0" u="none" strike="noStrike" kern="0" cap="none" spc="0" normalizeH="0" baseline="0" noProof="0">
                <a:ln>
                  <a:noFill/>
                </a:ln>
                <a:solidFill>
                  <a:sysClr val="windowText" lastClr="000000"/>
                </a:solidFill>
                <a:effectLst/>
                <a:uLnTx/>
                <a:uFillTx/>
              </a:rPr>
              <a:t>     </a:t>
            </a:r>
            <a:r>
              <a:rPr kumimoji="0" lang="zh-CN" altLang="en-US" sz="2400" b="0" i="0" u="none" strike="noStrike" kern="0" cap="none" spc="0" normalizeH="0" baseline="0" noProof="0">
                <a:ln>
                  <a:noFill/>
                </a:ln>
                <a:solidFill>
                  <a:sysClr val="windowText" lastClr="000000"/>
                </a:solidFill>
                <a:effectLst/>
                <a:uLnTx/>
                <a:uFillTx/>
              </a:rPr>
              <a:t>上表列示了</a:t>
            </a:r>
            <a:r>
              <a:rPr kumimoji="0" lang="en-US" altLang="zh-CN" sz="2400" b="0" i="0" u="none" strike="noStrike" kern="0" cap="none" spc="0" normalizeH="0" baseline="0" noProof="0">
                <a:ln>
                  <a:noFill/>
                </a:ln>
                <a:solidFill>
                  <a:sysClr val="windowText" lastClr="000000"/>
                </a:solidFill>
                <a:effectLst/>
                <a:uLnTx/>
                <a:uFillTx/>
              </a:rPr>
              <a:t>2015</a:t>
            </a:r>
            <a:r>
              <a:rPr kumimoji="0" lang="zh-CN" altLang="en-US" sz="2400" b="0" i="0" u="none" strike="noStrike" kern="0" cap="none" spc="0" normalizeH="0" baseline="0" noProof="0">
                <a:ln>
                  <a:noFill/>
                </a:ln>
                <a:solidFill>
                  <a:sysClr val="windowText" lastClr="000000"/>
                </a:solidFill>
                <a:effectLst/>
                <a:uLnTx/>
                <a:uFillTx/>
              </a:rPr>
              <a:t>年</a:t>
            </a:r>
            <a:r>
              <a:rPr kumimoji="0" lang="en-US" altLang="zh-CN" sz="2400" b="0" i="0" u="none" strike="noStrike" kern="0" cap="none" spc="0" normalizeH="0" baseline="0" noProof="0">
                <a:ln>
                  <a:noFill/>
                </a:ln>
                <a:solidFill>
                  <a:sysClr val="windowText" lastClr="000000"/>
                </a:solidFill>
                <a:effectLst/>
                <a:uLnTx/>
                <a:uFillTx/>
              </a:rPr>
              <a:t>-2019</a:t>
            </a:r>
            <a:r>
              <a:rPr kumimoji="0" lang="zh-CN" altLang="en-US" sz="2400" b="0" i="0" u="none" strike="noStrike" kern="0" cap="none" spc="0" normalizeH="0" baseline="0" noProof="0">
                <a:ln>
                  <a:noFill/>
                </a:ln>
                <a:solidFill>
                  <a:sysClr val="windowText" lastClr="000000"/>
                </a:solidFill>
                <a:effectLst/>
                <a:uLnTx/>
                <a:uFillTx/>
              </a:rPr>
              <a:t>年比亚迪和上汽的应收账款周转率和应收账款占总资产比重两项指标。从表中可以看出，比亚迪应收账款所占比重比上汽集团应收账款所占比重大得多，基本是上汽的两倍。从应收账款周转率指标来看，比亚迪的周转率很低，上汽</a:t>
            </a:r>
            <a:r>
              <a:rPr kumimoji="0" lang="zh-CN" altLang="en-US" sz="2400" b="0" i="0" u="none" strike="noStrike" kern="0" cap="none" spc="0" normalizeH="0" baseline="0" noProof="0" smtClean="0">
                <a:ln>
                  <a:noFill/>
                </a:ln>
                <a:solidFill>
                  <a:sysClr val="windowText" lastClr="000000"/>
                </a:solidFill>
                <a:effectLst/>
                <a:uLnTx/>
                <a:uFillTx/>
              </a:rPr>
              <a:t>集团</a:t>
            </a:r>
            <a:r>
              <a:rPr lang="zh-CN" altLang="en-US" sz="2400" kern="0">
                <a:solidFill>
                  <a:sysClr val="windowText" lastClr="000000"/>
                </a:solidFill>
              </a:rPr>
              <a:t>应收账款</a:t>
            </a:r>
            <a:r>
              <a:rPr kumimoji="0" lang="zh-CN" altLang="en-US" sz="2400" b="0" i="0" u="none" strike="noStrike" kern="0" cap="none" spc="0" normalizeH="0" baseline="0" noProof="0" smtClean="0">
                <a:ln>
                  <a:noFill/>
                </a:ln>
                <a:solidFill>
                  <a:sysClr val="windowText" lastClr="000000"/>
                </a:solidFill>
                <a:effectLst/>
                <a:uLnTx/>
                <a:uFillTx/>
              </a:rPr>
              <a:t>周转率</a:t>
            </a:r>
            <a:r>
              <a:rPr kumimoji="0" lang="zh-CN" altLang="en-US" sz="2400" b="0" i="0" u="none" strike="noStrike" kern="0" cap="none" spc="0" normalizeH="0" baseline="0" noProof="0">
                <a:ln>
                  <a:noFill/>
                </a:ln>
                <a:solidFill>
                  <a:sysClr val="windowText" lastClr="000000"/>
                </a:solidFill>
                <a:effectLst/>
                <a:uLnTx/>
                <a:uFillTx/>
              </a:rPr>
              <a:t>基本为比亚迪的</a:t>
            </a:r>
            <a:r>
              <a:rPr kumimoji="0" lang="en-US" altLang="zh-CN" sz="2400" b="0" i="0" u="none" strike="noStrike" kern="0" cap="none" spc="0" normalizeH="0" baseline="0" noProof="0">
                <a:ln>
                  <a:noFill/>
                </a:ln>
                <a:solidFill>
                  <a:sysClr val="windowText" lastClr="000000"/>
                </a:solidFill>
                <a:effectLst/>
                <a:uLnTx/>
                <a:uFillTx/>
              </a:rPr>
              <a:t>6</a:t>
            </a:r>
            <a:r>
              <a:rPr kumimoji="0" lang="zh-CN" altLang="en-US" sz="2400" b="0" i="0" u="none" strike="noStrike" kern="0" cap="none" spc="0" normalizeH="0" baseline="0" noProof="0">
                <a:ln>
                  <a:noFill/>
                </a:ln>
                <a:solidFill>
                  <a:sysClr val="windowText" lastClr="000000"/>
                </a:solidFill>
                <a:effectLst/>
                <a:uLnTx/>
                <a:uFillTx/>
              </a:rPr>
              <a:t>倍以上。应收账款周转率表明公司收账速度，平均收账期，坏账损失等问题。比亚迪应收账款周转率较低，企业可能会出现比较多的坏账损失，这里要注意一下。</a:t>
            </a:r>
          </a:p>
        </p:txBody>
      </p:sp>
    </p:spTree>
  </p:cSld>
  <p:clrMapOvr>
    <a:masterClrMapping/>
  </p:clrMapOvr>
  <mc:AlternateContent>
    <mc:Choice xmlns:p14="http://schemas.microsoft.com/office/powerpoint/2010/main" Requires="p14">
      <p:transition spd="slow" advTm="0" p14:dur="1500">
        <p:random/>
      </p:transition>
    </mc:Choice>
    <mc:Fallback>
      <p:transition spd="slow" advTm="0">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1" presetClass="entr" presetSubtype="0" dur="1000" fill="hold"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p:cTn id="7" dur="1000" fill="hold"/>
                                        <p:tgtEl>
                                          <p:spTgt spid="23"/>
                                        </p:tgtEl>
                                        <p:attrNameLst>
                                          <p:attrName>ppt_w</p:attrName>
                                        </p:attrNameLst>
                                      </p:cBhvr>
                                      <p:tavLst>
                                        <p:tav tm="0">
                                          <p:val>
                                            <p:fltVal val="0"/>
                                          </p:val>
                                        </p:tav>
                                        <p:tav tm="100000">
                                          <p:val>
                                            <p:strVal val="#ppt_w"/>
                                          </p:val>
                                        </p:tav>
                                      </p:tavLst>
                                    </p:anim>
                                    <p:anim calcmode="lin" valueType="num">
                                      <p:cBhvr>
                                        <p:cTn id="8" dur="1000" fill="hold"/>
                                        <p:tgtEl>
                                          <p:spTgt spid="23"/>
                                        </p:tgtEl>
                                        <p:attrNameLst>
                                          <p:attrName>ppt_h</p:attrName>
                                        </p:attrNameLst>
                                      </p:cBhvr>
                                      <p:tavLst>
                                        <p:tav tm="0">
                                          <p:val>
                                            <p:fltVal val="0"/>
                                          </p:val>
                                        </p:tav>
                                        <p:tav tm="100000">
                                          <p:val>
                                            <p:strVal val="#ppt_h"/>
                                          </p:val>
                                        </p:tav>
                                      </p:tavLst>
                                    </p:anim>
                                    <p:anim calcmode="lin" valueType="num">
                                      <p:cBhvr>
                                        <p:cTn id="9" dur="1000" fill="hold"/>
                                        <p:tgtEl>
                                          <p:spTgt spid="23"/>
                                        </p:tgtEl>
                                        <p:attrNameLst>
                                          <p:attrName>style.rotation</p:attrName>
                                        </p:attrNameLst>
                                      </p:cBhvr>
                                      <p:tavLst>
                                        <p:tav tm="0">
                                          <p:val>
                                            <p:fltVal val="90"/>
                                          </p:val>
                                        </p:tav>
                                        <p:tav tm="100000">
                                          <p:val>
                                            <p:fltVal val="0"/>
                                          </p:val>
                                        </p:tav>
                                      </p:tavLst>
                                    </p:anim>
                                    <p:animEffect transition="in" filter="fade">
                                      <p:cBhvr>
                                        <p:cTn id="10" dur="1000"/>
                                        <p:tgtEl>
                                          <p:spTgt spid="23"/>
                                        </p:tgtEl>
                                      </p:cBhvr>
                                    </p:animEffect>
                                  </p:childTnLst>
                                </p:cTn>
                              </p:par>
                              <p:par>
                                <p:cTn id="11" presetID="31" presetClass="entr" presetSubtype="0" dur="1000" fill="hold" nodeType="with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p:cTn id="13" dur="1000" fill="hold"/>
                                        <p:tgtEl>
                                          <p:spTgt spid="10"/>
                                        </p:tgtEl>
                                        <p:attrNameLst>
                                          <p:attrName>ppt_w</p:attrName>
                                        </p:attrNameLst>
                                      </p:cBhvr>
                                      <p:tavLst>
                                        <p:tav tm="0">
                                          <p:val>
                                            <p:fltVal val="0"/>
                                          </p:val>
                                        </p:tav>
                                        <p:tav tm="100000">
                                          <p:val>
                                            <p:strVal val="#ppt_w"/>
                                          </p:val>
                                        </p:tav>
                                      </p:tavLst>
                                    </p:anim>
                                    <p:anim calcmode="lin" valueType="num">
                                      <p:cBhvr>
                                        <p:cTn id="14" dur="1000" fill="hold"/>
                                        <p:tgtEl>
                                          <p:spTgt spid="10"/>
                                        </p:tgtEl>
                                        <p:attrNameLst>
                                          <p:attrName>ppt_h</p:attrName>
                                        </p:attrNameLst>
                                      </p:cBhvr>
                                      <p:tavLst>
                                        <p:tav tm="0">
                                          <p:val>
                                            <p:fltVal val="0"/>
                                          </p:val>
                                        </p:tav>
                                        <p:tav tm="100000">
                                          <p:val>
                                            <p:strVal val="#ppt_h"/>
                                          </p:val>
                                        </p:tav>
                                      </p:tavLst>
                                    </p:anim>
                                    <p:anim calcmode="lin" valueType="num">
                                      <p:cBhvr>
                                        <p:cTn id="15" dur="1000" fill="hold"/>
                                        <p:tgtEl>
                                          <p:spTgt spid="10"/>
                                        </p:tgtEl>
                                        <p:attrNameLst>
                                          <p:attrName>style.rotation</p:attrName>
                                        </p:attrNameLst>
                                      </p:cBhvr>
                                      <p:tavLst>
                                        <p:tav tm="0">
                                          <p:val>
                                            <p:fltVal val="90"/>
                                          </p:val>
                                        </p:tav>
                                        <p:tav tm="100000">
                                          <p:val>
                                            <p:fltVal val="0"/>
                                          </p:val>
                                        </p:tav>
                                      </p:tavLst>
                                    </p:anim>
                                    <p:animEffect transition="in" filter="fade">
                                      <p:cBhvr>
                                        <p:cTn id="16" dur="1000"/>
                                        <p:tgtEl>
                                          <p:spTgt spid="10"/>
                                        </p:tgtEl>
                                      </p:cBhvr>
                                    </p:animEffect>
                                  </p:childTnLst>
                                </p:cTn>
                              </p:par>
                            </p:childTnLst>
                          </p:cTn>
                        </p:par>
                        <p:par>
                          <p:cTn id="17" fill="hold" nodeType="afterGroup">
                            <p:stCondLst>
                              <p:cond delay="1000"/>
                            </p:stCondLst>
                            <p:childTnLst>
                              <p:par>
                                <p:cTn id="18" presetID="16" presetClass="entr" presetSubtype="21" dur="500" fill="hold" grpId="0" nodeType="afterEffect">
                                  <p:stCondLst>
                                    <p:cond delay="0"/>
                                  </p:stCondLst>
                                  <p:childTnLst>
                                    <p:set>
                                      <p:cBhvr>
                                        <p:cTn id="19" dur="1" fill="hold">
                                          <p:stCondLst>
                                            <p:cond delay="0"/>
                                          </p:stCondLst>
                                        </p:cTn>
                                        <p:tgtEl>
                                          <p:spTgt spid="36"/>
                                        </p:tgtEl>
                                        <p:attrNameLst>
                                          <p:attrName>style.visibility</p:attrName>
                                        </p:attrNameLst>
                                      </p:cBhvr>
                                      <p:to>
                                        <p:strVal val="visible"/>
                                      </p:to>
                                    </p:set>
                                    <p:animEffect transition="in" filter="barn(inVertical)">
                                      <p:cBhvr>
                                        <p:cTn id="20" dur="500"/>
                                        <p:tgtEl>
                                          <p:spTgt spid="36"/>
                                        </p:tgtEl>
                                      </p:cBhvr>
                                    </p:animEffect>
                                  </p:childTnLst>
                                </p:cTn>
                              </p:par>
                            </p:childTnLst>
                          </p:cTn>
                        </p:par>
                      </p:childTnLst>
                    </p:cTn>
                  </p:par>
                  <p:par>
                    <p:cTn id="21" fill="hold" nodeType="clickPar">
                      <p:stCondLst>
                        <p:cond delay="indefinite"/>
                        <p:cond evt="onBegin" delay="0">
                          <p:tn val="20"/>
                        </p:cond>
                      </p:stCondLst>
                      <p:childTnLst>
                        <p:par>
                          <p:cTn id="22" fill="hold">
                            <p:stCondLst>
                              <p:cond delay="0"/>
                            </p:stCondLst>
                            <p:childTnLst>
                              <p:par>
                                <p:cTn id="23" presetID="16" presetClass="entr" presetSubtype="21" dur="500" fill="hold" grpId="0" nodeType="clickEffect">
                                  <p:stCondLst>
                                    <p:cond delay="0"/>
                                  </p:stCondLst>
                                  <p:childTnLst>
                                    <p:set>
                                      <p:cBhvr>
                                        <p:cTn id="24" dur="1" fill="hold">
                                          <p:stCondLst>
                                            <p:cond delay="0"/>
                                          </p:stCondLst>
                                        </p:cTn>
                                        <p:tgtEl>
                                          <p:spTgt spid="37"/>
                                        </p:tgtEl>
                                        <p:attrNameLst>
                                          <p:attrName>style.visibility</p:attrName>
                                        </p:attrNameLst>
                                      </p:cBhvr>
                                      <p:to>
                                        <p:strVal val="visible"/>
                                      </p:to>
                                    </p:set>
                                    <p:animEffect transition="in" filter="barn(inVertical)">
                                      <p:cBhvr>
                                        <p:cTn id="25" dur="500"/>
                                        <p:tgtEl>
                                          <p:spTgt spid="37"/>
                                        </p:tgtEl>
                                      </p:cBhvr>
                                    </p:animEffect>
                                  </p:childTnLst>
                                </p:cTn>
                              </p:par>
                            </p:childTnLst>
                          </p:cTn>
                        </p:par>
                      </p:childTnLst>
                    </p:cTn>
                  </p:par>
                  <p:par>
                    <p:cTn id="26" fill="hold" nodeType="clickPar">
                      <p:stCondLst>
                        <p:cond delay="indefinite"/>
                        <p:cond evt="onBegin" delay="0">
                          <p:tn val="25"/>
                        </p:cond>
                      </p:stCondLst>
                      <p:childTnLst>
                        <p:par>
                          <p:cTn id="27" fill="hold">
                            <p:stCondLst>
                              <p:cond delay="0"/>
                            </p:stCondLst>
                            <p:childTnLst>
                              <p:par>
                                <p:cTn id="28" presetID="16" presetClass="entr" presetSubtype="21" dur="500" fill="hold" nodeType="clickEffect">
                                  <p:stCondLst>
                                    <p:cond delay="0"/>
                                  </p:stCondLst>
                                  <p:childTnLst>
                                    <p:set>
                                      <p:cBhvr>
                                        <p:cTn id="29" dur="1" fill="hold">
                                          <p:stCondLst>
                                            <p:cond delay="0"/>
                                          </p:stCondLst>
                                        </p:cTn>
                                        <p:tgtEl>
                                          <p:spTgt spid="43"/>
                                        </p:tgtEl>
                                        <p:attrNameLst>
                                          <p:attrName>style.visibility</p:attrName>
                                        </p:attrNameLst>
                                      </p:cBhvr>
                                      <p:to>
                                        <p:strVal val="visible"/>
                                      </p:to>
                                    </p:set>
                                    <p:animEffect transition="in" filter="barn(inVertical)">
                                      <p:cBhvr>
                                        <p:cTn id="30" dur="500"/>
                                        <p:tgtEl>
                                          <p:spTgt spid="43"/>
                                        </p:tgtEl>
                                      </p:cBhvr>
                                    </p:animEffect>
                                  </p:childTnLst>
                                </p:cTn>
                              </p:par>
                            </p:childTnLst>
                          </p:cTn>
                        </p:par>
                      </p:childTnLst>
                    </p:cTn>
                  </p:par>
                  <p:par>
                    <p:cTn id="31" fill="hold" nodeType="clickPar">
                      <p:stCondLst>
                        <p:cond delay="indefinite"/>
                        <p:cond evt="onBegin" delay="0">
                          <p:tn val="30"/>
                        </p:cond>
                      </p:stCondLst>
                      <p:childTnLst>
                        <p:par>
                          <p:cTn id="32" fill="hold">
                            <p:stCondLst>
                              <p:cond delay="0"/>
                            </p:stCondLst>
                            <p:childTnLst>
                              <p:par>
                                <p:cTn id="33" presetID="16" presetClass="entr" presetSubtype="21" dur="500" fill="hold" grpId="0" nodeType="clickEffect">
                                  <p:stCondLst>
                                    <p:cond delay="0"/>
                                  </p:stCondLst>
                                  <p:childTnLst>
                                    <p:set>
                                      <p:cBhvr>
                                        <p:cTn id="34" dur="1" fill="hold">
                                          <p:stCondLst>
                                            <p:cond delay="0"/>
                                          </p:stCondLst>
                                        </p:cTn>
                                        <p:tgtEl>
                                          <p:spTgt spid="44"/>
                                        </p:tgtEl>
                                        <p:attrNameLst>
                                          <p:attrName>style.visibility</p:attrName>
                                        </p:attrNameLst>
                                      </p:cBhvr>
                                      <p:to>
                                        <p:strVal val="visible"/>
                                      </p:to>
                                    </p:set>
                                    <p:animEffect transition="in" filter="barn(inVertical)">
                                      <p:cBhvr>
                                        <p:cTn id="35" dur="500"/>
                                        <p:tgtEl>
                                          <p:spTgt spid="44"/>
                                        </p:tgtEl>
                                      </p:cBhvr>
                                    </p:animEffect>
                                  </p:childTnLst>
                                </p:cTn>
                              </p:par>
                            </p:childTnLst>
                          </p:cTn>
                        </p:par>
                      </p:childTnLst>
                    </p:cTn>
                  </p:par>
                  <p:par>
                    <p:cTn id="36" fill="hold" nodeType="clickPar">
                      <p:stCondLst>
                        <p:cond delay="indefinite"/>
                        <p:cond evt="onBegin" delay="0">
                          <p:tn val="35"/>
                        </p:cond>
                      </p:stCondLst>
                      <p:childTnLst>
                        <p:par>
                          <p:cTn id="37" fill="hold">
                            <p:stCondLst>
                              <p:cond delay="0"/>
                            </p:stCondLst>
                            <p:childTnLst>
                              <p:par>
                                <p:cTn id="38" presetID="16" presetClass="entr" presetSubtype="21" dur="500" fill="hold" nodeType="clickEffect">
                                  <p:stCondLst>
                                    <p:cond delay="0"/>
                                  </p:stCondLst>
                                  <p:childTnLst>
                                    <p:set>
                                      <p:cBhvr>
                                        <p:cTn id="39" dur="1" fill="hold">
                                          <p:stCondLst>
                                            <p:cond delay="0"/>
                                          </p:stCondLst>
                                        </p:cTn>
                                        <p:tgtEl>
                                          <p:spTgt spid="45"/>
                                        </p:tgtEl>
                                        <p:attrNameLst>
                                          <p:attrName>style.visibility</p:attrName>
                                        </p:attrNameLst>
                                      </p:cBhvr>
                                      <p:to>
                                        <p:strVal val="visible"/>
                                      </p:to>
                                    </p:set>
                                    <p:animEffect transition="in" filter="barn(inVertical)">
                                      <p:cBhvr>
                                        <p:cTn id="40" dur="500"/>
                                        <p:tgtEl>
                                          <p:spTgt spid="45"/>
                                        </p:tgtEl>
                                      </p:cBhvr>
                                    </p:animEffect>
                                  </p:childTnLst>
                                </p:cTn>
                              </p:par>
                            </p:childTnLst>
                          </p:cTn>
                        </p:par>
                      </p:childTnLst>
                    </p:cTn>
                  </p:par>
                  <p:par>
                    <p:cTn id="41" fill="hold" nodeType="clickPar">
                      <p:stCondLst>
                        <p:cond delay="indefinite"/>
                        <p:cond evt="onBegin" delay="0">
                          <p:tn val="40"/>
                        </p:cond>
                      </p:stCondLst>
                      <p:childTnLst>
                        <p:par>
                          <p:cTn id="42" fill="hold">
                            <p:stCondLst>
                              <p:cond delay="0"/>
                            </p:stCondLst>
                            <p:childTnLst>
                              <p:par>
                                <p:cTn id="43" presetID="16" presetClass="entr" presetSubtype="21" dur="500" fill="hold" grpId="0" nodeType="clickEffect">
                                  <p:stCondLst>
                                    <p:cond delay="0"/>
                                  </p:stCondLst>
                                  <p:childTnLst>
                                    <p:set>
                                      <p:cBhvr>
                                        <p:cTn id="44" dur="1" fill="hold">
                                          <p:stCondLst>
                                            <p:cond delay="0"/>
                                          </p:stCondLst>
                                        </p:cTn>
                                        <p:tgtEl>
                                          <p:spTgt spid="46"/>
                                        </p:tgtEl>
                                        <p:attrNameLst>
                                          <p:attrName>style.visibility</p:attrName>
                                        </p:attrNameLst>
                                      </p:cBhvr>
                                      <p:to>
                                        <p:strVal val="visible"/>
                                      </p:to>
                                    </p:set>
                                    <p:animEffect transition="in" filter="barn(inVertical)">
                                      <p:cBhvr>
                                        <p:cTn id="45" dur="500"/>
                                        <p:tgtEl>
                                          <p:spTgt spid="46"/>
                                        </p:tgtEl>
                                      </p:cBhvr>
                                    </p:animEffect>
                                  </p:childTnLst>
                                </p:cTn>
                              </p:par>
                            </p:childTnLst>
                          </p:cTn>
                        </p:par>
                      </p:childTnLst>
                    </p:cTn>
                  </p:par>
                  <p:par>
                    <p:cTn id="46" fill="hold" nodeType="clickPar">
                      <p:stCondLst>
                        <p:cond delay="indefinite"/>
                        <p:cond evt="onBegin" delay="0">
                          <p:tn val="45"/>
                        </p:cond>
                      </p:stCondLst>
                      <p:childTnLst>
                        <p:par>
                          <p:cTn id="47" fill="hold">
                            <p:stCondLst>
                              <p:cond delay="0"/>
                            </p:stCondLst>
                            <p:childTnLst>
                              <p:par>
                                <p:cTn id="48" presetID="16" presetClass="entr" presetSubtype="21" dur="500" fill="hold" grpId="0" nodeType="clickEffect">
                                  <p:stCondLst>
                                    <p:cond delay="0"/>
                                  </p:stCondLst>
                                  <p:childTnLst>
                                    <p:set>
                                      <p:cBhvr>
                                        <p:cTn id="49" dur="1" fill="hold">
                                          <p:stCondLst>
                                            <p:cond delay="0"/>
                                          </p:stCondLst>
                                        </p:cTn>
                                        <p:tgtEl>
                                          <p:spTgt spid="47"/>
                                        </p:tgtEl>
                                        <p:attrNameLst>
                                          <p:attrName>style.visibility</p:attrName>
                                        </p:attrNameLst>
                                      </p:cBhvr>
                                      <p:to>
                                        <p:strVal val="visible"/>
                                      </p:to>
                                    </p:set>
                                    <p:animEffect transition="in" filter="barn(inVertical)">
                                      <p:cBhvr>
                                        <p:cTn id="50" dur="500"/>
                                        <p:tgtEl>
                                          <p:spTgt spid="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p:bldP spid="37" grpId="0"/>
      <p:bldP spid="44" grpId="0"/>
      <p:bldP spid="46" grpId="0"/>
      <p:bldP spid="47"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7" name="Group 10"/>
          <p:cNvGrpSpPr>
            <a:grpSpLocks noChangeAspect="1"/>
          </p:cNvGrpSpPr>
          <p:nvPr/>
        </p:nvGrpSpPr>
        <p:grpSpPr>
          <a:xfrm>
            <a:off x="-9540" y="5653884"/>
            <a:ext cx="995363" cy="1155341"/>
            <a:chOff x="1026" y="1358"/>
            <a:chExt cx="1991" cy="2311"/>
          </a:xfrm>
          <a:solidFill>
            <a:srgbClr val="132F95"/>
          </a:solidFill>
        </p:grpSpPr>
        <p:sp>
          <p:nvSpPr>
            <p:cNvPr id="19" name="Freeform 11"/>
            <p:cNvSpPr>
              <a:spLocks noEditPoints="1"/>
            </p:cNvSpPr>
            <p:nvPr/>
          </p:nvSpPr>
          <p:spPr bwMode="auto">
            <a:xfrm>
              <a:off x="1253" y="1713"/>
              <a:ext cx="1509" cy="1956"/>
            </a:xfrm>
            <a:custGeom>
              <a:gdLst>
                <a:gd name="T0" fmla="*/ 18 w 272"/>
                <a:gd name="T1" fmla="*/ 170 h 353"/>
                <a:gd name="T2" fmla="*/ 59 w 272"/>
                <a:gd name="T3" fmla="*/ 237 h 353"/>
                <a:gd name="T4" fmla="*/ 79 w 272"/>
                <a:gd name="T5" fmla="*/ 278 h 353"/>
                <a:gd name="T6" fmla="*/ 81 w 272"/>
                <a:gd name="T7" fmla="*/ 313 h 353"/>
                <a:gd name="T8" fmla="*/ 122 w 272"/>
                <a:gd name="T9" fmla="*/ 348 h 353"/>
                <a:gd name="T10" fmla="*/ 154 w 272"/>
                <a:gd name="T11" fmla="*/ 350 h 353"/>
                <a:gd name="T12" fmla="*/ 203 w 272"/>
                <a:gd name="T13" fmla="*/ 328 h 353"/>
                <a:gd name="T14" fmla="*/ 206 w 272"/>
                <a:gd name="T15" fmla="*/ 295 h 353"/>
                <a:gd name="T16" fmla="*/ 205 w 272"/>
                <a:gd name="T17" fmla="*/ 274 h 353"/>
                <a:gd name="T18" fmla="*/ 223 w 272"/>
                <a:gd name="T19" fmla="*/ 228 h 353"/>
                <a:gd name="T20" fmla="*/ 228 w 272"/>
                <a:gd name="T21" fmla="*/ 47 h 353"/>
                <a:gd name="T22" fmla="*/ 129 w 272"/>
                <a:gd name="T23" fmla="*/ 122 h 353"/>
                <a:gd name="T24" fmla="*/ 146 w 272"/>
                <a:gd name="T25" fmla="*/ 124 h 353"/>
                <a:gd name="T26" fmla="*/ 129 w 272"/>
                <a:gd name="T27" fmla="*/ 122 h 353"/>
                <a:gd name="T28" fmla="*/ 158 w 272"/>
                <a:gd name="T29" fmla="*/ 165 h 353"/>
                <a:gd name="T30" fmla="*/ 141 w 272"/>
                <a:gd name="T31" fmla="*/ 275 h 353"/>
                <a:gd name="T32" fmla="*/ 116 w 272"/>
                <a:gd name="T33" fmla="*/ 164 h 353"/>
                <a:gd name="T34" fmla="*/ 141 w 272"/>
                <a:gd name="T35" fmla="*/ 287 h 353"/>
                <a:gd name="T36" fmla="*/ 194 w 272"/>
                <a:gd name="T37" fmla="*/ 284 h 353"/>
                <a:gd name="T38" fmla="*/ 142 w 272"/>
                <a:gd name="T39" fmla="*/ 295 h 353"/>
                <a:gd name="T40" fmla="*/ 87 w 272"/>
                <a:gd name="T41" fmla="*/ 282 h 353"/>
                <a:gd name="T42" fmla="*/ 141 w 272"/>
                <a:gd name="T43" fmla="*/ 287 h 353"/>
                <a:gd name="T44" fmla="*/ 181 w 272"/>
                <a:gd name="T45" fmla="*/ 309 h 353"/>
                <a:gd name="T46" fmla="*/ 138 w 272"/>
                <a:gd name="T47" fmla="*/ 310 h 353"/>
                <a:gd name="T48" fmla="*/ 84 w 272"/>
                <a:gd name="T49" fmla="*/ 299 h 353"/>
                <a:gd name="T50" fmla="*/ 195 w 272"/>
                <a:gd name="T51" fmla="*/ 301 h 353"/>
                <a:gd name="T52" fmla="*/ 148 w 272"/>
                <a:gd name="T53" fmla="*/ 343 h 353"/>
                <a:gd name="T54" fmla="*/ 131 w 272"/>
                <a:gd name="T55" fmla="*/ 344 h 353"/>
                <a:gd name="T56" fmla="*/ 129 w 272"/>
                <a:gd name="T57" fmla="*/ 336 h 353"/>
                <a:gd name="T58" fmla="*/ 148 w 272"/>
                <a:gd name="T59" fmla="*/ 343 h 353"/>
                <a:gd name="T60" fmla="*/ 178 w 272"/>
                <a:gd name="T61" fmla="*/ 325 h 353"/>
                <a:gd name="T62" fmla="*/ 141 w 272"/>
                <a:gd name="T63" fmla="*/ 327 h 353"/>
                <a:gd name="T64" fmla="*/ 90 w 272"/>
                <a:gd name="T65" fmla="*/ 316 h 353"/>
                <a:gd name="T66" fmla="*/ 192 w 272"/>
                <a:gd name="T67" fmla="*/ 317 h 353"/>
                <a:gd name="T68" fmla="*/ 246 w 272"/>
                <a:gd name="T69" fmla="*/ 158 h 353"/>
                <a:gd name="T70" fmla="*/ 205 w 272"/>
                <a:gd name="T71" fmla="*/ 232 h 353"/>
                <a:gd name="T72" fmla="*/ 185 w 272"/>
                <a:gd name="T73" fmla="*/ 273 h 353"/>
                <a:gd name="T74" fmla="*/ 168 w 272"/>
                <a:gd name="T75" fmla="*/ 167 h 353"/>
                <a:gd name="T76" fmla="*/ 165 w 272"/>
                <a:gd name="T77" fmla="*/ 149 h 353"/>
                <a:gd name="T78" fmla="*/ 152 w 272"/>
                <a:gd name="T79" fmla="*/ 152 h 353"/>
                <a:gd name="T80" fmla="*/ 150 w 272"/>
                <a:gd name="T81" fmla="*/ 106 h 353"/>
                <a:gd name="T82" fmla="*/ 131 w 272"/>
                <a:gd name="T83" fmla="*/ 148 h 353"/>
                <a:gd name="T84" fmla="*/ 77 w 272"/>
                <a:gd name="T85" fmla="*/ 127 h 353"/>
                <a:gd name="T86" fmla="*/ 108 w 272"/>
                <a:gd name="T87" fmla="*/ 166 h 353"/>
                <a:gd name="T88" fmla="*/ 115 w 272"/>
                <a:gd name="T89" fmla="*/ 274 h 353"/>
                <a:gd name="T90" fmla="*/ 85 w 272"/>
                <a:gd name="T91" fmla="*/ 261 h 353"/>
                <a:gd name="T92" fmla="*/ 49 w 272"/>
                <a:gd name="T93" fmla="*/ 205 h 353"/>
                <a:gd name="T94" fmla="*/ 44 w 272"/>
                <a:gd name="T95" fmla="*/ 75 h 353"/>
                <a:gd name="T96" fmla="*/ 230 w 272"/>
                <a:gd name="T97" fmla="*/ 69 h 353"/>
                <a:gd name="T98" fmla="*/ 170 w 272"/>
                <a:gd name="T99" fmla="*/ 158 h 353"/>
                <a:gd name="T100" fmla="*/ 181 w 272"/>
                <a:gd name="T101" fmla="*/ 139 h 353"/>
                <a:gd name="T102" fmla="*/ 170 w 272"/>
                <a:gd name="T103" fmla="*/ 158 h 353"/>
                <a:gd name="T104" fmla="*/ 98 w 272"/>
                <a:gd name="T105" fmla="*/ 157 h 353"/>
                <a:gd name="T106" fmla="*/ 104 w 272"/>
                <a:gd name="T107" fmla="*/ 154 h 3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72" h="353">
                  <a:moveTo>
                    <a:pt x="70" y="32"/>
                  </a:moveTo>
                  <a:cubicBezTo>
                    <a:pt x="26" y="59"/>
                    <a:pt x="0" y="120"/>
                    <a:pt x="18" y="170"/>
                  </a:cubicBezTo>
                  <a:cubicBezTo>
                    <a:pt x="24" y="186"/>
                    <a:pt x="32" y="202"/>
                    <a:pt x="42" y="216"/>
                  </a:cubicBezTo>
                  <a:cubicBezTo>
                    <a:pt x="47" y="224"/>
                    <a:pt x="53" y="230"/>
                    <a:pt x="59" y="237"/>
                  </a:cubicBezTo>
                  <a:cubicBezTo>
                    <a:pt x="68" y="247"/>
                    <a:pt x="71" y="255"/>
                    <a:pt x="74" y="267"/>
                  </a:cubicBezTo>
                  <a:cubicBezTo>
                    <a:pt x="75" y="272"/>
                    <a:pt x="77" y="275"/>
                    <a:pt x="79" y="278"/>
                  </a:cubicBezTo>
                  <a:cubicBezTo>
                    <a:pt x="75" y="282"/>
                    <a:pt x="74" y="288"/>
                    <a:pt x="77" y="293"/>
                  </a:cubicBezTo>
                  <a:cubicBezTo>
                    <a:pt x="69" y="303"/>
                    <a:pt x="73" y="309"/>
                    <a:pt x="81" y="313"/>
                  </a:cubicBezTo>
                  <a:cubicBezTo>
                    <a:pt x="68" y="332"/>
                    <a:pt x="95" y="336"/>
                    <a:pt x="120" y="337"/>
                  </a:cubicBezTo>
                  <a:cubicBezTo>
                    <a:pt x="120" y="340"/>
                    <a:pt x="121" y="345"/>
                    <a:pt x="122" y="348"/>
                  </a:cubicBezTo>
                  <a:cubicBezTo>
                    <a:pt x="125" y="353"/>
                    <a:pt x="131" y="353"/>
                    <a:pt x="136" y="353"/>
                  </a:cubicBezTo>
                  <a:cubicBezTo>
                    <a:pt x="142" y="353"/>
                    <a:pt x="150" y="353"/>
                    <a:pt x="154" y="350"/>
                  </a:cubicBezTo>
                  <a:cubicBezTo>
                    <a:pt x="159" y="347"/>
                    <a:pt x="160" y="341"/>
                    <a:pt x="161" y="335"/>
                  </a:cubicBezTo>
                  <a:cubicBezTo>
                    <a:pt x="175" y="336"/>
                    <a:pt x="196" y="337"/>
                    <a:pt x="203" y="328"/>
                  </a:cubicBezTo>
                  <a:cubicBezTo>
                    <a:pt x="208" y="322"/>
                    <a:pt x="206" y="317"/>
                    <a:pt x="202" y="313"/>
                  </a:cubicBezTo>
                  <a:cubicBezTo>
                    <a:pt x="208" y="309"/>
                    <a:pt x="211" y="304"/>
                    <a:pt x="206" y="295"/>
                  </a:cubicBezTo>
                  <a:cubicBezTo>
                    <a:pt x="209" y="290"/>
                    <a:pt x="207" y="284"/>
                    <a:pt x="202" y="279"/>
                  </a:cubicBezTo>
                  <a:cubicBezTo>
                    <a:pt x="203" y="277"/>
                    <a:pt x="204" y="276"/>
                    <a:pt x="205" y="274"/>
                  </a:cubicBezTo>
                  <a:cubicBezTo>
                    <a:pt x="208" y="268"/>
                    <a:pt x="206" y="260"/>
                    <a:pt x="207" y="253"/>
                  </a:cubicBezTo>
                  <a:cubicBezTo>
                    <a:pt x="210" y="242"/>
                    <a:pt x="217" y="237"/>
                    <a:pt x="223" y="228"/>
                  </a:cubicBezTo>
                  <a:cubicBezTo>
                    <a:pt x="231" y="216"/>
                    <a:pt x="243" y="203"/>
                    <a:pt x="250" y="190"/>
                  </a:cubicBezTo>
                  <a:cubicBezTo>
                    <a:pt x="272" y="145"/>
                    <a:pt x="263" y="82"/>
                    <a:pt x="228" y="47"/>
                  </a:cubicBezTo>
                  <a:cubicBezTo>
                    <a:pt x="185" y="4"/>
                    <a:pt x="121" y="0"/>
                    <a:pt x="70" y="32"/>
                  </a:cubicBezTo>
                  <a:close/>
                  <a:moveTo>
                    <a:pt x="129" y="122"/>
                  </a:moveTo>
                  <a:cubicBezTo>
                    <a:pt x="130" y="114"/>
                    <a:pt x="134" y="110"/>
                    <a:pt x="141" y="109"/>
                  </a:cubicBezTo>
                  <a:cubicBezTo>
                    <a:pt x="146" y="113"/>
                    <a:pt x="148" y="118"/>
                    <a:pt x="146" y="124"/>
                  </a:cubicBezTo>
                  <a:cubicBezTo>
                    <a:pt x="146" y="131"/>
                    <a:pt x="143" y="137"/>
                    <a:pt x="138" y="142"/>
                  </a:cubicBezTo>
                  <a:cubicBezTo>
                    <a:pt x="132" y="136"/>
                    <a:pt x="128" y="129"/>
                    <a:pt x="129" y="122"/>
                  </a:cubicBezTo>
                  <a:close/>
                  <a:moveTo>
                    <a:pt x="137" y="154"/>
                  </a:moveTo>
                  <a:cubicBezTo>
                    <a:pt x="144" y="159"/>
                    <a:pt x="152" y="163"/>
                    <a:pt x="158" y="165"/>
                  </a:cubicBezTo>
                  <a:cubicBezTo>
                    <a:pt x="148" y="200"/>
                    <a:pt x="151" y="241"/>
                    <a:pt x="153" y="275"/>
                  </a:cubicBezTo>
                  <a:cubicBezTo>
                    <a:pt x="149" y="275"/>
                    <a:pt x="144" y="275"/>
                    <a:pt x="141" y="275"/>
                  </a:cubicBezTo>
                  <a:cubicBezTo>
                    <a:pt x="136" y="275"/>
                    <a:pt x="130" y="275"/>
                    <a:pt x="124" y="275"/>
                  </a:cubicBezTo>
                  <a:cubicBezTo>
                    <a:pt x="124" y="260"/>
                    <a:pt x="125" y="203"/>
                    <a:pt x="116" y="164"/>
                  </a:cubicBezTo>
                  <a:cubicBezTo>
                    <a:pt x="124" y="161"/>
                    <a:pt x="132" y="158"/>
                    <a:pt x="137" y="154"/>
                  </a:cubicBezTo>
                  <a:close/>
                  <a:moveTo>
                    <a:pt x="141" y="287"/>
                  </a:moveTo>
                  <a:cubicBezTo>
                    <a:pt x="155" y="287"/>
                    <a:pt x="170" y="286"/>
                    <a:pt x="185" y="285"/>
                  </a:cubicBezTo>
                  <a:cubicBezTo>
                    <a:pt x="188" y="285"/>
                    <a:pt x="191" y="284"/>
                    <a:pt x="194" y="284"/>
                  </a:cubicBezTo>
                  <a:cubicBezTo>
                    <a:pt x="203" y="293"/>
                    <a:pt x="177" y="294"/>
                    <a:pt x="171" y="295"/>
                  </a:cubicBezTo>
                  <a:cubicBezTo>
                    <a:pt x="161" y="295"/>
                    <a:pt x="151" y="295"/>
                    <a:pt x="142" y="295"/>
                  </a:cubicBezTo>
                  <a:cubicBezTo>
                    <a:pt x="133" y="294"/>
                    <a:pt x="123" y="294"/>
                    <a:pt x="115" y="293"/>
                  </a:cubicBezTo>
                  <a:cubicBezTo>
                    <a:pt x="108" y="293"/>
                    <a:pt x="76" y="289"/>
                    <a:pt x="87" y="282"/>
                  </a:cubicBezTo>
                  <a:cubicBezTo>
                    <a:pt x="88" y="283"/>
                    <a:pt x="89" y="283"/>
                    <a:pt x="91" y="283"/>
                  </a:cubicBezTo>
                  <a:cubicBezTo>
                    <a:pt x="107" y="286"/>
                    <a:pt x="125" y="287"/>
                    <a:pt x="141" y="287"/>
                  </a:cubicBezTo>
                  <a:close/>
                  <a:moveTo>
                    <a:pt x="192" y="308"/>
                  </a:moveTo>
                  <a:cubicBezTo>
                    <a:pt x="188" y="308"/>
                    <a:pt x="185" y="309"/>
                    <a:pt x="181" y="309"/>
                  </a:cubicBezTo>
                  <a:cubicBezTo>
                    <a:pt x="177" y="310"/>
                    <a:pt x="172" y="310"/>
                    <a:pt x="168" y="310"/>
                  </a:cubicBezTo>
                  <a:cubicBezTo>
                    <a:pt x="158" y="310"/>
                    <a:pt x="148" y="310"/>
                    <a:pt x="138" y="310"/>
                  </a:cubicBezTo>
                  <a:cubicBezTo>
                    <a:pt x="129" y="310"/>
                    <a:pt x="121" y="310"/>
                    <a:pt x="113" y="309"/>
                  </a:cubicBezTo>
                  <a:cubicBezTo>
                    <a:pt x="111" y="309"/>
                    <a:pt x="80" y="308"/>
                    <a:pt x="84" y="299"/>
                  </a:cubicBezTo>
                  <a:cubicBezTo>
                    <a:pt x="97" y="305"/>
                    <a:pt x="121" y="303"/>
                    <a:pt x="132" y="303"/>
                  </a:cubicBezTo>
                  <a:cubicBezTo>
                    <a:pt x="151" y="304"/>
                    <a:pt x="176" y="308"/>
                    <a:pt x="195" y="301"/>
                  </a:cubicBezTo>
                  <a:cubicBezTo>
                    <a:pt x="194" y="304"/>
                    <a:pt x="193" y="306"/>
                    <a:pt x="192" y="308"/>
                  </a:cubicBezTo>
                  <a:close/>
                  <a:moveTo>
                    <a:pt x="148" y="343"/>
                  </a:moveTo>
                  <a:cubicBezTo>
                    <a:pt x="145" y="344"/>
                    <a:pt x="140" y="344"/>
                    <a:pt x="136" y="344"/>
                  </a:cubicBezTo>
                  <a:cubicBezTo>
                    <a:pt x="135" y="344"/>
                    <a:pt x="133" y="344"/>
                    <a:pt x="131" y="344"/>
                  </a:cubicBezTo>
                  <a:cubicBezTo>
                    <a:pt x="130" y="343"/>
                    <a:pt x="131" y="344"/>
                    <a:pt x="130" y="342"/>
                  </a:cubicBezTo>
                  <a:cubicBezTo>
                    <a:pt x="129" y="341"/>
                    <a:pt x="129" y="339"/>
                    <a:pt x="129" y="336"/>
                  </a:cubicBezTo>
                  <a:cubicBezTo>
                    <a:pt x="139" y="336"/>
                    <a:pt x="148" y="335"/>
                    <a:pt x="152" y="335"/>
                  </a:cubicBezTo>
                  <a:cubicBezTo>
                    <a:pt x="151" y="338"/>
                    <a:pt x="150" y="342"/>
                    <a:pt x="148" y="343"/>
                  </a:cubicBezTo>
                  <a:close/>
                  <a:moveTo>
                    <a:pt x="192" y="317"/>
                  </a:moveTo>
                  <a:cubicBezTo>
                    <a:pt x="189" y="323"/>
                    <a:pt x="184" y="326"/>
                    <a:pt x="178" y="325"/>
                  </a:cubicBezTo>
                  <a:cubicBezTo>
                    <a:pt x="173" y="325"/>
                    <a:pt x="169" y="325"/>
                    <a:pt x="164" y="326"/>
                  </a:cubicBezTo>
                  <a:cubicBezTo>
                    <a:pt x="156" y="326"/>
                    <a:pt x="148" y="326"/>
                    <a:pt x="141" y="327"/>
                  </a:cubicBezTo>
                  <a:cubicBezTo>
                    <a:pt x="134" y="327"/>
                    <a:pt x="80" y="329"/>
                    <a:pt x="89" y="317"/>
                  </a:cubicBezTo>
                  <a:cubicBezTo>
                    <a:pt x="90" y="316"/>
                    <a:pt x="90" y="316"/>
                    <a:pt x="90" y="316"/>
                  </a:cubicBezTo>
                  <a:cubicBezTo>
                    <a:pt x="106" y="320"/>
                    <a:pt x="130" y="319"/>
                    <a:pt x="138" y="319"/>
                  </a:cubicBezTo>
                  <a:cubicBezTo>
                    <a:pt x="145" y="319"/>
                    <a:pt x="173" y="321"/>
                    <a:pt x="192" y="317"/>
                  </a:cubicBezTo>
                  <a:cubicBezTo>
                    <a:pt x="192" y="317"/>
                    <a:pt x="192" y="317"/>
                    <a:pt x="192" y="317"/>
                  </a:cubicBezTo>
                  <a:close/>
                  <a:moveTo>
                    <a:pt x="246" y="158"/>
                  </a:moveTo>
                  <a:cubicBezTo>
                    <a:pt x="243" y="174"/>
                    <a:pt x="240" y="184"/>
                    <a:pt x="229" y="198"/>
                  </a:cubicBezTo>
                  <a:cubicBezTo>
                    <a:pt x="221" y="209"/>
                    <a:pt x="212" y="220"/>
                    <a:pt x="205" y="232"/>
                  </a:cubicBezTo>
                  <a:cubicBezTo>
                    <a:pt x="201" y="237"/>
                    <a:pt x="198" y="243"/>
                    <a:pt x="196" y="250"/>
                  </a:cubicBezTo>
                  <a:cubicBezTo>
                    <a:pt x="194" y="259"/>
                    <a:pt x="197" y="268"/>
                    <a:pt x="185" y="273"/>
                  </a:cubicBezTo>
                  <a:cubicBezTo>
                    <a:pt x="179" y="275"/>
                    <a:pt x="170" y="276"/>
                    <a:pt x="162" y="276"/>
                  </a:cubicBezTo>
                  <a:cubicBezTo>
                    <a:pt x="160" y="241"/>
                    <a:pt x="158" y="201"/>
                    <a:pt x="168" y="167"/>
                  </a:cubicBezTo>
                  <a:cubicBezTo>
                    <a:pt x="185" y="169"/>
                    <a:pt x="210" y="161"/>
                    <a:pt x="206" y="141"/>
                  </a:cubicBezTo>
                  <a:cubicBezTo>
                    <a:pt x="199" y="112"/>
                    <a:pt x="172" y="132"/>
                    <a:pt x="165" y="149"/>
                  </a:cubicBezTo>
                  <a:cubicBezTo>
                    <a:pt x="163" y="151"/>
                    <a:pt x="162" y="154"/>
                    <a:pt x="161" y="156"/>
                  </a:cubicBezTo>
                  <a:cubicBezTo>
                    <a:pt x="158" y="155"/>
                    <a:pt x="154" y="154"/>
                    <a:pt x="152" y="152"/>
                  </a:cubicBezTo>
                  <a:cubicBezTo>
                    <a:pt x="150" y="151"/>
                    <a:pt x="147" y="150"/>
                    <a:pt x="145" y="148"/>
                  </a:cubicBezTo>
                  <a:cubicBezTo>
                    <a:pt x="158" y="136"/>
                    <a:pt x="163" y="121"/>
                    <a:pt x="150" y="106"/>
                  </a:cubicBezTo>
                  <a:cubicBezTo>
                    <a:pt x="139" y="93"/>
                    <a:pt x="123" y="102"/>
                    <a:pt x="120" y="117"/>
                  </a:cubicBezTo>
                  <a:cubicBezTo>
                    <a:pt x="118" y="128"/>
                    <a:pt x="123" y="139"/>
                    <a:pt x="131" y="148"/>
                  </a:cubicBezTo>
                  <a:cubicBezTo>
                    <a:pt x="126" y="151"/>
                    <a:pt x="120" y="154"/>
                    <a:pt x="114" y="155"/>
                  </a:cubicBezTo>
                  <a:cubicBezTo>
                    <a:pt x="107" y="132"/>
                    <a:pt x="96" y="118"/>
                    <a:pt x="77" y="127"/>
                  </a:cubicBezTo>
                  <a:cubicBezTo>
                    <a:pt x="66" y="133"/>
                    <a:pt x="67" y="149"/>
                    <a:pt x="74" y="157"/>
                  </a:cubicBezTo>
                  <a:cubicBezTo>
                    <a:pt x="83" y="166"/>
                    <a:pt x="95" y="168"/>
                    <a:pt x="108" y="166"/>
                  </a:cubicBezTo>
                  <a:cubicBezTo>
                    <a:pt x="111" y="182"/>
                    <a:pt x="111" y="199"/>
                    <a:pt x="112" y="215"/>
                  </a:cubicBezTo>
                  <a:cubicBezTo>
                    <a:pt x="113" y="235"/>
                    <a:pt x="114" y="255"/>
                    <a:pt x="115" y="274"/>
                  </a:cubicBezTo>
                  <a:cubicBezTo>
                    <a:pt x="109" y="274"/>
                    <a:pt x="104" y="273"/>
                    <a:pt x="99" y="272"/>
                  </a:cubicBezTo>
                  <a:cubicBezTo>
                    <a:pt x="90" y="270"/>
                    <a:pt x="88" y="270"/>
                    <a:pt x="85" y="261"/>
                  </a:cubicBezTo>
                  <a:cubicBezTo>
                    <a:pt x="83" y="255"/>
                    <a:pt x="83" y="249"/>
                    <a:pt x="80" y="243"/>
                  </a:cubicBezTo>
                  <a:cubicBezTo>
                    <a:pt x="73" y="229"/>
                    <a:pt x="58" y="219"/>
                    <a:pt x="49" y="205"/>
                  </a:cubicBezTo>
                  <a:cubicBezTo>
                    <a:pt x="39" y="190"/>
                    <a:pt x="30" y="172"/>
                    <a:pt x="26" y="155"/>
                  </a:cubicBezTo>
                  <a:cubicBezTo>
                    <a:pt x="20" y="127"/>
                    <a:pt x="29" y="98"/>
                    <a:pt x="44" y="75"/>
                  </a:cubicBezTo>
                  <a:cubicBezTo>
                    <a:pt x="66" y="42"/>
                    <a:pt x="99" y="26"/>
                    <a:pt x="138" y="23"/>
                  </a:cubicBezTo>
                  <a:cubicBezTo>
                    <a:pt x="174" y="20"/>
                    <a:pt x="210" y="39"/>
                    <a:pt x="230" y="69"/>
                  </a:cubicBezTo>
                  <a:cubicBezTo>
                    <a:pt x="248" y="95"/>
                    <a:pt x="253" y="127"/>
                    <a:pt x="246" y="158"/>
                  </a:cubicBezTo>
                  <a:close/>
                  <a:moveTo>
                    <a:pt x="170" y="158"/>
                  </a:moveTo>
                  <a:cubicBezTo>
                    <a:pt x="171" y="158"/>
                    <a:pt x="171" y="157"/>
                    <a:pt x="171" y="157"/>
                  </a:cubicBezTo>
                  <a:cubicBezTo>
                    <a:pt x="173" y="150"/>
                    <a:pt x="177" y="144"/>
                    <a:pt x="181" y="139"/>
                  </a:cubicBezTo>
                  <a:cubicBezTo>
                    <a:pt x="197" y="134"/>
                    <a:pt x="200" y="139"/>
                    <a:pt x="190" y="154"/>
                  </a:cubicBezTo>
                  <a:cubicBezTo>
                    <a:pt x="186" y="159"/>
                    <a:pt x="178" y="160"/>
                    <a:pt x="170" y="158"/>
                  </a:cubicBezTo>
                  <a:close/>
                  <a:moveTo>
                    <a:pt x="105" y="157"/>
                  </a:moveTo>
                  <a:cubicBezTo>
                    <a:pt x="103" y="157"/>
                    <a:pt x="100" y="157"/>
                    <a:pt x="98" y="157"/>
                  </a:cubicBezTo>
                  <a:cubicBezTo>
                    <a:pt x="92" y="157"/>
                    <a:pt x="71" y="150"/>
                    <a:pt x="78" y="139"/>
                  </a:cubicBezTo>
                  <a:cubicBezTo>
                    <a:pt x="87" y="123"/>
                    <a:pt x="102" y="147"/>
                    <a:pt x="104" y="154"/>
                  </a:cubicBezTo>
                  <a:cubicBezTo>
                    <a:pt x="105" y="155"/>
                    <a:pt x="105" y="156"/>
                    <a:pt x="105" y="15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20" name="Freeform 12"/>
            <p:cNvSpPr/>
            <p:nvPr/>
          </p:nvSpPr>
          <p:spPr bwMode="auto">
            <a:xfrm>
              <a:off x="2701" y="1901"/>
              <a:ext cx="316" cy="211"/>
            </a:xfrm>
            <a:custGeom>
              <a:gdLst>
                <a:gd name="T0" fmla="*/ 44 w 57"/>
                <a:gd name="T1" fmla="*/ 3 h 38"/>
                <a:gd name="T2" fmla="*/ 6 w 57"/>
                <a:gd name="T3" fmla="*/ 23 h 38"/>
                <a:gd name="T4" fmla="*/ 12 w 57"/>
                <a:gd name="T5" fmla="*/ 33 h 38"/>
                <a:gd name="T6" fmla="*/ 50 w 57"/>
                <a:gd name="T7" fmla="*/ 14 h 38"/>
                <a:gd name="T8" fmla="*/ 44 w 57"/>
                <a:gd name="T9" fmla="*/ 3 h 38"/>
              </a:gdLst>
              <a:cxnLst>
                <a:cxn ang="0">
                  <a:pos x="T0" y="T1"/>
                </a:cxn>
                <a:cxn ang="0">
                  <a:pos x="T2" y="T3"/>
                </a:cxn>
                <a:cxn ang="0">
                  <a:pos x="T4" y="T5"/>
                </a:cxn>
                <a:cxn ang="0">
                  <a:pos x="T6" y="T7"/>
                </a:cxn>
                <a:cxn ang="0">
                  <a:pos x="T8" y="T9"/>
                </a:cxn>
              </a:cxnLst>
              <a:rect l="0" t="0" r="r" b="b"/>
              <a:pathLst>
                <a:path w="57" h="38">
                  <a:moveTo>
                    <a:pt x="44" y="3"/>
                  </a:moveTo>
                  <a:cubicBezTo>
                    <a:pt x="31" y="9"/>
                    <a:pt x="17" y="15"/>
                    <a:pt x="6" y="23"/>
                  </a:cubicBezTo>
                  <a:cubicBezTo>
                    <a:pt x="0" y="27"/>
                    <a:pt x="6" y="38"/>
                    <a:pt x="12" y="33"/>
                  </a:cubicBezTo>
                  <a:cubicBezTo>
                    <a:pt x="23" y="25"/>
                    <a:pt x="37" y="20"/>
                    <a:pt x="50" y="14"/>
                  </a:cubicBezTo>
                  <a:cubicBezTo>
                    <a:pt x="57" y="10"/>
                    <a:pt x="51" y="0"/>
                    <a:pt x="44" y="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21" name="Freeform 13"/>
            <p:cNvSpPr/>
            <p:nvPr/>
          </p:nvSpPr>
          <p:spPr bwMode="auto">
            <a:xfrm>
              <a:off x="2385" y="1491"/>
              <a:ext cx="222" cy="305"/>
            </a:xfrm>
            <a:custGeom>
              <a:gdLst>
                <a:gd name="T0" fmla="*/ 14 w 40"/>
                <a:gd name="T1" fmla="*/ 49 h 55"/>
                <a:gd name="T2" fmla="*/ 36 w 40"/>
                <a:gd name="T3" fmla="*/ 13 h 55"/>
                <a:gd name="T4" fmla="*/ 26 w 40"/>
                <a:gd name="T5" fmla="*/ 7 h 55"/>
                <a:gd name="T6" fmla="*/ 5 w 40"/>
                <a:gd name="T7" fmla="*/ 41 h 55"/>
                <a:gd name="T8" fmla="*/ 14 w 40"/>
                <a:gd name="T9" fmla="*/ 49 h 55"/>
              </a:gdLst>
              <a:cxnLst>
                <a:cxn ang="0">
                  <a:pos x="T0" y="T1"/>
                </a:cxn>
                <a:cxn ang="0">
                  <a:pos x="T2" y="T3"/>
                </a:cxn>
                <a:cxn ang="0">
                  <a:pos x="T4" y="T5"/>
                </a:cxn>
                <a:cxn ang="0">
                  <a:pos x="T6" y="T7"/>
                </a:cxn>
                <a:cxn ang="0">
                  <a:pos x="T8" y="T9"/>
                </a:cxn>
              </a:cxnLst>
              <a:rect l="0" t="0" r="r" b="b"/>
              <a:pathLst>
                <a:path w="40" h="55">
                  <a:moveTo>
                    <a:pt x="14" y="49"/>
                  </a:moveTo>
                  <a:cubicBezTo>
                    <a:pt x="22" y="38"/>
                    <a:pt x="29" y="25"/>
                    <a:pt x="36" y="13"/>
                  </a:cubicBezTo>
                  <a:cubicBezTo>
                    <a:pt x="40" y="6"/>
                    <a:pt x="30" y="0"/>
                    <a:pt x="26" y="7"/>
                  </a:cubicBezTo>
                  <a:cubicBezTo>
                    <a:pt x="19" y="18"/>
                    <a:pt x="13" y="30"/>
                    <a:pt x="5" y="41"/>
                  </a:cubicBezTo>
                  <a:cubicBezTo>
                    <a:pt x="0" y="47"/>
                    <a:pt x="9" y="55"/>
                    <a:pt x="14" y="4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22" name="Freeform 14"/>
            <p:cNvSpPr/>
            <p:nvPr/>
          </p:nvSpPr>
          <p:spPr bwMode="auto">
            <a:xfrm>
              <a:off x="1969" y="1358"/>
              <a:ext cx="77" cy="310"/>
            </a:xfrm>
            <a:custGeom>
              <a:gdLst>
                <a:gd name="T0" fmla="*/ 13 w 14"/>
                <a:gd name="T1" fmla="*/ 48 h 56"/>
                <a:gd name="T2" fmla="*/ 14 w 14"/>
                <a:gd name="T3" fmla="*/ 8 h 56"/>
                <a:gd name="T4" fmla="*/ 2 w 14"/>
                <a:gd name="T5" fmla="*/ 8 h 56"/>
                <a:gd name="T6" fmla="*/ 1 w 14"/>
                <a:gd name="T7" fmla="*/ 48 h 56"/>
                <a:gd name="T8" fmla="*/ 13 w 14"/>
                <a:gd name="T9" fmla="*/ 48 h 56"/>
              </a:gdLst>
              <a:cxnLst>
                <a:cxn ang="0">
                  <a:pos x="T0" y="T1"/>
                </a:cxn>
                <a:cxn ang="0">
                  <a:pos x="T2" y="T3"/>
                </a:cxn>
                <a:cxn ang="0">
                  <a:pos x="T4" y="T5"/>
                </a:cxn>
                <a:cxn ang="0">
                  <a:pos x="T6" y="T7"/>
                </a:cxn>
                <a:cxn ang="0">
                  <a:pos x="T8" y="T9"/>
                </a:cxn>
              </a:cxnLst>
              <a:rect l="0" t="0" r="r" b="b"/>
              <a:pathLst>
                <a:path w="14" h="56">
                  <a:moveTo>
                    <a:pt x="13" y="48"/>
                  </a:moveTo>
                  <a:cubicBezTo>
                    <a:pt x="14" y="35"/>
                    <a:pt x="14" y="21"/>
                    <a:pt x="14" y="8"/>
                  </a:cubicBezTo>
                  <a:cubicBezTo>
                    <a:pt x="14" y="0"/>
                    <a:pt x="2" y="0"/>
                    <a:pt x="2" y="8"/>
                  </a:cubicBezTo>
                  <a:cubicBezTo>
                    <a:pt x="2" y="21"/>
                    <a:pt x="2" y="35"/>
                    <a:pt x="1" y="48"/>
                  </a:cubicBezTo>
                  <a:cubicBezTo>
                    <a:pt x="0" y="56"/>
                    <a:pt x="12" y="56"/>
                    <a:pt x="13" y="4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23" name="Freeform 15"/>
            <p:cNvSpPr/>
            <p:nvPr/>
          </p:nvSpPr>
          <p:spPr bwMode="auto">
            <a:xfrm>
              <a:off x="1425" y="1480"/>
              <a:ext cx="228" cy="316"/>
            </a:xfrm>
            <a:custGeom>
              <a:gdLst>
                <a:gd name="T0" fmla="*/ 26 w 41"/>
                <a:gd name="T1" fmla="*/ 51 h 57"/>
                <a:gd name="T2" fmla="*/ 36 w 41"/>
                <a:gd name="T3" fmla="*/ 45 h 57"/>
                <a:gd name="T4" fmla="*/ 14 w 41"/>
                <a:gd name="T5" fmla="*/ 7 h 57"/>
                <a:gd name="T6" fmla="*/ 2 w 41"/>
                <a:gd name="T7" fmla="*/ 10 h 57"/>
                <a:gd name="T8" fmla="*/ 26 w 41"/>
                <a:gd name="T9" fmla="*/ 51 h 57"/>
              </a:gdLst>
              <a:cxnLst>
                <a:cxn ang="0">
                  <a:pos x="T0" y="T1"/>
                </a:cxn>
                <a:cxn ang="0">
                  <a:pos x="T2" y="T3"/>
                </a:cxn>
                <a:cxn ang="0">
                  <a:pos x="T4" y="T5"/>
                </a:cxn>
                <a:cxn ang="0">
                  <a:pos x="T6" y="T7"/>
                </a:cxn>
                <a:cxn ang="0">
                  <a:pos x="T8" y="T9"/>
                </a:cxn>
              </a:cxnLst>
              <a:rect l="0" t="0" r="r" b="b"/>
              <a:pathLst>
                <a:path w="41" h="57">
                  <a:moveTo>
                    <a:pt x="26" y="51"/>
                  </a:moveTo>
                  <a:cubicBezTo>
                    <a:pt x="30" y="57"/>
                    <a:pt x="41" y="51"/>
                    <a:pt x="36" y="45"/>
                  </a:cubicBezTo>
                  <a:cubicBezTo>
                    <a:pt x="28" y="33"/>
                    <a:pt x="19" y="21"/>
                    <a:pt x="14" y="7"/>
                  </a:cubicBezTo>
                  <a:cubicBezTo>
                    <a:pt x="11" y="0"/>
                    <a:pt x="0" y="3"/>
                    <a:pt x="2" y="10"/>
                  </a:cubicBezTo>
                  <a:cubicBezTo>
                    <a:pt x="8" y="25"/>
                    <a:pt x="17" y="38"/>
                    <a:pt x="26" y="5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24" name="Freeform 16"/>
            <p:cNvSpPr/>
            <p:nvPr/>
          </p:nvSpPr>
          <p:spPr bwMode="auto">
            <a:xfrm>
              <a:off x="1026" y="1890"/>
              <a:ext cx="305" cy="216"/>
            </a:xfrm>
            <a:custGeom>
              <a:gdLst>
                <a:gd name="T0" fmla="*/ 48 w 55"/>
                <a:gd name="T1" fmla="*/ 24 h 39"/>
                <a:gd name="T2" fmla="*/ 10 w 55"/>
                <a:gd name="T3" fmla="*/ 3 h 39"/>
                <a:gd name="T4" fmla="*/ 7 w 55"/>
                <a:gd name="T5" fmla="*/ 14 h 39"/>
                <a:gd name="T6" fmla="*/ 42 w 55"/>
                <a:gd name="T7" fmla="*/ 34 h 39"/>
                <a:gd name="T8" fmla="*/ 48 w 55"/>
                <a:gd name="T9" fmla="*/ 24 h 39"/>
              </a:gdLst>
              <a:cxnLst>
                <a:cxn ang="0">
                  <a:pos x="T0" y="T1"/>
                </a:cxn>
                <a:cxn ang="0">
                  <a:pos x="T2" y="T3"/>
                </a:cxn>
                <a:cxn ang="0">
                  <a:pos x="T4" y="T5"/>
                </a:cxn>
                <a:cxn ang="0">
                  <a:pos x="T6" y="T7"/>
                </a:cxn>
                <a:cxn ang="0">
                  <a:pos x="T8" y="T9"/>
                </a:cxn>
              </a:cxnLst>
              <a:rect l="0" t="0" r="r" b="b"/>
              <a:pathLst>
                <a:path w="55" h="39">
                  <a:moveTo>
                    <a:pt x="48" y="24"/>
                  </a:moveTo>
                  <a:cubicBezTo>
                    <a:pt x="37" y="15"/>
                    <a:pt x="24" y="8"/>
                    <a:pt x="10" y="3"/>
                  </a:cubicBezTo>
                  <a:cubicBezTo>
                    <a:pt x="3" y="0"/>
                    <a:pt x="0" y="11"/>
                    <a:pt x="7" y="14"/>
                  </a:cubicBezTo>
                  <a:cubicBezTo>
                    <a:pt x="20" y="19"/>
                    <a:pt x="31" y="26"/>
                    <a:pt x="42" y="34"/>
                  </a:cubicBezTo>
                  <a:cubicBezTo>
                    <a:pt x="49" y="39"/>
                    <a:pt x="55" y="28"/>
                    <a:pt x="48" y="2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25" name="Freeform 17"/>
            <p:cNvSpPr/>
            <p:nvPr/>
          </p:nvSpPr>
          <p:spPr bwMode="auto">
            <a:xfrm>
              <a:off x="1475" y="1962"/>
              <a:ext cx="366" cy="427"/>
            </a:xfrm>
            <a:custGeom>
              <a:gdLst>
                <a:gd name="T0" fmla="*/ 58 w 66"/>
                <a:gd name="T1" fmla="*/ 2 h 77"/>
                <a:gd name="T2" fmla="*/ 1 w 66"/>
                <a:gd name="T3" fmla="*/ 69 h 77"/>
                <a:gd name="T4" fmla="*/ 10 w 66"/>
                <a:gd name="T5" fmla="*/ 71 h 77"/>
                <a:gd name="T6" fmla="*/ 61 w 66"/>
                <a:gd name="T7" fmla="*/ 10 h 77"/>
                <a:gd name="T8" fmla="*/ 58 w 66"/>
                <a:gd name="T9" fmla="*/ 2 h 77"/>
              </a:gdLst>
              <a:cxnLst>
                <a:cxn ang="0">
                  <a:pos x="T0" y="T1"/>
                </a:cxn>
                <a:cxn ang="0">
                  <a:pos x="T2" y="T3"/>
                </a:cxn>
                <a:cxn ang="0">
                  <a:pos x="T4" y="T5"/>
                </a:cxn>
                <a:cxn ang="0">
                  <a:pos x="T6" y="T7"/>
                </a:cxn>
                <a:cxn ang="0">
                  <a:pos x="T8" y="T9"/>
                </a:cxn>
              </a:cxnLst>
              <a:rect l="0" t="0" r="r" b="b"/>
              <a:pathLst>
                <a:path w="66" h="77">
                  <a:moveTo>
                    <a:pt x="58" y="2"/>
                  </a:moveTo>
                  <a:cubicBezTo>
                    <a:pt x="30" y="10"/>
                    <a:pt x="5" y="40"/>
                    <a:pt x="1" y="69"/>
                  </a:cubicBezTo>
                  <a:cubicBezTo>
                    <a:pt x="0" y="74"/>
                    <a:pt x="9" y="77"/>
                    <a:pt x="10" y="71"/>
                  </a:cubicBezTo>
                  <a:cubicBezTo>
                    <a:pt x="13" y="45"/>
                    <a:pt x="36" y="18"/>
                    <a:pt x="61" y="10"/>
                  </a:cubicBezTo>
                  <a:cubicBezTo>
                    <a:pt x="66" y="9"/>
                    <a:pt x="64" y="0"/>
                    <a:pt x="58" y="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26" name="Freeform 18"/>
            <p:cNvSpPr/>
            <p:nvPr/>
          </p:nvSpPr>
          <p:spPr bwMode="auto">
            <a:xfrm>
              <a:off x="1691" y="2051"/>
              <a:ext cx="183" cy="144"/>
            </a:xfrm>
            <a:custGeom>
              <a:gdLst>
                <a:gd name="T0" fmla="*/ 25 w 33"/>
                <a:gd name="T1" fmla="*/ 1 h 26"/>
                <a:gd name="T2" fmla="*/ 3 w 33"/>
                <a:gd name="T3" fmla="*/ 15 h 26"/>
                <a:gd name="T4" fmla="*/ 9 w 33"/>
                <a:gd name="T5" fmla="*/ 21 h 26"/>
                <a:gd name="T6" fmla="*/ 27 w 33"/>
                <a:gd name="T7" fmla="*/ 10 h 26"/>
                <a:gd name="T8" fmla="*/ 25 w 33"/>
                <a:gd name="T9" fmla="*/ 1 h 26"/>
              </a:gdLst>
              <a:cxnLst>
                <a:cxn ang="0">
                  <a:pos x="T0" y="T1"/>
                </a:cxn>
                <a:cxn ang="0">
                  <a:pos x="T2" y="T3"/>
                </a:cxn>
                <a:cxn ang="0">
                  <a:pos x="T4" y="T5"/>
                </a:cxn>
                <a:cxn ang="0">
                  <a:pos x="T6" y="T7"/>
                </a:cxn>
                <a:cxn ang="0">
                  <a:pos x="T8" y="T9"/>
                </a:cxn>
              </a:cxnLst>
              <a:rect l="0" t="0" r="r" b="b"/>
              <a:pathLst>
                <a:path w="33" h="26">
                  <a:moveTo>
                    <a:pt x="25" y="1"/>
                  </a:moveTo>
                  <a:cubicBezTo>
                    <a:pt x="16" y="2"/>
                    <a:pt x="8" y="8"/>
                    <a:pt x="3" y="15"/>
                  </a:cubicBezTo>
                  <a:cubicBezTo>
                    <a:pt x="0" y="20"/>
                    <a:pt x="6" y="26"/>
                    <a:pt x="9" y="21"/>
                  </a:cubicBezTo>
                  <a:cubicBezTo>
                    <a:pt x="14" y="16"/>
                    <a:pt x="20" y="11"/>
                    <a:pt x="27" y="10"/>
                  </a:cubicBezTo>
                  <a:cubicBezTo>
                    <a:pt x="33" y="9"/>
                    <a:pt x="31" y="0"/>
                    <a:pt x="25" y="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grpSp>
      <p:grpSp>
        <p:nvGrpSpPr>
          <p:cNvPr id="27" name="Group 10"/>
          <p:cNvGrpSpPr>
            <a:grpSpLocks noChangeAspect="1"/>
          </p:cNvGrpSpPr>
          <p:nvPr/>
        </p:nvGrpSpPr>
        <p:grpSpPr>
          <a:xfrm>
            <a:off x="3213083" y="178427"/>
            <a:ext cx="501650" cy="502976"/>
            <a:chOff x="1728" y="113"/>
            <a:chExt cx="1136" cy="1139"/>
          </a:xfrm>
          <a:solidFill>
            <a:srgbClr val="132F95"/>
          </a:solidFill>
        </p:grpSpPr>
        <p:sp>
          <p:nvSpPr>
            <p:cNvPr id="28" name="Freeform 11"/>
            <p:cNvSpPr>
              <a:spLocks noEditPoints="1"/>
            </p:cNvSpPr>
            <p:nvPr/>
          </p:nvSpPr>
          <p:spPr bwMode="auto">
            <a:xfrm>
              <a:off x="2099" y="460"/>
              <a:ext cx="470" cy="419"/>
            </a:xfrm>
            <a:custGeom>
              <a:gdLst>
                <a:gd name="T0" fmla="*/ 68 w 175"/>
                <a:gd name="T1" fmla="*/ 11 h 156"/>
                <a:gd name="T2" fmla="*/ 2 w 175"/>
                <a:gd name="T3" fmla="*/ 85 h 156"/>
                <a:gd name="T4" fmla="*/ 77 w 175"/>
                <a:gd name="T5" fmla="*/ 155 h 156"/>
                <a:gd name="T6" fmla="*/ 68 w 175"/>
                <a:gd name="T7" fmla="*/ 11 h 156"/>
                <a:gd name="T8" fmla="*/ 77 w 175"/>
                <a:gd name="T9" fmla="*/ 143 h 156"/>
                <a:gd name="T10" fmla="*/ 14 w 175"/>
                <a:gd name="T11" fmla="*/ 85 h 156"/>
                <a:gd name="T12" fmla="*/ 68 w 175"/>
                <a:gd name="T13" fmla="*/ 23 h 156"/>
                <a:gd name="T14" fmla="*/ 77 w 175"/>
                <a:gd name="T15" fmla="*/ 143 h 156"/>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75" h="156">
                  <a:moveTo>
                    <a:pt x="68" y="11"/>
                  </a:moveTo>
                  <a:cubicBezTo>
                    <a:pt x="30" y="15"/>
                    <a:pt x="0" y="46"/>
                    <a:pt x="2" y="85"/>
                  </a:cubicBezTo>
                  <a:cubicBezTo>
                    <a:pt x="4" y="125"/>
                    <a:pt x="37" y="155"/>
                    <a:pt x="77" y="155"/>
                  </a:cubicBezTo>
                  <a:cubicBezTo>
                    <a:pt x="175" y="156"/>
                    <a:pt x="164" y="0"/>
                    <a:pt x="68" y="11"/>
                  </a:cubicBezTo>
                  <a:close/>
                  <a:moveTo>
                    <a:pt x="77" y="143"/>
                  </a:moveTo>
                  <a:cubicBezTo>
                    <a:pt x="44" y="143"/>
                    <a:pt x="16" y="118"/>
                    <a:pt x="14" y="85"/>
                  </a:cubicBezTo>
                  <a:cubicBezTo>
                    <a:pt x="12" y="53"/>
                    <a:pt x="37" y="26"/>
                    <a:pt x="68" y="23"/>
                  </a:cubicBezTo>
                  <a:cubicBezTo>
                    <a:pt x="149" y="14"/>
                    <a:pt x="159" y="143"/>
                    <a:pt x="77" y="14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29" name="Freeform 12"/>
            <p:cNvSpPr>
              <a:spLocks noEditPoints="1"/>
            </p:cNvSpPr>
            <p:nvPr/>
          </p:nvSpPr>
          <p:spPr bwMode="auto">
            <a:xfrm>
              <a:off x="1728" y="113"/>
              <a:ext cx="1136" cy="1139"/>
            </a:xfrm>
            <a:custGeom>
              <a:gdLst>
                <a:gd name="T0" fmla="*/ 413 w 423"/>
                <a:gd name="T1" fmla="*/ 178 h 424"/>
                <a:gd name="T2" fmla="*/ 362 w 423"/>
                <a:gd name="T3" fmla="*/ 142 h 424"/>
                <a:gd name="T4" fmla="*/ 378 w 423"/>
                <a:gd name="T5" fmla="*/ 107 h 424"/>
                <a:gd name="T6" fmla="*/ 361 w 423"/>
                <a:gd name="T7" fmla="*/ 69 h 424"/>
                <a:gd name="T8" fmla="*/ 299 w 423"/>
                <a:gd name="T9" fmla="*/ 72 h 424"/>
                <a:gd name="T10" fmla="*/ 253 w 423"/>
                <a:gd name="T11" fmla="*/ 44 h 424"/>
                <a:gd name="T12" fmla="*/ 208 w 423"/>
                <a:gd name="T13" fmla="*/ 8 h 424"/>
                <a:gd name="T14" fmla="*/ 172 w 423"/>
                <a:gd name="T15" fmla="*/ 50 h 424"/>
                <a:gd name="T16" fmla="*/ 127 w 423"/>
                <a:gd name="T17" fmla="*/ 73 h 424"/>
                <a:gd name="T18" fmla="*/ 57 w 423"/>
                <a:gd name="T19" fmla="*/ 79 h 424"/>
                <a:gd name="T20" fmla="*/ 50 w 423"/>
                <a:gd name="T21" fmla="*/ 174 h 424"/>
                <a:gd name="T22" fmla="*/ 5 w 423"/>
                <a:gd name="T23" fmla="*/ 224 h 424"/>
                <a:gd name="T24" fmla="*/ 53 w 423"/>
                <a:gd name="T25" fmla="*/ 254 h 424"/>
                <a:gd name="T26" fmla="*/ 68 w 423"/>
                <a:gd name="T27" fmla="*/ 296 h 424"/>
                <a:gd name="T28" fmla="*/ 44 w 423"/>
                <a:gd name="T29" fmla="*/ 333 h 424"/>
                <a:gd name="T30" fmla="*/ 128 w 423"/>
                <a:gd name="T31" fmla="*/ 356 h 424"/>
                <a:gd name="T32" fmla="*/ 177 w 423"/>
                <a:gd name="T33" fmla="*/ 416 h 424"/>
                <a:gd name="T34" fmla="*/ 240 w 423"/>
                <a:gd name="T35" fmla="*/ 420 h 424"/>
                <a:gd name="T36" fmla="*/ 250 w 423"/>
                <a:gd name="T37" fmla="*/ 377 h 424"/>
                <a:gd name="T38" fmla="*/ 308 w 423"/>
                <a:gd name="T39" fmla="*/ 359 h 424"/>
                <a:gd name="T40" fmla="*/ 376 w 423"/>
                <a:gd name="T41" fmla="*/ 343 h 424"/>
                <a:gd name="T42" fmla="*/ 359 w 423"/>
                <a:gd name="T43" fmla="*/ 290 h 424"/>
                <a:gd name="T44" fmla="*/ 413 w 423"/>
                <a:gd name="T45" fmla="*/ 250 h 424"/>
                <a:gd name="T46" fmla="*/ 400 w 423"/>
                <a:gd name="T47" fmla="*/ 240 h 424"/>
                <a:gd name="T48" fmla="*/ 363 w 423"/>
                <a:gd name="T49" fmla="*/ 242 h 424"/>
                <a:gd name="T50" fmla="*/ 342 w 423"/>
                <a:gd name="T51" fmla="*/ 293 h 424"/>
                <a:gd name="T52" fmla="*/ 366 w 423"/>
                <a:gd name="T53" fmla="*/ 329 h 424"/>
                <a:gd name="T54" fmla="*/ 337 w 423"/>
                <a:gd name="T55" fmla="*/ 366 h 424"/>
                <a:gd name="T56" fmla="*/ 302 w 423"/>
                <a:gd name="T57" fmla="*/ 340 h 424"/>
                <a:gd name="T58" fmla="*/ 243 w 423"/>
                <a:gd name="T59" fmla="*/ 363 h 424"/>
                <a:gd name="T60" fmla="*/ 240 w 423"/>
                <a:gd name="T61" fmla="*/ 390 h 424"/>
                <a:gd name="T62" fmla="*/ 186 w 423"/>
                <a:gd name="T63" fmla="*/ 394 h 424"/>
                <a:gd name="T64" fmla="*/ 181 w 423"/>
                <a:gd name="T65" fmla="*/ 363 h 424"/>
                <a:gd name="T66" fmla="*/ 129 w 423"/>
                <a:gd name="T67" fmla="*/ 342 h 424"/>
                <a:gd name="T68" fmla="*/ 101 w 423"/>
                <a:gd name="T69" fmla="*/ 364 h 424"/>
                <a:gd name="T70" fmla="*/ 58 w 423"/>
                <a:gd name="T71" fmla="*/ 325 h 424"/>
                <a:gd name="T72" fmla="*/ 80 w 423"/>
                <a:gd name="T73" fmla="*/ 293 h 424"/>
                <a:gd name="T74" fmla="*/ 63 w 423"/>
                <a:gd name="T75" fmla="*/ 246 h 424"/>
                <a:gd name="T76" fmla="*/ 38 w 423"/>
                <a:gd name="T77" fmla="*/ 243 h 424"/>
                <a:gd name="T78" fmla="*/ 17 w 423"/>
                <a:gd name="T79" fmla="*/ 202 h 424"/>
                <a:gd name="T80" fmla="*/ 53 w 423"/>
                <a:gd name="T81" fmla="*/ 186 h 424"/>
                <a:gd name="T82" fmla="*/ 85 w 423"/>
                <a:gd name="T83" fmla="*/ 130 h 424"/>
                <a:gd name="T84" fmla="*/ 65 w 423"/>
                <a:gd name="T85" fmla="*/ 88 h 424"/>
                <a:gd name="T86" fmla="*/ 120 w 423"/>
                <a:gd name="T87" fmla="*/ 84 h 424"/>
                <a:gd name="T88" fmla="*/ 170 w 423"/>
                <a:gd name="T89" fmla="*/ 67 h 424"/>
                <a:gd name="T90" fmla="*/ 184 w 423"/>
                <a:gd name="T91" fmla="*/ 47 h 424"/>
                <a:gd name="T92" fmla="*/ 205 w 423"/>
                <a:gd name="T93" fmla="*/ 20 h 424"/>
                <a:gd name="T94" fmla="*/ 238 w 423"/>
                <a:gd name="T95" fmla="*/ 22 h 424"/>
                <a:gd name="T96" fmla="*/ 242 w 423"/>
                <a:gd name="T97" fmla="*/ 58 h 424"/>
                <a:gd name="T98" fmla="*/ 296 w 423"/>
                <a:gd name="T99" fmla="*/ 85 h 424"/>
                <a:gd name="T100" fmla="*/ 305 w 423"/>
                <a:gd name="T101" fmla="*/ 84 h 424"/>
                <a:gd name="T102" fmla="*/ 350 w 423"/>
                <a:gd name="T103" fmla="*/ 75 h 424"/>
                <a:gd name="T104" fmla="*/ 346 w 423"/>
                <a:gd name="T105" fmla="*/ 118 h 424"/>
                <a:gd name="T106" fmla="*/ 352 w 423"/>
                <a:gd name="T107" fmla="*/ 151 h 424"/>
                <a:gd name="T108" fmla="*/ 366 w 423"/>
                <a:gd name="T109" fmla="*/ 184 h 424"/>
                <a:gd name="T110" fmla="*/ 407 w 423"/>
                <a:gd name="T111" fmla="*/ 216 h 4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22" h="422">
                  <a:moveTo>
                    <a:pt x="419" y="216"/>
                  </a:moveTo>
                  <a:cubicBezTo>
                    <a:pt x="419" y="206"/>
                    <a:pt x="422" y="186"/>
                    <a:pt x="413" y="178"/>
                  </a:cubicBezTo>
                  <a:cubicBezTo>
                    <a:pt x="405" y="171"/>
                    <a:pt x="384" y="172"/>
                    <a:pt x="371" y="172"/>
                  </a:cubicBezTo>
                  <a:cubicBezTo>
                    <a:pt x="368" y="162"/>
                    <a:pt x="366" y="151"/>
                    <a:pt x="362" y="142"/>
                  </a:cubicBezTo>
                  <a:cubicBezTo>
                    <a:pt x="360" y="138"/>
                    <a:pt x="354" y="130"/>
                    <a:pt x="355" y="126"/>
                  </a:cubicBezTo>
                  <a:cubicBezTo>
                    <a:pt x="356" y="121"/>
                    <a:pt x="374" y="113"/>
                    <a:pt x="378" y="107"/>
                  </a:cubicBezTo>
                  <a:cubicBezTo>
                    <a:pt x="381" y="103"/>
                    <a:pt x="383" y="98"/>
                    <a:pt x="381" y="93"/>
                  </a:cubicBezTo>
                  <a:cubicBezTo>
                    <a:pt x="379" y="83"/>
                    <a:pt x="367" y="76"/>
                    <a:pt x="361" y="69"/>
                  </a:cubicBezTo>
                  <a:cubicBezTo>
                    <a:pt x="354" y="63"/>
                    <a:pt x="346" y="51"/>
                    <a:pt x="337" y="48"/>
                  </a:cubicBezTo>
                  <a:cubicBezTo>
                    <a:pt x="323" y="42"/>
                    <a:pt x="309" y="62"/>
                    <a:pt x="299" y="72"/>
                  </a:cubicBezTo>
                  <a:cubicBezTo>
                    <a:pt x="288" y="66"/>
                    <a:pt x="276" y="62"/>
                    <a:pt x="264" y="57"/>
                  </a:cubicBezTo>
                  <a:cubicBezTo>
                    <a:pt x="256" y="53"/>
                    <a:pt x="254" y="52"/>
                    <a:pt x="253" y="44"/>
                  </a:cubicBezTo>
                  <a:cubicBezTo>
                    <a:pt x="251" y="37"/>
                    <a:pt x="254" y="29"/>
                    <a:pt x="252" y="22"/>
                  </a:cubicBezTo>
                  <a:cubicBezTo>
                    <a:pt x="247" y="0"/>
                    <a:pt x="225" y="7"/>
                    <a:pt x="208" y="8"/>
                  </a:cubicBezTo>
                  <a:cubicBezTo>
                    <a:pt x="191" y="10"/>
                    <a:pt x="172" y="6"/>
                    <a:pt x="171" y="28"/>
                  </a:cubicBezTo>
                  <a:cubicBezTo>
                    <a:pt x="171" y="35"/>
                    <a:pt x="174" y="44"/>
                    <a:pt x="172" y="50"/>
                  </a:cubicBezTo>
                  <a:cubicBezTo>
                    <a:pt x="170" y="56"/>
                    <a:pt x="168" y="54"/>
                    <a:pt x="160" y="57"/>
                  </a:cubicBezTo>
                  <a:cubicBezTo>
                    <a:pt x="148" y="61"/>
                    <a:pt x="138" y="67"/>
                    <a:pt x="127" y="73"/>
                  </a:cubicBezTo>
                  <a:cubicBezTo>
                    <a:pt x="119" y="63"/>
                    <a:pt x="109" y="49"/>
                    <a:pt x="95" y="50"/>
                  </a:cubicBezTo>
                  <a:cubicBezTo>
                    <a:pt x="80" y="51"/>
                    <a:pt x="66" y="70"/>
                    <a:pt x="57" y="79"/>
                  </a:cubicBezTo>
                  <a:cubicBezTo>
                    <a:pt x="38" y="99"/>
                    <a:pt x="58" y="112"/>
                    <a:pt x="72" y="127"/>
                  </a:cubicBezTo>
                  <a:cubicBezTo>
                    <a:pt x="62" y="142"/>
                    <a:pt x="55" y="157"/>
                    <a:pt x="50" y="174"/>
                  </a:cubicBezTo>
                  <a:cubicBezTo>
                    <a:pt x="37" y="171"/>
                    <a:pt x="19" y="169"/>
                    <a:pt x="10" y="178"/>
                  </a:cubicBezTo>
                  <a:cubicBezTo>
                    <a:pt x="0" y="188"/>
                    <a:pt x="5" y="212"/>
                    <a:pt x="5" y="224"/>
                  </a:cubicBezTo>
                  <a:cubicBezTo>
                    <a:pt x="6" y="234"/>
                    <a:pt x="6" y="247"/>
                    <a:pt x="16" y="253"/>
                  </a:cubicBezTo>
                  <a:cubicBezTo>
                    <a:pt x="25" y="258"/>
                    <a:pt x="41" y="256"/>
                    <a:pt x="53" y="254"/>
                  </a:cubicBezTo>
                  <a:cubicBezTo>
                    <a:pt x="55" y="265"/>
                    <a:pt x="59" y="275"/>
                    <a:pt x="63" y="285"/>
                  </a:cubicBezTo>
                  <a:cubicBezTo>
                    <a:pt x="64" y="287"/>
                    <a:pt x="69" y="294"/>
                    <a:pt x="68" y="296"/>
                  </a:cubicBezTo>
                  <a:cubicBezTo>
                    <a:pt x="68" y="296"/>
                    <a:pt x="66" y="298"/>
                    <a:pt x="65" y="300"/>
                  </a:cubicBezTo>
                  <a:cubicBezTo>
                    <a:pt x="59" y="310"/>
                    <a:pt x="39" y="319"/>
                    <a:pt x="44" y="333"/>
                  </a:cubicBezTo>
                  <a:cubicBezTo>
                    <a:pt x="49" y="347"/>
                    <a:pt x="77" y="371"/>
                    <a:pt x="90" y="376"/>
                  </a:cubicBezTo>
                  <a:cubicBezTo>
                    <a:pt x="105" y="382"/>
                    <a:pt x="118" y="366"/>
                    <a:pt x="128" y="356"/>
                  </a:cubicBezTo>
                  <a:cubicBezTo>
                    <a:pt x="142" y="366"/>
                    <a:pt x="157" y="372"/>
                    <a:pt x="175" y="375"/>
                  </a:cubicBezTo>
                  <a:cubicBezTo>
                    <a:pt x="174" y="388"/>
                    <a:pt x="169" y="406"/>
                    <a:pt x="177" y="416"/>
                  </a:cubicBezTo>
                  <a:cubicBezTo>
                    <a:pt x="183" y="423"/>
                    <a:pt x="198" y="422"/>
                    <a:pt x="206" y="422"/>
                  </a:cubicBezTo>
                  <a:cubicBezTo>
                    <a:pt x="216" y="422"/>
                    <a:pt x="230" y="424"/>
                    <a:pt x="240" y="420"/>
                  </a:cubicBezTo>
                  <a:cubicBezTo>
                    <a:pt x="247" y="417"/>
                    <a:pt x="251" y="412"/>
                    <a:pt x="252" y="405"/>
                  </a:cubicBezTo>
                  <a:cubicBezTo>
                    <a:pt x="254" y="397"/>
                    <a:pt x="247" y="383"/>
                    <a:pt x="250" y="377"/>
                  </a:cubicBezTo>
                  <a:cubicBezTo>
                    <a:pt x="253" y="371"/>
                    <a:pt x="271" y="368"/>
                    <a:pt x="277" y="365"/>
                  </a:cubicBezTo>
                  <a:cubicBezTo>
                    <a:pt x="288" y="359"/>
                    <a:pt x="297" y="349"/>
                    <a:pt x="308" y="359"/>
                  </a:cubicBezTo>
                  <a:cubicBezTo>
                    <a:pt x="320" y="369"/>
                    <a:pt x="325" y="388"/>
                    <a:pt x="342" y="377"/>
                  </a:cubicBezTo>
                  <a:cubicBezTo>
                    <a:pt x="355" y="370"/>
                    <a:pt x="368" y="355"/>
                    <a:pt x="376" y="343"/>
                  </a:cubicBezTo>
                  <a:cubicBezTo>
                    <a:pt x="384" y="329"/>
                    <a:pt x="378" y="324"/>
                    <a:pt x="367" y="314"/>
                  </a:cubicBezTo>
                  <a:cubicBezTo>
                    <a:pt x="356" y="304"/>
                    <a:pt x="352" y="305"/>
                    <a:pt x="359" y="290"/>
                  </a:cubicBezTo>
                  <a:cubicBezTo>
                    <a:pt x="364" y="277"/>
                    <a:pt x="368" y="265"/>
                    <a:pt x="372" y="252"/>
                  </a:cubicBezTo>
                  <a:cubicBezTo>
                    <a:pt x="384" y="253"/>
                    <a:pt x="403" y="256"/>
                    <a:pt x="413" y="250"/>
                  </a:cubicBezTo>
                  <a:cubicBezTo>
                    <a:pt x="423" y="243"/>
                    <a:pt x="420" y="226"/>
                    <a:pt x="419" y="216"/>
                  </a:cubicBezTo>
                  <a:close/>
                  <a:moveTo>
                    <a:pt x="400" y="240"/>
                  </a:moveTo>
                  <a:cubicBezTo>
                    <a:pt x="391" y="243"/>
                    <a:pt x="376" y="240"/>
                    <a:pt x="367" y="240"/>
                  </a:cubicBezTo>
                  <a:cubicBezTo>
                    <a:pt x="365" y="240"/>
                    <a:pt x="364" y="241"/>
                    <a:pt x="363" y="242"/>
                  </a:cubicBezTo>
                  <a:cubicBezTo>
                    <a:pt x="362" y="243"/>
                    <a:pt x="362" y="243"/>
                    <a:pt x="361" y="244"/>
                  </a:cubicBezTo>
                  <a:cubicBezTo>
                    <a:pt x="356" y="261"/>
                    <a:pt x="348" y="277"/>
                    <a:pt x="342" y="293"/>
                  </a:cubicBezTo>
                  <a:cubicBezTo>
                    <a:pt x="340" y="301"/>
                    <a:pt x="341" y="305"/>
                    <a:pt x="345" y="311"/>
                  </a:cubicBezTo>
                  <a:cubicBezTo>
                    <a:pt x="351" y="317"/>
                    <a:pt x="363" y="322"/>
                    <a:pt x="366" y="329"/>
                  </a:cubicBezTo>
                  <a:cubicBezTo>
                    <a:pt x="370" y="338"/>
                    <a:pt x="353" y="352"/>
                    <a:pt x="348" y="357"/>
                  </a:cubicBezTo>
                  <a:cubicBezTo>
                    <a:pt x="346" y="359"/>
                    <a:pt x="341" y="365"/>
                    <a:pt x="337" y="366"/>
                  </a:cubicBezTo>
                  <a:cubicBezTo>
                    <a:pt x="330" y="368"/>
                    <a:pt x="327" y="363"/>
                    <a:pt x="322" y="357"/>
                  </a:cubicBezTo>
                  <a:cubicBezTo>
                    <a:pt x="317" y="351"/>
                    <a:pt x="311" y="341"/>
                    <a:pt x="302" y="340"/>
                  </a:cubicBezTo>
                  <a:cubicBezTo>
                    <a:pt x="296" y="339"/>
                    <a:pt x="289" y="344"/>
                    <a:pt x="284" y="347"/>
                  </a:cubicBezTo>
                  <a:cubicBezTo>
                    <a:pt x="270" y="355"/>
                    <a:pt x="259" y="361"/>
                    <a:pt x="243" y="363"/>
                  </a:cubicBezTo>
                  <a:cubicBezTo>
                    <a:pt x="241" y="364"/>
                    <a:pt x="239" y="366"/>
                    <a:pt x="239" y="367"/>
                  </a:cubicBezTo>
                  <a:cubicBezTo>
                    <a:pt x="238" y="375"/>
                    <a:pt x="240" y="382"/>
                    <a:pt x="240" y="390"/>
                  </a:cubicBezTo>
                  <a:cubicBezTo>
                    <a:pt x="240" y="410"/>
                    <a:pt x="222" y="410"/>
                    <a:pt x="206" y="410"/>
                  </a:cubicBezTo>
                  <a:cubicBezTo>
                    <a:pt x="191" y="409"/>
                    <a:pt x="185" y="409"/>
                    <a:pt x="186" y="394"/>
                  </a:cubicBezTo>
                  <a:cubicBezTo>
                    <a:pt x="186" y="386"/>
                    <a:pt x="187" y="378"/>
                    <a:pt x="187" y="369"/>
                  </a:cubicBezTo>
                  <a:cubicBezTo>
                    <a:pt x="186" y="366"/>
                    <a:pt x="184" y="364"/>
                    <a:pt x="181" y="363"/>
                  </a:cubicBezTo>
                  <a:cubicBezTo>
                    <a:pt x="162" y="362"/>
                    <a:pt x="146" y="355"/>
                    <a:pt x="132" y="344"/>
                  </a:cubicBezTo>
                  <a:cubicBezTo>
                    <a:pt x="131" y="343"/>
                    <a:pt x="130" y="343"/>
                    <a:pt x="129" y="342"/>
                  </a:cubicBezTo>
                  <a:cubicBezTo>
                    <a:pt x="127" y="342"/>
                    <a:pt x="125" y="342"/>
                    <a:pt x="123" y="344"/>
                  </a:cubicBezTo>
                  <a:cubicBezTo>
                    <a:pt x="118" y="348"/>
                    <a:pt x="108" y="362"/>
                    <a:pt x="101" y="364"/>
                  </a:cubicBezTo>
                  <a:cubicBezTo>
                    <a:pt x="90" y="367"/>
                    <a:pt x="79" y="353"/>
                    <a:pt x="72" y="346"/>
                  </a:cubicBezTo>
                  <a:cubicBezTo>
                    <a:pt x="66" y="341"/>
                    <a:pt x="55" y="334"/>
                    <a:pt x="58" y="325"/>
                  </a:cubicBezTo>
                  <a:cubicBezTo>
                    <a:pt x="60" y="318"/>
                    <a:pt x="70" y="312"/>
                    <a:pt x="75" y="307"/>
                  </a:cubicBezTo>
                  <a:cubicBezTo>
                    <a:pt x="80" y="302"/>
                    <a:pt x="82" y="301"/>
                    <a:pt x="80" y="293"/>
                  </a:cubicBezTo>
                  <a:cubicBezTo>
                    <a:pt x="79" y="285"/>
                    <a:pt x="73" y="278"/>
                    <a:pt x="70" y="270"/>
                  </a:cubicBezTo>
                  <a:cubicBezTo>
                    <a:pt x="67" y="262"/>
                    <a:pt x="65" y="254"/>
                    <a:pt x="63" y="246"/>
                  </a:cubicBezTo>
                  <a:cubicBezTo>
                    <a:pt x="62" y="243"/>
                    <a:pt x="60" y="241"/>
                    <a:pt x="57" y="241"/>
                  </a:cubicBezTo>
                  <a:cubicBezTo>
                    <a:pt x="51" y="242"/>
                    <a:pt x="45" y="243"/>
                    <a:pt x="38" y="243"/>
                  </a:cubicBezTo>
                  <a:cubicBezTo>
                    <a:pt x="27" y="243"/>
                    <a:pt x="21" y="245"/>
                    <a:pt x="18" y="232"/>
                  </a:cubicBezTo>
                  <a:cubicBezTo>
                    <a:pt x="17" y="223"/>
                    <a:pt x="16" y="211"/>
                    <a:pt x="17" y="202"/>
                  </a:cubicBezTo>
                  <a:cubicBezTo>
                    <a:pt x="17" y="197"/>
                    <a:pt x="18" y="188"/>
                    <a:pt x="23" y="185"/>
                  </a:cubicBezTo>
                  <a:cubicBezTo>
                    <a:pt x="29" y="182"/>
                    <a:pt x="47" y="185"/>
                    <a:pt x="53" y="186"/>
                  </a:cubicBezTo>
                  <a:cubicBezTo>
                    <a:pt x="56" y="187"/>
                    <a:pt x="60" y="186"/>
                    <a:pt x="61" y="182"/>
                  </a:cubicBezTo>
                  <a:cubicBezTo>
                    <a:pt x="65" y="163"/>
                    <a:pt x="73" y="146"/>
                    <a:pt x="85" y="130"/>
                  </a:cubicBezTo>
                  <a:cubicBezTo>
                    <a:pt x="87" y="128"/>
                    <a:pt x="86" y="124"/>
                    <a:pt x="84" y="123"/>
                  </a:cubicBezTo>
                  <a:cubicBezTo>
                    <a:pt x="76" y="113"/>
                    <a:pt x="56" y="102"/>
                    <a:pt x="65" y="88"/>
                  </a:cubicBezTo>
                  <a:cubicBezTo>
                    <a:pt x="69" y="82"/>
                    <a:pt x="80" y="71"/>
                    <a:pt x="86" y="68"/>
                  </a:cubicBezTo>
                  <a:cubicBezTo>
                    <a:pt x="103" y="60"/>
                    <a:pt x="110" y="73"/>
                    <a:pt x="120" y="84"/>
                  </a:cubicBezTo>
                  <a:cubicBezTo>
                    <a:pt x="122" y="87"/>
                    <a:pt x="125" y="89"/>
                    <a:pt x="128" y="87"/>
                  </a:cubicBezTo>
                  <a:cubicBezTo>
                    <a:pt x="142" y="78"/>
                    <a:pt x="155" y="72"/>
                    <a:pt x="170" y="67"/>
                  </a:cubicBezTo>
                  <a:cubicBezTo>
                    <a:pt x="173" y="66"/>
                    <a:pt x="178" y="64"/>
                    <a:pt x="180" y="62"/>
                  </a:cubicBezTo>
                  <a:cubicBezTo>
                    <a:pt x="184" y="58"/>
                    <a:pt x="184" y="52"/>
                    <a:pt x="184" y="47"/>
                  </a:cubicBezTo>
                  <a:cubicBezTo>
                    <a:pt x="184" y="42"/>
                    <a:pt x="182" y="36"/>
                    <a:pt x="183" y="31"/>
                  </a:cubicBezTo>
                  <a:cubicBezTo>
                    <a:pt x="185" y="21"/>
                    <a:pt x="196" y="21"/>
                    <a:pt x="205" y="20"/>
                  </a:cubicBezTo>
                  <a:cubicBezTo>
                    <a:pt x="210" y="20"/>
                    <a:pt x="217" y="19"/>
                    <a:pt x="223" y="19"/>
                  </a:cubicBezTo>
                  <a:cubicBezTo>
                    <a:pt x="230" y="18"/>
                    <a:pt x="234" y="20"/>
                    <a:pt x="238" y="22"/>
                  </a:cubicBezTo>
                  <a:cubicBezTo>
                    <a:pt x="243" y="25"/>
                    <a:pt x="241" y="30"/>
                    <a:pt x="241" y="37"/>
                  </a:cubicBezTo>
                  <a:cubicBezTo>
                    <a:pt x="242" y="44"/>
                    <a:pt x="238" y="52"/>
                    <a:pt x="242" y="58"/>
                  </a:cubicBezTo>
                  <a:cubicBezTo>
                    <a:pt x="245" y="63"/>
                    <a:pt x="249" y="64"/>
                    <a:pt x="255" y="66"/>
                  </a:cubicBezTo>
                  <a:cubicBezTo>
                    <a:pt x="270" y="72"/>
                    <a:pt x="283" y="76"/>
                    <a:pt x="296" y="85"/>
                  </a:cubicBezTo>
                  <a:cubicBezTo>
                    <a:pt x="297" y="85"/>
                    <a:pt x="297" y="85"/>
                    <a:pt x="298" y="85"/>
                  </a:cubicBezTo>
                  <a:cubicBezTo>
                    <a:pt x="300" y="86"/>
                    <a:pt x="303" y="86"/>
                    <a:pt x="305" y="84"/>
                  </a:cubicBezTo>
                  <a:cubicBezTo>
                    <a:pt x="311" y="78"/>
                    <a:pt x="318" y="67"/>
                    <a:pt x="326" y="63"/>
                  </a:cubicBezTo>
                  <a:cubicBezTo>
                    <a:pt x="336" y="58"/>
                    <a:pt x="342" y="68"/>
                    <a:pt x="350" y="75"/>
                  </a:cubicBezTo>
                  <a:cubicBezTo>
                    <a:pt x="358" y="83"/>
                    <a:pt x="372" y="92"/>
                    <a:pt x="365" y="104"/>
                  </a:cubicBezTo>
                  <a:cubicBezTo>
                    <a:pt x="361" y="110"/>
                    <a:pt x="351" y="112"/>
                    <a:pt x="346" y="118"/>
                  </a:cubicBezTo>
                  <a:cubicBezTo>
                    <a:pt x="341" y="123"/>
                    <a:pt x="341" y="126"/>
                    <a:pt x="343" y="133"/>
                  </a:cubicBezTo>
                  <a:cubicBezTo>
                    <a:pt x="346" y="139"/>
                    <a:pt x="350" y="144"/>
                    <a:pt x="352" y="151"/>
                  </a:cubicBezTo>
                  <a:cubicBezTo>
                    <a:pt x="355" y="160"/>
                    <a:pt x="358" y="170"/>
                    <a:pt x="361" y="179"/>
                  </a:cubicBezTo>
                  <a:cubicBezTo>
                    <a:pt x="362" y="182"/>
                    <a:pt x="364" y="184"/>
                    <a:pt x="366" y="184"/>
                  </a:cubicBezTo>
                  <a:cubicBezTo>
                    <a:pt x="376" y="185"/>
                    <a:pt x="387" y="184"/>
                    <a:pt x="396" y="186"/>
                  </a:cubicBezTo>
                  <a:cubicBezTo>
                    <a:pt x="411" y="190"/>
                    <a:pt x="407" y="204"/>
                    <a:pt x="407" y="216"/>
                  </a:cubicBezTo>
                  <a:cubicBezTo>
                    <a:pt x="408" y="226"/>
                    <a:pt x="411" y="236"/>
                    <a:pt x="400" y="24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30" name="Freeform 13"/>
            <p:cNvSpPr/>
            <p:nvPr/>
          </p:nvSpPr>
          <p:spPr bwMode="auto">
            <a:xfrm>
              <a:off x="2195" y="368"/>
              <a:ext cx="108" cy="49"/>
            </a:xfrm>
            <a:custGeom>
              <a:gdLst>
                <a:gd name="T0" fmla="*/ 10 w 40"/>
                <a:gd name="T1" fmla="*/ 16 h 18"/>
                <a:gd name="T2" fmla="*/ 33 w 40"/>
                <a:gd name="T3" fmla="*/ 12 h 18"/>
                <a:gd name="T4" fmla="*/ 33 w 40"/>
                <a:gd name="T5" fmla="*/ 0 h 18"/>
                <a:gd name="T6" fmla="*/ 7 w 40"/>
                <a:gd name="T7" fmla="*/ 4 h 18"/>
                <a:gd name="T8" fmla="*/ 10 w 40"/>
                <a:gd name="T9" fmla="*/ 16 h 18"/>
              </a:gdLst>
              <a:cxnLst>
                <a:cxn ang="0">
                  <a:pos x="T0" y="T1"/>
                </a:cxn>
                <a:cxn ang="0">
                  <a:pos x="T2" y="T3"/>
                </a:cxn>
                <a:cxn ang="0">
                  <a:pos x="T4" y="T5"/>
                </a:cxn>
                <a:cxn ang="0">
                  <a:pos x="T6" y="T7"/>
                </a:cxn>
                <a:cxn ang="0">
                  <a:pos x="T8" y="T9"/>
                </a:cxn>
              </a:cxnLst>
              <a:rect l="0" t="0" r="r" b="b"/>
              <a:pathLst>
                <a:path w="40" h="18">
                  <a:moveTo>
                    <a:pt x="10" y="16"/>
                  </a:moveTo>
                  <a:cubicBezTo>
                    <a:pt x="18" y="13"/>
                    <a:pt x="25" y="12"/>
                    <a:pt x="33" y="12"/>
                  </a:cubicBezTo>
                  <a:cubicBezTo>
                    <a:pt x="40" y="12"/>
                    <a:pt x="40" y="0"/>
                    <a:pt x="33" y="0"/>
                  </a:cubicBezTo>
                  <a:cubicBezTo>
                    <a:pt x="24" y="0"/>
                    <a:pt x="15" y="1"/>
                    <a:pt x="7" y="4"/>
                  </a:cubicBezTo>
                  <a:cubicBezTo>
                    <a:pt x="0" y="6"/>
                    <a:pt x="3" y="18"/>
                    <a:pt x="10" y="1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31" name="Freeform 14"/>
            <p:cNvSpPr/>
            <p:nvPr/>
          </p:nvSpPr>
          <p:spPr bwMode="auto">
            <a:xfrm>
              <a:off x="2383" y="384"/>
              <a:ext cx="102" cy="73"/>
            </a:xfrm>
            <a:custGeom>
              <a:gdLst>
                <a:gd name="T0" fmla="*/ 7 w 38"/>
                <a:gd name="T1" fmla="*/ 13 h 27"/>
                <a:gd name="T2" fmla="*/ 24 w 38"/>
                <a:gd name="T3" fmla="*/ 22 h 27"/>
                <a:gd name="T4" fmla="*/ 33 w 38"/>
                <a:gd name="T5" fmla="*/ 13 h 27"/>
                <a:gd name="T6" fmla="*/ 10 w 38"/>
                <a:gd name="T7" fmla="*/ 2 h 27"/>
                <a:gd name="T8" fmla="*/ 7 w 38"/>
                <a:gd name="T9" fmla="*/ 13 h 27"/>
              </a:gdLst>
              <a:cxnLst>
                <a:cxn ang="0">
                  <a:pos x="T0" y="T1"/>
                </a:cxn>
                <a:cxn ang="0">
                  <a:pos x="T2" y="T3"/>
                </a:cxn>
                <a:cxn ang="0">
                  <a:pos x="T4" y="T5"/>
                </a:cxn>
                <a:cxn ang="0">
                  <a:pos x="T6" y="T7"/>
                </a:cxn>
                <a:cxn ang="0">
                  <a:pos x="T8" y="T9"/>
                </a:cxn>
              </a:cxnLst>
              <a:rect l="0" t="0" r="r" b="b"/>
              <a:pathLst>
                <a:path w="38" h="27">
                  <a:moveTo>
                    <a:pt x="7" y="13"/>
                  </a:moveTo>
                  <a:cubicBezTo>
                    <a:pt x="13" y="15"/>
                    <a:pt x="19" y="18"/>
                    <a:pt x="24" y="22"/>
                  </a:cubicBezTo>
                  <a:cubicBezTo>
                    <a:pt x="30" y="27"/>
                    <a:pt x="38" y="18"/>
                    <a:pt x="33" y="13"/>
                  </a:cubicBezTo>
                  <a:cubicBezTo>
                    <a:pt x="26" y="8"/>
                    <a:pt x="19" y="4"/>
                    <a:pt x="10" y="2"/>
                  </a:cubicBezTo>
                  <a:cubicBezTo>
                    <a:pt x="3" y="0"/>
                    <a:pt x="0" y="11"/>
                    <a:pt x="7" y="1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32" name="Freeform 15"/>
            <p:cNvSpPr/>
            <p:nvPr/>
          </p:nvSpPr>
          <p:spPr bwMode="auto">
            <a:xfrm>
              <a:off x="2531" y="503"/>
              <a:ext cx="70" cy="94"/>
            </a:xfrm>
            <a:custGeom>
              <a:gdLst>
                <a:gd name="T0" fmla="*/ 23 w 26"/>
                <a:gd name="T1" fmla="*/ 24 h 35"/>
                <a:gd name="T2" fmla="*/ 12 w 26"/>
                <a:gd name="T3" fmla="*/ 4 h 35"/>
                <a:gd name="T4" fmla="*/ 4 w 26"/>
                <a:gd name="T5" fmla="*/ 1 h 35"/>
                <a:gd name="T6" fmla="*/ 2 w 26"/>
                <a:gd name="T7" fmla="*/ 10 h 35"/>
                <a:gd name="T8" fmla="*/ 12 w 26"/>
                <a:gd name="T9" fmla="*/ 27 h 35"/>
                <a:gd name="T10" fmla="*/ 23 w 26"/>
                <a:gd name="T11" fmla="*/ 24 h 35"/>
              </a:gdLst>
              <a:cxnLst>
                <a:cxn ang="0">
                  <a:pos x="T0" y="T1"/>
                </a:cxn>
                <a:cxn ang="0">
                  <a:pos x="T2" y="T3"/>
                </a:cxn>
                <a:cxn ang="0">
                  <a:pos x="T4" y="T5"/>
                </a:cxn>
                <a:cxn ang="0">
                  <a:pos x="T6" y="T7"/>
                </a:cxn>
                <a:cxn ang="0">
                  <a:pos x="T8" y="T9"/>
                </a:cxn>
                <a:cxn ang="0">
                  <a:pos x="T10" y="T11"/>
                </a:cxn>
              </a:cxnLst>
              <a:rect l="0" t="0" r="r" b="b"/>
              <a:pathLst>
                <a:path w="26" h="35">
                  <a:moveTo>
                    <a:pt x="23" y="24"/>
                  </a:moveTo>
                  <a:cubicBezTo>
                    <a:pt x="20" y="17"/>
                    <a:pt x="17" y="10"/>
                    <a:pt x="12" y="4"/>
                  </a:cubicBezTo>
                  <a:cubicBezTo>
                    <a:pt x="10" y="1"/>
                    <a:pt x="7" y="0"/>
                    <a:pt x="4" y="1"/>
                  </a:cubicBezTo>
                  <a:cubicBezTo>
                    <a:pt x="1" y="3"/>
                    <a:pt x="0" y="7"/>
                    <a:pt x="2" y="10"/>
                  </a:cubicBezTo>
                  <a:cubicBezTo>
                    <a:pt x="6" y="15"/>
                    <a:pt x="9" y="21"/>
                    <a:pt x="12" y="27"/>
                  </a:cubicBezTo>
                  <a:cubicBezTo>
                    <a:pt x="14" y="35"/>
                    <a:pt x="26" y="32"/>
                    <a:pt x="23" y="2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33" name="Freeform 16"/>
            <p:cNvSpPr/>
            <p:nvPr/>
          </p:nvSpPr>
          <p:spPr bwMode="auto">
            <a:xfrm>
              <a:off x="2566" y="680"/>
              <a:ext cx="48" cy="105"/>
            </a:xfrm>
            <a:custGeom>
              <a:gdLst>
                <a:gd name="T0" fmla="*/ 5 w 18"/>
                <a:gd name="T1" fmla="*/ 8 h 39"/>
                <a:gd name="T2" fmla="*/ 2 w 18"/>
                <a:gd name="T3" fmla="*/ 28 h 39"/>
                <a:gd name="T4" fmla="*/ 13 w 18"/>
                <a:gd name="T5" fmla="*/ 32 h 39"/>
                <a:gd name="T6" fmla="*/ 17 w 18"/>
                <a:gd name="T7" fmla="*/ 8 h 39"/>
                <a:gd name="T8" fmla="*/ 5 w 18"/>
                <a:gd name="T9" fmla="*/ 8 h 39"/>
              </a:gdLst>
              <a:cxnLst>
                <a:cxn ang="0">
                  <a:pos x="T0" y="T1"/>
                </a:cxn>
                <a:cxn ang="0">
                  <a:pos x="T2" y="T3"/>
                </a:cxn>
                <a:cxn ang="0">
                  <a:pos x="T4" y="T5"/>
                </a:cxn>
                <a:cxn ang="0">
                  <a:pos x="T6" y="T7"/>
                </a:cxn>
                <a:cxn ang="0">
                  <a:pos x="T8" y="T9"/>
                </a:cxn>
              </a:cxnLst>
              <a:rect l="0" t="0" r="r" b="b"/>
              <a:pathLst>
                <a:path w="18" h="39">
                  <a:moveTo>
                    <a:pt x="5" y="8"/>
                  </a:moveTo>
                  <a:cubicBezTo>
                    <a:pt x="5" y="15"/>
                    <a:pt x="4" y="21"/>
                    <a:pt x="2" y="28"/>
                  </a:cubicBezTo>
                  <a:cubicBezTo>
                    <a:pt x="0" y="36"/>
                    <a:pt x="12" y="39"/>
                    <a:pt x="13" y="32"/>
                  </a:cubicBezTo>
                  <a:cubicBezTo>
                    <a:pt x="15" y="24"/>
                    <a:pt x="17" y="16"/>
                    <a:pt x="17" y="8"/>
                  </a:cubicBezTo>
                  <a:cubicBezTo>
                    <a:pt x="18" y="0"/>
                    <a:pt x="6" y="0"/>
                    <a:pt x="5"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34" name="Freeform 17"/>
            <p:cNvSpPr/>
            <p:nvPr/>
          </p:nvSpPr>
          <p:spPr bwMode="auto">
            <a:xfrm>
              <a:off x="2461" y="855"/>
              <a:ext cx="86" cy="83"/>
            </a:xfrm>
            <a:custGeom>
              <a:gdLst>
                <a:gd name="T0" fmla="*/ 28 w 32"/>
                <a:gd name="T1" fmla="*/ 1 h 31"/>
                <a:gd name="T2" fmla="*/ 20 w 32"/>
                <a:gd name="T3" fmla="*/ 3 h 31"/>
                <a:gd name="T4" fmla="*/ 7 w 32"/>
                <a:gd name="T5" fmla="*/ 17 h 31"/>
                <a:gd name="T6" fmla="*/ 13 w 32"/>
                <a:gd name="T7" fmla="*/ 28 h 31"/>
                <a:gd name="T8" fmla="*/ 30 w 32"/>
                <a:gd name="T9" fmla="*/ 9 h 31"/>
                <a:gd name="T10" fmla="*/ 28 w 32"/>
                <a:gd name="T11" fmla="*/ 1 h 31"/>
              </a:gdLst>
              <a:cxnLst>
                <a:cxn ang="0">
                  <a:pos x="T0" y="T1"/>
                </a:cxn>
                <a:cxn ang="0">
                  <a:pos x="T2" y="T3"/>
                </a:cxn>
                <a:cxn ang="0">
                  <a:pos x="T4" y="T5"/>
                </a:cxn>
                <a:cxn ang="0">
                  <a:pos x="T6" y="T7"/>
                </a:cxn>
                <a:cxn ang="0">
                  <a:pos x="T8" y="T9"/>
                </a:cxn>
                <a:cxn ang="0">
                  <a:pos x="T10" y="T11"/>
                </a:cxn>
              </a:cxnLst>
              <a:rect l="0" t="0" r="r" b="b"/>
              <a:pathLst>
                <a:path w="32" h="31">
                  <a:moveTo>
                    <a:pt x="28" y="1"/>
                  </a:moveTo>
                  <a:cubicBezTo>
                    <a:pt x="26" y="0"/>
                    <a:pt x="21" y="0"/>
                    <a:pt x="20" y="3"/>
                  </a:cubicBezTo>
                  <a:cubicBezTo>
                    <a:pt x="17" y="9"/>
                    <a:pt x="13" y="14"/>
                    <a:pt x="7" y="17"/>
                  </a:cubicBezTo>
                  <a:cubicBezTo>
                    <a:pt x="0" y="21"/>
                    <a:pt x="6" y="31"/>
                    <a:pt x="13" y="28"/>
                  </a:cubicBezTo>
                  <a:cubicBezTo>
                    <a:pt x="21" y="24"/>
                    <a:pt x="27" y="17"/>
                    <a:pt x="30" y="9"/>
                  </a:cubicBezTo>
                  <a:cubicBezTo>
                    <a:pt x="32" y="6"/>
                    <a:pt x="31" y="3"/>
                    <a:pt x="28" y="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35" name="Freeform 18"/>
            <p:cNvSpPr/>
            <p:nvPr/>
          </p:nvSpPr>
          <p:spPr bwMode="auto">
            <a:xfrm>
              <a:off x="2295" y="954"/>
              <a:ext cx="104" cy="43"/>
            </a:xfrm>
            <a:custGeom>
              <a:gdLst>
                <a:gd name="T0" fmla="*/ 28 w 39"/>
                <a:gd name="T1" fmla="*/ 1 h 16"/>
                <a:gd name="T2" fmla="*/ 7 w 39"/>
                <a:gd name="T3" fmla="*/ 4 h 16"/>
                <a:gd name="T4" fmla="*/ 7 w 39"/>
                <a:gd name="T5" fmla="*/ 16 h 16"/>
                <a:gd name="T6" fmla="*/ 31 w 39"/>
                <a:gd name="T7" fmla="*/ 13 h 16"/>
                <a:gd name="T8" fmla="*/ 28 w 39"/>
                <a:gd name="T9" fmla="*/ 1 h 16"/>
              </a:gdLst>
              <a:cxnLst>
                <a:cxn ang="0">
                  <a:pos x="T0" y="T1"/>
                </a:cxn>
                <a:cxn ang="0">
                  <a:pos x="T2" y="T3"/>
                </a:cxn>
                <a:cxn ang="0">
                  <a:pos x="T4" y="T5"/>
                </a:cxn>
                <a:cxn ang="0">
                  <a:pos x="T6" y="T7"/>
                </a:cxn>
                <a:cxn ang="0">
                  <a:pos x="T8" y="T9"/>
                </a:cxn>
              </a:cxnLst>
              <a:rect l="0" t="0" r="r" b="b"/>
              <a:pathLst>
                <a:path w="39" h="16">
                  <a:moveTo>
                    <a:pt x="28" y="1"/>
                  </a:moveTo>
                  <a:cubicBezTo>
                    <a:pt x="21" y="2"/>
                    <a:pt x="14" y="3"/>
                    <a:pt x="7" y="4"/>
                  </a:cubicBezTo>
                  <a:cubicBezTo>
                    <a:pt x="0" y="4"/>
                    <a:pt x="0" y="16"/>
                    <a:pt x="7" y="16"/>
                  </a:cubicBezTo>
                  <a:cubicBezTo>
                    <a:pt x="15" y="15"/>
                    <a:pt x="23" y="14"/>
                    <a:pt x="31" y="13"/>
                  </a:cubicBezTo>
                  <a:cubicBezTo>
                    <a:pt x="39" y="11"/>
                    <a:pt x="36" y="0"/>
                    <a:pt x="28" y="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36" name="Freeform 19"/>
            <p:cNvSpPr/>
            <p:nvPr/>
          </p:nvSpPr>
          <p:spPr bwMode="auto">
            <a:xfrm>
              <a:off x="2117" y="914"/>
              <a:ext cx="100" cy="69"/>
            </a:xfrm>
            <a:custGeom>
              <a:gdLst>
                <a:gd name="T0" fmla="*/ 29 w 37"/>
                <a:gd name="T1" fmla="*/ 12 h 26"/>
                <a:gd name="T2" fmla="*/ 10 w 37"/>
                <a:gd name="T3" fmla="*/ 2 h 26"/>
                <a:gd name="T4" fmla="*/ 2 w 37"/>
                <a:gd name="T5" fmla="*/ 5 h 26"/>
                <a:gd name="T6" fmla="*/ 4 w 37"/>
                <a:gd name="T7" fmla="*/ 13 h 26"/>
                <a:gd name="T8" fmla="*/ 26 w 37"/>
                <a:gd name="T9" fmla="*/ 24 h 26"/>
                <a:gd name="T10" fmla="*/ 29 w 37"/>
                <a:gd name="T11" fmla="*/ 12 h 26"/>
              </a:gdLst>
              <a:cxnLst>
                <a:cxn ang="0">
                  <a:pos x="T0" y="T1"/>
                </a:cxn>
                <a:cxn ang="0">
                  <a:pos x="T2" y="T3"/>
                </a:cxn>
                <a:cxn ang="0">
                  <a:pos x="T4" y="T5"/>
                </a:cxn>
                <a:cxn ang="0">
                  <a:pos x="T6" y="T7"/>
                </a:cxn>
                <a:cxn ang="0">
                  <a:pos x="T8" y="T9"/>
                </a:cxn>
                <a:cxn ang="0">
                  <a:pos x="T10" y="T11"/>
                </a:cxn>
              </a:cxnLst>
              <a:rect l="0" t="0" r="r" b="b"/>
              <a:pathLst>
                <a:path w="37" h="26">
                  <a:moveTo>
                    <a:pt x="29" y="12"/>
                  </a:moveTo>
                  <a:cubicBezTo>
                    <a:pt x="22" y="10"/>
                    <a:pt x="16" y="7"/>
                    <a:pt x="10" y="2"/>
                  </a:cubicBezTo>
                  <a:cubicBezTo>
                    <a:pt x="7" y="0"/>
                    <a:pt x="3" y="2"/>
                    <a:pt x="2" y="5"/>
                  </a:cubicBezTo>
                  <a:cubicBezTo>
                    <a:pt x="0" y="8"/>
                    <a:pt x="1" y="11"/>
                    <a:pt x="4" y="13"/>
                  </a:cubicBezTo>
                  <a:cubicBezTo>
                    <a:pt x="11" y="18"/>
                    <a:pt x="18" y="21"/>
                    <a:pt x="26" y="24"/>
                  </a:cubicBezTo>
                  <a:cubicBezTo>
                    <a:pt x="34" y="26"/>
                    <a:pt x="37" y="14"/>
                    <a:pt x="29" y="1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37" name="Freeform 20"/>
            <p:cNvSpPr/>
            <p:nvPr/>
          </p:nvSpPr>
          <p:spPr bwMode="auto">
            <a:xfrm>
              <a:off x="1996" y="766"/>
              <a:ext cx="68" cy="97"/>
            </a:xfrm>
            <a:custGeom>
              <a:gdLst>
                <a:gd name="T0" fmla="*/ 14 w 25"/>
                <a:gd name="T1" fmla="*/ 7 h 36"/>
                <a:gd name="T2" fmla="*/ 2 w 25"/>
                <a:gd name="T3" fmla="*/ 11 h 36"/>
                <a:gd name="T4" fmla="*/ 14 w 25"/>
                <a:gd name="T5" fmla="*/ 34 h 36"/>
                <a:gd name="T6" fmla="*/ 23 w 25"/>
                <a:gd name="T7" fmla="*/ 34 h 36"/>
                <a:gd name="T8" fmla="*/ 23 w 25"/>
                <a:gd name="T9" fmla="*/ 25 h 36"/>
                <a:gd name="T10" fmla="*/ 14 w 25"/>
                <a:gd name="T11" fmla="*/ 7 h 36"/>
              </a:gdLst>
              <a:cxnLst>
                <a:cxn ang="0">
                  <a:pos x="T0" y="T1"/>
                </a:cxn>
                <a:cxn ang="0">
                  <a:pos x="T2" y="T3"/>
                </a:cxn>
                <a:cxn ang="0">
                  <a:pos x="T4" y="T5"/>
                </a:cxn>
                <a:cxn ang="0">
                  <a:pos x="T6" y="T7"/>
                </a:cxn>
                <a:cxn ang="0">
                  <a:pos x="T8" y="T9"/>
                </a:cxn>
                <a:cxn ang="0">
                  <a:pos x="T10" y="T11"/>
                </a:cxn>
              </a:cxnLst>
              <a:rect l="0" t="0" r="r" b="b"/>
              <a:pathLst>
                <a:path w="25" h="36">
                  <a:moveTo>
                    <a:pt x="14" y="7"/>
                  </a:moveTo>
                  <a:cubicBezTo>
                    <a:pt x="12" y="0"/>
                    <a:pt x="0" y="3"/>
                    <a:pt x="2" y="11"/>
                  </a:cubicBezTo>
                  <a:cubicBezTo>
                    <a:pt x="5" y="19"/>
                    <a:pt x="9" y="27"/>
                    <a:pt x="14" y="34"/>
                  </a:cubicBezTo>
                  <a:cubicBezTo>
                    <a:pt x="16" y="36"/>
                    <a:pt x="21" y="36"/>
                    <a:pt x="23" y="34"/>
                  </a:cubicBezTo>
                  <a:cubicBezTo>
                    <a:pt x="25" y="31"/>
                    <a:pt x="25" y="28"/>
                    <a:pt x="23" y="25"/>
                  </a:cubicBezTo>
                  <a:cubicBezTo>
                    <a:pt x="19" y="20"/>
                    <a:pt x="16" y="14"/>
                    <a:pt x="14" y="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38" name="Freeform 21"/>
            <p:cNvSpPr/>
            <p:nvPr/>
          </p:nvSpPr>
          <p:spPr bwMode="auto">
            <a:xfrm>
              <a:off x="1986" y="581"/>
              <a:ext cx="40" cy="107"/>
            </a:xfrm>
            <a:custGeom>
              <a:gdLst>
                <a:gd name="T0" fmla="*/ 13 w 15"/>
                <a:gd name="T1" fmla="*/ 33 h 40"/>
                <a:gd name="T2" fmla="*/ 14 w 15"/>
                <a:gd name="T3" fmla="*/ 11 h 40"/>
                <a:gd name="T4" fmla="*/ 3 w 15"/>
                <a:gd name="T5" fmla="*/ 8 h 40"/>
                <a:gd name="T6" fmla="*/ 1 w 15"/>
                <a:gd name="T7" fmla="*/ 33 h 40"/>
                <a:gd name="T8" fmla="*/ 13 w 15"/>
                <a:gd name="T9" fmla="*/ 33 h 40"/>
              </a:gdLst>
              <a:cxnLst>
                <a:cxn ang="0">
                  <a:pos x="T0" y="T1"/>
                </a:cxn>
                <a:cxn ang="0">
                  <a:pos x="T2" y="T3"/>
                </a:cxn>
                <a:cxn ang="0">
                  <a:pos x="T4" y="T5"/>
                </a:cxn>
                <a:cxn ang="0">
                  <a:pos x="T6" y="T7"/>
                </a:cxn>
                <a:cxn ang="0">
                  <a:pos x="T8" y="T9"/>
                </a:cxn>
              </a:cxnLst>
              <a:rect l="0" t="0" r="r" b="b"/>
              <a:pathLst>
                <a:path w="15" h="40">
                  <a:moveTo>
                    <a:pt x="13" y="33"/>
                  </a:moveTo>
                  <a:cubicBezTo>
                    <a:pt x="12" y="25"/>
                    <a:pt x="13" y="18"/>
                    <a:pt x="14" y="11"/>
                  </a:cubicBezTo>
                  <a:cubicBezTo>
                    <a:pt x="15" y="3"/>
                    <a:pt x="4" y="0"/>
                    <a:pt x="3" y="8"/>
                  </a:cubicBezTo>
                  <a:cubicBezTo>
                    <a:pt x="1" y="16"/>
                    <a:pt x="0" y="24"/>
                    <a:pt x="1" y="33"/>
                  </a:cubicBezTo>
                  <a:cubicBezTo>
                    <a:pt x="1" y="40"/>
                    <a:pt x="13" y="40"/>
                    <a:pt x="13" y="3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39" name="Freeform 22"/>
            <p:cNvSpPr/>
            <p:nvPr/>
          </p:nvSpPr>
          <p:spPr bwMode="auto">
            <a:xfrm>
              <a:off x="2045" y="430"/>
              <a:ext cx="91" cy="83"/>
            </a:xfrm>
            <a:custGeom>
              <a:gdLst>
                <a:gd name="T0" fmla="*/ 22 w 34"/>
                <a:gd name="T1" fmla="*/ 4 h 31"/>
                <a:gd name="T2" fmla="*/ 3 w 34"/>
                <a:gd name="T3" fmla="*/ 20 h 31"/>
                <a:gd name="T4" fmla="*/ 3 w 34"/>
                <a:gd name="T5" fmla="*/ 29 h 31"/>
                <a:gd name="T6" fmla="*/ 11 w 34"/>
                <a:gd name="T7" fmla="*/ 29 h 31"/>
                <a:gd name="T8" fmla="*/ 28 w 34"/>
                <a:gd name="T9" fmla="*/ 14 h 31"/>
                <a:gd name="T10" fmla="*/ 22 w 34"/>
                <a:gd name="T11" fmla="*/ 4 h 31"/>
              </a:gdLst>
              <a:cxnLst>
                <a:cxn ang="0">
                  <a:pos x="T0" y="T1"/>
                </a:cxn>
                <a:cxn ang="0">
                  <a:pos x="T2" y="T3"/>
                </a:cxn>
                <a:cxn ang="0">
                  <a:pos x="T4" y="T5"/>
                </a:cxn>
                <a:cxn ang="0">
                  <a:pos x="T6" y="T7"/>
                </a:cxn>
                <a:cxn ang="0">
                  <a:pos x="T8" y="T9"/>
                </a:cxn>
                <a:cxn ang="0">
                  <a:pos x="T10" y="T11"/>
                </a:cxn>
              </a:cxnLst>
              <a:rect l="0" t="0" r="r" b="b"/>
              <a:pathLst>
                <a:path w="34" h="31">
                  <a:moveTo>
                    <a:pt x="22" y="4"/>
                  </a:moveTo>
                  <a:cubicBezTo>
                    <a:pt x="14" y="8"/>
                    <a:pt x="8" y="14"/>
                    <a:pt x="3" y="20"/>
                  </a:cubicBezTo>
                  <a:cubicBezTo>
                    <a:pt x="1" y="23"/>
                    <a:pt x="0" y="26"/>
                    <a:pt x="3" y="29"/>
                  </a:cubicBezTo>
                  <a:cubicBezTo>
                    <a:pt x="5" y="31"/>
                    <a:pt x="9" y="31"/>
                    <a:pt x="11" y="29"/>
                  </a:cubicBezTo>
                  <a:cubicBezTo>
                    <a:pt x="16" y="23"/>
                    <a:pt x="21" y="18"/>
                    <a:pt x="28" y="14"/>
                  </a:cubicBezTo>
                  <a:cubicBezTo>
                    <a:pt x="34" y="10"/>
                    <a:pt x="28" y="0"/>
                    <a:pt x="22"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grpSp>
      <p:grpSp>
        <p:nvGrpSpPr>
          <p:cNvPr id="40" name="Group 10"/>
          <p:cNvGrpSpPr>
            <a:grpSpLocks noChangeAspect="1"/>
          </p:cNvGrpSpPr>
          <p:nvPr/>
        </p:nvGrpSpPr>
        <p:grpSpPr>
          <a:xfrm>
            <a:off x="8041990" y="178427"/>
            <a:ext cx="501650" cy="502976"/>
            <a:chOff x="1728" y="113"/>
            <a:chExt cx="1136" cy="1139"/>
          </a:xfrm>
          <a:solidFill>
            <a:srgbClr val="132F95"/>
          </a:solidFill>
        </p:grpSpPr>
        <p:sp>
          <p:nvSpPr>
            <p:cNvPr id="41" name="Freeform 11"/>
            <p:cNvSpPr>
              <a:spLocks noEditPoints="1"/>
            </p:cNvSpPr>
            <p:nvPr/>
          </p:nvSpPr>
          <p:spPr bwMode="auto">
            <a:xfrm>
              <a:off x="2099" y="460"/>
              <a:ext cx="470" cy="419"/>
            </a:xfrm>
            <a:custGeom>
              <a:gdLst>
                <a:gd name="T0" fmla="*/ 68 w 175"/>
                <a:gd name="T1" fmla="*/ 11 h 156"/>
                <a:gd name="T2" fmla="*/ 2 w 175"/>
                <a:gd name="T3" fmla="*/ 85 h 156"/>
                <a:gd name="T4" fmla="*/ 77 w 175"/>
                <a:gd name="T5" fmla="*/ 155 h 156"/>
                <a:gd name="T6" fmla="*/ 68 w 175"/>
                <a:gd name="T7" fmla="*/ 11 h 156"/>
                <a:gd name="T8" fmla="*/ 77 w 175"/>
                <a:gd name="T9" fmla="*/ 143 h 156"/>
                <a:gd name="T10" fmla="*/ 14 w 175"/>
                <a:gd name="T11" fmla="*/ 85 h 156"/>
                <a:gd name="T12" fmla="*/ 68 w 175"/>
                <a:gd name="T13" fmla="*/ 23 h 156"/>
                <a:gd name="T14" fmla="*/ 77 w 175"/>
                <a:gd name="T15" fmla="*/ 143 h 156"/>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75" h="156">
                  <a:moveTo>
                    <a:pt x="68" y="11"/>
                  </a:moveTo>
                  <a:cubicBezTo>
                    <a:pt x="30" y="15"/>
                    <a:pt x="0" y="46"/>
                    <a:pt x="2" y="85"/>
                  </a:cubicBezTo>
                  <a:cubicBezTo>
                    <a:pt x="4" y="125"/>
                    <a:pt x="37" y="155"/>
                    <a:pt x="77" y="155"/>
                  </a:cubicBezTo>
                  <a:cubicBezTo>
                    <a:pt x="175" y="156"/>
                    <a:pt x="164" y="0"/>
                    <a:pt x="68" y="11"/>
                  </a:cubicBezTo>
                  <a:close/>
                  <a:moveTo>
                    <a:pt x="77" y="143"/>
                  </a:moveTo>
                  <a:cubicBezTo>
                    <a:pt x="44" y="143"/>
                    <a:pt x="16" y="118"/>
                    <a:pt x="14" y="85"/>
                  </a:cubicBezTo>
                  <a:cubicBezTo>
                    <a:pt x="12" y="53"/>
                    <a:pt x="37" y="26"/>
                    <a:pt x="68" y="23"/>
                  </a:cubicBezTo>
                  <a:cubicBezTo>
                    <a:pt x="149" y="14"/>
                    <a:pt x="159" y="143"/>
                    <a:pt x="77" y="14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42" name="Freeform 12"/>
            <p:cNvSpPr>
              <a:spLocks noEditPoints="1"/>
            </p:cNvSpPr>
            <p:nvPr/>
          </p:nvSpPr>
          <p:spPr bwMode="auto">
            <a:xfrm>
              <a:off x="1728" y="113"/>
              <a:ext cx="1136" cy="1139"/>
            </a:xfrm>
            <a:custGeom>
              <a:gdLst>
                <a:gd name="T0" fmla="*/ 413 w 423"/>
                <a:gd name="T1" fmla="*/ 178 h 424"/>
                <a:gd name="T2" fmla="*/ 362 w 423"/>
                <a:gd name="T3" fmla="*/ 142 h 424"/>
                <a:gd name="T4" fmla="*/ 378 w 423"/>
                <a:gd name="T5" fmla="*/ 107 h 424"/>
                <a:gd name="T6" fmla="*/ 361 w 423"/>
                <a:gd name="T7" fmla="*/ 69 h 424"/>
                <a:gd name="T8" fmla="*/ 299 w 423"/>
                <a:gd name="T9" fmla="*/ 72 h 424"/>
                <a:gd name="T10" fmla="*/ 253 w 423"/>
                <a:gd name="T11" fmla="*/ 44 h 424"/>
                <a:gd name="T12" fmla="*/ 208 w 423"/>
                <a:gd name="T13" fmla="*/ 8 h 424"/>
                <a:gd name="T14" fmla="*/ 172 w 423"/>
                <a:gd name="T15" fmla="*/ 50 h 424"/>
                <a:gd name="T16" fmla="*/ 127 w 423"/>
                <a:gd name="T17" fmla="*/ 73 h 424"/>
                <a:gd name="T18" fmla="*/ 57 w 423"/>
                <a:gd name="T19" fmla="*/ 79 h 424"/>
                <a:gd name="T20" fmla="*/ 50 w 423"/>
                <a:gd name="T21" fmla="*/ 174 h 424"/>
                <a:gd name="T22" fmla="*/ 5 w 423"/>
                <a:gd name="T23" fmla="*/ 224 h 424"/>
                <a:gd name="T24" fmla="*/ 53 w 423"/>
                <a:gd name="T25" fmla="*/ 254 h 424"/>
                <a:gd name="T26" fmla="*/ 68 w 423"/>
                <a:gd name="T27" fmla="*/ 296 h 424"/>
                <a:gd name="T28" fmla="*/ 44 w 423"/>
                <a:gd name="T29" fmla="*/ 333 h 424"/>
                <a:gd name="T30" fmla="*/ 128 w 423"/>
                <a:gd name="T31" fmla="*/ 356 h 424"/>
                <a:gd name="T32" fmla="*/ 177 w 423"/>
                <a:gd name="T33" fmla="*/ 416 h 424"/>
                <a:gd name="T34" fmla="*/ 240 w 423"/>
                <a:gd name="T35" fmla="*/ 420 h 424"/>
                <a:gd name="T36" fmla="*/ 250 w 423"/>
                <a:gd name="T37" fmla="*/ 377 h 424"/>
                <a:gd name="T38" fmla="*/ 308 w 423"/>
                <a:gd name="T39" fmla="*/ 359 h 424"/>
                <a:gd name="T40" fmla="*/ 376 w 423"/>
                <a:gd name="T41" fmla="*/ 343 h 424"/>
                <a:gd name="T42" fmla="*/ 359 w 423"/>
                <a:gd name="T43" fmla="*/ 290 h 424"/>
                <a:gd name="T44" fmla="*/ 413 w 423"/>
                <a:gd name="T45" fmla="*/ 250 h 424"/>
                <a:gd name="T46" fmla="*/ 400 w 423"/>
                <a:gd name="T47" fmla="*/ 240 h 424"/>
                <a:gd name="T48" fmla="*/ 363 w 423"/>
                <a:gd name="T49" fmla="*/ 242 h 424"/>
                <a:gd name="T50" fmla="*/ 342 w 423"/>
                <a:gd name="T51" fmla="*/ 293 h 424"/>
                <a:gd name="T52" fmla="*/ 366 w 423"/>
                <a:gd name="T53" fmla="*/ 329 h 424"/>
                <a:gd name="T54" fmla="*/ 337 w 423"/>
                <a:gd name="T55" fmla="*/ 366 h 424"/>
                <a:gd name="T56" fmla="*/ 302 w 423"/>
                <a:gd name="T57" fmla="*/ 340 h 424"/>
                <a:gd name="T58" fmla="*/ 243 w 423"/>
                <a:gd name="T59" fmla="*/ 363 h 424"/>
                <a:gd name="T60" fmla="*/ 240 w 423"/>
                <a:gd name="T61" fmla="*/ 390 h 424"/>
                <a:gd name="T62" fmla="*/ 186 w 423"/>
                <a:gd name="T63" fmla="*/ 394 h 424"/>
                <a:gd name="T64" fmla="*/ 181 w 423"/>
                <a:gd name="T65" fmla="*/ 363 h 424"/>
                <a:gd name="T66" fmla="*/ 129 w 423"/>
                <a:gd name="T67" fmla="*/ 342 h 424"/>
                <a:gd name="T68" fmla="*/ 101 w 423"/>
                <a:gd name="T69" fmla="*/ 364 h 424"/>
                <a:gd name="T70" fmla="*/ 58 w 423"/>
                <a:gd name="T71" fmla="*/ 325 h 424"/>
                <a:gd name="T72" fmla="*/ 80 w 423"/>
                <a:gd name="T73" fmla="*/ 293 h 424"/>
                <a:gd name="T74" fmla="*/ 63 w 423"/>
                <a:gd name="T75" fmla="*/ 246 h 424"/>
                <a:gd name="T76" fmla="*/ 38 w 423"/>
                <a:gd name="T77" fmla="*/ 243 h 424"/>
                <a:gd name="T78" fmla="*/ 17 w 423"/>
                <a:gd name="T79" fmla="*/ 202 h 424"/>
                <a:gd name="T80" fmla="*/ 53 w 423"/>
                <a:gd name="T81" fmla="*/ 186 h 424"/>
                <a:gd name="T82" fmla="*/ 85 w 423"/>
                <a:gd name="T83" fmla="*/ 130 h 424"/>
                <a:gd name="T84" fmla="*/ 65 w 423"/>
                <a:gd name="T85" fmla="*/ 88 h 424"/>
                <a:gd name="T86" fmla="*/ 120 w 423"/>
                <a:gd name="T87" fmla="*/ 84 h 424"/>
                <a:gd name="T88" fmla="*/ 170 w 423"/>
                <a:gd name="T89" fmla="*/ 67 h 424"/>
                <a:gd name="T90" fmla="*/ 184 w 423"/>
                <a:gd name="T91" fmla="*/ 47 h 424"/>
                <a:gd name="T92" fmla="*/ 205 w 423"/>
                <a:gd name="T93" fmla="*/ 20 h 424"/>
                <a:gd name="T94" fmla="*/ 238 w 423"/>
                <a:gd name="T95" fmla="*/ 22 h 424"/>
                <a:gd name="T96" fmla="*/ 242 w 423"/>
                <a:gd name="T97" fmla="*/ 58 h 424"/>
                <a:gd name="T98" fmla="*/ 296 w 423"/>
                <a:gd name="T99" fmla="*/ 85 h 424"/>
                <a:gd name="T100" fmla="*/ 305 w 423"/>
                <a:gd name="T101" fmla="*/ 84 h 424"/>
                <a:gd name="T102" fmla="*/ 350 w 423"/>
                <a:gd name="T103" fmla="*/ 75 h 424"/>
                <a:gd name="T104" fmla="*/ 346 w 423"/>
                <a:gd name="T105" fmla="*/ 118 h 424"/>
                <a:gd name="T106" fmla="*/ 352 w 423"/>
                <a:gd name="T107" fmla="*/ 151 h 424"/>
                <a:gd name="T108" fmla="*/ 366 w 423"/>
                <a:gd name="T109" fmla="*/ 184 h 424"/>
                <a:gd name="T110" fmla="*/ 407 w 423"/>
                <a:gd name="T111" fmla="*/ 216 h 4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22" h="422">
                  <a:moveTo>
                    <a:pt x="419" y="216"/>
                  </a:moveTo>
                  <a:cubicBezTo>
                    <a:pt x="419" y="206"/>
                    <a:pt x="422" y="186"/>
                    <a:pt x="413" y="178"/>
                  </a:cubicBezTo>
                  <a:cubicBezTo>
                    <a:pt x="405" y="171"/>
                    <a:pt x="384" y="172"/>
                    <a:pt x="371" y="172"/>
                  </a:cubicBezTo>
                  <a:cubicBezTo>
                    <a:pt x="368" y="162"/>
                    <a:pt x="366" y="151"/>
                    <a:pt x="362" y="142"/>
                  </a:cubicBezTo>
                  <a:cubicBezTo>
                    <a:pt x="360" y="138"/>
                    <a:pt x="354" y="130"/>
                    <a:pt x="355" y="126"/>
                  </a:cubicBezTo>
                  <a:cubicBezTo>
                    <a:pt x="356" y="121"/>
                    <a:pt x="374" y="113"/>
                    <a:pt x="378" y="107"/>
                  </a:cubicBezTo>
                  <a:cubicBezTo>
                    <a:pt x="381" y="103"/>
                    <a:pt x="383" y="98"/>
                    <a:pt x="381" y="93"/>
                  </a:cubicBezTo>
                  <a:cubicBezTo>
                    <a:pt x="379" y="83"/>
                    <a:pt x="367" y="76"/>
                    <a:pt x="361" y="69"/>
                  </a:cubicBezTo>
                  <a:cubicBezTo>
                    <a:pt x="354" y="63"/>
                    <a:pt x="346" y="51"/>
                    <a:pt x="337" y="48"/>
                  </a:cubicBezTo>
                  <a:cubicBezTo>
                    <a:pt x="323" y="42"/>
                    <a:pt x="309" y="62"/>
                    <a:pt x="299" y="72"/>
                  </a:cubicBezTo>
                  <a:cubicBezTo>
                    <a:pt x="288" y="66"/>
                    <a:pt x="276" y="62"/>
                    <a:pt x="264" y="57"/>
                  </a:cubicBezTo>
                  <a:cubicBezTo>
                    <a:pt x="256" y="53"/>
                    <a:pt x="254" y="52"/>
                    <a:pt x="253" y="44"/>
                  </a:cubicBezTo>
                  <a:cubicBezTo>
                    <a:pt x="251" y="37"/>
                    <a:pt x="254" y="29"/>
                    <a:pt x="252" y="22"/>
                  </a:cubicBezTo>
                  <a:cubicBezTo>
                    <a:pt x="247" y="0"/>
                    <a:pt x="225" y="7"/>
                    <a:pt x="208" y="8"/>
                  </a:cubicBezTo>
                  <a:cubicBezTo>
                    <a:pt x="191" y="10"/>
                    <a:pt x="172" y="6"/>
                    <a:pt x="171" y="28"/>
                  </a:cubicBezTo>
                  <a:cubicBezTo>
                    <a:pt x="171" y="35"/>
                    <a:pt x="174" y="44"/>
                    <a:pt x="172" y="50"/>
                  </a:cubicBezTo>
                  <a:cubicBezTo>
                    <a:pt x="170" y="56"/>
                    <a:pt x="168" y="54"/>
                    <a:pt x="160" y="57"/>
                  </a:cubicBezTo>
                  <a:cubicBezTo>
                    <a:pt x="148" y="61"/>
                    <a:pt x="138" y="67"/>
                    <a:pt x="127" y="73"/>
                  </a:cubicBezTo>
                  <a:cubicBezTo>
                    <a:pt x="119" y="63"/>
                    <a:pt x="109" y="49"/>
                    <a:pt x="95" y="50"/>
                  </a:cubicBezTo>
                  <a:cubicBezTo>
                    <a:pt x="80" y="51"/>
                    <a:pt x="66" y="70"/>
                    <a:pt x="57" y="79"/>
                  </a:cubicBezTo>
                  <a:cubicBezTo>
                    <a:pt x="38" y="99"/>
                    <a:pt x="58" y="112"/>
                    <a:pt x="72" y="127"/>
                  </a:cubicBezTo>
                  <a:cubicBezTo>
                    <a:pt x="62" y="142"/>
                    <a:pt x="55" y="157"/>
                    <a:pt x="50" y="174"/>
                  </a:cubicBezTo>
                  <a:cubicBezTo>
                    <a:pt x="37" y="171"/>
                    <a:pt x="19" y="169"/>
                    <a:pt x="10" y="178"/>
                  </a:cubicBezTo>
                  <a:cubicBezTo>
                    <a:pt x="0" y="188"/>
                    <a:pt x="5" y="212"/>
                    <a:pt x="5" y="224"/>
                  </a:cubicBezTo>
                  <a:cubicBezTo>
                    <a:pt x="6" y="234"/>
                    <a:pt x="6" y="247"/>
                    <a:pt x="16" y="253"/>
                  </a:cubicBezTo>
                  <a:cubicBezTo>
                    <a:pt x="25" y="258"/>
                    <a:pt x="41" y="256"/>
                    <a:pt x="53" y="254"/>
                  </a:cubicBezTo>
                  <a:cubicBezTo>
                    <a:pt x="55" y="265"/>
                    <a:pt x="59" y="275"/>
                    <a:pt x="63" y="285"/>
                  </a:cubicBezTo>
                  <a:cubicBezTo>
                    <a:pt x="64" y="287"/>
                    <a:pt x="69" y="294"/>
                    <a:pt x="68" y="296"/>
                  </a:cubicBezTo>
                  <a:cubicBezTo>
                    <a:pt x="68" y="296"/>
                    <a:pt x="66" y="298"/>
                    <a:pt x="65" y="300"/>
                  </a:cubicBezTo>
                  <a:cubicBezTo>
                    <a:pt x="59" y="310"/>
                    <a:pt x="39" y="319"/>
                    <a:pt x="44" y="333"/>
                  </a:cubicBezTo>
                  <a:cubicBezTo>
                    <a:pt x="49" y="347"/>
                    <a:pt x="77" y="371"/>
                    <a:pt x="90" y="376"/>
                  </a:cubicBezTo>
                  <a:cubicBezTo>
                    <a:pt x="105" y="382"/>
                    <a:pt x="118" y="366"/>
                    <a:pt x="128" y="356"/>
                  </a:cubicBezTo>
                  <a:cubicBezTo>
                    <a:pt x="142" y="366"/>
                    <a:pt x="157" y="372"/>
                    <a:pt x="175" y="375"/>
                  </a:cubicBezTo>
                  <a:cubicBezTo>
                    <a:pt x="174" y="388"/>
                    <a:pt x="169" y="406"/>
                    <a:pt x="177" y="416"/>
                  </a:cubicBezTo>
                  <a:cubicBezTo>
                    <a:pt x="183" y="423"/>
                    <a:pt x="198" y="422"/>
                    <a:pt x="206" y="422"/>
                  </a:cubicBezTo>
                  <a:cubicBezTo>
                    <a:pt x="216" y="422"/>
                    <a:pt x="230" y="424"/>
                    <a:pt x="240" y="420"/>
                  </a:cubicBezTo>
                  <a:cubicBezTo>
                    <a:pt x="247" y="417"/>
                    <a:pt x="251" y="412"/>
                    <a:pt x="252" y="405"/>
                  </a:cubicBezTo>
                  <a:cubicBezTo>
                    <a:pt x="254" y="397"/>
                    <a:pt x="247" y="383"/>
                    <a:pt x="250" y="377"/>
                  </a:cubicBezTo>
                  <a:cubicBezTo>
                    <a:pt x="253" y="371"/>
                    <a:pt x="271" y="368"/>
                    <a:pt x="277" y="365"/>
                  </a:cubicBezTo>
                  <a:cubicBezTo>
                    <a:pt x="288" y="359"/>
                    <a:pt x="297" y="349"/>
                    <a:pt x="308" y="359"/>
                  </a:cubicBezTo>
                  <a:cubicBezTo>
                    <a:pt x="320" y="369"/>
                    <a:pt x="325" y="388"/>
                    <a:pt x="342" y="377"/>
                  </a:cubicBezTo>
                  <a:cubicBezTo>
                    <a:pt x="355" y="370"/>
                    <a:pt x="368" y="355"/>
                    <a:pt x="376" y="343"/>
                  </a:cubicBezTo>
                  <a:cubicBezTo>
                    <a:pt x="384" y="329"/>
                    <a:pt x="378" y="324"/>
                    <a:pt x="367" y="314"/>
                  </a:cubicBezTo>
                  <a:cubicBezTo>
                    <a:pt x="356" y="304"/>
                    <a:pt x="352" y="305"/>
                    <a:pt x="359" y="290"/>
                  </a:cubicBezTo>
                  <a:cubicBezTo>
                    <a:pt x="364" y="277"/>
                    <a:pt x="368" y="265"/>
                    <a:pt x="372" y="252"/>
                  </a:cubicBezTo>
                  <a:cubicBezTo>
                    <a:pt x="384" y="253"/>
                    <a:pt x="403" y="256"/>
                    <a:pt x="413" y="250"/>
                  </a:cubicBezTo>
                  <a:cubicBezTo>
                    <a:pt x="423" y="243"/>
                    <a:pt x="420" y="226"/>
                    <a:pt x="419" y="216"/>
                  </a:cubicBezTo>
                  <a:close/>
                  <a:moveTo>
                    <a:pt x="400" y="240"/>
                  </a:moveTo>
                  <a:cubicBezTo>
                    <a:pt x="391" y="243"/>
                    <a:pt x="376" y="240"/>
                    <a:pt x="367" y="240"/>
                  </a:cubicBezTo>
                  <a:cubicBezTo>
                    <a:pt x="365" y="240"/>
                    <a:pt x="364" y="241"/>
                    <a:pt x="363" y="242"/>
                  </a:cubicBezTo>
                  <a:cubicBezTo>
                    <a:pt x="362" y="243"/>
                    <a:pt x="362" y="243"/>
                    <a:pt x="361" y="244"/>
                  </a:cubicBezTo>
                  <a:cubicBezTo>
                    <a:pt x="356" y="261"/>
                    <a:pt x="348" y="277"/>
                    <a:pt x="342" y="293"/>
                  </a:cubicBezTo>
                  <a:cubicBezTo>
                    <a:pt x="340" y="301"/>
                    <a:pt x="341" y="305"/>
                    <a:pt x="345" y="311"/>
                  </a:cubicBezTo>
                  <a:cubicBezTo>
                    <a:pt x="351" y="317"/>
                    <a:pt x="363" y="322"/>
                    <a:pt x="366" y="329"/>
                  </a:cubicBezTo>
                  <a:cubicBezTo>
                    <a:pt x="370" y="338"/>
                    <a:pt x="353" y="352"/>
                    <a:pt x="348" y="357"/>
                  </a:cubicBezTo>
                  <a:cubicBezTo>
                    <a:pt x="346" y="359"/>
                    <a:pt x="341" y="365"/>
                    <a:pt x="337" y="366"/>
                  </a:cubicBezTo>
                  <a:cubicBezTo>
                    <a:pt x="330" y="368"/>
                    <a:pt x="327" y="363"/>
                    <a:pt x="322" y="357"/>
                  </a:cubicBezTo>
                  <a:cubicBezTo>
                    <a:pt x="317" y="351"/>
                    <a:pt x="311" y="341"/>
                    <a:pt x="302" y="340"/>
                  </a:cubicBezTo>
                  <a:cubicBezTo>
                    <a:pt x="296" y="339"/>
                    <a:pt x="289" y="344"/>
                    <a:pt x="284" y="347"/>
                  </a:cubicBezTo>
                  <a:cubicBezTo>
                    <a:pt x="270" y="355"/>
                    <a:pt x="259" y="361"/>
                    <a:pt x="243" y="363"/>
                  </a:cubicBezTo>
                  <a:cubicBezTo>
                    <a:pt x="241" y="364"/>
                    <a:pt x="239" y="366"/>
                    <a:pt x="239" y="367"/>
                  </a:cubicBezTo>
                  <a:cubicBezTo>
                    <a:pt x="238" y="375"/>
                    <a:pt x="240" y="382"/>
                    <a:pt x="240" y="390"/>
                  </a:cubicBezTo>
                  <a:cubicBezTo>
                    <a:pt x="240" y="410"/>
                    <a:pt x="222" y="410"/>
                    <a:pt x="206" y="410"/>
                  </a:cubicBezTo>
                  <a:cubicBezTo>
                    <a:pt x="191" y="409"/>
                    <a:pt x="185" y="409"/>
                    <a:pt x="186" y="394"/>
                  </a:cubicBezTo>
                  <a:cubicBezTo>
                    <a:pt x="186" y="386"/>
                    <a:pt x="187" y="378"/>
                    <a:pt x="187" y="369"/>
                  </a:cubicBezTo>
                  <a:cubicBezTo>
                    <a:pt x="186" y="366"/>
                    <a:pt x="184" y="364"/>
                    <a:pt x="181" y="363"/>
                  </a:cubicBezTo>
                  <a:cubicBezTo>
                    <a:pt x="162" y="362"/>
                    <a:pt x="146" y="355"/>
                    <a:pt x="132" y="344"/>
                  </a:cubicBezTo>
                  <a:cubicBezTo>
                    <a:pt x="131" y="343"/>
                    <a:pt x="130" y="343"/>
                    <a:pt x="129" y="342"/>
                  </a:cubicBezTo>
                  <a:cubicBezTo>
                    <a:pt x="127" y="342"/>
                    <a:pt x="125" y="342"/>
                    <a:pt x="123" y="344"/>
                  </a:cubicBezTo>
                  <a:cubicBezTo>
                    <a:pt x="118" y="348"/>
                    <a:pt x="108" y="362"/>
                    <a:pt x="101" y="364"/>
                  </a:cubicBezTo>
                  <a:cubicBezTo>
                    <a:pt x="90" y="367"/>
                    <a:pt x="79" y="353"/>
                    <a:pt x="72" y="346"/>
                  </a:cubicBezTo>
                  <a:cubicBezTo>
                    <a:pt x="66" y="341"/>
                    <a:pt x="55" y="334"/>
                    <a:pt x="58" y="325"/>
                  </a:cubicBezTo>
                  <a:cubicBezTo>
                    <a:pt x="60" y="318"/>
                    <a:pt x="70" y="312"/>
                    <a:pt x="75" y="307"/>
                  </a:cubicBezTo>
                  <a:cubicBezTo>
                    <a:pt x="80" y="302"/>
                    <a:pt x="82" y="301"/>
                    <a:pt x="80" y="293"/>
                  </a:cubicBezTo>
                  <a:cubicBezTo>
                    <a:pt x="79" y="285"/>
                    <a:pt x="73" y="278"/>
                    <a:pt x="70" y="270"/>
                  </a:cubicBezTo>
                  <a:cubicBezTo>
                    <a:pt x="67" y="262"/>
                    <a:pt x="65" y="254"/>
                    <a:pt x="63" y="246"/>
                  </a:cubicBezTo>
                  <a:cubicBezTo>
                    <a:pt x="62" y="243"/>
                    <a:pt x="60" y="241"/>
                    <a:pt x="57" y="241"/>
                  </a:cubicBezTo>
                  <a:cubicBezTo>
                    <a:pt x="51" y="242"/>
                    <a:pt x="45" y="243"/>
                    <a:pt x="38" y="243"/>
                  </a:cubicBezTo>
                  <a:cubicBezTo>
                    <a:pt x="27" y="243"/>
                    <a:pt x="21" y="245"/>
                    <a:pt x="18" y="232"/>
                  </a:cubicBezTo>
                  <a:cubicBezTo>
                    <a:pt x="17" y="223"/>
                    <a:pt x="16" y="211"/>
                    <a:pt x="17" y="202"/>
                  </a:cubicBezTo>
                  <a:cubicBezTo>
                    <a:pt x="17" y="197"/>
                    <a:pt x="18" y="188"/>
                    <a:pt x="23" y="185"/>
                  </a:cubicBezTo>
                  <a:cubicBezTo>
                    <a:pt x="29" y="182"/>
                    <a:pt x="47" y="185"/>
                    <a:pt x="53" y="186"/>
                  </a:cubicBezTo>
                  <a:cubicBezTo>
                    <a:pt x="56" y="187"/>
                    <a:pt x="60" y="186"/>
                    <a:pt x="61" y="182"/>
                  </a:cubicBezTo>
                  <a:cubicBezTo>
                    <a:pt x="65" y="163"/>
                    <a:pt x="73" y="146"/>
                    <a:pt x="85" y="130"/>
                  </a:cubicBezTo>
                  <a:cubicBezTo>
                    <a:pt x="87" y="128"/>
                    <a:pt x="86" y="124"/>
                    <a:pt x="84" y="123"/>
                  </a:cubicBezTo>
                  <a:cubicBezTo>
                    <a:pt x="76" y="113"/>
                    <a:pt x="56" y="102"/>
                    <a:pt x="65" y="88"/>
                  </a:cubicBezTo>
                  <a:cubicBezTo>
                    <a:pt x="69" y="82"/>
                    <a:pt x="80" y="71"/>
                    <a:pt x="86" y="68"/>
                  </a:cubicBezTo>
                  <a:cubicBezTo>
                    <a:pt x="103" y="60"/>
                    <a:pt x="110" y="73"/>
                    <a:pt x="120" y="84"/>
                  </a:cubicBezTo>
                  <a:cubicBezTo>
                    <a:pt x="122" y="87"/>
                    <a:pt x="125" y="89"/>
                    <a:pt x="128" y="87"/>
                  </a:cubicBezTo>
                  <a:cubicBezTo>
                    <a:pt x="142" y="78"/>
                    <a:pt x="155" y="72"/>
                    <a:pt x="170" y="67"/>
                  </a:cubicBezTo>
                  <a:cubicBezTo>
                    <a:pt x="173" y="66"/>
                    <a:pt x="178" y="64"/>
                    <a:pt x="180" y="62"/>
                  </a:cubicBezTo>
                  <a:cubicBezTo>
                    <a:pt x="184" y="58"/>
                    <a:pt x="184" y="52"/>
                    <a:pt x="184" y="47"/>
                  </a:cubicBezTo>
                  <a:cubicBezTo>
                    <a:pt x="184" y="42"/>
                    <a:pt x="182" y="36"/>
                    <a:pt x="183" y="31"/>
                  </a:cubicBezTo>
                  <a:cubicBezTo>
                    <a:pt x="185" y="21"/>
                    <a:pt x="196" y="21"/>
                    <a:pt x="205" y="20"/>
                  </a:cubicBezTo>
                  <a:cubicBezTo>
                    <a:pt x="210" y="20"/>
                    <a:pt x="217" y="19"/>
                    <a:pt x="223" y="19"/>
                  </a:cubicBezTo>
                  <a:cubicBezTo>
                    <a:pt x="230" y="18"/>
                    <a:pt x="234" y="20"/>
                    <a:pt x="238" y="22"/>
                  </a:cubicBezTo>
                  <a:cubicBezTo>
                    <a:pt x="243" y="25"/>
                    <a:pt x="241" y="30"/>
                    <a:pt x="241" y="37"/>
                  </a:cubicBezTo>
                  <a:cubicBezTo>
                    <a:pt x="242" y="44"/>
                    <a:pt x="238" y="52"/>
                    <a:pt x="242" y="58"/>
                  </a:cubicBezTo>
                  <a:cubicBezTo>
                    <a:pt x="245" y="63"/>
                    <a:pt x="249" y="64"/>
                    <a:pt x="255" y="66"/>
                  </a:cubicBezTo>
                  <a:cubicBezTo>
                    <a:pt x="270" y="72"/>
                    <a:pt x="283" y="76"/>
                    <a:pt x="296" y="85"/>
                  </a:cubicBezTo>
                  <a:cubicBezTo>
                    <a:pt x="297" y="85"/>
                    <a:pt x="297" y="85"/>
                    <a:pt x="298" y="85"/>
                  </a:cubicBezTo>
                  <a:cubicBezTo>
                    <a:pt x="300" y="86"/>
                    <a:pt x="303" y="86"/>
                    <a:pt x="305" y="84"/>
                  </a:cubicBezTo>
                  <a:cubicBezTo>
                    <a:pt x="311" y="78"/>
                    <a:pt x="318" y="67"/>
                    <a:pt x="326" y="63"/>
                  </a:cubicBezTo>
                  <a:cubicBezTo>
                    <a:pt x="336" y="58"/>
                    <a:pt x="342" y="68"/>
                    <a:pt x="350" y="75"/>
                  </a:cubicBezTo>
                  <a:cubicBezTo>
                    <a:pt x="358" y="83"/>
                    <a:pt x="372" y="92"/>
                    <a:pt x="365" y="104"/>
                  </a:cubicBezTo>
                  <a:cubicBezTo>
                    <a:pt x="361" y="110"/>
                    <a:pt x="351" y="112"/>
                    <a:pt x="346" y="118"/>
                  </a:cubicBezTo>
                  <a:cubicBezTo>
                    <a:pt x="341" y="123"/>
                    <a:pt x="341" y="126"/>
                    <a:pt x="343" y="133"/>
                  </a:cubicBezTo>
                  <a:cubicBezTo>
                    <a:pt x="346" y="139"/>
                    <a:pt x="350" y="144"/>
                    <a:pt x="352" y="151"/>
                  </a:cubicBezTo>
                  <a:cubicBezTo>
                    <a:pt x="355" y="160"/>
                    <a:pt x="358" y="170"/>
                    <a:pt x="361" y="179"/>
                  </a:cubicBezTo>
                  <a:cubicBezTo>
                    <a:pt x="362" y="182"/>
                    <a:pt x="364" y="184"/>
                    <a:pt x="366" y="184"/>
                  </a:cubicBezTo>
                  <a:cubicBezTo>
                    <a:pt x="376" y="185"/>
                    <a:pt x="387" y="184"/>
                    <a:pt x="396" y="186"/>
                  </a:cubicBezTo>
                  <a:cubicBezTo>
                    <a:pt x="411" y="190"/>
                    <a:pt x="407" y="204"/>
                    <a:pt x="407" y="216"/>
                  </a:cubicBezTo>
                  <a:cubicBezTo>
                    <a:pt x="408" y="226"/>
                    <a:pt x="411" y="236"/>
                    <a:pt x="400" y="24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43" name="Freeform 13"/>
            <p:cNvSpPr/>
            <p:nvPr/>
          </p:nvSpPr>
          <p:spPr bwMode="auto">
            <a:xfrm>
              <a:off x="2195" y="368"/>
              <a:ext cx="108" cy="49"/>
            </a:xfrm>
            <a:custGeom>
              <a:gdLst>
                <a:gd name="T0" fmla="*/ 10 w 40"/>
                <a:gd name="T1" fmla="*/ 16 h 18"/>
                <a:gd name="T2" fmla="*/ 33 w 40"/>
                <a:gd name="T3" fmla="*/ 12 h 18"/>
                <a:gd name="T4" fmla="*/ 33 w 40"/>
                <a:gd name="T5" fmla="*/ 0 h 18"/>
                <a:gd name="T6" fmla="*/ 7 w 40"/>
                <a:gd name="T7" fmla="*/ 4 h 18"/>
                <a:gd name="T8" fmla="*/ 10 w 40"/>
                <a:gd name="T9" fmla="*/ 16 h 18"/>
              </a:gdLst>
              <a:cxnLst>
                <a:cxn ang="0">
                  <a:pos x="T0" y="T1"/>
                </a:cxn>
                <a:cxn ang="0">
                  <a:pos x="T2" y="T3"/>
                </a:cxn>
                <a:cxn ang="0">
                  <a:pos x="T4" y="T5"/>
                </a:cxn>
                <a:cxn ang="0">
                  <a:pos x="T6" y="T7"/>
                </a:cxn>
                <a:cxn ang="0">
                  <a:pos x="T8" y="T9"/>
                </a:cxn>
              </a:cxnLst>
              <a:rect l="0" t="0" r="r" b="b"/>
              <a:pathLst>
                <a:path w="40" h="18">
                  <a:moveTo>
                    <a:pt x="10" y="16"/>
                  </a:moveTo>
                  <a:cubicBezTo>
                    <a:pt x="18" y="13"/>
                    <a:pt x="25" y="12"/>
                    <a:pt x="33" y="12"/>
                  </a:cubicBezTo>
                  <a:cubicBezTo>
                    <a:pt x="40" y="12"/>
                    <a:pt x="40" y="0"/>
                    <a:pt x="33" y="0"/>
                  </a:cubicBezTo>
                  <a:cubicBezTo>
                    <a:pt x="24" y="0"/>
                    <a:pt x="15" y="1"/>
                    <a:pt x="7" y="4"/>
                  </a:cubicBezTo>
                  <a:cubicBezTo>
                    <a:pt x="0" y="6"/>
                    <a:pt x="3" y="18"/>
                    <a:pt x="10" y="1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44" name="Freeform 14"/>
            <p:cNvSpPr/>
            <p:nvPr/>
          </p:nvSpPr>
          <p:spPr bwMode="auto">
            <a:xfrm>
              <a:off x="2383" y="384"/>
              <a:ext cx="102" cy="73"/>
            </a:xfrm>
            <a:custGeom>
              <a:gdLst>
                <a:gd name="T0" fmla="*/ 7 w 38"/>
                <a:gd name="T1" fmla="*/ 13 h 27"/>
                <a:gd name="T2" fmla="*/ 24 w 38"/>
                <a:gd name="T3" fmla="*/ 22 h 27"/>
                <a:gd name="T4" fmla="*/ 33 w 38"/>
                <a:gd name="T5" fmla="*/ 13 h 27"/>
                <a:gd name="T6" fmla="*/ 10 w 38"/>
                <a:gd name="T7" fmla="*/ 2 h 27"/>
                <a:gd name="T8" fmla="*/ 7 w 38"/>
                <a:gd name="T9" fmla="*/ 13 h 27"/>
              </a:gdLst>
              <a:cxnLst>
                <a:cxn ang="0">
                  <a:pos x="T0" y="T1"/>
                </a:cxn>
                <a:cxn ang="0">
                  <a:pos x="T2" y="T3"/>
                </a:cxn>
                <a:cxn ang="0">
                  <a:pos x="T4" y="T5"/>
                </a:cxn>
                <a:cxn ang="0">
                  <a:pos x="T6" y="T7"/>
                </a:cxn>
                <a:cxn ang="0">
                  <a:pos x="T8" y="T9"/>
                </a:cxn>
              </a:cxnLst>
              <a:rect l="0" t="0" r="r" b="b"/>
              <a:pathLst>
                <a:path w="38" h="27">
                  <a:moveTo>
                    <a:pt x="7" y="13"/>
                  </a:moveTo>
                  <a:cubicBezTo>
                    <a:pt x="13" y="15"/>
                    <a:pt x="19" y="18"/>
                    <a:pt x="24" y="22"/>
                  </a:cubicBezTo>
                  <a:cubicBezTo>
                    <a:pt x="30" y="27"/>
                    <a:pt x="38" y="18"/>
                    <a:pt x="33" y="13"/>
                  </a:cubicBezTo>
                  <a:cubicBezTo>
                    <a:pt x="26" y="8"/>
                    <a:pt x="19" y="4"/>
                    <a:pt x="10" y="2"/>
                  </a:cubicBezTo>
                  <a:cubicBezTo>
                    <a:pt x="3" y="0"/>
                    <a:pt x="0" y="11"/>
                    <a:pt x="7" y="1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45" name="Freeform 15"/>
            <p:cNvSpPr/>
            <p:nvPr/>
          </p:nvSpPr>
          <p:spPr bwMode="auto">
            <a:xfrm>
              <a:off x="2531" y="503"/>
              <a:ext cx="70" cy="94"/>
            </a:xfrm>
            <a:custGeom>
              <a:gdLst>
                <a:gd name="T0" fmla="*/ 23 w 26"/>
                <a:gd name="T1" fmla="*/ 24 h 35"/>
                <a:gd name="T2" fmla="*/ 12 w 26"/>
                <a:gd name="T3" fmla="*/ 4 h 35"/>
                <a:gd name="T4" fmla="*/ 4 w 26"/>
                <a:gd name="T5" fmla="*/ 1 h 35"/>
                <a:gd name="T6" fmla="*/ 2 w 26"/>
                <a:gd name="T7" fmla="*/ 10 h 35"/>
                <a:gd name="T8" fmla="*/ 12 w 26"/>
                <a:gd name="T9" fmla="*/ 27 h 35"/>
                <a:gd name="T10" fmla="*/ 23 w 26"/>
                <a:gd name="T11" fmla="*/ 24 h 35"/>
              </a:gdLst>
              <a:cxnLst>
                <a:cxn ang="0">
                  <a:pos x="T0" y="T1"/>
                </a:cxn>
                <a:cxn ang="0">
                  <a:pos x="T2" y="T3"/>
                </a:cxn>
                <a:cxn ang="0">
                  <a:pos x="T4" y="T5"/>
                </a:cxn>
                <a:cxn ang="0">
                  <a:pos x="T6" y="T7"/>
                </a:cxn>
                <a:cxn ang="0">
                  <a:pos x="T8" y="T9"/>
                </a:cxn>
                <a:cxn ang="0">
                  <a:pos x="T10" y="T11"/>
                </a:cxn>
              </a:cxnLst>
              <a:rect l="0" t="0" r="r" b="b"/>
              <a:pathLst>
                <a:path w="26" h="35">
                  <a:moveTo>
                    <a:pt x="23" y="24"/>
                  </a:moveTo>
                  <a:cubicBezTo>
                    <a:pt x="20" y="17"/>
                    <a:pt x="17" y="10"/>
                    <a:pt x="12" y="4"/>
                  </a:cubicBezTo>
                  <a:cubicBezTo>
                    <a:pt x="10" y="1"/>
                    <a:pt x="7" y="0"/>
                    <a:pt x="4" y="1"/>
                  </a:cubicBezTo>
                  <a:cubicBezTo>
                    <a:pt x="1" y="3"/>
                    <a:pt x="0" y="7"/>
                    <a:pt x="2" y="10"/>
                  </a:cubicBezTo>
                  <a:cubicBezTo>
                    <a:pt x="6" y="15"/>
                    <a:pt x="9" y="21"/>
                    <a:pt x="12" y="27"/>
                  </a:cubicBezTo>
                  <a:cubicBezTo>
                    <a:pt x="14" y="35"/>
                    <a:pt x="26" y="32"/>
                    <a:pt x="23" y="2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46" name="Freeform 16"/>
            <p:cNvSpPr/>
            <p:nvPr/>
          </p:nvSpPr>
          <p:spPr bwMode="auto">
            <a:xfrm>
              <a:off x="2566" y="680"/>
              <a:ext cx="48" cy="105"/>
            </a:xfrm>
            <a:custGeom>
              <a:gdLst>
                <a:gd name="T0" fmla="*/ 5 w 18"/>
                <a:gd name="T1" fmla="*/ 8 h 39"/>
                <a:gd name="T2" fmla="*/ 2 w 18"/>
                <a:gd name="T3" fmla="*/ 28 h 39"/>
                <a:gd name="T4" fmla="*/ 13 w 18"/>
                <a:gd name="T5" fmla="*/ 32 h 39"/>
                <a:gd name="T6" fmla="*/ 17 w 18"/>
                <a:gd name="T7" fmla="*/ 8 h 39"/>
                <a:gd name="T8" fmla="*/ 5 w 18"/>
                <a:gd name="T9" fmla="*/ 8 h 39"/>
              </a:gdLst>
              <a:cxnLst>
                <a:cxn ang="0">
                  <a:pos x="T0" y="T1"/>
                </a:cxn>
                <a:cxn ang="0">
                  <a:pos x="T2" y="T3"/>
                </a:cxn>
                <a:cxn ang="0">
                  <a:pos x="T4" y="T5"/>
                </a:cxn>
                <a:cxn ang="0">
                  <a:pos x="T6" y="T7"/>
                </a:cxn>
                <a:cxn ang="0">
                  <a:pos x="T8" y="T9"/>
                </a:cxn>
              </a:cxnLst>
              <a:rect l="0" t="0" r="r" b="b"/>
              <a:pathLst>
                <a:path w="18" h="39">
                  <a:moveTo>
                    <a:pt x="5" y="8"/>
                  </a:moveTo>
                  <a:cubicBezTo>
                    <a:pt x="5" y="15"/>
                    <a:pt x="4" y="21"/>
                    <a:pt x="2" y="28"/>
                  </a:cubicBezTo>
                  <a:cubicBezTo>
                    <a:pt x="0" y="36"/>
                    <a:pt x="12" y="39"/>
                    <a:pt x="13" y="32"/>
                  </a:cubicBezTo>
                  <a:cubicBezTo>
                    <a:pt x="15" y="24"/>
                    <a:pt x="17" y="16"/>
                    <a:pt x="17" y="8"/>
                  </a:cubicBezTo>
                  <a:cubicBezTo>
                    <a:pt x="18" y="0"/>
                    <a:pt x="6" y="0"/>
                    <a:pt x="5"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47" name="Freeform 17"/>
            <p:cNvSpPr/>
            <p:nvPr/>
          </p:nvSpPr>
          <p:spPr bwMode="auto">
            <a:xfrm>
              <a:off x="2461" y="855"/>
              <a:ext cx="86" cy="83"/>
            </a:xfrm>
            <a:custGeom>
              <a:gdLst>
                <a:gd name="T0" fmla="*/ 28 w 32"/>
                <a:gd name="T1" fmla="*/ 1 h 31"/>
                <a:gd name="T2" fmla="*/ 20 w 32"/>
                <a:gd name="T3" fmla="*/ 3 h 31"/>
                <a:gd name="T4" fmla="*/ 7 w 32"/>
                <a:gd name="T5" fmla="*/ 17 h 31"/>
                <a:gd name="T6" fmla="*/ 13 w 32"/>
                <a:gd name="T7" fmla="*/ 28 h 31"/>
                <a:gd name="T8" fmla="*/ 30 w 32"/>
                <a:gd name="T9" fmla="*/ 9 h 31"/>
                <a:gd name="T10" fmla="*/ 28 w 32"/>
                <a:gd name="T11" fmla="*/ 1 h 31"/>
              </a:gdLst>
              <a:cxnLst>
                <a:cxn ang="0">
                  <a:pos x="T0" y="T1"/>
                </a:cxn>
                <a:cxn ang="0">
                  <a:pos x="T2" y="T3"/>
                </a:cxn>
                <a:cxn ang="0">
                  <a:pos x="T4" y="T5"/>
                </a:cxn>
                <a:cxn ang="0">
                  <a:pos x="T6" y="T7"/>
                </a:cxn>
                <a:cxn ang="0">
                  <a:pos x="T8" y="T9"/>
                </a:cxn>
                <a:cxn ang="0">
                  <a:pos x="T10" y="T11"/>
                </a:cxn>
              </a:cxnLst>
              <a:rect l="0" t="0" r="r" b="b"/>
              <a:pathLst>
                <a:path w="32" h="31">
                  <a:moveTo>
                    <a:pt x="28" y="1"/>
                  </a:moveTo>
                  <a:cubicBezTo>
                    <a:pt x="26" y="0"/>
                    <a:pt x="21" y="0"/>
                    <a:pt x="20" y="3"/>
                  </a:cubicBezTo>
                  <a:cubicBezTo>
                    <a:pt x="17" y="9"/>
                    <a:pt x="13" y="14"/>
                    <a:pt x="7" y="17"/>
                  </a:cubicBezTo>
                  <a:cubicBezTo>
                    <a:pt x="0" y="21"/>
                    <a:pt x="6" y="31"/>
                    <a:pt x="13" y="28"/>
                  </a:cubicBezTo>
                  <a:cubicBezTo>
                    <a:pt x="21" y="24"/>
                    <a:pt x="27" y="17"/>
                    <a:pt x="30" y="9"/>
                  </a:cubicBezTo>
                  <a:cubicBezTo>
                    <a:pt x="32" y="6"/>
                    <a:pt x="31" y="3"/>
                    <a:pt x="28" y="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48" name="Freeform 18"/>
            <p:cNvSpPr/>
            <p:nvPr/>
          </p:nvSpPr>
          <p:spPr bwMode="auto">
            <a:xfrm>
              <a:off x="2295" y="954"/>
              <a:ext cx="104" cy="43"/>
            </a:xfrm>
            <a:custGeom>
              <a:gdLst>
                <a:gd name="T0" fmla="*/ 28 w 39"/>
                <a:gd name="T1" fmla="*/ 1 h 16"/>
                <a:gd name="T2" fmla="*/ 7 w 39"/>
                <a:gd name="T3" fmla="*/ 4 h 16"/>
                <a:gd name="T4" fmla="*/ 7 w 39"/>
                <a:gd name="T5" fmla="*/ 16 h 16"/>
                <a:gd name="T6" fmla="*/ 31 w 39"/>
                <a:gd name="T7" fmla="*/ 13 h 16"/>
                <a:gd name="T8" fmla="*/ 28 w 39"/>
                <a:gd name="T9" fmla="*/ 1 h 16"/>
              </a:gdLst>
              <a:cxnLst>
                <a:cxn ang="0">
                  <a:pos x="T0" y="T1"/>
                </a:cxn>
                <a:cxn ang="0">
                  <a:pos x="T2" y="T3"/>
                </a:cxn>
                <a:cxn ang="0">
                  <a:pos x="T4" y="T5"/>
                </a:cxn>
                <a:cxn ang="0">
                  <a:pos x="T6" y="T7"/>
                </a:cxn>
                <a:cxn ang="0">
                  <a:pos x="T8" y="T9"/>
                </a:cxn>
              </a:cxnLst>
              <a:rect l="0" t="0" r="r" b="b"/>
              <a:pathLst>
                <a:path w="39" h="16">
                  <a:moveTo>
                    <a:pt x="28" y="1"/>
                  </a:moveTo>
                  <a:cubicBezTo>
                    <a:pt x="21" y="2"/>
                    <a:pt x="14" y="3"/>
                    <a:pt x="7" y="4"/>
                  </a:cubicBezTo>
                  <a:cubicBezTo>
                    <a:pt x="0" y="4"/>
                    <a:pt x="0" y="16"/>
                    <a:pt x="7" y="16"/>
                  </a:cubicBezTo>
                  <a:cubicBezTo>
                    <a:pt x="15" y="15"/>
                    <a:pt x="23" y="14"/>
                    <a:pt x="31" y="13"/>
                  </a:cubicBezTo>
                  <a:cubicBezTo>
                    <a:pt x="39" y="11"/>
                    <a:pt x="36" y="0"/>
                    <a:pt x="28" y="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49" name="Freeform 19"/>
            <p:cNvSpPr/>
            <p:nvPr/>
          </p:nvSpPr>
          <p:spPr bwMode="auto">
            <a:xfrm>
              <a:off x="2117" y="914"/>
              <a:ext cx="100" cy="69"/>
            </a:xfrm>
            <a:custGeom>
              <a:gdLst>
                <a:gd name="T0" fmla="*/ 29 w 37"/>
                <a:gd name="T1" fmla="*/ 12 h 26"/>
                <a:gd name="T2" fmla="*/ 10 w 37"/>
                <a:gd name="T3" fmla="*/ 2 h 26"/>
                <a:gd name="T4" fmla="*/ 2 w 37"/>
                <a:gd name="T5" fmla="*/ 5 h 26"/>
                <a:gd name="T6" fmla="*/ 4 w 37"/>
                <a:gd name="T7" fmla="*/ 13 h 26"/>
                <a:gd name="T8" fmla="*/ 26 w 37"/>
                <a:gd name="T9" fmla="*/ 24 h 26"/>
                <a:gd name="T10" fmla="*/ 29 w 37"/>
                <a:gd name="T11" fmla="*/ 12 h 26"/>
              </a:gdLst>
              <a:cxnLst>
                <a:cxn ang="0">
                  <a:pos x="T0" y="T1"/>
                </a:cxn>
                <a:cxn ang="0">
                  <a:pos x="T2" y="T3"/>
                </a:cxn>
                <a:cxn ang="0">
                  <a:pos x="T4" y="T5"/>
                </a:cxn>
                <a:cxn ang="0">
                  <a:pos x="T6" y="T7"/>
                </a:cxn>
                <a:cxn ang="0">
                  <a:pos x="T8" y="T9"/>
                </a:cxn>
                <a:cxn ang="0">
                  <a:pos x="T10" y="T11"/>
                </a:cxn>
              </a:cxnLst>
              <a:rect l="0" t="0" r="r" b="b"/>
              <a:pathLst>
                <a:path w="37" h="26">
                  <a:moveTo>
                    <a:pt x="29" y="12"/>
                  </a:moveTo>
                  <a:cubicBezTo>
                    <a:pt x="22" y="10"/>
                    <a:pt x="16" y="7"/>
                    <a:pt x="10" y="2"/>
                  </a:cubicBezTo>
                  <a:cubicBezTo>
                    <a:pt x="7" y="0"/>
                    <a:pt x="3" y="2"/>
                    <a:pt x="2" y="5"/>
                  </a:cubicBezTo>
                  <a:cubicBezTo>
                    <a:pt x="0" y="8"/>
                    <a:pt x="1" y="11"/>
                    <a:pt x="4" y="13"/>
                  </a:cubicBezTo>
                  <a:cubicBezTo>
                    <a:pt x="11" y="18"/>
                    <a:pt x="18" y="21"/>
                    <a:pt x="26" y="24"/>
                  </a:cubicBezTo>
                  <a:cubicBezTo>
                    <a:pt x="34" y="26"/>
                    <a:pt x="37" y="14"/>
                    <a:pt x="29" y="1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50" name="Freeform 20"/>
            <p:cNvSpPr/>
            <p:nvPr/>
          </p:nvSpPr>
          <p:spPr bwMode="auto">
            <a:xfrm>
              <a:off x="1996" y="766"/>
              <a:ext cx="68" cy="97"/>
            </a:xfrm>
            <a:custGeom>
              <a:gdLst>
                <a:gd name="T0" fmla="*/ 14 w 25"/>
                <a:gd name="T1" fmla="*/ 7 h 36"/>
                <a:gd name="T2" fmla="*/ 2 w 25"/>
                <a:gd name="T3" fmla="*/ 11 h 36"/>
                <a:gd name="T4" fmla="*/ 14 w 25"/>
                <a:gd name="T5" fmla="*/ 34 h 36"/>
                <a:gd name="T6" fmla="*/ 23 w 25"/>
                <a:gd name="T7" fmla="*/ 34 h 36"/>
                <a:gd name="T8" fmla="*/ 23 w 25"/>
                <a:gd name="T9" fmla="*/ 25 h 36"/>
                <a:gd name="T10" fmla="*/ 14 w 25"/>
                <a:gd name="T11" fmla="*/ 7 h 36"/>
              </a:gdLst>
              <a:cxnLst>
                <a:cxn ang="0">
                  <a:pos x="T0" y="T1"/>
                </a:cxn>
                <a:cxn ang="0">
                  <a:pos x="T2" y="T3"/>
                </a:cxn>
                <a:cxn ang="0">
                  <a:pos x="T4" y="T5"/>
                </a:cxn>
                <a:cxn ang="0">
                  <a:pos x="T6" y="T7"/>
                </a:cxn>
                <a:cxn ang="0">
                  <a:pos x="T8" y="T9"/>
                </a:cxn>
                <a:cxn ang="0">
                  <a:pos x="T10" y="T11"/>
                </a:cxn>
              </a:cxnLst>
              <a:rect l="0" t="0" r="r" b="b"/>
              <a:pathLst>
                <a:path w="25" h="36">
                  <a:moveTo>
                    <a:pt x="14" y="7"/>
                  </a:moveTo>
                  <a:cubicBezTo>
                    <a:pt x="12" y="0"/>
                    <a:pt x="0" y="3"/>
                    <a:pt x="2" y="11"/>
                  </a:cubicBezTo>
                  <a:cubicBezTo>
                    <a:pt x="5" y="19"/>
                    <a:pt x="9" y="27"/>
                    <a:pt x="14" y="34"/>
                  </a:cubicBezTo>
                  <a:cubicBezTo>
                    <a:pt x="16" y="36"/>
                    <a:pt x="21" y="36"/>
                    <a:pt x="23" y="34"/>
                  </a:cubicBezTo>
                  <a:cubicBezTo>
                    <a:pt x="25" y="31"/>
                    <a:pt x="25" y="28"/>
                    <a:pt x="23" y="25"/>
                  </a:cubicBezTo>
                  <a:cubicBezTo>
                    <a:pt x="19" y="20"/>
                    <a:pt x="16" y="14"/>
                    <a:pt x="14" y="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51" name="Freeform 21"/>
            <p:cNvSpPr/>
            <p:nvPr/>
          </p:nvSpPr>
          <p:spPr bwMode="auto">
            <a:xfrm>
              <a:off x="1986" y="581"/>
              <a:ext cx="40" cy="107"/>
            </a:xfrm>
            <a:custGeom>
              <a:gdLst>
                <a:gd name="T0" fmla="*/ 13 w 15"/>
                <a:gd name="T1" fmla="*/ 33 h 40"/>
                <a:gd name="T2" fmla="*/ 14 w 15"/>
                <a:gd name="T3" fmla="*/ 11 h 40"/>
                <a:gd name="T4" fmla="*/ 3 w 15"/>
                <a:gd name="T5" fmla="*/ 8 h 40"/>
                <a:gd name="T6" fmla="*/ 1 w 15"/>
                <a:gd name="T7" fmla="*/ 33 h 40"/>
                <a:gd name="T8" fmla="*/ 13 w 15"/>
                <a:gd name="T9" fmla="*/ 33 h 40"/>
              </a:gdLst>
              <a:cxnLst>
                <a:cxn ang="0">
                  <a:pos x="T0" y="T1"/>
                </a:cxn>
                <a:cxn ang="0">
                  <a:pos x="T2" y="T3"/>
                </a:cxn>
                <a:cxn ang="0">
                  <a:pos x="T4" y="T5"/>
                </a:cxn>
                <a:cxn ang="0">
                  <a:pos x="T6" y="T7"/>
                </a:cxn>
                <a:cxn ang="0">
                  <a:pos x="T8" y="T9"/>
                </a:cxn>
              </a:cxnLst>
              <a:rect l="0" t="0" r="r" b="b"/>
              <a:pathLst>
                <a:path w="15" h="40">
                  <a:moveTo>
                    <a:pt x="13" y="33"/>
                  </a:moveTo>
                  <a:cubicBezTo>
                    <a:pt x="12" y="25"/>
                    <a:pt x="13" y="18"/>
                    <a:pt x="14" y="11"/>
                  </a:cubicBezTo>
                  <a:cubicBezTo>
                    <a:pt x="15" y="3"/>
                    <a:pt x="4" y="0"/>
                    <a:pt x="3" y="8"/>
                  </a:cubicBezTo>
                  <a:cubicBezTo>
                    <a:pt x="1" y="16"/>
                    <a:pt x="0" y="24"/>
                    <a:pt x="1" y="33"/>
                  </a:cubicBezTo>
                  <a:cubicBezTo>
                    <a:pt x="1" y="40"/>
                    <a:pt x="13" y="40"/>
                    <a:pt x="13" y="3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52" name="Freeform 22"/>
            <p:cNvSpPr/>
            <p:nvPr/>
          </p:nvSpPr>
          <p:spPr bwMode="auto">
            <a:xfrm>
              <a:off x="2045" y="430"/>
              <a:ext cx="91" cy="83"/>
            </a:xfrm>
            <a:custGeom>
              <a:gdLst>
                <a:gd name="T0" fmla="*/ 22 w 34"/>
                <a:gd name="T1" fmla="*/ 4 h 31"/>
                <a:gd name="T2" fmla="*/ 3 w 34"/>
                <a:gd name="T3" fmla="*/ 20 h 31"/>
                <a:gd name="T4" fmla="*/ 3 w 34"/>
                <a:gd name="T5" fmla="*/ 29 h 31"/>
                <a:gd name="T6" fmla="*/ 11 w 34"/>
                <a:gd name="T7" fmla="*/ 29 h 31"/>
                <a:gd name="T8" fmla="*/ 28 w 34"/>
                <a:gd name="T9" fmla="*/ 14 h 31"/>
                <a:gd name="T10" fmla="*/ 22 w 34"/>
                <a:gd name="T11" fmla="*/ 4 h 31"/>
              </a:gdLst>
              <a:cxnLst>
                <a:cxn ang="0">
                  <a:pos x="T0" y="T1"/>
                </a:cxn>
                <a:cxn ang="0">
                  <a:pos x="T2" y="T3"/>
                </a:cxn>
                <a:cxn ang="0">
                  <a:pos x="T4" y="T5"/>
                </a:cxn>
                <a:cxn ang="0">
                  <a:pos x="T6" y="T7"/>
                </a:cxn>
                <a:cxn ang="0">
                  <a:pos x="T8" y="T9"/>
                </a:cxn>
                <a:cxn ang="0">
                  <a:pos x="T10" y="T11"/>
                </a:cxn>
              </a:cxnLst>
              <a:rect l="0" t="0" r="r" b="b"/>
              <a:pathLst>
                <a:path w="34" h="31">
                  <a:moveTo>
                    <a:pt x="22" y="4"/>
                  </a:moveTo>
                  <a:cubicBezTo>
                    <a:pt x="14" y="8"/>
                    <a:pt x="8" y="14"/>
                    <a:pt x="3" y="20"/>
                  </a:cubicBezTo>
                  <a:cubicBezTo>
                    <a:pt x="1" y="23"/>
                    <a:pt x="0" y="26"/>
                    <a:pt x="3" y="29"/>
                  </a:cubicBezTo>
                  <a:cubicBezTo>
                    <a:pt x="5" y="31"/>
                    <a:pt x="9" y="31"/>
                    <a:pt x="11" y="29"/>
                  </a:cubicBezTo>
                  <a:cubicBezTo>
                    <a:pt x="16" y="23"/>
                    <a:pt x="21" y="18"/>
                    <a:pt x="28" y="14"/>
                  </a:cubicBezTo>
                  <a:cubicBezTo>
                    <a:pt x="34" y="10"/>
                    <a:pt x="28" y="0"/>
                    <a:pt x="22"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grpSp>
      <p:sp>
        <p:nvSpPr>
          <p:cNvPr id="53" name="任意多边形 52"/>
          <p:cNvSpPr/>
          <p:nvPr/>
        </p:nvSpPr>
        <p:spPr>
          <a:xfrm>
            <a:off x="4039825" y="669820"/>
            <a:ext cx="3725000" cy="89090"/>
          </a:xfrm>
          <a:custGeom>
            <a:gdLst>
              <a:gd name="connsiteX0" fmla="*/ 0 w 2616200"/>
              <a:gd name="connsiteY0" fmla="*/ 0 h 89090"/>
              <a:gd name="connsiteX1" fmla="*/ 444500 w 2616200"/>
              <a:gd name="connsiteY1" fmla="*/ 88900 h 89090"/>
              <a:gd name="connsiteX2" fmla="*/ 1092200 w 2616200"/>
              <a:gd name="connsiteY2" fmla="*/ 25400 h 89090"/>
              <a:gd name="connsiteX3" fmla="*/ 1549400 w 2616200"/>
              <a:gd name="connsiteY3" fmla="*/ 88900 h 89090"/>
              <a:gd name="connsiteX4" fmla="*/ 2209800 w 2616200"/>
              <a:gd name="connsiteY4" fmla="*/ 38100 h 89090"/>
              <a:gd name="connsiteX5" fmla="*/ 2616200 w 2616200"/>
              <a:gd name="connsiteY5" fmla="*/ 76200 h 8909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200" h="89090">
                <a:moveTo>
                  <a:pt x="0" y="0"/>
                </a:moveTo>
                <a:cubicBezTo>
                  <a:pt x="131233" y="42333"/>
                  <a:pt x="262467" y="84667"/>
                  <a:pt x="444500" y="88900"/>
                </a:cubicBezTo>
                <a:cubicBezTo>
                  <a:pt x="626533" y="93133"/>
                  <a:pt x="908050" y="25400"/>
                  <a:pt x="1092200" y="25400"/>
                </a:cubicBezTo>
                <a:cubicBezTo>
                  <a:pt x="1276350" y="25400"/>
                  <a:pt x="1363133" y="86783"/>
                  <a:pt x="1549400" y="88900"/>
                </a:cubicBezTo>
                <a:cubicBezTo>
                  <a:pt x="1735667" y="91017"/>
                  <a:pt x="2032000" y="40217"/>
                  <a:pt x="2209800" y="38100"/>
                </a:cubicBezTo>
                <a:cubicBezTo>
                  <a:pt x="2387600" y="35983"/>
                  <a:pt x="2501900" y="56091"/>
                  <a:pt x="2616200" y="76200"/>
                </a:cubicBezTo>
              </a:path>
            </a:pathLst>
          </a:custGeom>
          <a:noFill/>
          <a:ln w="19050">
            <a:solidFill>
              <a:srgbClr val="132F95"/>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54" name="文本框 53"/>
          <p:cNvSpPr txBox="1"/>
          <p:nvPr/>
        </p:nvSpPr>
        <p:spPr>
          <a:xfrm>
            <a:off x="4182692" y="92705"/>
            <a:ext cx="3397085" cy="584775"/>
          </a:xfrm>
          <a:prstGeom prst="rect">
            <a:avLst/>
          </a:prstGeom>
          <a:noFill/>
        </p:spPr>
        <p:txBody>
          <a:bodyPr wrap="none" rtlCol="0">
            <a:spAutoFit/>
            <a:scene3d>
              <a:camera prst="orthographicFront"/>
              <a:lightRig rig="threePt" dir="t"/>
            </a:scene3d>
            <a:sp3d contourW="127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a:solidFill>
                  <a:srgbClr val="132F95"/>
                </a:solidFill>
                <a:cs typeface="+mn-ea"/>
                <a:sym typeface="+mn-lt"/>
              </a:rPr>
              <a:t>3.</a:t>
            </a:r>
            <a:r>
              <a:rPr lang="zh-CN" altLang="en-US" sz="3200">
                <a:solidFill>
                  <a:srgbClr val="132F95"/>
                </a:solidFill>
                <a:cs typeface="+mn-ea"/>
                <a:sym typeface="+mn-lt"/>
              </a:rPr>
              <a:t>关于其他应收款</a:t>
            </a:r>
          </a:p>
        </p:txBody>
      </p:sp>
      <p:graphicFrame>
        <p:nvGraphicFramePr>
          <p:cNvPr id="64" name="表格 63"/>
          <p:cNvGraphicFramePr>
            <a:graphicFrameLocks noGrp="1"/>
          </p:cNvGraphicFramePr>
          <p:nvPr/>
        </p:nvGraphicFramePr>
        <p:xfrm>
          <a:off x="412194" y="912798"/>
          <a:ext cx="10999681" cy="1780729"/>
        </p:xfrm>
        <a:graphic>
          <a:graphicData uri="http://schemas.openxmlformats.org/drawingml/2006/table">
            <a:tbl>
              <a:tblPr firstRow="1" bandRow="1">
                <a:tableStyleId>{5C22544A-7EE6-4342-B048-85BDC9FD1C3A}</a:tableStyleId>
              </a:tblPr>
              <a:tblGrid>
                <a:gridCol w="2004132">
                  <a:extLst>
                    <a:ext uri="{9D8B030D-6E8A-4147-A177-3AD203B41FA5}">
                      <a16:colId xmlns="" xmlns:a16="http://schemas.microsoft.com/office/drawing/2014/main" val="20000"/>
                    </a:ext>
                  </a:extLst>
                </a:gridCol>
                <a:gridCol w="1730841">
                  <a:extLst>
                    <a:ext uri="{9D8B030D-6E8A-4147-A177-3AD203B41FA5}">
                      <a16:colId xmlns="" xmlns:a16="http://schemas.microsoft.com/office/drawing/2014/main" val="20001"/>
                    </a:ext>
                  </a:extLst>
                </a:gridCol>
                <a:gridCol w="1730841">
                  <a:extLst>
                    <a:ext uri="{9D8B030D-6E8A-4147-A177-3AD203B41FA5}">
                      <a16:colId xmlns="" xmlns:a16="http://schemas.microsoft.com/office/drawing/2014/main" val="20002"/>
                    </a:ext>
                  </a:extLst>
                </a:gridCol>
                <a:gridCol w="1730841">
                  <a:extLst>
                    <a:ext uri="{9D8B030D-6E8A-4147-A177-3AD203B41FA5}">
                      <a16:colId xmlns="" xmlns:a16="http://schemas.microsoft.com/office/drawing/2014/main" val="20003"/>
                    </a:ext>
                  </a:extLst>
                </a:gridCol>
                <a:gridCol w="1821938">
                  <a:extLst>
                    <a:ext uri="{9D8B030D-6E8A-4147-A177-3AD203B41FA5}">
                      <a16:colId xmlns="" xmlns:a16="http://schemas.microsoft.com/office/drawing/2014/main" val="20004"/>
                    </a:ext>
                  </a:extLst>
                </a:gridCol>
                <a:gridCol w="1981088">
                  <a:extLst>
                    <a:ext uri="{9D8B030D-6E8A-4147-A177-3AD203B41FA5}">
                      <a16:colId xmlns="" xmlns:a16="http://schemas.microsoft.com/office/drawing/2014/main" val="20005"/>
                    </a:ext>
                  </a:extLst>
                </a:gridCol>
              </a:tblGrid>
              <a:tr h="401076">
                <a:tc>
                  <a:txBody>
                    <a:bodyPr vert="horz" wrap="square"/>
                    <a:lstStyle>
                      <a:lvl1pPr marL="0" algn="l" defTabSz="914400" rtl="0" eaLnBrk="1" latinLnBrk="0" hangingPunct="1">
                        <a:defRPr sz="1800" b="1" kern="1200">
                          <a:solidFill>
                            <a:schemeClr val="lt1"/>
                          </a:solidFill>
                          <a:latin typeface="Century Gothic" panose="020b0502020202020204"/>
                        </a:defRPr>
                      </a:lvl1pPr>
                      <a:lvl2pPr marL="457200" algn="l" defTabSz="914400" rtl="0" eaLnBrk="1" latinLnBrk="0" hangingPunct="1">
                        <a:defRPr sz="1800" b="1" kern="1200">
                          <a:solidFill>
                            <a:schemeClr val="lt1"/>
                          </a:solidFill>
                          <a:latin typeface="Century Gothic" panose="020b0502020202020204"/>
                        </a:defRPr>
                      </a:lvl2pPr>
                      <a:lvl3pPr marL="914400" algn="l" defTabSz="914400" rtl="0" eaLnBrk="1" latinLnBrk="0" hangingPunct="1">
                        <a:defRPr sz="1800" b="1" kern="1200">
                          <a:solidFill>
                            <a:schemeClr val="lt1"/>
                          </a:solidFill>
                          <a:latin typeface="Century Gothic" panose="020b0502020202020204"/>
                        </a:defRPr>
                      </a:lvl3pPr>
                      <a:lvl4pPr marL="1371600" algn="l" defTabSz="914400" rtl="0" eaLnBrk="1" latinLnBrk="0" hangingPunct="1">
                        <a:defRPr sz="1800" b="1" kern="1200">
                          <a:solidFill>
                            <a:schemeClr val="lt1"/>
                          </a:solidFill>
                          <a:latin typeface="Century Gothic" panose="020b0502020202020204"/>
                        </a:defRPr>
                      </a:lvl4pPr>
                      <a:lvl5pPr marL="1828800" algn="l" defTabSz="914400" rtl="0" eaLnBrk="1" latinLnBrk="0" hangingPunct="1">
                        <a:defRPr sz="1800" b="1" kern="1200">
                          <a:solidFill>
                            <a:schemeClr val="lt1"/>
                          </a:solidFill>
                          <a:latin typeface="Century Gothic" panose="020b0502020202020204"/>
                        </a:defRPr>
                      </a:lvl5pPr>
                      <a:lvl6pPr marL="2286000" algn="l" defTabSz="914400" rtl="0" eaLnBrk="1" latinLnBrk="0" hangingPunct="1">
                        <a:defRPr sz="1800" b="1" kern="1200">
                          <a:solidFill>
                            <a:schemeClr val="lt1"/>
                          </a:solidFill>
                          <a:latin typeface="Century Gothic" panose="020b0502020202020204"/>
                        </a:defRPr>
                      </a:lvl6pPr>
                      <a:lvl7pPr marL="2743200" algn="l" defTabSz="914400" rtl="0" eaLnBrk="1" latinLnBrk="0" hangingPunct="1">
                        <a:defRPr sz="1800" b="1" kern="1200">
                          <a:solidFill>
                            <a:schemeClr val="lt1"/>
                          </a:solidFill>
                          <a:latin typeface="Century Gothic" panose="020b0502020202020204"/>
                        </a:defRPr>
                      </a:lvl7pPr>
                      <a:lvl8pPr marL="3200400" algn="l" defTabSz="914400" rtl="0" eaLnBrk="1" latinLnBrk="0" hangingPunct="1">
                        <a:defRPr sz="1800" b="1" kern="1200">
                          <a:solidFill>
                            <a:schemeClr val="lt1"/>
                          </a:solidFill>
                          <a:latin typeface="Century Gothic" panose="020b0502020202020204"/>
                        </a:defRPr>
                      </a:lvl8pPr>
                      <a:lvl9pPr marL="3657600" algn="l" defTabSz="914400" rtl="0" eaLnBrk="1" latinLnBrk="0" hangingPunct="1">
                        <a:defRPr sz="1800" b="1" kern="1200">
                          <a:solidFill>
                            <a:schemeClr val="lt1"/>
                          </a:solidFill>
                          <a:latin typeface="Century Gothic" panose="020b0502020202020204"/>
                        </a:defRPr>
                      </a:lvl9pPr>
                    </a:lstStyle>
                    <a:p>
                      <a:pPr algn="ctr"/>
                      <a:r>
                        <a:rPr lang="zh-CN" altLang="en-US"/>
                        <a:t>项目</a:t>
                      </a:r>
                    </a:p>
                  </a:txBody>
                  <a:tcPr/>
                </a:tc>
                <a:tc>
                  <a:txBody>
                    <a:bodyPr vert="horz" wrap="square"/>
                    <a:lstStyle>
                      <a:lvl1pPr marL="0" algn="l" defTabSz="914400" rtl="0" eaLnBrk="1" latinLnBrk="0" hangingPunct="1">
                        <a:defRPr sz="1800" b="1" kern="1200">
                          <a:solidFill>
                            <a:schemeClr val="lt1"/>
                          </a:solidFill>
                          <a:latin typeface="Century Gothic" panose="020b0502020202020204"/>
                        </a:defRPr>
                      </a:lvl1pPr>
                      <a:lvl2pPr marL="457200" algn="l" defTabSz="914400" rtl="0" eaLnBrk="1" latinLnBrk="0" hangingPunct="1">
                        <a:defRPr sz="1800" b="1" kern="1200">
                          <a:solidFill>
                            <a:schemeClr val="lt1"/>
                          </a:solidFill>
                          <a:latin typeface="Century Gothic" panose="020b0502020202020204"/>
                        </a:defRPr>
                      </a:lvl2pPr>
                      <a:lvl3pPr marL="914400" algn="l" defTabSz="914400" rtl="0" eaLnBrk="1" latinLnBrk="0" hangingPunct="1">
                        <a:defRPr sz="1800" b="1" kern="1200">
                          <a:solidFill>
                            <a:schemeClr val="lt1"/>
                          </a:solidFill>
                          <a:latin typeface="Century Gothic" panose="020b0502020202020204"/>
                        </a:defRPr>
                      </a:lvl3pPr>
                      <a:lvl4pPr marL="1371600" algn="l" defTabSz="914400" rtl="0" eaLnBrk="1" latinLnBrk="0" hangingPunct="1">
                        <a:defRPr sz="1800" b="1" kern="1200">
                          <a:solidFill>
                            <a:schemeClr val="lt1"/>
                          </a:solidFill>
                          <a:latin typeface="Century Gothic" panose="020b0502020202020204"/>
                        </a:defRPr>
                      </a:lvl4pPr>
                      <a:lvl5pPr marL="1828800" algn="l" defTabSz="914400" rtl="0" eaLnBrk="1" latinLnBrk="0" hangingPunct="1">
                        <a:defRPr sz="1800" b="1" kern="1200">
                          <a:solidFill>
                            <a:schemeClr val="lt1"/>
                          </a:solidFill>
                          <a:latin typeface="Century Gothic" panose="020b0502020202020204"/>
                        </a:defRPr>
                      </a:lvl5pPr>
                      <a:lvl6pPr marL="2286000" algn="l" defTabSz="914400" rtl="0" eaLnBrk="1" latinLnBrk="0" hangingPunct="1">
                        <a:defRPr sz="1800" b="1" kern="1200">
                          <a:solidFill>
                            <a:schemeClr val="lt1"/>
                          </a:solidFill>
                          <a:latin typeface="Century Gothic" panose="020b0502020202020204"/>
                        </a:defRPr>
                      </a:lvl6pPr>
                      <a:lvl7pPr marL="2743200" algn="l" defTabSz="914400" rtl="0" eaLnBrk="1" latinLnBrk="0" hangingPunct="1">
                        <a:defRPr sz="1800" b="1" kern="1200">
                          <a:solidFill>
                            <a:schemeClr val="lt1"/>
                          </a:solidFill>
                          <a:latin typeface="Century Gothic" panose="020b0502020202020204"/>
                        </a:defRPr>
                      </a:lvl7pPr>
                      <a:lvl8pPr marL="3200400" algn="l" defTabSz="914400" rtl="0" eaLnBrk="1" latinLnBrk="0" hangingPunct="1">
                        <a:defRPr sz="1800" b="1" kern="1200">
                          <a:solidFill>
                            <a:schemeClr val="lt1"/>
                          </a:solidFill>
                          <a:latin typeface="Century Gothic" panose="020b0502020202020204"/>
                        </a:defRPr>
                      </a:lvl8pPr>
                      <a:lvl9pPr marL="3657600" algn="l" defTabSz="914400" rtl="0" eaLnBrk="1" latinLnBrk="0" hangingPunct="1">
                        <a:defRPr sz="1800" b="1" kern="1200">
                          <a:solidFill>
                            <a:schemeClr val="lt1"/>
                          </a:solidFill>
                          <a:latin typeface="Century Gothic" panose="020b0502020202020204"/>
                        </a:defRPr>
                      </a:lvl9pPr>
                    </a:lstStyle>
                    <a:p>
                      <a:pPr algn="ctr"/>
                      <a:r>
                        <a:rPr lang="en-US" altLang="zh-CN"/>
                        <a:t>2015</a:t>
                      </a:r>
                      <a:endParaRPr lang="zh-CN" altLang="en-US"/>
                    </a:p>
                  </a:txBody>
                  <a:tcPr/>
                </a:tc>
                <a:tc>
                  <a:txBody>
                    <a:bodyPr vert="horz" wrap="square"/>
                    <a:lstStyle>
                      <a:lvl1pPr marL="0" algn="l" defTabSz="914400" rtl="0" eaLnBrk="1" latinLnBrk="0" hangingPunct="1">
                        <a:defRPr sz="1800" b="1" kern="1200">
                          <a:solidFill>
                            <a:schemeClr val="lt1"/>
                          </a:solidFill>
                          <a:latin typeface="Century Gothic" panose="020b0502020202020204"/>
                        </a:defRPr>
                      </a:lvl1pPr>
                      <a:lvl2pPr marL="457200" algn="l" defTabSz="914400" rtl="0" eaLnBrk="1" latinLnBrk="0" hangingPunct="1">
                        <a:defRPr sz="1800" b="1" kern="1200">
                          <a:solidFill>
                            <a:schemeClr val="lt1"/>
                          </a:solidFill>
                          <a:latin typeface="Century Gothic" panose="020b0502020202020204"/>
                        </a:defRPr>
                      </a:lvl2pPr>
                      <a:lvl3pPr marL="914400" algn="l" defTabSz="914400" rtl="0" eaLnBrk="1" latinLnBrk="0" hangingPunct="1">
                        <a:defRPr sz="1800" b="1" kern="1200">
                          <a:solidFill>
                            <a:schemeClr val="lt1"/>
                          </a:solidFill>
                          <a:latin typeface="Century Gothic" panose="020b0502020202020204"/>
                        </a:defRPr>
                      </a:lvl3pPr>
                      <a:lvl4pPr marL="1371600" algn="l" defTabSz="914400" rtl="0" eaLnBrk="1" latinLnBrk="0" hangingPunct="1">
                        <a:defRPr sz="1800" b="1" kern="1200">
                          <a:solidFill>
                            <a:schemeClr val="lt1"/>
                          </a:solidFill>
                          <a:latin typeface="Century Gothic" panose="020b0502020202020204"/>
                        </a:defRPr>
                      </a:lvl4pPr>
                      <a:lvl5pPr marL="1828800" algn="l" defTabSz="914400" rtl="0" eaLnBrk="1" latinLnBrk="0" hangingPunct="1">
                        <a:defRPr sz="1800" b="1" kern="1200">
                          <a:solidFill>
                            <a:schemeClr val="lt1"/>
                          </a:solidFill>
                          <a:latin typeface="Century Gothic" panose="020b0502020202020204"/>
                        </a:defRPr>
                      </a:lvl5pPr>
                      <a:lvl6pPr marL="2286000" algn="l" defTabSz="914400" rtl="0" eaLnBrk="1" latinLnBrk="0" hangingPunct="1">
                        <a:defRPr sz="1800" b="1" kern="1200">
                          <a:solidFill>
                            <a:schemeClr val="lt1"/>
                          </a:solidFill>
                          <a:latin typeface="Century Gothic" panose="020b0502020202020204"/>
                        </a:defRPr>
                      </a:lvl6pPr>
                      <a:lvl7pPr marL="2743200" algn="l" defTabSz="914400" rtl="0" eaLnBrk="1" latinLnBrk="0" hangingPunct="1">
                        <a:defRPr sz="1800" b="1" kern="1200">
                          <a:solidFill>
                            <a:schemeClr val="lt1"/>
                          </a:solidFill>
                          <a:latin typeface="Century Gothic" panose="020b0502020202020204"/>
                        </a:defRPr>
                      </a:lvl7pPr>
                      <a:lvl8pPr marL="3200400" algn="l" defTabSz="914400" rtl="0" eaLnBrk="1" latinLnBrk="0" hangingPunct="1">
                        <a:defRPr sz="1800" b="1" kern="1200">
                          <a:solidFill>
                            <a:schemeClr val="lt1"/>
                          </a:solidFill>
                          <a:latin typeface="Century Gothic" panose="020b0502020202020204"/>
                        </a:defRPr>
                      </a:lvl8pPr>
                      <a:lvl9pPr marL="3657600" algn="l" defTabSz="914400" rtl="0" eaLnBrk="1" latinLnBrk="0" hangingPunct="1">
                        <a:defRPr sz="1800" b="1" kern="1200">
                          <a:solidFill>
                            <a:schemeClr val="lt1"/>
                          </a:solidFill>
                          <a:latin typeface="Century Gothic" panose="020b0502020202020204"/>
                        </a:defRPr>
                      </a:lvl9pPr>
                    </a:lstStyle>
                    <a:p>
                      <a:pPr algn="ctr"/>
                      <a:r>
                        <a:rPr lang="en-US" altLang="zh-CN"/>
                        <a:t>2016</a:t>
                      </a:r>
                      <a:endParaRPr lang="zh-CN" altLang="en-US"/>
                    </a:p>
                  </a:txBody>
                  <a:tcPr/>
                </a:tc>
                <a:tc>
                  <a:txBody>
                    <a:bodyPr vert="horz" wrap="square"/>
                    <a:lstStyle>
                      <a:lvl1pPr marL="0" algn="l" defTabSz="914400" rtl="0" eaLnBrk="1" latinLnBrk="0" hangingPunct="1">
                        <a:defRPr sz="1800" b="1" kern="1200">
                          <a:solidFill>
                            <a:schemeClr val="lt1"/>
                          </a:solidFill>
                          <a:latin typeface="Century Gothic" panose="020b0502020202020204"/>
                        </a:defRPr>
                      </a:lvl1pPr>
                      <a:lvl2pPr marL="457200" algn="l" defTabSz="914400" rtl="0" eaLnBrk="1" latinLnBrk="0" hangingPunct="1">
                        <a:defRPr sz="1800" b="1" kern="1200">
                          <a:solidFill>
                            <a:schemeClr val="lt1"/>
                          </a:solidFill>
                          <a:latin typeface="Century Gothic" panose="020b0502020202020204"/>
                        </a:defRPr>
                      </a:lvl2pPr>
                      <a:lvl3pPr marL="914400" algn="l" defTabSz="914400" rtl="0" eaLnBrk="1" latinLnBrk="0" hangingPunct="1">
                        <a:defRPr sz="1800" b="1" kern="1200">
                          <a:solidFill>
                            <a:schemeClr val="lt1"/>
                          </a:solidFill>
                          <a:latin typeface="Century Gothic" panose="020b0502020202020204"/>
                        </a:defRPr>
                      </a:lvl3pPr>
                      <a:lvl4pPr marL="1371600" algn="l" defTabSz="914400" rtl="0" eaLnBrk="1" latinLnBrk="0" hangingPunct="1">
                        <a:defRPr sz="1800" b="1" kern="1200">
                          <a:solidFill>
                            <a:schemeClr val="lt1"/>
                          </a:solidFill>
                          <a:latin typeface="Century Gothic" panose="020b0502020202020204"/>
                        </a:defRPr>
                      </a:lvl4pPr>
                      <a:lvl5pPr marL="1828800" algn="l" defTabSz="914400" rtl="0" eaLnBrk="1" latinLnBrk="0" hangingPunct="1">
                        <a:defRPr sz="1800" b="1" kern="1200">
                          <a:solidFill>
                            <a:schemeClr val="lt1"/>
                          </a:solidFill>
                          <a:latin typeface="Century Gothic" panose="020b0502020202020204"/>
                        </a:defRPr>
                      </a:lvl5pPr>
                      <a:lvl6pPr marL="2286000" algn="l" defTabSz="914400" rtl="0" eaLnBrk="1" latinLnBrk="0" hangingPunct="1">
                        <a:defRPr sz="1800" b="1" kern="1200">
                          <a:solidFill>
                            <a:schemeClr val="lt1"/>
                          </a:solidFill>
                          <a:latin typeface="Century Gothic" panose="020b0502020202020204"/>
                        </a:defRPr>
                      </a:lvl6pPr>
                      <a:lvl7pPr marL="2743200" algn="l" defTabSz="914400" rtl="0" eaLnBrk="1" latinLnBrk="0" hangingPunct="1">
                        <a:defRPr sz="1800" b="1" kern="1200">
                          <a:solidFill>
                            <a:schemeClr val="lt1"/>
                          </a:solidFill>
                          <a:latin typeface="Century Gothic" panose="020b0502020202020204"/>
                        </a:defRPr>
                      </a:lvl7pPr>
                      <a:lvl8pPr marL="3200400" algn="l" defTabSz="914400" rtl="0" eaLnBrk="1" latinLnBrk="0" hangingPunct="1">
                        <a:defRPr sz="1800" b="1" kern="1200">
                          <a:solidFill>
                            <a:schemeClr val="lt1"/>
                          </a:solidFill>
                          <a:latin typeface="Century Gothic" panose="020b0502020202020204"/>
                        </a:defRPr>
                      </a:lvl8pPr>
                      <a:lvl9pPr marL="3657600" algn="l" defTabSz="914400" rtl="0" eaLnBrk="1" latinLnBrk="0" hangingPunct="1">
                        <a:defRPr sz="1800" b="1" kern="1200">
                          <a:solidFill>
                            <a:schemeClr val="lt1"/>
                          </a:solidFill>
                          <a:latin typeface="Century Gothic" panose="020b0502020202020204"/>
                        </a:defRPr>
                      </a:lvl9pPr>
                    </a:lstStyle>
                    <a:p>
                      <a:pPr algn="ctr"/>
                      <a:r>
                        <a:rPr lang="en-US" altLang="zh-CN"/>
                        <a:t>2017</a:t>
                      </a:r>
                      <a:endParaRPr lang="zh-CN" altLang="en-US"/>
                    </a:p>
                  </a:txBody>
                  <a:tcPr/>
                </a:tc>
                <a:tc>
                  <a:txBody>
                    <a:bodyPr vert="horz" wrap="square"/>
                    <a:lstStyle>
                      <a:lvl1pPr marL="0" algn="l" defTabSz="914400" rtl="0" eaLnBrk="1" latinLnBrk="0" hangingPunct="1">
                        <a:defRPr sz="1800" b="1" kern="1200">
                          <a:solidFill>
                            <a:schemeClr val="lt1"/>
                          </a:solidFill>
                          <a:latin typeface="Century Gothic" panose="020b0502020202020204"/>
                        </a:defRPr>
                      </a:lvl1pPr>
                      <a:lvl2pPr marL="457200" algn="l" defTabSz="914400" rtl="0" eaLnBrk="1" latinLnBrk="0" hangingPunct="1">
                        <a:defRPr sz="1800" b="1" kern="1200">
                          <a:solidFill>
                            <a:schemeClr val="lt1"/>
                          </a:solidFill>
                          <a:latin typeface="Century Gothic" panose="020b0502020202020204"/>
                        </a:defRPr>
                      </a:lvl2pPr>
                      <a:lvl3pPr marL="914400" algn="l" defTabSz="914400" rtl="0" eaLnBrk="1" latinLnBrk="0" hangingPunct="1">
                        <a:defRPr sz="1800" b="1" kern="1200">
                          <a:solidFill>
                            <a:schemeClr val="lt1"/>
                          </a:solidFill>
                          <a:latin typeface="Century Gothic" panose="020b0502020202020204"/>
                        </a:defRPr>
                      </a:lvl3pPr>
                      <a:lvl4pPr marL="1371600" algn="l" defTabSz="914400" rtl="0" eaLnBrk="1" latinLnBrk="0" hangingPunct="1">
                        <a:defRPr sz="1800" b="1" kern="1200">
                          <a:solidFill>
                            <a:schemeClr val="lt1"/>
                          </a:solidFill>
                          <a:latin typeface="Century Gothic" panose="020b0502020202020204"/>
                        </a:defRPr>
                      </a:lvl4pPr>
                      <a:lvl5pPr marL="1828800" algn="l" defTabSz="914400" rtl="0" eaLnBrk="1" latinLnBrk="0" hangingPunct="1">
                        <a:defRPr sz="1800" b="1" kern="1200">
                          <a:solidFill>
                            <a:schemeClr val="lt1"/>
                          </a:solidFill>
                          <a:latin typeface="Century Gothic" panose="020b0502020202020204"/>
                        </a:defRPr>
                      </a:lvl5pPr>
                      <a:lvl6pPr marL="2286000" algn="l" defTabSz="914400" rtl="0" eaLnBrk="1" latinLnBrk="0" hangingPunct="1">
                        <a:defRPr sz="1800" b="1" kern="1200">
                          <a:solidFill>
                            <a:schemeClr val="lt1"/>
                          </a:solidFill>
                          <a:latin typeface="Century Gothic" panose="020b0502020202020204"/>
                        </a:defRPr>
                      </a:lvl6pPr>
                      <a:lvl7pPr marL="2743200" algn="l" defTabSz="914400" rtl="0" eaLnBrk="1" latinLnBrk="0" hangingPunct="1">
                        <a:defRPr sz="1800" b="1" kern="1200">
                          <a:solidFill>
                            <a:schemeClr val="lt1"/>
                          </a:solidFill>
                          <a:latin typeface="Century Gothic" panose="020b0502020202020204"/>
                        </a:defRPr>
                      </a:lvl7pPr>
                      <a:lvl8pPr marL="3200400" algn="l" defTabSz="914400" rtl="0" eaLnBrk="1" latinLnBrk="0" hangingPunct="1">
                        <a:defRPr sz="1800" b="1" kern="1200">
                          <a:solidFill>
                            <a:schemeClr val="lt1"/>
                          </a:solidFill>
                          <a:latin typeface="Century Gothic" panose="020b0502020202020204"/>
                        </a:defRPr>
                      </a:lvl8pPr>
                      <a:lvl9pPr marL="3657600" algn="l" defTabSz="914400" rtl="0" eaLnBrk="1" latinLnBrk="0" hangingPunct="1">
                        <a:defRPr sz="1800" b="1" kern="1200">
                          <a:solidFill>
                            <a:schemeClr val="lt1"/>
                          </a:solidFill>
                          <a:latin typeface="Century Gothic" panose="020b0502020202020204"/>
                        </a:defRPr>
                      </a:lvl9pPr>
                    </a:lstStyle>
                    <a:p>
                      <a:pPr algn="ctr"/>
                      <a:r>
                        <a:rPr lang="en-US" altLang="zh-CN"/>
                        <a:t>2018</a:t>
                      </a:r>
                      <a:endParaRPr lang="zh-CN" altLang="en-US"/>
                    </a:p>
                  </a:txBody>
                  <a:tcPr/>
                </a:tc>
                <a:tc>
                  <a:txBody>
                    <a:bodyPr vert="horz" wrap="square"/>
                    <a:lstStyle>
                      <a:lvl1pPr marL="0" algn="l" defTabSz="914400" rtl="0" eaLnBrk="1" latinLnBrk="0" hangingPunct="1">
                        <a:defRPr sz="1800" b="1" kern="1200">
                          <a:solidFill>
                            <a:schemeClr val="lt1"/>
                          </a:solidFill>
                          <a:latin typeface="Century Gothic" panose="020b0502020202020204"/>
                        </a:defRPr>
                      </a:lvl1pPr>
                      <a:lvl2pPr marL="457200" algn="l" defTabSz="914400" rtl="0" eaLnBrk="1" latinLnBrk="0" hangingPunct="1">
                        <a:defRPr sz="1800" b="1" kern="1200">
                          <a:solidFill>
                            <a:schemeClr val="lt1"/>
                          </a:solidFill>
                          <a:latin typeface="Century Gothic" panose="020b0502020202020204"/>
                        </a:defRPr>
                      </a:lvl2pPr>
                      <a:lvl3pPr marL="914400" algn="l" defTabSz="914400" rtl="0" eaLnBrk="1" latinLnBrk="0" hangingPunct="1">
                        <a:defRPr sz="1800" b="1" kern="1200">
                          <a:solidFill>
                            <a:schemeClr val="lt1"/>
                          </a:solidFill>
                          <a:latin typeface="Century Gothic" panose="020b0502020202020204"/>
                        </a:defRPr>
                      </a:lvl3pPr>
                      <a:lvl4pPr marL="1371600" algn="l" defTabSz="914400" rtl="0" eaLnBrk="1" latinLnBrk="0" hangingPunct="1">
                        <a:defRPr sz="1800" b="1" kern="1200">
                          <a:solidFill>
                            <a:schemeClr val="lt1"/>
                          </a:solidFill>
                          <a:latin typeface="Century Gothic" panose="020b0502020202020204"/>
                        </a:defRPr>
                      </a:lvl4pPr>
                      <a:lvl5pPr marL="1828800" algn="l" defTabSz="914400" rtl="0" eaLnBrk="1" latinLnBrk="0" hangingPunct="1">
                        <a:defRPr sz="1800" b="1" kern="1200">
                          <a:solidFill>
                            <a:schemeClr val="lt1"/>
                          </a:solidFill>
                          <a:latin typeface="Century Gothic" panose="020b0502020202020204"/>
                        </a:defRPr>
                      </a:lvl5pPr>
                      <a:lvl6pPr marL="2286000" algn="l" defTabSz="914400" rtl="0" eaLnBrk="1" latinLnBrk="0" hangingPunct="1">
                        <a:defRPr sz="1800" b="1" kern="1200">
                          <a:solidFill>
                            <a:schemeClr val="lt1"/>
                          </a:solidFill>
                          <a:latin typeface="Century Gothic" panose="020b0502020202020204"/>
                        </a:defRPr>
                      </a:lvl6pPr>
                      <a:lvl7pPr marL="2743200" algn="l" defTabSz="914400" rtl="0" eaLnBrk="1" latinLnBrk="0" hangingPunct="1">
                        <a:defRPr sz="1800" b="1" kern="1200">
                          <a:solidFill>
                            <a:schemeClr val="lt1"/>
                          </a:solidFill>
                          <a:latin typeface="Century Gothic" panose="020b0502020202020204"/>
                        </a:defRPr>
                      </a:lvl7pPr>
                      <a:lvl8pPr marL="3200400" algn="l" defTabSz="914400" rtl="0" eaLnBrk="1" latinLnBrk="0" hangingPunct="1">
                        <a:defRPr sz="1800" b="1" kern="1200">
                          <a:solidFill>
                            <a:schemeClr val="lt1"/>
                          </a:solidFill>
                          <a:latin typeface="Century Gothic" panose="020b0502020202020204"/>
                        </a:defRPr>
                      </a:lvl8pPr>
                      <a:lvl9pPr marL="3657600" algn="l" defTabSz="914400" rtl="0" eaLnBrk="1" latinLnBrk="0" hangingPunct="1">
                        <a:defRPr sz="1800" b="1" kern="1200">
                          <a:solidFill>
                            <a:schemeClr val="lt1"/>
                          </a:solidFill>
                          <a:latin typeface="Century Gothic" panose="020b0502020202020204"/>
                        </a:defRPr>
                      </a:lvl9pPr>
                    </a:lstStyle>
                    <a:p>
                      <a:pPr algn="ctr"/>
                      <a:r>
                        <a:rPr lang="en-US" altLang="zh-CN"/>
                        <a:t>2019</a:t>
                      </a:r>
                      <a:endParaRPr lang="zh-CN" altLang="en-US"/>
                    </a:p>
                  </a:txBody>
                  <a:tcPr/>
                </a:tc>
                <a:extLst>
                  <a:ext uri="{0D108BD9-81ED-4DB2-BD59-A6C34878D82A}">
                    <a16:rowId xmlns="" xmlns:a16="http://schemas.microsoft.com/office/drawing/2014/main" val="10000"/>
                  </a:ext>
                </a:extLst>
              </a:tr>
              <a:tr h="610419">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zh-CN" altLang="en-US" sz="1800"/>
                        <a:t>合并资产负债表其他应收款项目</a:t>
                      </a:r>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a:t>509,414.00</a:t>
                      </a:r>
                      <a:endParaRPr lang="zh-CN" altLang="en-US"/>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1800"/>
                        <a:t>563,215.00</a:t>
                      </a:r>
                      <a:endParaRPr lang="zh-CN" altLang="en-US" sz="1800"/>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a:t>825,499.00</a:t>
                      </a:r>
                      <a:endParaRPr lang="zh-CN" altLang="en-US"/>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1800"/>
                        <a:t>1,010,378.00</a:t>
                      </a:r>
                      <a:endParaRPr lang="zh-CN" altLang="en-US" sz="1800"/>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1800"/>
                        <a:t>1,561,194.00</a:t>
                      </a:r>
                      <a:endParaRPr lang="zh-CN" altLang="en-US" sz="1800"/>
                    </a:p>
                  </a:txBody>
                  <a:tcPr/>
                </a:tc>
                <a:extLst>
                  <a:ext uri="{0D108BD9-81ED-4DB2-BD59-A6C34878D82A}">
                    <a16:rowId xmlns="" xmlns:a16="http://schemas.microsoft.com/office/drawing/2014/main" val="10001"/>
                  </a:ext>
                </a:extLst>
              </a:tr>
              <a:tr h="739573">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r>
                        <a:rPr lang="zh-CN" altLang="en-US"/>
                        <a:t>母公司其他应收款项目</a:t>
                      </a:r>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r>
                        <a:rPr lang="en-US" altLang="zh-CN"/>
                        <a:t>22,844,575 .00</a:t>
                      </a:r>
                      <a:endParaRPr lang="zh-CN" altLang="en-US"/>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sz="1800"/>
                        <a:t>22,332,603.00 </a:t>
                      </a:r>
                      <a:endParaRPr lang="zh-CN" altLang="en-US" sz="1800"/>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r>
                        <a:rPr lang="en-US" altLang="zh-CN"/>
                        <a:t>22,628,048.00</a:t>
                      </a:r>
                      <a:endParaRPr lang="zh-CN" altLang="en-US"/>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a:t>25,999,084.00</a:t>
                      </a:r>
                      <a:endParaRPr lang="zh-CN" altLang="en-US"/>
                    </a:p>
                  </a:txBody>
                  <a:tcPr/>
                </a:tc>
                <a:tc>
                  <a:txBody>
                    <a:bodyPr vert="horz" wrap="square"/>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pPr algn="ctr"/>
                      <a:r>
                        <a:rPr lang="en-US" altLang="zh-CN"/>
                        <a:t>32,967,912.00</a:t>
                      </a:r>
                      <a:endParaRPr lang="zh-CN" altLang="en-US"/>
                    </a:p>
                  </a:txBody>
                  <a:tcPr/>
                </a:tc>
                <a:extLst>
                  <a:ext uri="{0D108BD9-81ED-4DB2-BD59-A6C34878D82A}">
                    <a16:rowId xmlns="" xmlns:a16="http://schemas.microsoft.com/office/drawing/2014/main" val="10002"/>
                  </a:ext>
                </a:extLst>
              </a:tr>
            </a:tbl>
          </a:graphicData>
        </a:graphic>
      </p:graphicFrame>
      <p:sp>
        <p:nvSpPr>
          <p:cNvPr id="65" name="TextBox 64"/>
          <p:cNvSpPr txBox="1"/>
          <p:nvPr/>
        </p:nvSpPr>
        <p:spPr>
          <a:xfrm>
            <a:off x="9804412" y="605021"/>
            <a:ext cx="1368152" cy="30777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zh-CN" altLang="en-US" sz="1400" b="0" i="0" u="none" strike="noStrike" kern="0" cap="none" spc="0" normalizeH="0" baseline="0" noProof="0">
                <a:ln>
                  <a:noFill/>
                </a:ln>
                <a:solidFill>
                  <a:sysClr val="windowText" lastClr="000000"/>
                </a:solidFill>
                <a:effectLst/>
                <a:uLnTx/>
                <a:uFillTx/>
              </a:rPr>
              <a:t>单位：千元</a:t>
            </a:r>
          </a:p>
        </p:txBody>
      </p:sp>
      <p:sp>
        <p:nvSpPr>
          <p:cNvPr id="66" name="TextBox 65"/>
          <p:cNvSpPr txBox="1"/>
          <p:nvPr/>
        </p:nvSpPr>
        <p:spPr>
          <a:xfrm>
            <a:off x="906834" y="2752584"/>
            <a:ext cx="10922642" cy="415498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zh-CN" altLang="en-US" sz="2400" b="0" i="0" u="none" strike="noStrike" kern="0" cap="none" spc="0" normalizeH="0" baseline="0" noProof="0">
                <a:ln>
                  <a:noFill/>
                </a:ln>
                <a:solidFill>
                  <a:sysClr val="windowText" lastClr="000000"/>
                </a:solidFill>
                <a:effectLst/>
                <a:uLnTx/>
                <a:uFillTx/>
              </a:rPr>
              <a:t>     企业的合并资产负债表的其他应付款项</a:t>
            </a:r>
            <a:r>
              <a:rPr kumimoji="0" lang="en-US" altLang="zh-CN" sz="2400" b="0" i="0" u="none" strike="noStrike" kern="0" cap="none" spc="0" normalizeH="0" baseline="0" noProof="0">
                <a:ln>
                  <a:noFill/>
                </a:ln>
                <a:solidFill>
                  <a:sysClr val="windowText" lastClr="000000"/>
                </a:solidFill>
                <a:effectLst/>
                <a:uLnTx/>
                <a:uFillTx/>
              </a:rPr>
              <a:t>2015</a:t>
            </a:r>
            <a:r>
              <a:rPr kumimoji="0" lang="zh-CN" altLang="en-US" sz="2400" b="0" i="0" u="none" strike="noStrike" kern="0" cap="none" spc="0" normalizeH="0" baseline="0" noProof="0">
                <a:ln>
                  <a:noFill/>
                </a:ln>
                <a:solidFill>
                  <a:sysClr val="windowText" lastClr="000000"/>
                </a:solidFill>
                <a:effectLst/>
                <a:uLnTx/>
                <a:uFillTx/>
              </a:rPr>
              <a:t>年</a:t>
            </a:r>
            <a:r>
              <a:rPr kumimoji="0" lang="en-US" altLang="zh-CN" sz="2400" b="0" i="0" u="none" strike="noStrike" kern="0" cap="none" spc="0" normalizeH="0" baseline="0" noProof="0">
                <a:ln>
                  <a:noFill/>
                </a:ln>
                <a:solidFill>
                  <a:sysClr val="windowText" lastClr="000000"/>
                </a:solidFill>
                <a:effectLst/>
                <a:uLnTx/>
                <a:uFillTx/>
              </a:rPr>
              <a:t>-2019</a:t>
            </a:r>
            <a:r>
              <a:rPr kumimoji="0" lang="zh-CN" altLang="en-US" sz="2400" b="0" i="0" u="none" strike="noStrike" kern="0" cap="none" spc="0" normalizeH="0" baseline="0" noProof="0">
                <a:ln>
                  <a:noFill/>
                </a:ln>
                <a:solidFill>
                  <a:sysClr val="windowText" lastClr="000000"/>
                </a:solidFill>
                <a:effectLst/>
                <a:uLnTx/>
                <a:uFillTx/>
              </a:rPr>
              <a:t>年的规模分别是</a:t>
            </a:r>
            <a:r>
              <a:rPr kumimoji="0" lang="en-US" altLang="zh-CN" sz="2400" b="0" i="0" u="none" strike="noStrike" kern="0" cap="none" spc="0" normalizeH="0" baseline="0" noProof="0">
                <a:ln>
                  <a:noFill/>
                </a:ln>
                <a:solidFill>
                  <a:sysClr val="windowText" lastClr="000000"/>
                </a:solidFill>
                <a:effectLst/>
                <a:uLnTx/>
                <a:uFillTx/>
              </a:rPr>
              <a:t>5.09</a:t>
            </a:r>
            <a:r>
              <a:rPr kumimoji="0" lang="zh-CN" altLang="en-US" sz="2400" b="0" i="0" u="none" strike="noStrike" kern="0" cap="none" spc="0" normalizeH="0" baseline="0" noProof="0">
                <a:ln>
                  <a:noFill/>
                </a:ln>
                <a:solidFill>
                  <a:sysClr val="windowText" lastClr="000000"/>
                </a:solidFill>
                <a:effectLst/>
                <a:uLnTx/>
                <a:uFillTx/>
              </a:rPr>
              <a:t>亿、</a:t>
            </a:r>
            <a:r>
              <a:rPr kumimoji="0" lang="en-US" altLang="zh-CN" sz="2400" b="0" i="0" u="none" strike="noStrike" kern="0" cap="none" spc="0" normalizeH="0" baseline="0" noProof="0">
                <a:ln>
                  <a:noFill/>
                </a:ln>
                <a:solidFill>
                  <a:sysClr val="windowText" lastClr="000000"/>
                </a:solidFill>
                <a:effectLst/>
                <a:uLnTx/>
                <a:uFillTx/>
              </a:rPr>
              <a:t>5.63</a:t>
            </a:r>
            <a:r>
              <a:rPr kumimoji="0" lang="zh-CN" altLang="en-US" sz="2400" b="0" i="0" u="none" strike="noStrike" kern="0" cap="none" spc="0" normalizeH="0" baseline="0" noProof="0">
                <a:ln>
                  <a:noFill/>
                </a:ln>
                <a:solidFill>
                  <a:sysClr val="windowText" lastClr="000000"/>
                </a:solidFill>
                <a:effectLst/>
                <a:uLnTx/>
                <a:uFillTx/>
              </a:rPr>
              <a:t>亿、</a:t>
            </a:r>
            <a:r>
              <a:rPr kumimoji="0" lang="en-US" altLang="zh-CN" sz="2400" b="0" i="0" u="none" strike="noStrike" kern="0" cap="none" spc="0" normalizeH="0" baseline="0" noProof="0">
                <a:ln>
                  <a:noFill/>
                </a:ln>
                <a:solidFill>
                  <a:sysClr val="windowText" lastClr="000000"/>
                </a:solidFill>
                <a:effectLst/>
                <a:uLnTx/>
                <a:uFillTx/>
              </a:rPr>
              <a:t>8.25</a:t>
            </a:r>
            <a:r>
              <a:rPr kumimoji="0" lang="zh-CN" altLang="en-US" sz="2400" b="0" i="0" u="none" strike="noStrike" kern="0" cap="none" spc="0" normalizeH="0" baseline="0" noProof="0">
                <a:ln>
                  <a:noFill/>
                </a:ln>
                <a:solidFill>
                  <a:sysClr val="windowText" lastClr="000000"/>
                </a:solidFill>
                <a:effectLst/>
                <a:uLnTx/>
                <a:uFillTx/>
              </a:rPr>
              <a:t>亿、</a:t>
            </a:r>
            <a:r>
              <a:rPr kumimoji="0" lang="en-US" altLang="zh-CN" sz="2400" b="0" i="0" u="none" strike="noStrike" kern="0" cap="none" spc="0" normalizeH="0" baseline="0" noProof="0">
                <a:ln>
                  <a:noFill/>
                </a:ln>
                <a:solidFill>
                  <a:sysClr val="windowText" lastClr="000000"/>
                </a:solidFill>
                <a:effectLst/>
                <a:uLnTx/>
                <a:uFillTx/>
              </a:rPr>
              <a:t>10.10</a:t>
            </a:r>
            <a:r>
              <a:rPr kumimoji="0" lang="zh-CN" altLang="en-US" sz="2400" b="0" i="0" u="none" strike="noStrike" kern="0" cap="none" spc="0" normalizeH="0" baseline="0" noProof="0">
                <a:ln>
                  <a:noFill/>
                </a:ln>
                <a:solidFill>
                  <a:sysClr val="windowText" lastClr="000000"/>
                </a:solidFill>
                <a:effectLst/>
                <a:uLnTx/>
                <a:uFillTx/>
              </a:rPr>
              <a:t>亿、</a:t>
            </a:r>
            <a:r>
              <a:rPr kumimoji="0" lang="en-US" altLang="zh-CN" sz="2400" b="0" i="0" u="none" strike="noStrike" kern="0" cap="none" spc="0" normalizeH="0" baseline="0" noProof="0">
                <a:ln>
                  <a:noFill/>
                </a:ln>
                <a:solidFill>
                  <a:sysClr val="windowText" lastClr="000000"/>
                </a:solidFill>
                <a:effectLst/>
                <a:uLnTx/>
                <a:uFillTx/>
              </a:rPr>
              <a:t>15.61</a:t>
            </a:r>
            <a:r>
              <a:rPr kumimoji="0" lang="zh-CN" altLang="en-US" sz="2400" b="0" i="0" u="none" strike="noStrike" kern="0" cap="none" spc="0" normalizeH="0" baseline="0" noProof="0">
                <a:ln>
                  <a:noFill/>
                </a:ln>
                <a:solidFill>
                  <a:sysClr val="windowText" lastClr="000000"/>
                </a:solidFill>
                <a:effectLst/>
                <a:uLnTx/>
                <a:uFillTx/>
              </a:rPr>
              <a:t>亿。母公司其他应付款</a:t>
            </a:r>
            <a:r>
              <a:rPr kumimoji="0" lang="en-US" altLang="zh-CN" sz="2400" b="0" i="0" u="none" strike="noStrike" kern="0" cap="none" spc="0" normalizeH="0" baseline="0" noProof="0">
                <a:ln>
                  <a:noFill/>
                </a:ln>
                <a:solidFill>
                  <a:sysClr val="windowText" lastClr="000000"/>
                </a:solidFill>
                <a:effectLst/>
                <a:uLnTx/>
                <a:uFillTx/>
              </a:rPr>
              <a:t>2015</a:t>
            </a:r>
            <a:r>
              <a:rPr kumimoji="0" lang="zh-CN" altLang="en-US" sz="2400" b="0" i="0" u="none" strike="noStrike" kern="0" cap="none" spc="0" normalizeH="0" baseline="0" noProof="0">
                <a:ln>
                  <a:noFill/>
                </a:ln>
                <a:solidFill>
                  <a:sysClr val="windowText" lastClr="000000"/>
                </a:solidFill>
                <a:effectLst/>
                <a:uLnTx/>
                <a:uFillTx/>
              </a:rPr>
              <a:t>年</a:t>
            </a:r>
            <a:r>
              <a:rPr kumimoji="0" lang="en-US" altLang="zh-CN" sz="2400" b="0" i="0" u="none" strike="noStrike" kern="0" cap="none" spc="0" normalizeH="0" baseline="0" noProof="0">
                <a:ln>
                  <a:noFill/>
                </a:ln>
                <a:solidFill>
                  <a:sysClr val="windowText" lastClr="000000"/>
                </a:solidFill>
                <a:effectLst/>
                <a:uLnTx/>
                <a:uFillTx/>
              </a:rPr>
              <a:t>-2019</a:t>
            </a:r>
            <a:r>
              <a:rPr kumimoji="0" lang="zh-CN" altLang="en-US" sz="2400" b="0" i="0" u="none" strike="noStrike" kern="0" cap="none" spc="0" normalizeH="0" baseline="0" noProof="0">
                <a:ln>
                  <a:noFill/>
                </a:ln>
                <a:solidFill>
                  <a:sysClr val="windowText" lastClr="000000"/>
                </a:solidFill>
                <a:effectLst/>
                <a:uLnTx/>
                <a:uFillTx/>
              </a:rPr>
              <a:t>年分别是</a:t>
            </a:r>
            <a:r>
              <a:rPr kumimoji="0" lang="en-US" altLang="zh-CN" sz="2400" b="0" i="0" u="none" strike="noStrike" kern="0" cap="none" spc="0" normalizeH="0" baseline="0" noProof="0">
                <a:ln>
                  <a:noFill/>
                </a:ln>
                <a:solidFill>
                  <a:sysClr val="windowText" lastClr="000000"/>
                </a:solidFill>
                <a:effectLst/>
                <a:uLnTx/>
                <a:uFillTx/>
              </a:rPr>
              <a:t>228.45</a:t>
            </a:r>
            <a:r>
              <a:rPr kumimoji="0" lang="zh-CN" altLang="en-US" sz="2400" b="0" i="0" u="none" strike="noStrike" kern="0" cap="none" spc="0" normalizeH="0" baseline="0" noProof="0">
                <a:ln>
                  <a:noFill/>
                </a:ln>
                <a:solidFill>
                  <a:sysClr val="windowText" lastClr="000000"/>
                </a:solidFill>
                <a:effectLst/>
                <a:uLnTx/>
                <a:uFillTx/>
              </a:rPr>
              <a:t>亿、</a:t>
            </a:r>
            <a:r>
              <a:rPr kumimoji="0" lang="en-US" altLang="zh-CN" sz="2400" b="0" i="0" u="none" strike="noStrike" kern="0" cap="none" spc="0" normalizeH="0" baseline="0" noProof="0">
                <a:ln>
                  <a:noFill/>
                </a:ln>
                <a:solidFill>
                  <a:sysClr val="windowText" lastClr="000000"/>
                </a:solidFill>
                <a:effectLst/>
                <a:uLnTx/>
                <a:uFillTx/>
              </a:rPr>
              <a:t>223.33</a:t>
            </a:r>
            <a:r>
              <a:rPr kumimoji="0" lang="zh-CN" altLang="en-US" sz="2400" b="0" i="0" u="none" strike="noStrike" kern="0" cap="none" spc="0" normalizeH="0" baseline="0" noProof="0">
                <a:ln>
                  <a:noFill/>
                </a:ln>
                <a:solidFill>
                  <a:sysClr val="windowText" lastClr="000000"/>
                </a:solidFill>
                <a:effectLst/>
                <a:uLnTx/>
                <a:uFillTx/>
              </a:rPr>
              <a:t>亿、</a:t>
            </a:r>
            <a:r>
              <a:rPr kumimoji="0" lang="en-US" altLang="zh-CN" sz="2400" b="0" i="0" u="none" strike="noStrike" kern="0" cap="none" spc="0" normalizeH="0" baseline="0" noProof="0">
                <a:ln>
                  <a:noFill/>
                </a:ln>
                <a:solidFill>
                  <a:sysClr val="windowText" lastClr="000000"/>
                </a:solidFill>
                <a:effectLst/>
                <a:uLnTx/>
                <a:uFillTx/>
              </a:rPr>
              <a:t>226.28</a:t>
            </a:r>
            <a:r>
              <a:rPr kumimoji="0" lang="zh-CN" altLang="en-US" sz="2400" b="0" i="0" u="none" strike="noStrike" kern="0" cap="none" spc="0" normalizeH="0" baseline="0" noProof="0">
                <a:ln>
                  <a:noFill/>
                </a:ln>
                <a:solidFill>
                  <a:sysClr val="windowText" lastClr="000000"/>
                </a:solidFill>
                <a:effectLst/>
                <a:uLnTx/>
                <a:uFillTx/>
              </a:rPr>
              <a:t>亿、</a:t>
            </a:r>
            <a:r>
              <a:rPr kumimoji="0" lang="en-US" altLang="zh-CN" sz="2400" b="0" i="0" u="none" strike="noStrike" kern="0" cap="none" spc="0" normalizeH="0" baseline="0" noProof="0">
                <a:ln>
                  <a:noFill/>
                </a:ln>
                <a:solidFill>
                  <a:sysClr val="windowText" lastClr="000000"/>
                </a:solidFill>
                <a:effectLst/>
                <a:uLnTx/>
                <a:uFillTx/>
              </a:rPr>
              <a:t>259.99</a:t>
            </a:r>
            <a:r>
              <a:rPr kumimoji="0" lang="zh-CN" altLang="en-US" sz="2400" b="0" i="0" u="none" strike="noStrike" kern="0" cap="none" spc="0" normalizeH="0" baseline="0" noProof="0">
                <a:ln>
                  <a:noFill/>
                </a:ln>
                <a:solidFill>
                  <a:sysClr val="windowText" lastClr="000000"/>
                </a:solidFill>
                <a:effectLst/>
                <a:uLnTx/>
                <a:uFillTx/>
              </a:rPr>
              <a:t>亿、</a:t>
            </a:r>
            <a:r>
              <a:rPr kumimoji="0" lang="en-US" altLang="zh-CN" sz="2400" b="0" i="0" u="none" strike="noStrike" kern="0" cap="none" spc="0" normalizeH="0" baseline="0" noProof="0">
                <a:ln>
                  <a:noFill/>
                </a:ln>
                <a:solidFill>
                  <a:sysClr val="windowText" lastClr="000000"/>
                </a:solidFill>
                <a:effectLst/>
                <a:uLnTx/>
                <a:uFillTx/>
              </a:rPr>
              <a:t>329.68</a:t>
            </a:r>
            <a:r>
              <a:rPr kumimoji="0" lang="zh-CN" altLang="en-US" sz="2400" b="0" i="0" u="none" strike="noStrike" kern="0" cap="none" spc="0" normalizeH="0" baseline="0" noProof="0">
                <a:ln>
                  <a:noFill/>
                </a:ln>
                <a:solidFill>
                  <a:sysClr val="windowText" lastClr="000000"/>
                </a:solidFill>
                <a:effectLst/>
                <a:uLnTx/>
                <a:uFillTx/>
              </a:rPr>
              <a:t>亿元。并且从附注中了解到，企业集体了较小规模的坏账准备。</a:t>
            </a:r>
            <a:endParaRPr kumimoji="0" lang="en-US" altLang="zh-CN" sz="2400" b="0" i="0" u="none" strike="noStrike" kern="0" cap="none" spc="0" normalizeH="0" baseline="0" noProof="0">
              <a:ln>
                <a:noFill/>
              </a:ln>
              <a:solidFill>
                <a:sysClr val="windowText" lastClr="000000"/>
              </a:solidFill>
              <a:effectLst/>
              <a:uLnTx/>
              <a:uFillTx/>
            </a:endParaRPr>
          </a:p>
          <a:p>
            <a:pPr marL="0" marR="0" lvl="0" indent="0" defTabSz="914400" eaLnBrk="1" fontAlgn="auto" latinLnBrk="0" hangingPunct="1">
              <a:lnSpc>
                <a:spcPct val="100000"/>
              </a:lnSpc>
              <a:spcBef>
                <a:spcPct val="0"/>
              </a:spcBef>
              <a:spcAft>
                <a:spcPct val="0"/>
              </a:spcAft>
              <a:buClrTx/>
              <a:buSzTx/>
              <a:buFontTx/>
              <a:buNone/>
              <a:defRPr/>
            </a:pPr>
            <a:r>
              <a:rPr kumimoji="0" lang="en-US" altLang="zh-CN" sz="2400" b="0" i="0" u="none" strike="noStrike" kern="0" cap="none" spc="0" normalizeH="0" baseline="0" noProof="0">
                <a:ln>
                  <a:noFill/>
                </a:ln>
                <a:solidFill>
                  <a:sysClr val="windowText" lastClr="000000"/>
                </a:solidFill>
                <a:effectLst/>
                <a:uLnTx/>
                <a:uFillTx/>
              </a:rPr>
              <a:t>    </a:t>
            </a:r>
            <a:r>
              <a:rPr kumimoji="0" lang="zh-CN" altLang="en-US" sz="2400" b="0" i="0" u="none" strike="noStrike" kern="0" cap="none" spc="0" normalizeH="0" baseline="0" noProof="0">
                <a:ln>
                  <a:noFill/>
                </a:ln>
                <a:solidFill>
                  <a:sysClr val="windowText" lastClr="000000"/>
                </a:solidFill>
                <a:effectLst/>
                <a:uLnTx/>
                <a:uFillTx/>
              </a:rPr>
              <a:t>母公司其他应收款规模远远大于合并资产负债表的其他应收款规模，其差额基本上体现了企业为其子公司所提供的资金规模，这些资金会形成子公司的经营性资产。母公司的其他应收款的基本被子公司占用，所以母公司的其他应收款基本取决于子公司的盈利能力。并且从数据中，我们可以看出子公司的盈利能力整体较强，资产质量较高，公司其他应收款没有被关联方大额占而形成不良资产的迹象。</a:t>
            </a:r>
            <a:endParaRPr kumimoji="0" lang="en-US" altLang="zh-CN" sz="2400" b="0" i="0" u="none" strike="noStrike" kern="0" cap="none" spc="0" normalizeH="0" baseline="0" noProof="0">
              <a:ln>
                <a:noFill/>
              </a:ln>
              <a:solidFill>
                <a:sysClr val="windowText" lastClr="000000"/>
              </a:solidFill>
              <a:effectLst/>
              <a:uLnTx/>
              <a:uFillTx/>
            </a:endParaRPr>
          </a:p>
          <a:p>
            <a:pPr marL="0" marR="0" lvl="0" indent="0" defTabSz="914400" eaLnBrk="1" fontAlgn="auto" latinLnBrk="0" hangingPunct="1">
              <a:lnSpc>
                <a:spcPct val="100000"/>
              </a:lnSpc>
              <a:spcBef>
                <a:spcPct val="0"/>
              </a:spcBef>
              <a:spcAft>
                <a:spcPct val="0"/>
              </a:spcAft>
              <a:buClrTx/>
              <a:buSzTx/>
              <a:buFontTx/>
              <a:buNone/>
              <a:defRPr/>
            </a:pPr>
            <a:r>
              <a:rPr kumimoji="0" lang="en-US" altLang="zh-CN" sz="2400" b="0" i="0" u="none" strike="noStrike" kern="0" cap="none" spc="0" normalizeH="0" baseline="0" noProof="0">
                <a:ln>
                  <a:noFill/>
                </a:ln>
                <a:solidFill>
                  <a:sysClr val="windowText" lastClr="000000"/>
                </a:solidFill>
                <a:effectLst/>
                <a:uLnTx/>
                <a:uFillTx/>
              </a:rPr>
              <a:t>     </a:t>
            </a:r>
            <a:r>
              <a:rPr kumimoji="0" lang="zh-CN" altLang="en-US" sz="2400" b="0" i="0" u="none" strike="noStrike" kern="0" cap="none" spc="0" normalizeH="0" baseline="0" noProof="0">
                <a:ln>
                  <a:noFill/>
                </a:ln>
                <a:solidFill>
                  <a:sysClr val="windowText" lastClr="000000"/>
                </a:solidFill>
                <a:effectLst/>
                <a:uLnTx/>
                <a:uFillTx/>
              </a:rPr>
              <a:t>因此，总体来看，公司的债权质量较高。</a:t>
            </a:r>
          </a:p>
        </p:txBody>
      </p:sp>
    </p:spTree>
  </p:cSld>
  <p:clrMapOvr>
    <a:masterClrMapping/>
  </p:clrMapOvr>
  <mc:AlternateContent>
    <mc:Choice xmlns:p14="http://schemas.microsoft.com/office/powerpoint/2010/main" Requires="p14">
      <p:transition spd="slow" advTm="0" p14:dur="1500">
        <p:random/>
      </p:transition>
    </mc:Choice>
    <mc:Fallback>
      <p:transition spd="slow" advTm="0">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1" presetClass="entr" presetSubtype="0" dur="1000" fill="hold" nodeType="afterEffect">
                                  <p:stCondLst>
                                    <p:cond delay="0"/>
                                  </p:stCondLst>
                                  <p:childTnLst>
                                    <p:set>
                                      <p:cBhvr>
                                        <p:cTn id="6" dur="1" fill="hold">
                                          <p:stCondLst>
                                            <p:cond delay="0"/>
                                          </p:stCondLst>
                                        </p:cTn>
                                        <p:tgtEl>
                                          <p:spTgt spid="40"/>
                                        </p:tgtEl>
                                        <p:attrNameLst>
                                          <p:attrName>style.visibility</p:attrName>
                                        </p:attrNameLst>
                                      </p:cBhvr>
                                      <p:to>
                                        <p:strVal val="visible"/>
                                      </p:to>
                                    </p:set>
                                    <p:anim calcmode="lin" valueType="num">
                                      <p:cBhvr>
                                        <p:cTn id="7" dur="1000" fill="hold"/>
                                        <p:tgtEl>
                                          <p:spTgt spid="40"/>
                                        </p:tgtEl>
                                        <p:attrNameLst>
                                          <p:attrName>ppt_w</p:attrName>
                                        </p:attrNameLst>
                                      </p:cBhvr>
                                      <p:tavLst>
                                        <p:tav tm="0">
                                          <p:val>
                                            <p:fltVal val="0"/>
                                          </p:val>
                                        </p:tav>
                                        <p:tav tm="100000">
                                          <p:val>
                                            <p:strVal val="#ppt_w"/>
                                          </p:val>
                                        </p:tav>
                                      </p:tavLst>
                                    </p:anim>
                                    <p:anim calcmode="lin" valueType="num">
                                      <p:cBhvr>
                                        <p:cTn id="8" dur="1000" fill="hold"/>
                                        <p:tgtEl>
                                          <p:spTgt spid="40"/>
                                        </p:tgtEl>
                                        <p:attrNameLst>
                                          <p:attrName>ppt_h</p:attrName>
                                        </p:attrNameLst>
                                      </p:cBhvr>
                                      <p:tavLst>
                                        <p:tav tm="0">
                                          <p:val>
                                            <p:fltVal val="0"/>
                                          </p:val>
                                        </p:tav>
                                        <p:tav tm="100000">
                                          <p:val>
                                            <p:strVal val="#ppt_h"/>
                                          </p:val>
                                        </p:tav>
                                      </p:tavLst>
                                    </p:anim>
                                    <p:anim calcmode="lin" valueType="num">
                                      <p:cBhvr>
                                        <p:cTn id="9" dur="1000" fill="hold"/>
                                        <p:tgtEl>
                                          <p:spTgt spid="40"/>
                                        </p:tgtEl>
                                        <p:attrNameLst>
                                          <p:attrName>style.rotation</p:attrName>
                                        </p:attrNameLst>
                                      </p:cBhvr>
                                      <p:tavLst>
                                        <p:tav tm="0">
                                          <p:val>
                                            <p:fltVal val="90"/>
                                          </p:val>
                                        </p:tav>
                                        <p:tav tm="100000">
                                          <p:val>
                                            <p:fltVal val="0"/>
                                          </p:val>
                                        </p:tav>
                                      </p:tavLst>
                                    </p:anim>
                                    <p:animEffect transition="in" filter="fade">
                                      <p:cBhvr>
                                        <p:cTn id="10" dur="1000"/>
                                        <p:tgtEl>
                                          <p:spTgt spid="40"/>
                                        </p:tgtEl>
                                      </p:cBhvr>
                                    </p:animEffect>
                                  </p:childTnLst>
                                </p:cTn>
                              </p:par>
                              <p:par>
                                <p:cTn id="11" presetID="31" presetClass="entr" presetSubtype="0" dur="1000" fill="hold" nodeType="withEffect">
                                  <p:stCondLst>
                                    <p:cond delay="0"/>
                                  </p:stCondLst>
                                  <p:childTnLst>
                                    <p:set>
                                      <p:cBhvr>
                                        <p:cTn id="12" dur="1" fill="hold">
                                          <p:stCondLst>
                                            <p:cond delay="0"/>
                                          </p:stCondLst>
                                        </p:cTn>
                                        <p:tgtEl>
                                          <p:spTgt spid="27"/>
                                        </p:tgtEl>
                                        <p:attrNameLst>
                                          <p:attrName>style.visibility</p:attrName>
                                        </p:attrNameLst>
                                      </p:cBhvr>
                                      <p:to>
                                        <p:strVal val="visible"/>
                                      </p:to>
                                    </p:set>
                                    <p:anim calcmode="lin" valueType="num">
                                      <p:cBhvr>
                                        <p:cTn id="13" dur="1000" fill="hold"/>
                                        <p:tgtEl>
                                          <p:spTgt spid="27"/>
                                        </p:tgtEl>
                                        <p:attrNameLst>
                                          <p:attrName>ppt_w</p:attrName>
                                        </p:attrNameLst>
                                      </p:cBhvr>
                                      <p:tavLst>
                                        <p:tav tm="0">
                                          <p:val>
                                            <p:fltVal val="0"/>
                                          </p:val>
                                        </p:tav>
                                        <p:tav tm="100000">
                                          <p:val>
                                            <p:strVal val="#ppt_w"/>
                                          </p:val>
                                        </p:tav>
                                      </p:tavLst>
                                    </p:anim>
                                    <p:anim calcmode="lin" valueType="num">
                                      <p:cBhvr>
                                        <p:cTn id="14" dur="1000" fill="hold"/>
                                        <p:tgtEl>
                                          <p:spTgt spid="27"/>
                                        </p:tgtEl>
                                        <p:attrNameLst>
                                          <p:attrName>ppt_h</p:attrName>
                                        </p:attrNameLst>
                                      </p:cBhvr>
                                      <p:tavLst>
                                        <p:tav tm="0">
                                          <p:val>
                                            <p:fltVal val="0"/>
                                          </p:val>
                                        </p:tav>
                                        <p:tav tm="100000">
                                          <p:val>
                                            <p:strVal val="#ppt_h"/>
                                          </p:val>
                                        </p:tav>
                                      </p:tavLst>
                                    </p:anim>
                                    <p:anim calcmode="lin" valueType="num">
                                      <p:cBhvr>
                                        <p:cTn id="15" dur="1000" fill="hold"/>
                                        <p:tgtEl>
                                          <p:spTgt spid="27"/>
                                        </p:tgtEl>
                                        <p:attrNameLst>
                                          <p:attrName>style.rotation</p:attrName>
                                        </p:attrNameLst>
                                      </p:cBhvr>
                                      <p:tavLst>
                                        <p:tav tm="0">
                                          <p:val>
                                            <p:fltVal val="90"/>
                                          </p:val>
                                        </p:tav>
                                        <p:tav tm="100000">
                                          <p:val>
                                            <p:fltVal val="0"/>
                                          </p:val>
                                        </p:tav>
                                      </p:tavLst>
                                    </p:anim>
                                    <p:animEffect transition="in" filter="fade">
                                      <p:cBhvr>
                                        <p:cTn id="16" dur="1000"/>
                                        <p:tgtEl>
                                          <p:spTgt spid="27"/>
                                        </p:tgtEl>
                                      </p:cBhvr>
                                    </p:animEffect>
                                  </p:childTnLst>
                                </p:cTn>
                              </p:par>
                            </p:childTnLst>
                          </p:cTn>
                        </p:par>
                        <p:par>
                          <p:cTn id="17" fill="hold" nodeType="afterGroup">
                            <p:stCondLst>
                              <p:cond delay="1000"/>
                            </p:stCondLst>
                            <p:childTnLst>
                              <p:par>
                                <p:cTn id="18" presetID="16" presetClass="entr" presetSubtype="21" dur="500" fill="hold" grpId="0" nodeType="afterEffect">
                                  <p:stCondLst>
                                    <p:cond delay="0"/>
                                  </p:stCondLst>
                                  <p:childTnLst>
                                    <p:set>
                                      <p:cBhvr>
                                        <p:cTn id="19" dur="1" fill="hold">
                                          <p:stCondLst>
                                            <p:cond delay="0"/>
                                          </p:stCondLst>
                                        </p:cTn>
                                        <p:tgtEl>
                                          <p:spTgt spid="53"/>
                                        </p:tgtEl>
                                        <p:attrNameLst>
                                          <p:attrName>style.visibility</p:attrName>
                                        </p:attrNameLst>
                                      </p:cBhvr>
                                      <p:to>
                                        <p:strVal val="visible"/>
                                      </p:to>
                                    </p:set>
                                    <p:animEffect transition="in" filter="barn(inVertical)">
                                      <p:cBhvr>
                                        <p:cTn id="20" dur="500"/>
                                        <p:tgtEl>
                                          <p:spTgt spid="53"/>
                                        </p:tgtEl>
                                      </p:cBhvr>
                                    </p:animEffect>
                                  </p:childTnLst>
                                </p:cTn>
                              </p:par>
                            </p:childTnLst>
                          </p:cTn>
                        </p:par>
                      </p:childTnLst>
                    </p:cTn>
                  </p:par>
                  <p:par>
                    <p:cTn id="21" fill="hold" nodeType="clickPar">
                      <p:stCondLst>
                        <p:cond delay="indefinite"/>
                        <p:cond evt="onBegin" delay="0">
                          <p:tn val="20"/>
                        </p:cond>
                      </p:stCondLst>
                      <p:childTnLst>
                        <p:par>
                          <p:cTn id="22" fill="hold">
                            <p:stCondLst>
                              <p:cond delay="0"/>
                            </p:stCondLst>
                            <p:childTnLst>
                              <p:par>
                                <p:cTn id="23" presetID="16" presetClass="entr" presetSubtype="21" dur="500" fill="hold" grpId="0" nodeType="clickEffect">
                                  <p:stCondLst>
                                    <p:cond delay="0"/>
                                  </p:stCondLst>
                                  <p:childTnLst>
                                    <p:set>
                                      <p:cBhvr>
                                        <p:cTn id="24" dur="1" fill="hold">
                                          <p:stCondLst>
                                            <p:cond delay="0"/>
                                          </p:stCondLst>
                                        </p:cTn>
                                        <p:tgtEl>
                                          <p:spTgt spid="54"/>
                                        </p:tgtEl>
                                        <p:attrNameLst>
                                          <p:attrName>style.visibility</p:attrName>
                                        </p:attrNameLst>
                                      </p:cBhvr>
                                      <p:to>
                                        <p:strVal val="visible"/>
                                      </p:to>
                                    </p:set>
                                    <p:animEffect transition="in" filter="barn(inVertical)">
                                      <p:cBhvr>
                                        <p:cTn id="25" dur="500"/>
                                        <p:tgtEl>
                                          <p:spTgt spid="54"/>
                                        </p:tgtEl>
                                      </p:cBhvr>
                                    </p:animEffect>
                                  </p:childTnLst>
                                </p:cTn>
                              </p:par>
                            </p:childTnLst>
                          </p:cTn>
                        </p:par>
                      </p:childTnLst>
                    </p:cTn>
                  </p:par>
                  <p:par>
                    <p:cTn id="26" fill="hold" nodeType="clickPar">
                      <p:stCondLst>
                        <p:cond delay="indefinite"/>
                        <p:cond evt="onBegin" delay="0">
                          <p:tn val="25"/>
                        </p:cond>
                      </p:stCondLst>
                      <p:childTnLst>
                        <p:par>
                          <p:cTn id="27" fill="hold">
                            <p:stCondLst>
                              <p:cond delay="0"/>
                            </p:stCondLst>
                            <p:childTnLst>
                              <p:par>
                                <p:cTn id="28" presetID="26" presetClass="emph" presetSubtype="0" dur="500" fill="hold" nodeType="clickEffect">
                                  <p:stCondLst>
                                    <p:cond delay="0"/>
                                  </p:stCondLst>
                                  <p:childTnLst>
                                    <p:animEffect transition="out" filter="fade">
                                      <p:cBhvr>
                                        <p:cTn id="29" dur="500" tmFilter="0, 0; .2, .5; .8, .5; 1, 0"/>
                                        <p:tgtEl>
                                          <p:spTgt spid="17"/>
                                        </p:tgtEl>
                                      </p:cBhvr>
                                    </p:animEffect>
                                    <p:animScale>
                                      <p:cBhvr>
                                        <p:cTn id="30" dur="250" autoRev="1" fill="hold"/>
                                        <p:tgtEl>
                                          <p:spTgt spid="17"/>
                                        </p:tgtEl>
                                      </p:cBhvr>
                                      <p:by x="105000" y="105000"/>
                                    </p:animScale>
                                  </p:childTnLst>
                                </p:cTn>
                              </p:par>
                            </p:childTnLst>
                          </p:cTn>
                        </p:par>
                      </p:childTnLst>
                    </p:cTn>
                  </p:par>
                  <p:par>
                    <p:cTn id="31" fill="hold" nodeType="clickPar">
                      <p:stCondLst>
                        <p:cond delay="indefinite"/>
                        <p:cond evt="onBegin" delay="0">
                          <p:tn val="30"/>
                        </p:cond>
                      </p:stCondLst>
                      <p:childTnLst>
                        <p:par>
                          <p:cTn id="32" fill="hold">
                            <p:stCondLst>
                              <p:cond delay="0"/>
                            </p:stCondLst>
                            <p:childTnLst>
                              <p:par>
                                <p:cTn id="33" presetID="16" presetClass="entr" presetSubtype="21" dur="500" fill="hold" nodeType="clickEffect">
                                  <p:stCondLst>
                                    <p:cond delay="0"/>
                                  </p:stCondLst>
                                  <p:childTnLst>
                                    <p:set>
                                      <p:cBhvr>
                                        <p:cTn id="34" dur="1" fill="hold">
                                          <p:stCondLst>
                                            <p:cond delay="0"/>
                                          </p:stCondLst>
                                        </p:cTn>
                                        <p:tgtEl>
                                          <p:spTgt spid="64"/>
                                        </p:tgtEl>
                                        <p:attrNameLst>
                                          <p:attrName>style.visibility</p:attrName>
                                        </p:attrNameLst>
                                      </p:cBhvr>
                                      <p:to>
                                        <p:strVal val="visible"/>
                                      </p:to>
                                    </p:set>
                                    <p:animEffect transition="in" filter="barn(inVertical)">
                                      <p:cBhvr>
                                        <p:cTn id="35" dur="500"/>
                                        <p:tgtEl>
                                          <p:spTgt spid="64"/>
                                        </p:tgtEl>
                                      </p:cBhvr>
                                    </p:animEffect>
                                  </p:childTnLst>
                                </p:cTn>
                              </p:par>
                            </p:childTnLst>
                          </p:cTn>
                        </p:par>
                      </p:childTnLst>
                    </p:cTn>
                  </p:par>
                  <p:par>
                    <p:cTn id="36" fill="hold" nodeType="clickPar">
                      <p:stCondLst>
                        <p:cond delay="indefinite"/>
                        <p:cond evt="onBegin" delay="0">
                          <p:tn val="35"/>
                        </p:cond>
                      </p:stCondLst>
                      <p:childTnLst>
                        <p:par>
                          <p:cTn id="37" fill="hold">
                            <p:stCondLst>
                              <p:cond delay="0"/>
                            </p:stCondLst>
                            <p:childTnLst>
                              <p:par>
                                <p:cTn id="38" presetID="16" presetClass="entr" presetSubtype="21" dur="500" fill="hold" grpId="0" nodeType="clickEffect">
                                  <p:stCondLst>
                                    <p:cond delay="0"/>
                                  </p:stCondLst>
                                  <p:childTnLst>
                                    <p:set>
                                      <p:cBhvr>
                                        <p:cTn id="39" dur="1" fill="hold">
                                          <p:stCondLst>
                                            <p:cond delay="0"/>
                                          </p:stCondLst>
                                        </p:cTn>
                                        <p:tgtEl>
                                          <p:spTgt spid="65"/>
                                        </p:tgtEl>
                                        <p:attrNameLst>
                                          <p:attrName>style.visibility</p:attrName>
                                        </p:attrNameLst>
                                      </p:cBhvr>
                                      <p:to>
                                        <p:strVal val="visible"/>
                                      </p:to>
                                    </p:set>
                                    <p:animEffect transition="in" filter="barn(inVertical)">
                                      <p:cBhvr>
                                        <p:cTn id="40" dur="500"/>
                                        <p:tgtEl>
                                          <p:spTgt spid="65"/>
                                        </p:tgtEl>
                                      </p:cBhvr>
                                    </p:animEffect>
                                  </p:childTnLst>
                                </p:cTn>
                              </p:par>
                            </p:childTnLst>
                          </p:cTn>
                        </p:par>
                      </p:childTnLst>
                    </p:cTn>
                  </p:par>
                  <p:par>
                    <p:cTn id="41" fill="hold" nodeType="clickPar">
                      <p:stCondLst>
                        <p:cond delay="indefinite"/>
                        <p:cond evt="onBegin" delay="0">
                          <p:tn val="40"/>
                        </p:cond>
                      </p:stCondLst>
                      <p:childTnLst>
                        <p:par>
                          <p:cTn id="42" fill="hold">
                            <p:stCondLst>
                              <p:cond delay="0"/>
                            </p:stCondLst>
                            <p:childTnLst>
                              <p:par>
                                <p:cTn id="43" presetID="22" presetClass="entr" presetSubtype="4" dur="500" fill="hold" grpId="0" nodeType="clickEffect">
                                  <p:stCondLst>
                                    <p:cond delay="0"/>
                                  </p:stCondLst>
                                  <p:childTnLst>
                                    <p:set>
                                      <p:cBhvr>
                                        <p:cTn id="44" dur="1" fill="hold">
                                          <p:stCondLst>
                                            <p:cond delay="0"/>
                                          </p:stCondLst>
                                        </p:cTn>
                                        <p:tgtEl>
                                          <p:spTgt spid="66"/>
                                        </p:tgtEl>
                                        <p:attrNameLst>
                                          <p:attrName>style.visibility</p:attrName>
                                        </p:attrNameLst>
                                      </p:cBhvr>
                                      <p:to>
                                        <p:strVal val="visible"/>
                                      </p:to>
                                    </p:set>
                                    <p:animEffect transition="in" filter="wipe(down)">
                                      <p:cBhvr>
                                        <p:cTn id="45" dur="500"/>
                                        <p:tgtEl>
                                          <p:spTgt spid="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 grpId="0"/>
      <p:bldP spid="54" grpId="0"/>
      <p:bldP spid="65" grpId="0"/>
      <p:bldP spid="66"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https://d.book118.com/468100110053006032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第一PPT，www.1ppt.com">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vdb5lpnj">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34</Paragraphs>
  <Slides>11</Slides>
  <Notes>9</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11</vt:i4>
      </vt:variant>
    </vt:vector>
  </HeadingPairs>
  <TitlesOfParts>
    <vt:vector baseType="lpstr" size="21">
      <vt:lpstr>Arial</vt:lpstr>
      <vt:lpstr>Calibri</vt:lpstr>
      <vt:lpstr>微软雅黑</vt:lpstr>
      <vt:lpstr>宋体</vt:lpstr>
      <vt:lpstr>方正细谭黑简体</vt:lpstr>
      <vt:lpstr>等线 Light</vt:lpstr>
      <vt:lpstr>等线</vt:lpstr>
      <vt:lpstr>Century Gothic</vt:lpstr>
      <vt:lpstr>Garamond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2024-09-09T20:33:25.026</cp:lastPrinted>
  <dcterms:created xsi:type="dcterms:W3CDTF">2024-09-09T12:33:25Z</dcterms:created>
  <dcterms:modified xsi:type="dcterms:W3CDTF">2024-09-09T12:33:27Z</dcterms:modified>
</cp:coreProperties>
</file>