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QQNSFH+MS-UIGothic"/>
      <p:regular r:id="rId21"/>
    </p:embeddedFont>
    <p:embeddedFont>
      <p:font typeface="RVFQKF+KTDTEO+MicrosoftYaHei-Bold"/>
      <p:regular r:id="rId22"/>
    </p:embeddedFont>
    <p:embeddedFont>
      <p:font typeface="HBAHBK+GQJSJM+ArialMT"/>
      <p:regular r:id="rId23"/>
    </p:embeddedFont>
    <p:embeddedFont>
      <p:font typeface="VIPAGG+BSBGDC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429C6-DF82-42B4-9224-0B4E74F54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4CD0E-BFDE-4581-BD50-F382C618E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A3C09-2A1A-4720-936C-D04987264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349EC-6EA0-440B-8016-C716A65E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2DD98-0EAE-4949-8FE9-E185A4E4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44158-943C-4CEE-990A-400619C2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C1492-AFF1-43B4-AB9B-7C04B225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CB3B5-7099-4312-97E2-1ECD8069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8F7A9-B93F-4376-B193-74007D36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7C02E-1A72-4D60-804E-A544D49C7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BCA54-5BB2-4BE3-96E7-F4AB51C40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206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599507"/>
            <a:ext cx="5400675" cy="2766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QQNSFH+MS-UIGothic"/>
                <a:cs typeface="QQNSFH+MS-UIGothic"/>
              </a:rPr>
              <a:t>安信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证</a:t>
            </a:r>
            <a:r>
              <a:rPr sz="4050">
                <a:solidFill>
                  <a:srgbClr val="FFFEFE"/>
                </a:solidFill>
                <a:latin typeface="QQNSFH+MS-UIGothic"/>
                <a:cs typeface="QQNSFH+MS-UIGothic"/>
              </a:rPr>
              <a:t>券借壳上市案</a:t>
            </a:r>
          </a:p>
          <a:p>
            <a:pPr marL="144779" marR="0">
              <a:lnSpc>
                <a:spcPts val="4220"/>
              </a:lnSpc>
              <a:spcBef>
                <a:spcPts val="1609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QQNSFH+MS-UIGothic"/>
                <a:cs typeface="QQNSFH+MS-UIGothic"/>
              </a:rPr>
              <a:t>例</a:t>
            </a:r>
            <a:r>
              <a:rPr sz="4050">
                <a:solidFill>
                  <a:srgbClr val="FFFEFE"/>
                </a:solidFill>
                <a:latin typeface="RVFQKF+KTDTEO+MicrosoftYaHei-Bold"/>
                <a:cs typeface="RVFQKF+KTDTEO+MicrosoftYaHei-Bold"/>
              </a:rPr>
              <a:t>-</a:t>
            </a:r>
            <a:r>
              <a:rPr sz="4050">
                <a:solidFill>
                  <a:srgbClr val="FFFEFE"/>
                </a:solidFill>
                <a:latin typeface="QQNSFH+MS-UIGothic"/>
                <a:cs typeface="QQNSFH+MS-UIGothic"/>
              </a:rPr>
              <a:t>广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东</a:t>
            </a:r>
            <a:r>
              <a:rPr sz="4050">
                <a:solidFill>
                  <a:srgbClr val="FFFEFE"/>
                </a:solidFill>
                <a:latin typeface="QQNSFH+MS-UIGothic"/>
                <a:cs typeface="QQNSFH+MS-UIGothic"/>
              </a:rPr>
              <a:t>中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业矿业项</a:t>
            </a:r>
          </a:p>
          <a:p>
            <a:pPr marL="1285875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QQNSFH+MS-UIGothic"/>
                <a:cs typeface="QQNSFH+MS-UIGothic"/>
              </a:rPr>
              <a:t>目建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议书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QQNSFH+MS-UIGothic"/>
                <a:cs typeface="QQNSFH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125177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HBAHBK+GQJSJM+ArialMT"/>
                <a:cs typeface="HBAHBK+GQJSJ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目背景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18480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HBAHBK+GQJSJM+ArialMT"/>
                <a:cs typeface="HBAHBK+GQJSJ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目概述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244430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HBAHBK+GQJSJM+ArialMT"/>
                <a:cs typeface="HBAHBK+GQJSJ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借壳上市方案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9975" y="304057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HBAHBK+GQJSJM+ArialMT"/>
                <a:cs typeface="HBAHBK+GQJSJ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广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中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业矿业项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估与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83175" y="3589337"/>
            <a:ext cx="10668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79975" y="4185475"/>
            <a:ext cx="2490781" cy="1380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HBAHBK+GQJSJM+ArialMT"/>
                <a:cs typeface="HBAHBK+GQJSJ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施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HBAHBK+GQJSJM+ArialMT"/>
                <a:cs typeface="HBAHBK+GQJSJ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79975" y="537800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HBAHBK+GQJSJM+ArialMT"/>
                <a:cs typeface="HBAHBK+GQJSJ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目建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8D3300"/>
                </a:solidFill>
                <a:latin typeface="QQNSFH+MS-UIGothic"/>
                <a:cs typeface="QQNSFH+MS-UIGothic"/>
              </a:rPr>
              <a:t>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项</a:t>
            </a: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RVFQKF+KTDTEO+MicrosoftYaHei-Bold"/>
                <a:cs typeface="RVFQKF+KTDTEO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广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东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中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业矿业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业矿业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是一家以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发为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主的民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，目前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有一定的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矿产资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源和土地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公司在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发领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域具有一定的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力，但面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争和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源枯竭的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公司正在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找合作伙伴，以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实现资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源共享和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FFF"/>
                </a:solidFill>
                <a:latin typeface="QQNSFH+MS-UIGothic"/>
                <a:cs typeface="QQNSF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安信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券概述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2615" y="1342243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安信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券是一家以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经纪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、投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资银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行、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管理等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务为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主的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券公司。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70557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VIPAGG+BSBGDC+MicrosoftYaHei"/>
                <a:cs typeface="VIPAGG+BSBGDC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70115" y="3173583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公司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有一定的市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地位和品牌影响力，但面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争和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拓展的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VIPAGG+BSBGDC+MicrosoftYaHei"/>
                <a:cs typeface="VIPAGG+BSBGDC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10300" y="5071598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公司正在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找新的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点，以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和提高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210300" y="538020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盈利能力。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210175" y="541333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VIPAGG+BSBGDC+MicrosoftYaHei"/>
                <a:cs typeface="VIPAGG+BSBGDC+Microsoft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内企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需要不断加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术创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新和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源整合，以提高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争力和可持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展能力。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国内外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动较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大，但整体上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仍具有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大的市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需求和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展空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国家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管政策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较为严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格，需要具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备较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高的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资质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QQNSFH+MS-UIGothic"/>
                <a:cs typeface="QQNSFH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项</a:t>
            </a: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目概述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RVFQKF+KTDTEO+MicrosoftYaHei-Bold"/>
                <a:cs typeface="RVFQKF+KTDTEO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7069" y="1591683"/>
            <a:ext cx="492918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借壳方：安信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券股份有限公司（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称</a:t>
            </a:r>
            <a:r>
              <a:rPr sz="1500">
                <a:solidFill>
                  <a:srgbClr val="000000"/>
                </a:solidFill>
                <a:latin typeface="VIPAGG+BSBGDC+MicrosoftYaHei"/>
                <a:cs typeface="VIPAGG+BSBGDC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安信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券</a:t>
            </a:r>
            <a:r>
              <a:rPr sz="1500">
                <a:solidFill>
                  <a:srgbClr val="000000"/>
                </a:solidFill>
                <a:latin typeface="VIPAGG+BSBGDC+MicrosoftYaHei"/>
                <a:cs typeface="VIPAGG+BSBGDC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9130" y="1645022"/>
            <a:ext cx="511059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背景介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：安信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券借壳上市是近年来中国金融市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受关注的事件之一。广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一家大型</a:t>
            </a:r>
          </a:p>
          <a:p>
            <a:pPr marL="952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，也参与了此次借壳上市的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29934" y="1717968"/>
            <a:ext cx="984250" cy="10007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BEF"/>
                </a:solidFill>
                <a:latin typeface="SimSun"/>
                <a:cs typeface="SimSun"/>
              </a:rPr>
              <a:t>输</a:t>
            </a:r>
            <a:r>
              <a:rPr sz="2100">
                <a:solidFill>
                  <a:srgbClr val="FFFBEF"/>
                </a:solidFill>
                <a:latin typeface="QQNSFH+MS-UIGothic"/>
                <a:cs typeface="QQNSFH+MS-UIGothic"/>
              </a:rPr>
              <a:t>入</a:t>
            </a:r>
          </a:p>
          <a:p>
            <a:pPr marL="37465" marR="0">
              <a:lnSpc>
                <a:spcPts val="1932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02</a:t>
            </a:r>
          </a:p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BEF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837304" y="3449334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77809" y="3449334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132319" y="4955278"/>
            <a:ext cx="4819650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被借壳方：广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股份有限公司（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称</a:t>
            </a:r>
            <a:r>
              <a:rPr sz="1500">
                <a:solidFill>
                  <a:srgbClr val="000000"/>
                </a:solidFill>
                <a:latin typeface="VIPAGG+BSBGDC+MicrosoftYaHei"/>
                <a:cs typeface="VIPAGG+BSBGDC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VIPAGG+BSBGDC+MicrosoftYaHei"/>
                <a:cs typeface="VIPAGG+BSBGDC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867400" y="5022229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04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87879" y="5126728"/>
            <a:ext cx="1714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交易金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：未公布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目特点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6425" y="157479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QQNSFH+MS-UIGothic"/>
                <a:cs typeface="QQNSFH+MS-UIGothic"/>
              </a:rPr>
              <a:t>交易复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8008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VIPAGG+BSBGDC+MicrosoftYaHei"/>
                <a:cs typeface="VIPAGG+BSBGDC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52615" y="1931523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安信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券借壳上市涉及的交易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、股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权转让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等多个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73925" y="33305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000"/>
                </a:solidFill>
                <a:latin typeface="QQNSFH+MS-UIGothic"/>
                <a:cs typeface="QQNSFH+MS-UIGothic"/>
              </a:rPr>
              <a:t>政策影响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VIPAGG+BSBGDC+MicrosoftYaHei"/>
                <a:cs typeface="VIPAGG+BSBGDC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70115" y="3687298"/>
            <a:ext cx="473202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中国金融市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管政策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借壳上市有着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格的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定和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批程序，因此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该项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施需要充分考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政策影响。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2540" y="50323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QQNSFH+MS-UIGothic"/>
                <a:cs typeface="QQNSFH+MS-UIGothic"/>
              </a:rPr>
              <a:t>行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C76900"/>
                </a:solidFill>
                <a:latin typeface="QQNSFH+MS-UIGothic"/>
                <a:cs typeface="QQNSFH+MS-UIGothic"/>
              </a:rPr>
              <a:t>特点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10175" y="523236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VIPAGG+BSBGDC+MicrosoftYaHei"/>
                <a:cs typeface="VIPAGG+BSBGDC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348729" y="538909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一家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，其行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特点与安信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券存在一定差异，因此需要考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特点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交易的影响。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目价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QNSFH+MS-UIGothic"/>
                <a:cs typeface="QQNSFH+MS-UIGothic"/>
              </a:rPr>
              <a:t>拓展融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6D1B"/>
                </a:solidFill>
                <a:latin typeface="QQNSFH+MS-UIGothic"/>
                <a:cs typeface="QQNSFH+MS-UIGothic"/>
              </a:rPr>
              <a:t>渠道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QNSFH+MS-UIGothic"/>
                <a:cs typeface="QQNSFH+MS-UIGothic"/>
              </a:rPr>
              <a:t>提升品牌影响力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实现战</a:t>
            </a:r>
            <a:r>
              <a:rPr sz="2000" spc="23">
                <a:solidFill>
                  <a:srgbClr val="FF6D1B"/>
                </a:solidFill>
                <a:latin typeface="QQNSFH+MS-UIGothic"/>
                <a:cs typeface="QQNSFH+MS-UIGothic"/>
              </a:rPr>
              <a:t>略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转</a:t>
            </a:r>
            <a:r>
              <a:rPr sz="2000">
                <a:solidFill>
                  <a:srgbClr val="FF6D1B"/>
                </a:solidFill>
                <a:latin typeface="QQNSFH+MS-UIGothic"/>
                <a:cs typeface="QQNSFH+MS-UIGothic"/>
              </a:rPr>
              <a:t>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借壳上市，广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可以拓展融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渠道，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提高公司的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本运作效率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争力。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借壳上市有助于提升公司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的品牌影响力和市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场认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模和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可能希望通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此次借壳上市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入新的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借壳上市方案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RVFQKF+KTDTEO+MicrosoftYaHei-Bold"/>
                <a:cs typeface="RVFQKF+KTDTEO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借壳上市方式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QQNSFH+MS-UIGothic"/>
                <a:cs typeface="QQNSFH+MS-UIGothic"/>
              </a:rPr>
              <a:t>借壳上市的定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1600">
                <a:solidFill>
                  <a:srgbClr val="FF6D1B"/>
                </a:solidFill>
                <a:latin typeface="QQNSFH+MS-UIGothic"/>
                <a:cs typeface="QQNSFH+MS-UIGothic"/>
              </a:rPr>
              <a:t>和背景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62329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借壳上市是指一家公司通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注入另一家已上市的公司，从而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公司的控制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并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自身上市。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种方式可以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绕过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首次公开募股（</a:t>
            </a:r>
            <a:r>
              <a:rPr sz="1350">
                <a:solidFill>
                  <a:srgbClr val="000000"/>
                </a:solidFill>
                <a:latin typeface="VIPAGG+BSBGDC+MicrosoftYaHei"/>
                <a:cs typeface="VIPAGG+BSBGDC+MicrosoftYaHei"/>
              </a:rPr>
              <a:t>IPO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）的繁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琐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程序和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QQNSFH+MS-UIGothic"/>
                <a:cs typeface="QQNSFH+MS-UIGothic"/>
              </a:rPr>
              <a:t>借壳上市的策略考量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2458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借壳上市可以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短上市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、降低上市成本，并且避免公开募股的披露要求。此外，由于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已上市公司的股票已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流通，可以快速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金流入。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QQNSFH+MS-UIGothic"/>
                <a:cs typeface="QQNSFH+MS-UIGothic"/>
              </a:rPr>
              <a:t>广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东</a:t>
            </a:r>
            <a:r>
              <a:rPr sz="1600">
                <a:solidFill>
                  <a:srgbClr val="FF6D1B"/>
                </a:solidFill>
                <a:latin typeface="QQNSFH+MS-UIGothic"/>
                <a:cs typeface="QQNSFH+MS-UIGothic"/>
              </a:rPr>
              <a:t>中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业矿业</a:t>
            </a:r>
            <a:r>
              <a:rPr sz="1600">
                <a:solidFill>
                  <a:srgbClr val="FF6D1B"/>
                </a:solidFill>
                <a:latin typeface="QQNSFH+MS-UIGothic"/>
                <a:cs typeface="QQNSFH+MS-UIGothic"/>
              </a:rPr>
              <a:t>的特点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是一家从事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的公司，具有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和盈利模式。其股票在市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良好，流通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适中，适合作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借壳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QNSFH+MS-UIGothic"/>
                <a:cs typeface="QQNSFH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借壳上市操作流程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资产评</a:t>
            </a:r>
            <a:r>
              <a:rPr sz="2000">
                <a:solidFill>
                  <a:srgbClr val="FF6D1B"/>
                </a:solidFill>
                <a:latin typeface="QQNSFH+MS-UIGothic"/>
                <a:cs typeface="QQNSFH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15709" y="1733922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安信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资产进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估，确定注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入广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415" y="1754397"/>
            <a:ext cx="1301857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FF6D1B"/>
                </a:solidFill>
                <a:latin typeface="QQNSFH+MS-UIGothic"/>
                <a:cs typeface="QQNSFH+MS-UIGothic"/>
              </a:rPr>
              <a:t>尽</a:t>
            </a:r>
            <a:r>
              <a:rPr sz="1850" spc="25">
                <a:solidFill>
                  <a:srgbClr val="FF6D1B"/>
                </a:solidFill>
                <a:latin typeface="SimSun"/>
                <a:cs typeface="SimSun"/>
              </a:rPr>
              <a:t>职调查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415" y="2197472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业矿业进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行尽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职调查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，了解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状况、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模式、管理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1519" y="312728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协</a:t>
            </a:r>
            <a:r>
              <a:rPr sz="2000" spc="25">
                <a:solidFill>
                  <a:srgbClr val="FF6D1B"/>
                </a:solidFill>
                <a:latin typeface="QQNSFH+MS-UIGothic"/>
                <a:cs typeface="QQNSFH+MS-UIGothic"/>
              </a:rPr>
              <a:t>商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协议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51519" y="348461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安信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券与广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业矿业协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商借壳上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351519" y="375893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市的具体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注入、股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构、管理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安排等。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53415" y="433314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QNSFH+MS-UIGothic"/>
                <a:cs typeface="QQNSFH+MS-UIGothic"/>
              </a:rPr>
              <a:t>交易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执</a:t>
            </a:r>
            <a:r>
              <a:rPr sz="2000">
                <a:solidFill>
                  <a:srgbClr val="FF6D1B"/>
                </a:solidFill>
                <a:latin typeface="QQNSFH+MS-UIGothic"/>
                <a:cs typeface="QQNSFH+MS-UIGothic"/>
              </a:rPr>
              <a:t>行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53415" y="47749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安信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券将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注入广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，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3415" y="504925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完成交易。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05</a:t>
            </a:r>
            <a:r>
              <a:rPr sz="3450" spc="7507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 </a:t>
            </a:r>
            <a:r>
              <a:rPr sz="3450">
                <a:solidFill>
                  <a:srgbClr val="FFFFFF"/>
                </a:solidFill>
                <a:latin typeface="RVFQKF+KTDTEO+MicrosoftYaHei-Bold"/>
                <a:cs typeface="RVFQKF+KTDTEO+MicrosoftYaHei-Bold"/>
              </a:rPr>
              <a:t>04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7382509" y="512803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6D1B"/>
                </a:solidFill>
                <a:latin typeface="SimSun"/>
                <a:cs typeface="SimSun"/>
              </a:rPr>
              <a:t>审</a:t>
            </a:r>
            <a:r>
              <a:rPr sz="1950">
                <a:solidFill>
                  <a:srgbClr val="FF6D1B"/>
                </a:solidFill>
                <a:latin typeface="QQNSFH+MS-UIGothic"/>
                <a:cs typeface="QQNSFH+MS-UIGothic"/>
              </a:rPr>
              <a:t>批程序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7382509" y="5573133"/>
            <a:ext cx="350520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向中国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证监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会提交借壳上市的申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料，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经过审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核后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得批准。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借壳上市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法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合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规风险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市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场风险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整合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格遵守中国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证监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会的法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，确保借壳上市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程合法合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势进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，避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免因市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动导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致的不利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安信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券与广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业矿业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整合可能存在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行全面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划和管理。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303303"/>
            <a:ext cx="6835140" cy="1691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广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东</a:t>
            </a: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中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业矿业项</a:t>
            </a: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目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风险评</a:t>
            </a: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估与</a:t>
            </a:r>
          </a:p>
          <a:p>
            <a:pPr marL="0" marR="0">
              <a:lnSpc>
                <a:spcPts val="3600"/>
              </a:lnSpc>
              <a:spcBef>
                <a:spcPts val="72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应对</a:t>
            </a:r>
            <a:r>
              <a:rPr sz="3600">
                <a:solidFill>
                  <a:srgbClr val="C76900"/>
                </a:solidFill>
                <a:latin typeface="QQNSFH+MS-UIGothic"/>
                <a:cs typeface="QQNSFH+MS-UIGothic"/>
              </a:rPr>
              <a:t>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RVFQKF+KTDTEO+MicrosoftYaHei-Bold"/>
                <a:cs typeface="RVFQKF+KTDTEO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QNSFH+MS-UIGothic"/>
                <a:cs typeface="QQNSFH+MS-UIGothic"/>
              </a:rPr>
              <a:t>政策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保法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矿产资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源开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发过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程中涉及的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保法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及要求可能提高，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致开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成本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上升。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政策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FF6D1B"/>
                </a:solidFill>
                <a:latin typeface="QQNSFH+MS-UIGothic"/>
                <a:cs typeface="QQNSFH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矿产资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源开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及行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相关政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策可能存在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化，可能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1714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生不利影响。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安全生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6D1B"/>
                </a:solidFill>
                <a:latin typeface="QQNSFH+MS-UIGothic"/>
                <a:cs typeface="QQNSFH+MS-UIGothic"/>
              </a:rPr>
              <a:t>要求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的要求越来越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格，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可能增加企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的安全生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投入和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QQNSFH+MS-UIGothic"/>
                <a:cs typeface="QQNSF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https://d.book118.com/468102061070006042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QQNSFH+MS-UIGothic</vt:lpstr>
      <vt:lpstr>SimSun</vt:lpstr>
      <vt:lpstr>RVFQKF+KTDTEO+MicrosoftYaHei-Bold</vt:lpstr>
      <vt:lpstr>Times New Roman</vt:lpstr>
      <vt:lpstr>HBAHBK+GQJSJM+ArialMT</vt:lpstr>
      <vt:lpstr>VIPAGG+BSBGDC+MicrosoftYaHei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2024-09-21T16:37:25.347</cp:lastPrinted>
  <dcterms:created xsi:type="dcterms:W3CDTF">2024-09-21T08:37:25Z</dcterms:created>
  <dcterms:modified xsi:type="dcterms:W3CDTF">2024-09-21T08:37:26Z</dcterms:modified>
</cp:coreProperties>
</file>