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gif" ContentType="image/gif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  <p:sldId id="352" r:id="rId34"/>
    <p:sldId id="355" r:id="rId35"/>
    <p:sldId id="358" r:id="rId36"/>
    <p:sldId id="361" r:id="rId37"/>
    <p:sldId id="364" r:id="rId38"/>
    <p:sldId id="367" r:id="rId39"/>
    <p:sldId id="370" r:id="rId40"/>
    <p:sldId id="372" r:id="rId41"/>
  </p:sldIdLst>
  <p:sldSz cx="12192000" cy="6858000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slide" Target="slides/slide39.xml" /><Relationship Id="rId42" Type="http://schemas.openxmlformats.org/officeDocument/2006/relationships/tags" Target="tags/tag1.xml" /><Relationship Id="rId43" Type="http://schemas.openxmlformats.org/officeDocument/2006/relationships/presProps" Target="presProps.xml" /><Relationship Id="rId44" Type="http://schemas.openxmlformats.org/officeDocument/2006/relationships/viewProps" Target="viewProps.xml" /><Relationship Id="rId45" Type="http://schemas.openxmlformats.org/officeDocument/2006/relationships/theme" Target="theme/theme1.xml" /><Relationship Id="rId46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png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757AB5-74B3-460C-B214-2A4AD27E5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0037A0-575B-4725-82FF-73EBC1C15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5983A-BA34-473A-9105-D240074133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2D99B8-1DF9-423F-A952-60A6F6FA1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8F4973-0A2D-4649-B631-E0B84375F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A9761AD-06B5-4406-B8A3-F4183119C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2C3743-3B5C-4D77-A6DB-AF25C46880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DDA30D-9B10-462E-8DF1-F8DC7A61B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0D7C37-882F-4DD9-8F63-DCFAB1105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5FC8D3-51DD-4837-B1EB-1836A5AFC8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8026B9-2705-4D26-AA2E-344BE6FD56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kumimoji="0" lang="zh-CN" altLang="en-US" sz="58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58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z="4200" b="0" i="0" u="none" strike="noStrike" kern="1200" cap="none" spc="0" normalizeH="0" baseline="0" noProof="1">
                <a:uLnTx/>
                <a:uFillTx/>
              </a:rPr>
              <a:t>单击此处编辑母版副标题样式</a:t>
            </a:r>
            <a:endParaRPr kumimoji="0" lang="zh-CN" altLang="en-US" sz="42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205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r">
              <a:buSzTx/>
            </a:pPr>
            <a:fld id="{9A0DB2DC-4C9A-4742-B13C-FB6460FD3503}" type="slidenum">
              <a:rPr lang="en-US" altLang="en-US">
                <a:latin typeface="Calibri" panose="020f0502020204030204" pitchFamily="34" charset="0"/>
              </a:rPr>
              <a:t/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053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>
              <a:buSzTx/>
            </a:pPr>
            <a:fld id="{BB962C8B-B14F-4D97-AF65-F5344CB8AC3E}" type="datetime1">
              <a:rPr lang="zh-CN" altLang="en-US">
                <a:latin typeface="Calibri" panose="020f0502020204030204" pitchFamily="34" charset="0"/>
              </a:rPr>
              <a:t/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054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ctr">
              <a:buSzTx/>
            </a:pPr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58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58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pPr lvl="0"/>
            <a:r>
              <a:rPr kumimoji="0" lang="zh-CN" altLang="en-US" sz="4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4200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3700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3700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600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600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600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6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307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r">
              <a:buSzTx/>
            </a:pPr>
            <a:fld id="{9A0DB2DC-4C9A-4742-B13C-FB6460FD3503}" type="slidenum">
              <a:rPr lang="en-US" altLang="en-US">
                <a:latin typeface="Calibri" panose="020f0502020204030204" pitchFamily="34" charset="0"/>
              </a:rPr>
              <a:t/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77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>
              <a:buSzTx/>
            </a:pPr>
            <a:fld id="{BB962C8B-B14F-4D97-AF65-F5344CB8AC3E}" type="datetime1">
              <a:rPr lang="zh-CN" altLang="en-US">
                <a:latin typeface="Calibri" panose="020f0502020204030204" pitchFamily="34" charset="0"/>
              </a:rPr>
              <a:t/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ctr">
              <a:buSzTx/>
            </a:pPr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kumimoji="0" lang="zh-CN" altLang="en-US" sz="5335" b="1" i="0" u="none" strike="noStrike" kern="1200" cap="all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5335" b="1" i="0" u="none" strike="noStrike" kern="1200" cap="all" spc="0" normalizeH="0" baseline="0" noProof="1">
              <a:uLnTx/>
              <a:uFillTx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0" lang="zh-CN" altLang="en-US" sz="2665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2665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409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r">
              <a:buSzTx/>
            </a:pPr>
            <a:fld id="{9A0DB2DC-4C9A-4742-B13C-FB6460FD3503}" type="slidenum">
              <a:rPr lang="en-US" altLang="en-US">
                <a:latin typeface="Calibri" panose="020f0502020204030204" pitchFamily="34" charset="0"/>
              </a:rPr>
              <a:t/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4101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>
              <a:buSzTx/>
            </a:pPr>
            <a:fld id="{BB962C8B-B14F-4D97-AF65-F5344CB8AC3E}" type="datetime1">
              <a:rPr lang="zh-CN" altLang="en-US">
                <a:latin typeface="Calibri" panose="020f0502020204030204" pitchFamily="34" charset="0"/>
              </a:rPr>
              <a:t/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4102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ctr">
              <a:buSzTx/>
            </a:pPr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58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58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0" lang="zh-CN" altLang="en-US" sz="3735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3735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2665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2665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400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4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0" lang="zh-CN" altLang="en-US" sz="3735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3735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2665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2665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400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4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512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r">
              <a:buSzTx/>
            </a:pPr>
            <a:fld id="{9A0DB2DC-4C9A-4742-B13C-FB6460FD3503}" type="slidenum">
              <a:rPr lang="en-US" altLang="en-US">
                <a:latin typeface="Calibri" panose="020f0502020204030204" pitchFamily="34" charset="0"/>
              </a:rPr>
              <a:t/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5125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>
              <a:buSzTx/>
            </a:pPr>
            <a:fld id="{BB962C8B-B14F-4D97-AF65-F5344CB8AC3E}" type="datetime1">
              <a:rPr lang="zh-CN" altLang="en-US">
                <a:latin typeface="Calibri" panose="020f0502020204030204" pitchFamily="34" charset="0"/>
              </a:rPr>
              <a:t/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126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ctr">
              <a:buSzTx/>
            </a:pPr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0" lang="zh-CN" altLang="en-US" sz="58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58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kumimoji="0" lang="zh-CN" altLang="en-US" sz="3200" b="1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3200" b="1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2665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2665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24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135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135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135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135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1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kumimoji="0" lang="zh-CN" altLang="en-US" sz="3200" b="1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3200" b="1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1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2665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2665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24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135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135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135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135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6146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r">
              <a:buSzTx/>
            </a:pPr>
            <a:fld id="{9A0DB2DC-4C9A-4742-B13C-FB6460FD3503}" type="slidenum">
              <a:rPr lang="en-US" altLang="en-US">
                <a:latin typeface="Calibri" panose="020f0502020204030204" pitchFamily="34" charset="0"/>
              </a:rPr>
              <a:t/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6149" name="日期占位符 3"/>
          <p:cNvSpPr>
            <a:spLocks noGrp="1"/>
          </p:cNvSpPr>
          <p:nvPr>
            <p:ph type="dt" sz="half" idx="11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>
              <a:buSzTx/>
            </a:pPr>
            <a:fld id="{BB962C8B-B14F-4D97-AF65-F5344CB8AC3E}" type="datetime1">
              <a:rPr lang="zh-CN" altLang="en-US">
                <a:latin typeface="Calibri" panose="020f0502020204030204" pitchFamily="34" charset="0"/>
              </a:rPr>
              <a:t/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150" name="页脚占位符 4"/>
          <p:cNvSpPr>
            <a:spLocks noGrp="1"/>
          </p:cNvSpPr>
          <p:nvPr>
            <p:ph type="ftr" sz="quarter" idx="12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ctr">
              <a:buSzTx/>
            </a:pPr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58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58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717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r">
              <a:buSzTx/>
            </a:pPr>
            <a:fld id="{9A0DB2DC-4C9A-4742-B13C-FB6460FD3503}" type="slidenum">
              <a:rPr lang="en-US" altLang="en-US">
                <a:latin typeface="Calibri" panose="020f0502020204030204" pitchFamily="34" charset="0"/>
              </a:rPr>
              <a:t/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173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>
              <a:buSzTx/>
            </a:pPr>
            <a:fld id="{BB962C8B-B14F-4D97-AF65-F5344CB8AC3E}" type="datetime1">
              <a:rPr lang="zh-CN" altLang="en-US">
                <a:latin typeface="Calibri" panose="020f0502020204030204" pitchFamily="34" charset="0"/>
              </a:rPr>
              <a:t/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7174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ctr">
              <a:buSzTx/>
            </a:pPr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SzTx/>
            </a:pPr>
            <a:fld id="{9A0DB2DC-4C9A-4742-B13C-FB6460FD3503}" type="slidenum">
              <a:rPr lang="en-US" altLang="en-US"/>
              <a:t/>
            </a:fld>
            <a:endParaRPr lang="en-US" altLang="en-US"/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kumimoji="0" lang="zh-CN" altLang="en-US" sz="2665" b="1" i="0" u="none" strike="noStrike" kern="1200" cap="none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2665" b="1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kumimoji="0" lang="zh-CN" altLang="en-US" sz="4265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4265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3735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3735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665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665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665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665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kumimoji="0" lang="zh-CN" altLang="en-US" sz="1865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1865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819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r">
              <a:buSzTx/>
            </a:pPr>
            <a:fld id="{9A0DB2DC-4C9A-4742-B13C-FB6460FD3503}" type="slidenum">
              <a:rPr lang="en-US" altLang="en-US">
                <a:latin typeface="Calibri" panose="020f0502020204030204" pitchFamily="34" charset="0"/>
              </a:rPr>
              <a:t/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8197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>
              <a:buSzTx/>
            </a:pPr>
            <a:fld id="{BB962C8B-B14F-4D97-AF65-F5344CB8AC3E}" type="datetime1">
              <a:rPr lang="zh-CN" altLang="en-US">
                <a:latin typeface="Calibri" panose="020f0502020204030204" pitchFamily="34" charset="0"/>
              </a:rPr>
              <a:t/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819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ctr">
              <a:buSzTx/>
            </a:pPr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kumimoji="0" lang="zh-CN" altLang="en-US" sz="2665" b="1" i="0" u="none" strike="noStrike" kern="1200" cap="none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2665" b="1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426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kumimoji="0" lang="zh-CN" altLang="en-US" sz="1865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1865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921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r">
              <a:buSzTx/>
            </a:pPr>
            <a:fld id="{9A0DB2DC-4C9A-4742-B13C-FB6460FD3503}" type="slidenum">
              <a:rPr lang="en-US" altLang="en-US">
                <a:latin typeface="Calibri" panose="020f0502020204030204" pitchFamily="34" charset="0"/>
              </a:rPr>
              <a:t/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9221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>
              <a:buSzTx/>
            </a:pPr>
            <a:fld id="{BB962C8B-B14F-4D97-AF65-F5344CB8AC3E}" type="datetime1">
              <a:rPr lang="zh-CN" altLang="en-US">
                <a:latin typeface="Calibri" panose="020f0502020204030204" pitchFamily="34" charset="0"/>
              </a:rPr>
              <a:t/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9222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ctr">
              <a:buSzTx/>
            </a:pPr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58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58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</p:spPr>
        <p:txBody>
          <a:bodyPr vert="eaVert"/>
          <a:lstStyle/>
          <a:p>
            <a:pPr lvl="0"/>
            <a:r>
              <a:rPr kumimoji="0" lang="zh-CN" altLang="en-US" sz="4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4200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3700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3700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600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600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600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6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1024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r">
              <a:buSzTx/>
            </a:pPr>
            <a:fld id="{9A0DB2DC-4C9A-4742-B13C-FB6460FD3503}" type="slidenum">
              <a:rPr lang="en-US" altLang="en-US">
                <a:latin typeface="Calibri" panose="020f0502020204030204" pitchFamily="34" charset="0"/>
              </a:rPr>
              <a:t/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0245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>
              <a:buSzTx/>
            </a:pPr>
            <a:fld id="{BB962C8B-B14F-4D97-AF65-F5344CB8AC3E}" type="datetime1">
              <a:rPr lang="zh-CN" altLang="en-US">
                <a:latin typeface="Calibri" panose="020f0502020204030204" pitchFamily="34" charset="0"/>
              </a:rPr>
              <a:t/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0246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ctr">
              <a:buSzTx/>
            </a:pPr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kumimoji="0" lang="zh-CN" altLang="en-US" sz="58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58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kumimoji="0" lang="zh-CN" altLang="en-US" sz="4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4200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3700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3700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600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600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600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6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1126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r">
              <a:buSzTx/>
            </a:pPr>
            <a:fld id="{9A0DB2DC-4C9A-4742-B13C-FB6460FD3503}" type="slidenum">
              <a:rPr lang="en-US" altLang="en-US">
                <a:latin typeface="Calibri" panose="020f0502020204030204" pitchFamily="34" charset="0"/>
              </a:rPr>
              <a:t/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9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>
              <a:buSzTx/>
            </a:pPr>
            <a:fld id="{BB962C8B-B14F-4D97-AF65-F5344CB8AC3E}" type="datetime1">
              <a:rPr lang="zh-CN" altLang="en-US">
                <a:latin typeface="Calibri" panose="020f0502020204030204" pitchFamily="34" charset="0"/>
              </a:rPr>
              <a:t/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127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ctr">
              <a:buSzTx/>
            </a:pPr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SzTx/>
            </a:pPr>
            <a:fld id="{9A0DB2DC-4C9A-4742-B13C-FB6460FD3503}" type="slidenum">
              <a:rPr lang="en-US" altLang="en-US"/>
              <a:t/>
            </a:fld>
            <a:endParaRPr lang="en-US" altLang="en-US"/>
          </a:p>
        </p:txBody>
      </p:sp>
    </p:spTree>
  </p:cSld>
  <p:clrMapOvr>
    <a:masterClrMapping/>
  </p:clrMapOvr>
  <p:transition spd="slow" advTm="3000">
    <p:random/>
  </p:transition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Obj">
  <p:cSld name="标题，文本与内容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58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58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0" lang="zh-CN" altLang="en-US" sz="4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4200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3700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3700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600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600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600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6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0" lang="zh-CN" altLang="en-US" sz="4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4200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3700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3700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600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600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600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6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12290" name="灯片编号占位符 136197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r">
              <a:buSzTx/>
            </a:pPr>
            <a:fld id="{9A0DB2DC-4C9A-4742-B13C-FB6460FD3503}" type="slidenum">
              <a:rPr lang="en-US" altLang="en-US">
                <a:latin typeface="Calibri" panose="020f0502020204030204" pitchFamily="34" charset="0"/>
              </a:rPr>
              <a:t/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2293" name="日期占位符 136195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2294" name="页脚占位符 136196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sz="1600" b="0" i="0" u="none" kern="1200" baseline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hangingPunct="1"/>
            <a:fld id="{BB962C8B-B14F-4D97-AF65-F5344CB8AC3E}" type="datetime1">
              <a:rPr lang="zh-CN" altLang="en-US"/>
              <a:t/>
            </a:fld>
            <a:endParaRPr lang="zh-CN" altLang="en-US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sz="1600" b="0" i="0" u="none" kern="1200" baseline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hangingPunct="1"/>
            <a:endParaRPr lang="zh-CN" altLang="en-US"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marL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itchFamily="34" charset="0"/>
              <a:buNone/>
              <a:defRPr sz="1600" b="0" i="0" u="none" kern="1200" baseline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1" hangingPunct="1">
              <a:buSzTx/>
            </a:pPr>
            <a:fld id="{9A0DB2DC-4C9A-4742-B13C-FB6460FD3503}" type="slidenum">
              <a:rPr lang="en-US" altLang="en-US"/>
              <a:t/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 spd="slow" advTm="3000"/>
  <p:timing/>
  <p:txStyles>
    <p:titleStyle>
      <a:lvl1pPr marL="0" indent="0" algn="ctr" defTabSz="12192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5800" b="0" i="0" u="none" kern="1200" baseline="0">
          <a:solidFill>
            <a:schemeClr val="tx1"/>
          </a:solidFill>
          <a:effectLst/>
          <a:latin typeface="Calibri" panose="020f0502020204030204" pitchFamily="34" charset="0"/>
          <a:ea typeface="宋体" panose="02010600030101010101" pitchFamily="2" charset="-122"/>
          <a:cs typeface="+mj-cs"/>
        </a:defRPr>
      </a:lvl1pPr>
    </p:titleStyle>
    <p:bodyStyle>
      <a:lvl1pPr marL="457200" indent="-457200" algn="l" defTabSz="1219200" rtl="0" eaLnBrk="0" fontAlgn="base" hangingPunct="0">
        <a:lnSpc>
          <a:spcPct val="100000"/>
        </a:lnSpc>
        <a:spcBef>
          <a:spcPts val="125"/>
        </a:spcBef>
        <a:spcAft>
          <a:spcPct val="0"/>
        </a:spcAft>
        <a:buClrTx/>
        <a:buSzTx/>
        <a:buFont typeface="Arial" pitchFamily="34" charset="0"/>
        <a:buChar char="•"/>
        <a:defRPr kumimoji="0" sz="42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990600" indent="-381000" algn="l" defTabSz="1219200" rtl="0" eaLnBrk="0" fontAlgn="base" hangingPunct="0">
        <a:lnSpc>
          <a:spcPct val="100000"/>
        </a:lnSpc>
        <a:spcBef>
          <a:spcPts val="125"/>
        </a:spcBef>
        <a:spcAft>
          <a:spcPct val="0"/>
        </a:spcAft>
        <a:buClrTx/>
        <a:buSzTx/>
        <a:buFont typeface="Arial" pitchFamily="34" charset="0"/>
        <a:buChar char="–"/>
        <a:defRPr kumimoji="0" sz="37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100000"/>
        </a:lnSpc>
        <a:spcBef>
          <a:spcPts val="125"/>
        </a:spcBef>
        <a:spcAft>
          <a:spcPct val="0"/>
        </a:spcAft>
        <a:buClrTx/>
        <a:buSzTx/>
        <a:buFont typeface="Arial" pitchFamily="34" charset="0"/>
        <a:buChar char="•"/>
        <a:defRPr kumimoji="0" sz="32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100000"/>
        </a:lnSpc>
        <a:spcBef>
          <a:spcPts val="125"/>
        </a:spcBef>
        <a:spcAft>
          <a:spcPct val="0"/>
        </a:spcAft>
        <a:buClrTx/>
        <a:buSzTx/>
        <a:buFont typeface="Arial" pitchFamily="34" charset="0"/>
        <a:buChar char="–"/>
        <a:defRPr kumimoji="0" sz="26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100000"/>
        </a:lnSpc>
        <a:spcBef>
          <a:spcPts val="125"/>
        </a:spcBef>
        <a:spcAft>
          <a:spcPct val="0"/>
        </a:spcAft>
        <a:buClrTx/>
        <a:buSzTx/>
        <a:buFont typeface="Arial" pitchFamily="34" charset="0"/>
        <a:buChar char="»"/>
        <a:defRPr kumimoji="0" sz="26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1219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24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09600" indent="0" algn="l" defTabSz="1219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24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19200" indent="0" algn="l" defTabSz="1219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24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828800" indent="0" algn="l" defTabSz="1219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24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438400" indent="0" algn="l" defTabSz="1219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24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gif" /><Relationship Id="rId3" Type="http://schemas.openxmlformats.org/officeDocument/2006/relationships/image" Target="../media/image2.gif" /><Relationship Id="rId4" Type="http://schemas.openxmlformats.org/officeDocument/2006/relationships/image" Target="../media/image3.gif" /><Relationship Id="rId5" Type="http://schemas.openxmlformats.org/officeDocument/2006/relationships/image" Target="../media/image4.png" /><Relationship Id="rId6" Type="http://schemas.openxmlformats.org/officeDocument/2006/relationships/audio" Target="../media/explode11.wav" /><Relationship Id="rId7" Type="http://schemas.microsoft.com/office/2007/relationships/media" Target="../media/explode11.wav" TargetMode="Interna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w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14.png" /><Relationship Id="rId4" Type="http://schemas.openxmlformats.org/officeDocument/2006/relationships/vmlDrawing" Target="../drawings/vmlDrawing1.v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15.png" /><Relationship Id="rId4" Type="http://schemas.openxmlformats.org/officeDocument/2006/relationships/video" Target="file:///C:\My%20Documents\leiyu\leiyu1.MPG" TargetMode="External" /><Relationship Id="rId5" Type="http://schemas.microsoft.com/office/2007/relationships/media" Target="file:///C:\My%20Documents\leiyu\leiyu1.MPG" TargetMode="Externa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122001044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4" name="图片 194561" descr="hous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987" y="0"/>
            <a:ext cx="1234598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" name="图片 194562" descr="雷雨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275" y="333375"/>
            <a:ext cx="1897063" cy="350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图片 194563" descr="雷雨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1600" y="3429000"/>
            <a:ext cx="1470025" cy="2590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图片 194564" descr="雷雨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0"/>
            <a:ext cx="1470025" cy="2590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8" name="图片 194565" descr="雷雨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533400"/>
            <a:ext cx="1897063" cy="350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9" name="图片 194566" descr="雷雨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3352800"/>
            <a:ext cx="1897063" cy="350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0" name="图片 194567" descr="雷雨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938" y="228600"/>
            <a:ext cx="1897062" cy="350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1" name="图片 194568" descr="雷雨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1752600"/>
            <a:ext cx="1470025" cy="2590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2" name="图片 194569" descr="雷雨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0"/>
            <a:ext cx="1897063" cy="3505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23" name="矩形 194570"/>
          <p:cNvSpPr>
            <a:spLocks noTextEdit="1"/>
          </p:cNvSpPr>
          <p:nvPr/>
        </p:nvSpPr>
        <p:spPr>
          <a:xfrm>
            <a:off x="2438400" y="1524000"/>
            <a:ext cx="7315200" cy="2625725"/>
          </a:xfrm>
          <a:prstGeom prst="rect">
            <a:avLst/>
          </a:prstGeom>
        </p:spPr>
        <p:txBody>
          <a:bodyPr wrap="none" fromWordArt="1">
            <a:prstTxWarp prst="textChevronInverted">
              <a:avLst>
                <a:gd name="adj" fmla="val 75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6600" spc="3300" normalizeH="1">
                <a:ln w="50800" cap="flat" cmpd="sng">
                  <a:solidFill>
                    <a:srgbClr val="3366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CCFF99"/>
                    </a:gs>
                    <a:gs pos="100000">
                      <a:srgbClr val="6699FF"/>
                    </a:gs>
                  </a:gsLst>
                  <a:lin ang="5400000" scaled="1"/>
                </a:gradFill>
                <a:effectLst>
                  <a:outerShdw dist="35921" dir="2699999" sy="50000" kx="2115830" algn="bl" rotWithShape="0">
                    <a:srgbClr val="C0C0C0"/>
                  </a:outerShdw>
                </a:effectLst>
                <a:latin typeface="华文彩云" charset="0"/>
                <a:ea typeface="华文彩云" charset="0"/>
              </a:rPr>
              <a:t>雷雨（节选）雷雨（节选）</a:t>
            </a:r>
            <a:endParaRPr lang="zh-CN" altLang="en-US" sz="6600" spc="3300" normalizeH="1">
              <a:ln w="50800" cap="flat" cmpd="sng">
                <a:solidFill>
                  <a:srgbClr val="3366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CCFF99"/>
                  </a:gs>
                  <a:gs pos="100000">
                    <a:srgbClr val="6699FF"/>
                  </a:gs>
                </a:gsLst>
                <a:lin ang="5400000" scaled="1"/>
              </a:gradFill>
              <a:effectLst>
                <a:outerShdw dist="35921" dir="2699999" sy="50000" kx="2115830" algn="bl" rotWithShape="0">
                  <a:srgbClr val="C0C0C0"/>
                </a:outerShdw>
              </a:effectLst>
              <a:latin typeface="华文彩云" charset="0"/>
              <a:ea typeface="华文彩云" charset="0"/>
            </a:endParaRPr>
          </a:p>
        </p:txBody>
      </p:sp>
      <p:pic>
        <p:nvPicPr>
          <p:cNvPr id="13324" name="EXPLODE.WAV">
            <a:hlinkClick action="ppaction://media"/>
          </p:cNvPr>
          <p:cNvPicPr>
            <a:picLocks noRot="1" noChangeAspect="1"/>
          </p:cNvPicPr>
          <p:nvPr>
            <a:audioFile r:link="rId6"/>
            <p:extLst>
              <p:ext uri="{DAA4B4D4-6D71-4841-9C94-3DE7FCFB9230}">
                <p14:media xmlns:d2p1="http://schemas.openxmlformats.org/officeDocument/2006/relationships" xmlns:p14="http://schemas.microsoft.com/office/powerpoint/2010/main" d2p1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29800" y="6248400"/>
            <a:ext cx="304800" cy="30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25" name="文本框 194572"/>
          <p:cNvSpPr/>
          <p:nvPr/>
        </p:nvSpPr>
        <p:spPr>
          <a:xfrm>
            <a:off x="5159375" y="4508500"/>
            <a:ext cx="1584325" cy="1922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spcBef>
                <a:spcPct val="50000"/>
              </a:spcBef>
              <a:buNone/>
            </a:pPr>
            <a:r>
              <a:rPr lang="zh-CN" altLang="en-US" sz="4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曹禺</a:t>
            </a:r>
            <a:endParaRPr lang="zh-CN" altLang="en-US" sz="4800" b="1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spcBef>
                <a:spcPct val="50000"/>
              </a:spcBef>
              <a:buNone/>
            </a:pPr>
            <a:endParaRPr lang="zh-CN" altLang="en-US" sz="4800" b="1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0" fill="hold"/>
                                        <p:tgtEl>
                                          <p:spTgt spid="13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2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Rectangle 2"/>
          <p:cNvSpPr/>
          <p:nvPr/>
        </p:nvSpPr>
        <p:spPr>
          <a:xfrm>
            <a:off x="180975" y="731838"/>
            <a:ext cx="11803063" cy="591343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Arial" pitchFamily="34" charset="0"/>
                <a:ea typeface="宋体" panose="02010600030101010101" pitchFamily="2" charset="-122"/>
              </a:rPr>
              <a:t>一、教学目标：</a:t>
            </a:r>
            <a:endParaRPr lang="zh-CN" altLang="en-US" sz="2400" b="1">
              <a:latin typeface="Arial" pitchFamily="34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en-US" altLang="zh-CN" sz="2400">
                <a:latin typeface="Arial" pitchFamily="34" charset="0"/>
                <a:ea typeface="宋体" panose="02010600030101010101" pitchFamily="2" charset="-122"/>
              </a:rPr>
              <a:t>  1.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通过学习</a:t>
            </a:r>
            <a:r>
              <a:rPr lang="en-US" altLang="zh-CN" sz="2400">
                <a:latin typeface="Arial" pitchFamily="34" charset="0"/>
                <a:ea typeface="宋体" panose="02010600030101010101" pitchFamily="2" charset="-122"/>
              </a:rPr>
              <a:t>《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雷雨</a:t>
            </a:r>
            <a:r>
              <a:rPr lang="en-US" altLang="zh-CN" sz="2400">
                <a:latin typeface="Arial" pitchFamily="34" charset="0"/>
                <a:ea typeface="宋体" panose="02010600030101010101" pitchFamily="2" charset="-122"/>
              </a:rPr>
              <a:t>》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，使学生学会揣摩戏剧语言，从而学会把握人物的心理特征。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en-US" altLang="zh-CN" sz="2400">
                <a:latin typeface="Arial" pitchFamily="34" charset="0"/>
                <a:ea typeface="宋体" panose="02010600030101010101" pitchFamily="2" charset="-122"/>
              </a:rPr>
              <a:t>  2.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通过对课文的学习，提高学生的欣赏阅读水平。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en-US" altLang="zh-CN" sz="2400">
                <a:latin typeface="Arial" pitchFamily="34" charset="0"/>
                <a:ea typeface="宋体" panose="02010600030101010101" pitchFamily="2" charset="-122"/>
              </a:rPr>
              <a:t>  3.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通过对</a:t>
            </a:r>
            <a:r>
              <a:rPr lang="en-US" altLang="zh-CN" sz="2400">
                <a:latin typeface="Arial" pitchFamily="34" charset="0"/>
                <a:ea typeface="宋体" panose="02010600030101010101" pitchFamily="2" charset="-122"/>
              </a:rPr>
              <a:t>《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雷雨</a:t>
            </a:r>
            <a:r>
              <a:rPr lang="en-US" altLang="zh-CN" sz="2400">
                <a:latin typeface="Arial" pitchFamily="34" charset="0"/>
                <a:ea typeface="宋体" panose="02010600030101010101" pitchFamily="2" charset="-122"/>
              </a:rPr>
              <a:t>》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的学习，培养学生形成积极向上的人生理想。  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Arial" pitchFamily="34" charset="0"/>
                <a:ea typeface="宋体" panose="02010600030101010101" pitchFamily="2" charset="-122"/>
              </a:rPr>
              <a:t>二、核心素养：</a:t>
            </a:r>
            <a:endParaRPr lang="zh-CN" altLang="en-US" sz="2400" b="1">
              <a:latin typeface="Arial" pitchFamily="34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Arial" pitchFamily="34" charset="0"/>
                <a:ea typeface="宋体" panose="02010600030101010101" pitchFamily="2" charset="-122"/>
              </a:rPr>
              <a:t>语言建构与运用：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学生自主揣摩戏剧语言，从而把握人物心理特征。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Arial" pitchFamily="34" charset="0"/>
                <a:ea typeface="宋体" panose="02010600030101010101" pitchFamily="2" charset="-122"/>
              </a:rPr>
              <a:t>思维发展与提升：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通过最大限度地挖掘学生潜能，提高学生欣赏阅读水平。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Arial" pitchFamily="34" charset="0"/>
                <a:ea typeface="宋体" panose="02010600030101010101" pitchFamily="2" charset="-122"/>
              </a:rPr>
              <a:t>审美鉴赏与创造：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以学生为主体，通过自主阅读、话剧表演、分组 探究等把握人物性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                             格，提高鉴赏能力。 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Arial" pitchFamily="34" charset="0"/>
                <a:ea typeface="宋体" panose="02010600030101010101" pitchFamily="2" charset="-122"/>
              </a:rPr>
              <a:t>文化传承与理解：</a:t>
            </a: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通过阅读和思考，探讨人生价值和时代精神，以利于逐步形成自己的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sz="2400">
                <a:latin typeface="Arial" pitchFamily="34" charset="0"/>
                <a:ea typeface="宋体" panose="02010600030101010101" pitchFamily="2" charset="-122"/>
              </a:rPr>
              <a:t>                            思想、行为准则，树立积极向上的人生理想。</a:t>
            </a:r>
            <a:endParaRPr lang="zh-CN" altLang="en-US" sz="2400">
              <a:latin typeface="Arial" pitchFamily="34" charset="0"/>
              <a:ea typeface="宋体" panose="02010600030101010101" pitchFamily="2" charset="-122"/>
            </a:endParaRPr>
          </a:p>
        </p:txBody>
      </p:sp>
      <p:pic>
        <p:nvPicPr>
          <p:cNvPr id="14339" name="New 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900" y="11518900"/>
            <a:ext cx="317500" cy="241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>
    <p:random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矩形 237569"/>
          <p:cNvSpPr>
            <a:spLocks noTextEdit="1"/>
          </p:cNvSpPr>
          <p:nvPr/>
        </p:nvSpPr>
        <p:spPr>
          <a:xfrm>
            <a:off x="2647950" y="2074863"/>
            <a:ext cx="6983413" cy="244475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360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699999" algn="ctr" rotWithShape="0">
                    <a:srgbClr val="C0C0C0">
                      <a:alpha val="79999"/>
                    </a:srgbClr>
                  </a:outerShdw>
                </a:effectLst>
                <a:latin typeface="华文中宋" charset="0"/>
                <a:ea typeface="华文中宋" charset="0"/>
              </a:rPr>
              <a:t>戏剧常识戏剧常识</a:t>
            </a:r>
            <a:endParaRPr lang="zh-CN" altLang="en-US" sz="3600"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699999" algn="ctr" rotWithShape="0">
                  <a:srgbClr val="C0C0C0">
                    <a:alpha val="79999"/>
                  </a:srgbClr>
                </a:outerShdw>
              </a:effectLst>
              <a:latin typeface="华文中宋" charset="0"/>
              <a:ea typeface="华文中宋" charset="0"/>
            </a:endParaRPr>
          </a:p>
        </p:txBody>
      </p:sp>
      <p:pic>
        <p:nvPicPr>
          <p:cNvPr id="15363" name="图片 237570" descr="图片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6588"/>
            <a:ext cx="5508625" cy="4797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4" name="矩形 1"/>
          <p:cNvSpPr/>
          <p:nvPr/>
        </p:nvSpPr>
        <p:spPr>
          <a:xfrm>
            <a:off x="10771188" y="0"/>
            <a:ext cx="823912" cy="8216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4800">
                <a:solidFill>
                  <a:srgbClr val="333333"/>
                </a:solidFill>
                <a:latin typeface="方正舒体" pitchFamily="2" charset="-122"/>
                <a:ea typeface="方正舒体" pitchFamily="2" charset="-122"/>
              </a:rPr>
              <a:t>人生如戏，全靠演技。</a:t>
            </a:r>
            <a:br>
              <a:rPr lang="zh-CN" altLang="en-US" sz="4800">
                <a:solidFill>
                  <a:srgbClr val="333333"/>
                </a:solidFill>
                <a:latin typeface="方正舒体" pitchFamily="2" charset="-122"/>
                <a:ea typeface="方正舒体" pitchFamily="2" charset="-122"/>
              </a:rPr>
            </a:br>
            <a:endParaRPr lang="zh-CN" altLang="en-US" sz="4800">
              <a:solidFill>
                <a:srgbClr val="333333"/>
              </a:solidFill>
              <a:latin typeface="方正舒体" pitchFamily="2" charset="-122"/>
              <a:ea typeface="方正舒体" pitchFamily="2" charset="-122"/>
            </a:endParaRPr>
          </a:p>
        </p:txBody>
      </p:sp>
    </p:spTree>
  </p:cSld>
  <p:clrMapOvr>
    <a:masterClrMapping/>
  </p:clrMapOvr>
  <p:transition spd="slow" advTm="3000"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动作按钮: 自定义 239618"/>
          <p:cNvSpPr/>
          <p:nvPr/>
        </p:nvSpPr>
        <p:spPr>
          <a:xfrm>
            <a:off x="5087938" y="0"/>
            <a:ext cx="1662112" cy="1225550"/>
          </a:xfrm>
          <a:prstGeom prst="actionButtonBlank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defTabSz="914400" eaLnBrk="1" hangingPunct="1">
              <a:spcBef>
                <a:spcPct val="0"/>
              </a:spcBef>
              <a:buNone/>
            </a:pPr>
            <a:r>
              <a:rPr lang="zh-CN" altLang="en-US" sz="6000" b="1" u="sng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戏剧</a:t>
            </a:r>
            <a:endParaRPr lang="zh-CN" altLang="en-US" sz="6000" b="1" u="sng"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16387" name="文本框 239619"/>
          <p:cNvSpPr/>
          <p:nvPr/>
        </p:nvSpPr>
        <p:spPr>
          <a:xfrm>
            <a:off x="269875" y="1071563"/>
            <a:ext cx="11707813" cy="2862262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SzTx/>
              <a:buFont typeface="Arial" pitchFamily="34" charset="0"/>
            </a:pPr>
            <a:r>
              <a:rPr lang="en-US" altLang="zh-CN" sz="360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    </a:t>
            </a:r>
            <a:r>
              <a:rPr lang="en-US" altLang="en-US" sz="3600">
                <a:latin typeface="隶书" pitchFamily="49" charset="-122"/>
                <a:ea typeface="隶书" pitchFamily="49" charset="-122"/>
                <a:sym typeface="Arial" pitchFamily="34" charset="0"/>
              </a:rPr>
              <a:t>是一种综合的</a:t>
            </a:r>
            <a:r>
              <a:rPr lang="en-US" altLang="en-US" sz="360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Arial" pitchFamily="34" charset="0"/>
              </a:rPr>
              <a:t>舞台艺术</a:t>
            </a:r>
            <a:r>
              <a:rPr lang="en-US" altLang="en-US" sz="3600">
                <a:latin typeface="隶书" pitchFamily="49" charset="-122"/>
                <a:ea typeface="隶书" pitchFamily="49" charset="-122"/>
                <a:sym typeface="Arial" pitchFamily="34" charset="0"/>
              </a:rPr>
              <a:t>。它是借助文学、音乐、舞蹈、美术等艺术手段塑造舞台形象，揭示社会矛盾，反映社会生活的。本处实指</a:t>
            </a:r>
            <a:r>
              <a:rPr lang="en-US" altLang="en-US" sz="360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Arial" pitchFamily="34" charset="0"/>
              </a:rPr>
              <a:t>剧本</a:t>
            </a:r>
            <a:r>
              <a:rPr lang="en-US" altLang="en-US" sz="3600">
                <a:latin typeface="隶书" pitchFamily="49" charset="-122"/>
                <a:ea typeface="隶书" pitchFamily="49" charset="-122"/>
                <a:sym typeface="Arial" pitchFamily="34" charset="0"/>
              </a:rPr>
              <a:t>，是一种</a:t>
            </a:r>
            <a:r>
              <a:rPr lang="en-US" altLang="en-US" sz="360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Arial" pitchFamily="34" charset="0"/>
              </a:rPr>
              <a:t>文学体裁。</a:t>
            </a:r>
            <a:endParaRPr lang="en-US" altLang="en-US" sz="3600">
              <a:solidFill>
                <a:srgbClr val="FF0000"/>
              </a:solidFill>
              <a:latin typeface="隶书" pitchFamily="49" charset="-122"/>
              <a:ea typeface="隶书" pitchFamily="49" charset="-122"/>
              <a:sym typeface="Arial" pitchFamily="34" charset="0"/>
            </a:endParaRPr>
          </a:p>
          <a:p>
            <a:pPr>
              <a:buSzTx/>
              <a:buFont typeface="Arial" pitchFamily="34" charset="0"/>
            </a:pPr>
            <a:r>
              <a:rPr lang="en-US" altLang="en-US" sz="3600">
                <a:latin typeface="隶书" pitchFamily="49" charset="-122"/>
                <a:ea typeface="隶书" pitchFamily="49" charset="-122"/>
                <a:sym typeface="Arial" pitchFamily="34" charset="0"/>
              </a:rPr>
              <a:t>　　戏剧离不开戏剧</a:t>
            </a:r>
            <a:r>
              <a:rPr lang="en-US" altLang="en-US" sz="360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Arial" pitchFamily="34" charset="0"/>
              </a:rPr>
              <a:t>冲突</a:t>
            </a:r>
            <a:r>
              <a:rPr lang="en-US" altLang="en-US" sz="3600">
                <a:latin typeface="隶书" pitchFamily="49" charset="-122"/>
                <a:ea typeface="隶书" pitchFamily="49" charset="-122"/>
                <a:sym typeface="Arial" pitchFamily="34" charset="0"/>
              </a:rPr>
              <a:t>，它表现在人物性格的冲突上，具体表现为一系列的动作。</a:t>
            </a:r>
            <a:endParaRPr lang="en-US" altLang="en-US" sz="3600">
              <a:latin typeface="隶书" pitchFamily="49" charset="-122"/>
              <a:ea typeface="隶书" pitchFamily="49" charset="-122"/>
              <a:sym typeface="Arial" pitchFamily="34" charset="0"/>
            </a:endParaRPr>
          </a:p>
        </p:txBody>
      </p:sp>
      <p:sp>
        <p:nvSpPr>
          <p:cNvPr id="16388" name="文本占位符 224257"/>
          <p:cNvSpPr>
            <a:spLocks noRot="1"/>
          </p:cNvSpPr>
          <p:nvPr/>
        </p:nvSpPr>
        <p:spPr>
          <a:xfrm>
            <a:off x="-176212" y="3933825"/>
            <a:ext cx="12192000" cy="29241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>
              <a:buFont typeface="Wingdings" panose="05000000000000000000" pitchFamily="2" charset="2"/>
              <a:buNone/>
            </a:pPr>
            <a:r>
              <a:rPr lang="en-US" altLang="zh-CN" sz="3600" b="1">
                <a:ea typeface="黑体" panose="02010609060101010101" pitchFamily="49" charset="-122"/>
              </a:rPr>
              <a:t>         </a:t>
            </a:r>
            <a:r>
              <a:rPr lang="zh-CN" altLang="en-US" sz="3600" b="1">
                <a:ea typeface="黑体" panose="02010609060101010101" pitchFamily="49" charset="-122"/>
              </a:rPr>
              <a:t>按不同的标准，戏剧分类如下：</a:t>
            </a:r>
            <a:endParaRPr lang="zh-CN" altLang="en-US" sz="3600" b="1">
              <a:ea typeface="黑体" panose="02010609060101010101" pitchFamily="49" charset="-122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r>
              <a:rPr lang="zh-CN" altLang="en-US" sz="3600" b="1">
                <a:ea typeface="黑体" panose="02010609060101010101" pitchFamily="49" charset="-122"/>
              </a:rPr>
              <a:t>         按艺术形式和表现手法分为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话剧、歌剧、舞剧</a:t>
            </a:r>
            <a:r>
              <a:rPr lang="zh-CN" altLang="en-US" sz="3600" b="1">
                <a:ea typeface="黑体" panose="02010609060101010101" pitchFamily="49" charset="-122"/>
              </a:rPr>
              <a:t>；</a:t>
            </a:r>
            <a:endParaRPr lang="zh-CN" altLang="en-US" sz="3600" b="1">
              <a:ea typeface="黑体" panose="02010609060101010101" pitchFamily="49" charset="-122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r>
              <a:rPr lang="zh-CN" altLang="en-US" sz="3600" b="1">
                <a:ea typeface="黑体" panose="02010609060101010101" pitchFamily="49" charset="-122"/>
              </a:rPr>
              <a:t>         按剧情繁简和结构分为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独幕剧、多幕剧</a:t>
            </a:r>
            <a:r>
              <a:rPr lang="zh-CN" altLang="en-US" sz="3600" b="1">
                <a:ea typeface="黑体" panose="02010609060101010101" pitchFamily="49" charset="-122"/>
              </a:rPr>
              <a:t>；</a:t>
            </a:r>
            <a:endParaRPr lang="zh-CN" altLang="en-US" sz="3600" b="1">
              <a:ea typeface="黑体" panose="02010609060101010101" pitchFamily="49" charset="-122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r>
              <a:rPr lang="zh-CN" altLang="en-US" sz="3600" b="1">
                <a:ea typeface="黑体" panose="02010609060101010101" pitchFamily="49" charset="-122"/>
              </a:rPr>
              <a:t>         按题材所反映的时代分为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历史剧</a:t>
            </a:r>
            <a:r>
              <a:rPr lang="zh-CN" altLang="en-US" sz="3600" b="1">
                <a:ea typeface="黑体" panose="02010609060101010101" pitchFamily="49" charset="-122"/>
              </a:rPr>
              <a:t>和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现代剧</a:t>
            </a:r>
            <a:r>
              <a:rPr lang="zh-CN" altLang="en-US" sz="3600" b="1">
                <a:ea typeface="黑体" panose="02010609060101010101" pitchFamily="49" charset="-122"/>
              </a:rPr>
              <a:t>；</a:t>
            </a:r>
            <a:endParaRPr lang="zh-CN" altLang="en-US" sz="3600" b="1">
              <a:ea typeface="黑体" panose="02010609060101010101" pitchFamily="49" charset="-122"/>
            </a:endParaRPr>
          </a:p>
          <a:p>
            <a:pPr marL="0" lvl="0" indent="0">
              <a:buFont typeface="Wingdings" panose="05000000000000000000" pitchFamily="2" charset="2"/>
              <a:buNone/>
            </a:pPr>
            <a:r>
              <a:rPr lang="zh-CN" altLang="en-US" sz="3600" b="1">
                <a:ea typeface="黑体" panose="02010609060101010101" pitchFamily="49" charset="-122"/>
              </a:rPr>
              <a:t>         按矛盾冲突的性质分为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悲剧、喜剧、正剧</a:t>
            </a:r>
            <a:r>
              <a:rPr lang="zh-CN" altLang="en-US" sz="3600" b="1">
                <a:ea typeface="黑体" panose="02010609060101010101" pitchFamily="49" charset="-122"/>
              </a:rPr>
              <a:t>。</a:t>
            </a:r>
            <a:endParaRPr lang="zh-CN" altLang="en-US" sz="360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文本占位符 225281"/>
          <p:cNvSpPr>
            <a:spLocks noGrp="1" noRot="1"/>
          </p:cNvSpPr>
          <p:nvPr>
            <p:ph idx="1"/>
          </p:nvPr>
        </p:nvSpPr>
        <p:spPr>
          <a:xfrm>
            <a:off x="115888" y="0"/>
            <a:ext cx="12076112" cy="6858000"/>
          </a:xfrm>
        </p:spPr>
        <p:txBody>
          <a:bodyPr wrap="square" lIns="91440" tIns="45720" rIns="91440" bIns="45720" anchor="t"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4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4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悲剧</a:t>
            </a:r>
            <a:endParaRPr lang="zh-CN" altLang="en-US" sz="44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　　　</a:t>
            </a:r>
            <a:r>
              <a:rPr lang="en-US" altLang="zh-CN" sz="2800" b="1">
                <a:ea typeface="黑体" panose="02010609060101010101" pitchFamily="49" charset="-122"/>
              </a:rPr>
              <a:t>——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往往反映社会生活中的重大矛盾冲突、展示善恶两种社会力量的严重斗争。主要表现主人公所追求的理想、所从事的事业，由于邪恶势力的迫害及本身的过错而不能实现，并以其悲惨遭遇或自身毁灭引起人们的怜悯、同情、悲愤、崇敬。基调庄重，气氛严肃。</a:t>
            </a:r>
            <a:endParaRPr lang="zh-CN" altLang="en-US" sz="2800" b="1" u="sng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411" name="文本占位符 226305"/>
          <p:cNvSpPr>
            <a:spLocks noRot="1"/>
          </p:cNvSpPr>
          <p:nvPr/>
        </p:nvSpPr>
        <p:spPr>
          <a:xfrm>
            <a:off x="0" y="3429000"/>
            <a:ext cx="11914188" cy="28209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lvl="0" indent="-457200" algn="just" defTabSz="1219200">
              <a:lnSpc>
                <a:spcPct val="130000"/>
              </a:lnSpc>
              <a:spcBef>
                <a:spcPct val="0"/>
              </a:spcBef>
            </a:pPr>
            <a:r>
              <a:rPr lang="zh-CN" altLang="en-US" sz="4400" b="1">
                <a:solidFill>
                  <a:srgbClr val="FF0000"/>
                </a:solidFill>
                <a:ea typeface="黑体" panose="02010609060101010101" pitchFamily="49" charset="-122"/>
              </a:rPr>
              <a:t>喜剧</a:t>
            </a:r>
            <a:endParaRPr lang="zh-CN" altLang="en-US" sz="4400" b="1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pPr marL="457200" lvl="0" indent="-457200" algn="just" defTabSz="1219200">
              <a:lnSpc>
                <a:spcPct val="130000"/>
              </a:lnSpc>
              <a:spcBef>
                <a:spcPct val="0"/>
              </a:spcBef>
            </a:pPr>
            <a:r>
              <a:rPr lang="zh-CN" altLang="en-US" sz="4400" b="1">
                <a:solidFill>
                  <a:srgbClr val="FF0000"/>
                </a:solidFill>
                <a:ea typeface="黑体" panose="02010609060101010101" pitchFamily="49" charset="-122"/>
              </a:rPr>
              <a:t>　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</a:rPr>
              <a:t>　</a:t>
            </a:r>
            <a:r>
              <a:rPr lang="en-US" altLang="zh-CN" sz="3200" b="1">
                <a:ea typeface="黑体" panose="02010609060101010101" pitchFamily="49" charset="-122"/>
              </a:rPr>
              <a:t>——</a:t>
            </a:r>
            <a:r>
              <a:rPr lang="zh-CN" altLang="en-US" sz="3200" b="1">
                <a:ea typeface="黑体" panose="02010609060101010101" pitchFamily="49" charset="-122"/>
              </a:rPr>
              <a:t>以讽刺、幽默为特点，以揭露、嘲笑社会生活中的落后丑恶现象，从而肯定歌颂美好事物为主要内容的一种戏剧。</a:t>
            </a:r>
            <a:endParaRPr lang="zh-CN" altLang="en-US" sz="3200" b="1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3000"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文本占位符 227329"/>
          <p:cNvSpPr>
            <a:spLocks noGrp="1" noRot="1"/>
          </p:cNvSpPr>
          <p:nvPr>
            <p:ph idx="1"/>
          </p:nvPr>
        </p:nvSpPr>
        <p:spPr>
          <a:xfrm>
            <a:off x="914400" y="692150"/>
            <a:ext cx="10922000" cy="5111750"/>
          </a:xfrm>
        </p:spPr>
        <p:txBody>
          <a:bodyPr wrap="square" lIns="91440" tIns="45720" rIns="91440" bIns="45720" anchor="t"/>
          <a:lstStyle/>
          <a:p>
            <a:pPr algn="just">
              <a:lnSpc>
                <a:spcPct val="150000"/>
              </a:lnSpc>
            </a:pPr>
            <a:r>
              <a:rPr lang="zh-CN" altLang="en-US" sz="4400" b="1">
                <a:solidFill>
                  <a:srgbClr val="FF0000"/>
                </a:solidFill>
                <a:ea typeface="黑体" panose="02010609060101010101" pitchFamily="49" charset="-122"/>
              </a:rPr>
              <a:t>正剧</a:t>
            </a:r>
            <a:endParaRPr lang="zh-CN" altLang="en-US" sz="4400" b="1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　 </a:t>
            </a:r>
            <a:r>
              <a:rPr lang="en-US" altLang="zh-CN" sz="3600" b="1">
                <a:ea typeface="黑体" panose="02010609060101010101" pitchFamily="49" charset="-122"/>
              </a:rPr>
              <a:t>——</a:t>
            </a:r>
            <a:r>
              <a:rPr lang="zh-CN" altLang="en-US" sz="2800" b="1">
                <a:ea typeface="黑体" panose="02010609060101010101" pitchFamily="49" charset="-122"/>
              </a:rPr>
              <a:t>又称“悲喜剧”。兼有悲剧和喜剧两种因素，能够反映悲喜等思想感情的复杂变化和广阔的社会生活的一种戏剧。正剧既可表现重大、严肃的社会事件，也可以表现富有社会意义的日常生活；既有对正面人物的歌颂，又有对反面人物的批判。</a:t>
            </a:r>
            <a:endParaRPr lang="zh-CN" altLang="en-US" sz="2800" b="1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3000"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矩形 228353"/>
          <p:cNvSpPr>
            <a:spLocks noTextEdit="1"/>
          </p:cNvSpPr>
          <p:nvPr/>
        </p:nvSpPr>
        <p:spPr>
          <a:xfrm>
            <a:off x="2279650" y="1484313"/>
            <a:ext cx="3744913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99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三要素：三要素：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99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459" name="圆角矩形标注 228354"/>
          <p:cNvSpPr/>
          <p:nvPr/>
        </p:nvSpPr>
        <p:spPr>
          <a:xfrm>
            <a:off x="5880100" y="1989138"/>
            <a:ext cx="2087563" cy="1439862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noFill/>
          <a:ln w="9525">
            <a:noFill/>
          </a:ln>
        </p:spPr>
        <p:txBody>
          <a:bodyPr anchor="b"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defTabSz="914400" eaLnBrk="1" hangingPunct="1">
              <a:spcBef>
                <a:spcPct val="0"/>
              </a:spcBef>
              <a:buNone/>
            </a:pPr>
            <a:endParaRPr lang="zh-CN" altLang="zh-CN" sz="4000" b="1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9460" name="圆角矩形标注 228355"/>
          <p:cNvSpPr/>
          <p:nvPr/>
        </p:nvSpPr>
        <p:spPr>
          <a:xfrm rot="10020000">
            <a:off x="5664200" y="2997200"/>
            <a:ext cx="3894138" cy="2736850"/>
          </a:xfrm>
          <a:prstGeom prst="wedgeRoundRectCallout">
            <a:avLst>
              <a:gd name="adj1" fmla="val 39079"/>
              <a:gd name="adj2" fmla="val 96833"/>
              <a:gd name="adj3" fmla="val 16667"/>
            </a:avLst>
          </a:prstGeom>
          <a:solidFill>
            <a:srgbClr val="66FF33"/>
          </a:solidFill>
          <a:ln w="9525">
            <a:noFill/>
          </a:ln>
        </p:spPr>
        <p:txBody>
          <a:bodyPr rot="10800000" anchor="b"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defTabSz="914400" eaLnBrk="1" hangingPunct="1">
              <a:spcBef>
                <a:spcPct val="0"/>
              </a:spcBef>
              <a:buNone/>
            </a:pPr>
            <a:endParaRPr lang="zh-CN" altLang="zh-CN" sz="4000" b="1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9461" name="文本框 228356"/>
          <p:cNvSpPr/>
          <p:nvPr/>
        </p:nvSpPr>
        <p:spPr>
          <a:xfrm rot="20700000">
            <a:off x="6240463" y="3213100"/>
            <a:ext cx="2881312" cy="2287588"/>
          </a:xfrm>
          <a:prstGeom prst="rect">
            <a:avLst/>
          </a:prstGeom>
          <a:noFill/>
          <a:ln w="9525">
            <a:noFill/>
          </a:ln>
        </p:spPr>
        <p:txBody>
          <a:bodyPr anchor="b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spcBef>
                <a:spcPct val="50000"/>
              </a:spcBef>
              <a:buNone/>
            </a:pPr>
            <a:r>
              <a:rPr lang="zh-CN" altLang="en-US" sz="4800" b="1">
                <a:latin typeface="Tahoma" panose="020b0604030504040204" pitchFamily="34" charset="0"/>
                <a:ea typeface="宋体" panose="02010600030101010101" pitchFamily="2" charset="-122"/>
              </a:rPr>
              <a:t>戏剧冲突 人物语言 舞台说明</a:t>
            </a:r>
            <a:endParaRPr lang="zh-CN" altLang="en-US" sz="4800" b="1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 fill="hold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标题 220161"/>
          <p:cNvSpPr>
            <a:spLocks noGrp="1" noRot="1"/>
          </p:cNvSpPr>
          <p:nvPr>
            <p:ph type="title"/>
          </p:nvPr>
        </p:nvSpPr>
        <p:spPr>
          <a:xfrm>
            <a:off x="147638" y="0"/>
            <a:ext cx="3276600" cy="1125538"/>
          </a:xfrm>
          <a:ln>
            <a:solidFill>
              <a:schemeClr val="bg1"/>
            </a:solidFill>
            <a:miter/>
          </a:ln>
        </p:spPr>
        <p:txBody>
          <a:bodyPr wrap="square" lIns="91440" tIns="45720" rIns="91440" bIns="45720" anchor="ctr"/>
          <a:lstStyle/>
          <a:p>
            <a:r>
              <a:rPr lang="en-US" altLang="en-US" sz="4800" b="1">
                <a:solidFill>
                  <a:srgbClr val="000066"/>
                </a:solidFill>
                <a:effectLst>
                  <a:outerShdw blurRad="38100" dist="38100" dir="2700000">
                    <a:srgbClr val="000000"/>
                  </a:outerShdw>
                </a:effectLst>
                <a:ea typeface="黑体" panose="02010609060101010101" pitchFamily="49" charset="-122"/>
              </a:rPr>
              <a:t>戏剧的特点</a:t>
            </a:r>
            <a:endParaRPr lang="en-US" altLang="en-US" sz="4800" b="1">
              <a:solidFill>
                <a:srgbClr val="000066"/>
              </a:solidFill>
              <a:effectLst>
                <a:outerShdw blurRad="38100" dist="38100" dir="2700000">
                  <a:srgbClr val="000000"/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20483" name="文本占位符 220162"/>
          <p:cNvSpPr>
            <a:spLocks noGrp="1" noRot="1"/>
          </p:cNvSpPr>
          <p:nvPr>
            <p:ph idx="1"/>
          </p:nvPr>
        </p:nvSpPr>
        <p:spPr>
          <a:xfrm>
            <a:off x="147638" y="1195388"/>
            <a:ext cx="11880850" cy="5400675"/>
          </a:xfrm>
          <a:ln>
            <a:solidFill>
              <a:schemeClr val="bg1"/>
            </a:solidFill>
            <a:miter/>
          </a:ln>
        </p:spPr>
        <p:txBody>
          <a:bodyPr wrap="square" lIns="91440" tIns="45720" rIns="91440" bIns="45720" anchor="t"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en-US" altLang="en-US" sz="3000" b="1">
                <a:solidFill>
                  <a:srgbClr val="0000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戏剧是由演员在舞台上表演的艺术，因而它要受舞台的制约，要适合演出的需要。这就决定了它的一些特征：</a:t>
            </a:r>
            <a:endParaRPr lang="en-US" altLang="en-US" sz="3000" b="1">
              <a:solidFill>
                <a:srgbClr val="0000CC"/>
              </a:solidFill>
              <a:effectLst>
                <a:outerShdw blurRad="38100" dist="38100" dir="2700000">
                  <a:srgbClr val="00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2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矛盾集中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en-US" altLang="en-US" sz="3200" b="1">
                <a:solidFill>
                  <a:srgbClr val="00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更典型、更集中地表现社会生活的冲突和斗争。</a:t>
            </a:r>
            <a:endParaRPr lang="en-US" altLang="en-US" sz="3200" b="1">
              <a:solidFill>
                <a:srgbClr val="003300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32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场景集中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en-US" altLang="en-US" sz="3200" b="1">
                <a:solidFill>
                  <a:srgbClr val="00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故事情节发生的时间和地点往往很集中，登场人物也有一定数量的限制。</a:t>
            </a:r>
            <a:endParaRPr lang="en-US" altLang="en-US" sz="3200" b="1">
              <a:solidFill>
                <a:srgbClr val="003300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32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表现集中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en-US" altLang="en-US" sz="3200" b="1">
                <a:solidFill>
                  <a:srgbClr val="00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人物性格和故事情节主要是通过登场人物的语言 来表现。</a:t>
            </a:r>
            <a:endParaRPr lang="en-US" altLang="en-US" sz="3200" b="1">
              <a:solidFill>
                <a:srgbClr val="003300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2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事件集中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en-US" altLang="en-US" sz="3200" b="1">
                <a:solidFill>
                  <a:srgbClr val="00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故事情节的发展往往分幕分场。</a:t>
            </a:r>
            <a:endParaRPr lang="en-US" altLang="en-US" sz="3200" b="1">
              <a:solidFill>
                <a:srgbClr val="003300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3000">
    <p:random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矩形 241665"/>
          <p:cNvSpPr/>
          <p:nvPr/>
        </p:nvSpPr>
        <p:spPr>
          <a:xfrm>
            <a:off x="4500563" y="908050"/>
            <a:ext cx="3348037" cy="83820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SzTx/>
              <a:buFont typeface="Arial" pitchFamily="34" charset="0"/>
            </a:pPr>
            <a:r>
              <a:rPr lang="en-US" altLang="en-US" sz="6000" b="1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华文彩云" charset="0"/>
                <a:sym typeface="Arial" pitchFamily="34" charset="0"/>
              </a:rPr>
              <a:t>相关概念</a:t>
            </a:r>
            <a:endParaRPr lang="en-US" altLang="en-US" sz="6000" b="1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华文彩云" charset="0"/>
              <a:sym typeface="Arial" pitchFamily="34" charset="0"/>
            </a:endParaRPr>
          </a:p>
        </p:txBody>
      </p:sp>
      <p:sp>
        <p:nvSpPr>
          <p:cNvPr id="21507" name="文本框 241666"/>
          <p:cNvSpPr/>
          <p:nvPr/>
        </p:nvSpPr>
        <p:spPr>
          <a:xfrm>
            <a:off x="296863" y="2060575"/>
            <a:ext cx="11895137" cy="3786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SzTx/>
              <a:buFont typeface="Arial" pitchFamily="34" charset="0"/>
            </a:pP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　　</a:t>
            </a: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华文新魏" pitchFamily="2" charset="-122"/>
                <a:ea typeface="华文新魏" pitchFamily="2" charset="-122"/>
                <a:sym typeface="Arial" pitchFamily="34" charset="0"/>
              </a:rPr>
              <a:t>剧本</a:t>
            </a:r>
            <a:endParaRPr lang="en-US" altLang="en-US" sz="4000">
              <a:effectLst>
                <a:outerShdw blurRad="38100" dist="38100" dir="2700000">
                  <a:srgbClr val="FFFFFF"/>
                </a:outerShdw>
              </a:effectLst>
              <a:latin typeface="华文新魏" pitchFamily="2" charset="-122"/>
              <a:ea typeface="华文新魏" pitchFamily="2" charset="-122"/>
              <a:sym typeface="Arial" pitchFamily="34" charset="0"/>
            </a:endParaRPr>
          </a:p>
          <a:p>
            <a:pPr>
              <a:buSzTx/>
              <a:buFont typeface="Arial" pitchFamily="34" charset="0"/>
            </a:pP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　　</a:t>
            </a:r>
            <a:r>
              <a:rPr lang="en-US" altLang="zh-CN" sz="4000">
                <a:latin typeface="宋体" panose="02010600030101010101" pitchFamily="2" charset="-122"/>
                <a:sym typeface="Arial" pitchFamily="34" charset="0"/>
              </a:rPr>
              <a:t>——</a:t>
            </a:r>
            <a:r>
              <a:rPr lang="en-US" altLang="en-US" sz="4000">
                <a:latin typeface="黑体" panose="02010609060101010101" pitchFamily="49" charset="-122"/>
                <a:sym typeface="Arial" pitchFamily="34" charset="0"/>
              </a:rPr>
              <a:t>是文学作品的一种体裁。</a:t>
            </a:r>
            <a:endParaRPr lang="en-US" altLang="en-US" sz="4000">
              <a:latin typeface="黑体" panose="02010609060101010101" pitchFamily="49" charset="-122"/>
              <a:sym typeface="Arial" pitchFamily="34" charset="0"/>
            </a:endParaRPr>
          </a:p>
          <a:p>
            <a:pPr>
              <a:buSzTx/>
              <a:buFont typeface="Arial" pitchFamily="34" charset="0"/>
            </a:pPr>
            <a:r>
              <a:rPr lang="en-US" altLang="en-US" sz="4000">
                <a:latin typeface="黑体" panose="02010609060101010101" pitchFamily="49" charset="-122"/>
                <a:sym typeface="Arial" pitchFamily="34" charset="0"/>
              </a:rPr>
              <a:t>　　是戏剧艺术创作的基础。主要由</a:t>
            </a:r>
            <a:r>
              <a:rPr lang="en-US" altLang="en-US" sz="4000">
                <a:solidFill>
                  <a:srgbClr val="FF0000"/>
                </a:solidFill>
                <a:latin typeface="黑体" panose="02010609060101010101" pitchFamily="49" charset="-122"/>
                <a:sym typeface="Arial" pitchFamily="34" charset="0"/>
              </a:rPr>
              <a:t>人物对话</a:t>
            </a:r>
            <a:r>
              <a:rPr lang="en-US" altLang="en-US" sz="4000">
                <a:latin typeface="黑体" panose="02010609060101010101" pitchFamily="49" charset="-122"/>
                <a:sym typeface="Arial" pitchFamily="34" charset="0"/>
              </a:rPr>
              <a:t>（或唱词）和</a:t>
            </a:r>
            <a:r>
              <a:rPr lang="en-US" altLang="en-US" sz="4000">
                <a:solidFill>
                  <a:srgbClr val="FF0000"/>
                </a:solidFill>
                <a:latin typeface="黑体" panose="02010609060101010101" pitchFamily="49" charset="-122"/>
                <a:sym typeface="Arial" pitchFamily="34" charset="0"/>
              </a:rPr>
              <a:t>舞台指示</a:t>
            </a:r>
            <a:r>
              <a:rPr lang="en-US" altLang="en-US" sz="4000">
                <a:latin typeface="黑体" panose="02010609060101010101" pitchFamily="49" charset="-122"/>
                <a:sym typeface="Arial" pitchFamily="34" charset="0"/>
              </a:rPr>
              <a:t>组成。</a:t>
            </a:r>
            <a:endParaRPr lang="en-US" altLang="en-US" sz="4000">
              <a:latin typeface="黑体" panose="02010609060101010101" pitchFamily="49" charset="-122"/>
              <a:sym typeface="Arial" pitchFamily="34" charset="0"/>
            </a:endParaRPr>
          </a:p>
          <a:p>
            <a:pPr>
              <a:buSzTx/>
              <a:buFont typeface="Arial" pitchFamily="34" charset="0"/>
            </a:pPr>
            <a:r>
              <a:rPr lang="en-US" altLang="en-US" sz="4000">
                <a:latin typeface="黑体" panose="02010609060101010101" pitchFamily="49" charset="-122"/>
                <a:sym typeface="Arial" pitchFamily="34" charset="0"/>
              </a:rPr>
              <a:t>　　经过导演处理，用于演出的剧本，通称</a:t>
            </a:r>
            <a:r>
              <a:rPr lang="en-US" altLang="en-US" sz="4000">
                <a:solidFill>
                  <a:srgbClr val="FF0000"/>
                </a:solidFill>
                <a:latin typeface="黑体" panose="02010609060101010101" pitchFamily="49" charset="-122"/>
                <a:sym typeface="Arial" pitchFamily="34" charset="0"/>
              </a:rPr>
              <a:t>脚本</a:t>
            </a:r>
            <a:r>
              <a:rPr lang="en-US" altLang="en-US" sz="4000">
                <a:latin typeface="黑体" panose="02010609060101010101" pitchFamily="49" charset="-122"/>
                <a:sym typeface="Arial" pitchFamily="34" charset="0"/>
              </a:rPr>
              <a:t>或</a:t>
            </a:r>
            <a:r>
              <a:rPr lang="en-US" altLang="en-US" sz="4000">
                <a:solidFill>
                  <a:srgbClr val="FF0000"/>
                </a:solidFill>
                <a:latin typeface="黑体" panose="02010609060101010101" pitchFamily="49" charset="-122"/>
                <a:sym typeface="Arial" pitchFamily="34" charset="0"/>
              </a:rPr>
              <a:t>演出本</a:t>
            </a:r>
            <a:r>
              <a:rPr lang="en-US" altLang="en-US" sz="4000">
                <a:latin typeface="黑体" panose="02010609060101010101" pitchFamily="49" charset="-122"/>
                <a:sym typeface="Arial" pitchFamily="34" charset="0"/>
              </a:rPr>
              <a:t>（台本）。</a:t>
            </a:r>
            <a:endParaRPr lang="en-US" altLang="en-US" sz="4000">
              <a:latin typeface="黑体" panose="02010609060101010101" pitchFamily="49" charset="-122"/>
              <a:sym typeface="Arial" pitchFamily="34" charset="0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150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2150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矩形 221185"/>
          <p:cNvSpPr/>
          <p:nvPr/>
        </p:nvSpPr>
        <p:spPr>
          <a:xfrm>
            <a:off x="1919288" y="188913"/>
            <a:ext cx="3276600" cy="69215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SzTx/>
              <a:buFont typeface="Arial" pitchFamily="34" charset="0"/>
            </a:pPr>
            <a:r>
              <a:rPr lang="en-US" altLang="en-US" sz="4400" b="1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华文彩云" charset="0"/>
                <a:sym typeface="Arial" pitchFamily="34" charset="0"/>
              </a:rPr>
              <a:t>相关概念</a:t>
            </a:r>
            <a:endParaRPr lang="en-US" altLang="en-US" sz="4400" b="1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华文彩云" charset="0"/>
              <a:sym typeface="Arial" pitchFamily="34" charset="0"/>
            </a:endParaRPr>
          </a:p>
        </p:txBody>
      </p:sp>
      <p:sp>
        <p:nvSpPr>
          <p:cNvPr id="22531" name="矩形 221187"/>
          <p:cNvSpPr/>
          <p:nvPr/>
        </p:nvSpPr>
        <p:spPr>
          <a:xfrm>
            <a:off x="695325" y="3500438"/>
            <a:ext cx="11063288" cy="2419350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  <a:buSzTx/>
              <a:buFont typeface="Arial" pitchFamily="34" charset="0"/>
            </a:pPr>
            <a:r>
              <a:rPr lang="en-US" altLang="zh-CN" sz="28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sym typeface="Arial" pitchFamily="34" charset="0"/>
              </a:rPr>
              <a:t>       </a:t>
            </a:r>
            <a:r>
              <a:rPr lang="en-US" altLang="en-US" sz="32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台词</a:t>
            </a:r>
            <a:r>
              <a:rPr lang="en-US" altLang="en-US" sz="32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sym typeface="Arial" pitchFamily="34" charset="0"/>
              </a:rPr>
              <a:t>：</a:t>
            </a:r>
            <a:r>
              <a:rPr lang="en-US" altLang="en-US" sz="2800" b="1">
                <a:latin typeface="华文新魏" pitchFamily="2" charset="-122"/>
                <a:ea typeface="华文新魏" pitchFamily="2" charset="-122"/>
                <a:sym typeface="Arial" pitchFamily="34" charset="0"/>
              </a:rPr>
              <a:t>是剧中人物的语言。它是性格化的，是富有动作性的，即人物的语言是是同他的行动联系在一起的。</a:t>
            </a:r>
            <a:r>
              <a:rPr lang="en-US" altLang="en-US" sz="28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台词的表现形式有对话、独白、旁白</a:t>
            </a:r>
            <a:r>
              <a:rPr lang="en-US" altLang="en-US" sz="2800" b="1">
                <a:latin typeface="华文新魏" pitchFamily="2" charset="-122"/>
                <a:ea typeface="华文新魏" pitchFamily="2" charset="-122"/>
                <a:sym typeface="Arial" pitchFamily="34" charset="0"/>
              </a:rPr>
              <a:t>（登场人物离开其他人物而向观众说话）、</a:t>
            </a:r>
            <a:r>
              <a:rPr lang="en-US" altLang="en-US" sz="28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内白</a:t>
            </a:r>
            <a:r>
              <a:rPr lang="en-US" altLang="en-US" sz="2800" b="1">
                <a:latin typeface="华文新魏" pitchFamily="2" charset="-122"/>
                <a:ea typeface="华文新魏" pitchFamily="2" charset="-122"/>
                <a:sym typeface="Arial" pitchFamily="34" charset="0"/>
              </a:rPr>
              <a:t>（在后台说话）、</a:t>
            </a:r>
            <a:r>
              <a:rPr lang="en-US" altLang="en-US" sz="28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潜台词</a:t>
            </a:r>
            <a:r>
              <a:rPr lang="en-US" altLang="en-US" sz="2800" b="1">
                <a:latin typeface="华文新魏" pitchFamily="2" charset="-122"/>
                <a:ea typeface="华文新魏" pitchFamily="2" charset="-122"/>
                <a:sym typeface="Arial" pitchFamily="34" charset="0"/>
              </a:rPr>
              <a:t>（登场人物没说出来的语言，而是用表情表现出来的言外之意）等等。</a:t>
            </a:r>
            <a:endParaRPr lang="en-US" altLang="en-US" sz="2800" b="1">
              <a:latin typeface="华文新魏" pitchFamily="2" charset="-122"/>
              <a:ea typeface="华文新魏" pitchFamily="2" charset="-122"/>
              <a:sym typeface="Arial" pitchFamily="34" charset="0"/>
            </a:endParaRPr>
          </a:p>
        </p:txBody>
      </p:sp>
      <p:sp>
        <p:nvSpPr>
          <p:cNvPr id="22532" name="矩形 221188"/>
          <p:cNvSpPr/>
          <p:nvPr/>
        </p:nvSpPr>
        <p:spPr>
          <a:xfrm>
            <a:off x="554038" y="1196975"/>
            <a:ext cx="11204575" cy="1878013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SzTx/>
              <a:buFont typeface="Arial" pitchFamily="34" charset="0"/>
            </a:pPr>
            <a:r>
              <a:rPr lang="en-US" altLang="zh-CN" sz="28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sym typeface="Arial" pitchFamily="34" charset="0"/>
              </a:rPr>
              <a:t>        </a:t>
            </a:r>
            <a:r>
              <a:rPr lang="en-US" altLang="en-US" sz="32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冲突</a:t>
            </a:r>
            <a:r>
              <a:rPr lang="en-US" altLang="en-US" sz="32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sym typeface="Arial" pitchFamily="34" charset="0"/>
              </a:rPr>
              <a:t>：</a:t>
            </a:r>
            <a:r>
              <a:rPr lang="en-US" altLang="en-US" sz="2800">
                <a:effectLst>
                  <a:outerShdw blurRad="38100" dist="38100" dir="2700000">
                    <a:srgbClr val="FFFFFF"/>
                  </a:outerShdw>
                </a:effectLst>
                <a:sym typeface="Arial" pitchFamily="34" charset="0"/>
              </a:rPr>
              <a:t>是矛盾斗争的一种表现形式。主要通过人与人之间的冲突表现阶级之间和阶级思想的矛盾冲突，有些冲突也表现为先进与落后、进步与保守的矛盾冲突。戏剧冲突应比生活矛盾更强烈，更典型，更集中，更富于戏剧性。</a:t>
            </a:r>
            <a:endParaRPr lang="en-US" altLang="en-US" sz="2800">
              <a:effectLst>
                <a:outerShdw blurRad="38100" dist="38100" dir="2700000">
                  <a:srgbClr val="FFFFFF"/>
                </a:outerShdw>
              </a:effectLst>
              <a:sym typeface="Arial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/>
      <p:bldP spid="225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标题 222209"/>
          <p:cNvSpPr>
            <a:spLocks noGrp="1"/>
          </p:cNvSpPr>
          <p:nvPr>
            <p:ph type="title"/>
          </p:nvPr>
        </p:nvSpPr>
        <p:spPr>
          <a:xfrm>
            <a:off x="390525" y="134938"/>
            <a:ext cx="11695113" cy="2087562"/>
          </a:xfrm>
          <a:ln>
            <a:solidFill>
              <a:schemeClr val="bg1"/>
            </a:solidFill>
            <a:miter/>
          </a:ln>
        </p:spPr>
        <p:txBody>
          <a:bodyPr wrap="square" lIns="91440" tIns="45720" rIns="91440" bIns="45720" anchor="ctr"/>
          <a:lstStyle/>
          <a:p>
            <a:pPr algn="l">
              <a:lnSpc>
                <a:spcPct val="120000"/>
              </a:lnSpc>
            </a:pPr>
            <a:r>
              <a:rPr lang="en-US" altLang="en-US" sz="32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幕和场</a:t>
            </a:r>
            <a:r>
              <a:rPr lang="en-US" altLang="en-US" sz="3600" b="1">
                <a:solidFill>
                  <a:srgbClr val="000066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：</a:t>
            </a:r>
            <a:r>
              <a:rPr lang="en-US" altLang="en-US" sz="3200" b="1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幕，即拉开舞台大幕一次，一幕就是戏剧一个较完整的段落。场，即拉开舞台二道幕一次，它是戏剧中较小的段落。</a:t>
            </a:r>
            <a:endParaRPr lang="en-US" altLang="en-US" sz="3200" b="1">
              <a:effectLst>
                <a:outerShdw blurRad="38100" dist="38100" dir="2700000">
                  <a:srgbClr val="FFFFFF"/>
                </a:outerShdw>
              </a:effectLst>
            </a:endParaRPr>
          </a:p>
        </p:txBody>
      </p:sp>
      <p:sp>
        <p:nvSpPr>
          <p:cNvPr id="23555" name="矩形 222210"/>
          <p:cNvSpPr/>
          <p:nvPr/>
        </p:nvSpPr>
        <p:spPr>
          <a:xfrm>
            <a:off x="509588" y="2111375"/>
            <a:ext cx="11404600" cy="363220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buSzTx/>
              <a:buFont typeface="Arial" pitchFamily="34" charset="0"/>
            </a:pPr>
            <a:r>
              <a:rPr lang="en-US" altLang="en-US" sz="32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舞台说明</a:t>
            </a:r>
            <a:r>
              <a:rPr lang="en-US" altLang="en-US" sz="3600">
                <a:effectLst>
                  <a:outerShdw blurRad="38100" dist="38100" dir="2700000">
                    <a:srgbClr val="FFFFFF"/>
                  </a:outerShdw>
                </a:effectLst>
                <a:latin typeface="宋体" panose="02010600030101010101" pitchFamily="2" charset="-122"/>
                <a:sym typeface="Arial" pitchFamily="34" charset="0"/>
              </a:rPr>
              <a:t>：</a:t>
            </a:r>
            <a:r>
              <a:rPr lang="en-US" altLang="en-US" sz="32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sym typeface="Arial" pitchFamily="34" charset="0"/>
              </a:rPr>
              <a:t>是帮助导演和演员掌握剧情，为演出提示的一些</a:t>
            </a:r>
            <a:endParaRPr lang="en-US" altLang="zh-CN" sz="3200">
              <a:solidFill>
                <a:srgbClr val="0000FF"/>
              </a:solidFill>
              <a:effectLst>
                <a:outerShdw blurRad="38100" dist="38100" dir="2700000">
                  <a:srgbClr val="000000"/>
                </a:outerShdw>
              </a:effectLst>
              <a:latin typeface="宋体" panose="02010600030101010101" pitchFamily="2" charset="-122"/>
              <a:sym typeface="Arial" pitchFamily="34" charset="0"/>
            </a:endParaRPr>
          </a:p>
          <a:p>
            <a:pPr eaLnBrk="0" hangingPunct="0">
              <a:buSzTx/>
              <a:buFont typeface="Arial" pitchFamily="34" charset="0"/>
            </a:pPr>
            <a:r>
              <a:rPr lang="en-US" altLang="en-US" sz="32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sym typeface="Arial" pitchFamily="34" charset="0"/>
              </a:rPr>
              <a:t>注意之点的有关说明的叙述和描写的语言。说明的内容有关于</a:t>
            </a:r>
            <a:endParaRPr lang="en-US" altLang="zh-CN" sz="3200">
              <a:solidFill>
                <a:srgbClr val="0000FF"/>
              </a:solidFill>
              <a:effectLst>
                <a:outerShdw blurRad="38100" dist="38100" dir="2700000">
                  <a:srgbClr val="000000"/>
                </a:outerShdw>
              </a:effectLst>
              <a:latin typeface="宋体" panose="02010600030101010101" pitchFamily="2" charset="-122"/>
              <a:sym typeface="Arial" pitchFamily="34" charset="0"/>
            </a:endParaRPr>
          </a:p>
          <a:p>
            <a:pPr eaLnBrk="0" hangingPunct="0">
              <a:buSzTx/>
              <a:buFont typeface="Arial" pitchFamily="34" charset="0"/>
            </a:pPr>
            <a:r>
              <a:rPr lang="en-US" altLang="en-US" sz="32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sym typeface="Arial" pitchFamily="34" charset="0"/>
              </a:rPr>
              <a:t>时间、地点、人物、布景的，有关于登场人物的动作、表情的，</a:t>
            </a:r>
            <a:endParaRPr lang="en-US" altLang="zh-CN" sz="3200">
              <a:solidFill>
                <a:srgbClr val="0000FF"/>
              </a:solidFill>
              <a:effectLst>
                <a:outerShdw blurRad="38100" dist="38100" dir="2700000">
                  <a:srgbClr val="000000"/>
                </a:outerShdw>
              </a:effectLst>
              <a:latin typeface="宋体" panose="02010600030101010101" pitchFamily="2" charset="-122"/>
              <a:sym typeface="Arial" pitchFamily="34" charset="0"/>
            </a:endParaRPr>
          </a:p>
          <a:p>
            <a:pPr eaLnBrk="0" hangingPunct="0">
              <a:buSzTx/>
              <a:buFont typeface="Arial" pitchFamily="34" charset="0"/>
            </a:pPr>
            <a:r>
              <a:rPr lang="en-US" altLang="en-US" sz="32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sym typeface="Arial" pitchFamily="34" charset="0"/>
              </a:rPr>
              <a:t>有关于登场人物上场、下场的，有关于“效果”的，有关于开</a:t>
            </a:r>
            <a:endParaRPr lang="en-US" altLang="zh-CN" sz="3200">
              <a:solidFill>
                <a:srgbClr val="0000FF"/>
              </a:solidFill>
              <a:effectLst>
                <a:outerShdw blurRad="38100" dist="38100" dir="2700000">
                  <a:srgbClr val="000000"/>
                </a:outerShdw>
              </a:effectLst>
              <a:latin typeface="宋体" panose="02010600030101010101" pitchFamily="2" charset="-122"/>
              <a:sym typeface="Arial" pitchFamily="34" charset="0"/>
            </a:endParaRPr>
          </a:p>
          <a:p>
            <a:pPr eaLnBrk="0" hangingPunct="0">
              <a:buSzTx/>
              <a:buFont typeface="Arial" pitchFamily="34" charset="0"/>
            </a:pPr>
            <a:r>
              <a:rPr lang="en-US" altLang="en-US" sz="32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sym typeface="Arial" pitchFamily="34" charset="0"/>
              </a:rPr>
              <a:t>幕、闭幕的等等。</a:t>
            </a:r>
            <a:endParaRPr lang="en-US" altLang="en-US" sz="3200">
              <a:effectLst>
                <a:outerShdw blurRad="38100" dist="38100" dir="2700000">
                  <a:srgbClr val="FFFFFF"/>
                </a:outerShdw>
              </a:effectLst>
              <a:latin typeface="宋体" panose="02010600030101010101" pitchFamily="2" charset="-122"/>
              <a:sym typeface="Arial" pitchFamily="34" charset="0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 fill="hold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文本框 242689"/>
          <p:cNvSpPr/>
          <p:nvPr/>
        </p:nvSpPr>
        <p:spPr>
          <a:xfrm>
            <a:off x="3489325" y="882650"/>
            <a:ext cx="6329363" cy="2835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defTabSz="914400" eaLnBrk="1" hangingPunct="1">
              <a:spcBef>
                <a:spcPct val="50000"/>
              </a:spcBef>
              <a:buNone/>
            </a:pPr>
            <a:r>
              <a:rPr lang="en-US" altLang="zh-CN" sz="4800" b="1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4800" b="1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戏剧鉴赏方法：</a:t>
            </a:r>
            <a:r>
              <a:rPr lang="zh-CN" altLang="en-US" sz="4800" b="1">
                <a:latin typeface="隶书" pitchFamily="49" charset="-122"/>
                <a:ea typeface="隶书" pitchFamily="49" charset="-122"/>
              </a:rPr>
              <a:t> </a:t>
            </a:r>
            <a:br>
              <a:rPr lang="zh-CN" altLang="en-US" sz="4800" b="1">
                <a:latin typeface="隶书" pitchFamily="49" charset="-122"/>
                <a:ea typeface="隶书" pitchFamily="49" charset="-122"/>
              </a:rPr>
            </a:br>
            <a:endParaRPr lang="zh-CN" altLang="en-US" sz="4800" b="1">
              <a:latin typeface="隶书" pitchFamily="49" charset="-122"/>
              <a:ea typeface="隶书" pitchFamily="49" charset="-122"/>
            </a:endParaRPr>
          </a:p>
          <a:p>
            <a:pPr marL="0" lvl="0" indent="0" algn="ctr" defTabSz="914400" eaLnBrk="1" hangingPunct="1">
              <a:spcBef>
                <a:spcPct val="50000"/>
              </a:spcBef>
              <a:buNone/>
            </a:pPr>
            <a:r>
              <a:rPr lang="en-US" altLang="zh-CN" sz="4400" b="1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4400" b="1">
                <a:latin typeface="楷体_GB2312" pitchFamily="49" charset="-122"/>
                <a:ea typeface="楷体_GB2312" pitchFamily="49" charset="-122"/>
              </a:rPr>
              <a:t>、把握戏剧冲突</a:t>
            </a:r>
            <a:br>
              <a:rPr lang="zh-CN" altLang="en-US" sz="4400" b="1">
                <a:latin typeface="楷体_GB2312" pitchFamily="49" charset="-122"/>
                <a:ea typeface="楷体_GB2312" pitchFamily="49" charset="-122"/>
              </a:rPr>
            </a:br>
            <a:endParaRPr lang="zh-CN" altLang="en-US" sz="18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4579" name="矩形 242690"/>
          <p:cNvSpPr/>
          <p:nvPr/>
        </p:nvSpPr>
        <p:spPr>
          <a:xfrm>
            <a:off x="4500563" y="3635375"/>
            <a:ext cx="4543425" cy="12620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spcBef>
                <a:spcPct val="0"/>
              </a:spcBef>
              <a:buNone/>
            </a:pPr>
            <a:r>
              <a:rPr lang="en-US" altLang="zh-CN" sz="4400" b="1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4400" b="1">
                <a:latin typeface="楷体_GB2312" pitchFamily="49" charset="-122"/>
                <a:ea typeface="楷体_GB2312" pitchFamily="49" charset="-122"/>
              </a:rPr>
              <a:t>、揣摩人物语言</a:t>
            </a:r>
            <a:r>
              <a:rPr lang="zh-CN" altLang="en-US" sz="3200" b="1">
                <a:latin typeface="Arial" pitchFamily="34" charset="0"/>
                <a:ea typeface="MS PGothic" panose="020b0600070205080204" pitchFamily="34" charset="-128"/>
              </a:rPr>
              <a:t> </a:t>
            </a:r>
            <a:br>
              <a:rPr lang="zh-CN" altLang="en-US" sz="3200" b="1">
                <a:latin typeface="Arial" pitchFamily="34" charset="0"/>
                <a:ea typeface="MS PGothic" panose="020b0600070205080204" pitchFamily="34" charset="-128"/>
              </a:rPr>
            </a:br>
            <a:endParaRPr lang="zh-CN" altLang="en-US" sz="3200" b="1">
              <a:latin typeface="Arial" pitchFamily="34" charset="0"/>
              <a:ea typeface="MS PGothic" panose="020b0600070205080204" pitchFamily="34" charset="-128"/>
            </a:endParaRPr>
          </a:p>
        </p:txBody>
      </p:sp>
      <p:sp>
        <p:nvSpPr>
          <p:cNvPr id="24580" name="矩形 242691"/>
          <p:cNvSpPr/>
          <p:nvPr/>
        </p:nvSpPr>
        <p:spPr>
          <a:xfrm>
            <a:off x="4500563" y="4594225"/>
            <a:ext cx="4543425" cy="7699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spcBef>
                <a:spcPct val="50000"/>
              </a:spcBef>
              <a:buNone/>
            </a:pPr>
            <a:r>
              <a:rPr lang="en-US" altLang="zh-CN" sz="4400" b="1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4400" b="1">
                <a:latin typeface="楷体_GB2312" pitchFamily="49" charset="-122"/>
                <a:ea typeface="楷体_GB2312" pitchFamily="49" charset="-122"/>
              </a:rPr>
              <a:t>、探究舞台说明</a:t>
            </a:r>
            <a:r>
              <a:rPr lang="zh-CN" altLang="en-US" sz="3200">
                <a:latin typeface="Arial" pitchFamily="34" charset="0"/>
                <a:ea typeface="MS PGothic" panose="020b0600070205080204" pitchFamily="34" charset="-128"/>
              </a:rPr>
              <a:t> </a:t>
            </a:r>
            <a:endParaRPr lang="zh-CN" altLang="en-US" sz="3200">
              <a:latin typeface="Arial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2457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2458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602" name="Picture 2" descr="u"/>
          <p:cNvPicPr>
            <a:picLocks noChangeAspect="1"/>
          </p:cNvPicPr>
          <p:nvPr/>
        </p:nvPicPr>
        <p:blipFill>
          <a:blip r:embed="rId2">
            <a:lum bright="9998"/>
          </a:blip>
          <a:stretch>
            <a:fillRect/>
          </a:stretch>
        </p:blipFill>
        <p:spPr>
          <a:xfrm>
            <a:off x="1524000" y="-26987"/>
            <a:ext cx="9372600" cy="7467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Text Box 4"/>
          <p:cNvSpPr/>
          <p:nvPr/>
        </p:nvSpPr>
        <p:spPr>
          <a:xfrm>
            <a:off x="3868738" y="717550"/>
            <a:ext cx="8096250" cy="581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just"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曹禺（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1910-1996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）著名戏剧家。原名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万家宝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，原籍湖北潜江，生长在天津。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1929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年进南开大学，后转入清华大学外语系。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1933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年大学四年级的时候，完成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处女作</a:t>
            </a: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《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雷雨</a:t>
            </a: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》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，震动当时戏剧界。 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1935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年发表</a:t>
            </a: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《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日出</a:t>
            </a: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》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1940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年发表</a:t>
            </a: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《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北京人</a:t>
            </a: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》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，次年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改编</a:t>
            </a: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《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家</a:t>
            </a:r>
            <a:r>
              <a:rPr lang="en-US" altLang="zh-CN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》</a:t>
            </a:r>
            <a:r>
              <a:rPr lang="zh-CN" altLang="en-US" sz="28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为话剧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2800" b="1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lvl="0" indent="0" algn="just"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建国后完成了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《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明朗的天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》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1954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）、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《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胆剑篇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》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1961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合作）、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《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王昭君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》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1979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）等。散文集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《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迎春集</a:t>
            </a: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》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2800" b="1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lvl="0" indent="0" algn="just" defTabSz="914400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曹禺被称为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“中国的莎士比亚”</a:t>
            </a:r>
            <a:r>
              <a:rPr lang="zh-CN" altLang="en-US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2800" b="1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lvl="0" indent="0" algn="just" defTabSz="914400">
              <a:lnSpc>
                <a:spcPct val="120000"/>
              </a:lnSpc>
              <a:spcBef>
                <a:spcPct val="0"/>
              </a:spcBef>
              <a:buNone/>
            </a:pPr>
            <a:endParaRPr lang="en-US" altLang="zh-CN" sz="2800" b="1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6627" name="Picture 5"/>
          <p:cNvPicPr>
            <a:picLocks noChangeAspect="1"/>
          </p:cNvPicPr>
          <p:nvPr/>
        </p:nvPicPr>
        <p:blipFill>
          <a:blip r:embed="rId2"/>
          <a:srcRect l="4724" t="12601" r="59047" b="12601"/>
          <a:stretch>
            <a:fillRect/>
          </a:stretch>
        </p:blipFill>
        <p:spPr>
          <a:xfrm>
            <a:off x="144463" y="1916113"/>
            <a:ext cx="3476625" cy="3352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>
    <p:random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650" name="图片 250881" descr="ZW"/>
          <p:cNvPicPr>
            <a:picLocks noChangeAspect="1"/>
          </p:cNvPicPr>
          <p:nvPr/>
        </p:nvPicPr>
        <p:blipFill>
          <a:blip r:embed="rId2">
            <a:lum contrast="24000"/>
          </a:blip>
          <a:stretch>
            <a:fillRect/>
          </a:stretch>
        </p:blipFill>
        <p:spPr>
          <a:xfrm>
            <a:off x="1847850" y="188913"/>
            <a:ext cx="3787775" cy="27352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1" name="矩形 250882"/>
          <p:cNvSpPr/>
          <p:nvPr/>
        </p:nvSpPr>
        <p:spPr>
          <a:xfrm>
            <a:off x="569913" y="3708400"/>
            <a:ext cx="4954587" cy="1938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en-US" altLang="zh-CN" sz="4000">
                <a:effectLst>
                  <a:outerShdw blurRad="38100" dist="38100" dir="2700000">
                    <a:srgbClr val="FFFFFF"/>
                  </a:outerShdw>
                </a:effectLst>
                <a:sym typeface="Arial" pitchFamily="34" charset="0"/>
              </a:rPr>
              <a:t>    </a:t>
            </a:r>
            <a:r>
              <a:rPr lang="en-US" altLang="zh-CN" sz="4000">
                <a:latin typeface="华文新魏" pitchFamily="2" charset="-122"/>
                <a:ea typeface="华文新魏" pitchFamily="2" charset="-122"/>
                <a:sym typeface="Arial" pitchFamily="34" charset="0"/>
              </a:rPr>
              <a:t>《</a:t>
            </a:r>
            <a:r>
              <a:rPr lang="en-US" altLang="en-US" sz="4000">
                <a:latin typeface="华文新魏" pitchFamily="2" charset="-122"/>
                <a:ea typeface="华文新魏" pitchFamily="2" charset="-122"/>
                <a:sym typeface="Arial" pitchFamily="34" charset="0"/>
              </a:rPr>
              <a:t>雷雨</a:t>
            </a:r>
            <a:r>
              <a:rPr lang="en-US" altLang="zh-CN" sz="4000">
                <a:latin typeface="华文新魏" pitchFamily="2" charset="-122"/>
                <a:ea typeface="华文新魏" pitchFamily="2" charset="-122"/>
                <a:sym typeface="Arial" pitchFamily="34" charset="0"/>
              </a:rPr>
              <a:t>》</a:t>
            </a:r>
            <a:r>
              <a:rPr lang="en-US" altLang="en-US" sz="4000">
                <a:latin typeface="华文新魏" pitchFamily="2" charset="-122"/>
                <a:ea typeface="华文新魏" pitchFamily="2" charset="-122"/>
                <a:sym typeface="Arial" pitchFamily="34" charset="0"/>
              </a:rPr>
              <a:t>是一部不但可以</a:t>
            </a:r>
            <a:r>
              <a:rPr lang="en-US" altLang="en-US" sz="40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演</a:t>
            </a:r>
            <a:r>
              <a:rPr lang="en-US" altLang="en-US" sz="4000">
                <a:latin typeface="华文新魏" pitchFamily="2" charset="-122"/>
                <a:ea typeface="华文新魏" pitchFamily="2" charset="-122"/>
                <a:sym typeface="Arial" pitchFamily="34" charset="0"/>
              </a:rPr>
              <a:t>，也可以</a:t>
            </a:r>
            <a:r>
              <a:rPr lang="en-US" altLang="en-US" sz="40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读</a:t>
            </a:r>
            <a:r>
              <a:rPr lang="en-US" altLang="en-US" sz="4000">
                <a:latin typeface="华文新魏" pitchFamily="2" charset="-122"/>
                <a:ea typeface="华文新魏" pitchFamily="2" charset="-122"/>
                <a:sym typeface="Arial" pitchFamily="34" charset="0"/>
              </a:rPr>
              <a:t>的作品。　</a:t>
            </a:r>
            <a:r>
              <a:rPr lang="en-US" altLang="zh-CN" sz="4000">
                <a:latin typeface="华文新魏" pitchFamily="2" charset="-122"/>
                <a:ea typeface="华文新魏" pitchFamily="2" charset="-122"/>
                <a:sym typeface="Arial" pitchFamily="34" charset="0"/>
              </a:rPr>
              <a:t>——</a:t>
            </a:r>
            <a:r>
              <a:rPr lang="en-US" altLang="en-US" sz="4000">
                <a:latin typeface="华文新魏" pitchFamily="2" charset="-122"/>
                <a:ea typeface="华文新魏" pitchFamily="2" charset="-122"/>
                <a:sym typeface="Arial" pitchFamily="34" charset="0"/>
              </a:rPr>
              <a:t>巴金</a:t>
            </a:r>
            <a:endParaRPr lang="en-US" altLang="en-US" sz="4000">
              <a:latin typeface="华文新魏" pitchFamily="2" charset="-122"/>
              <a:ea typeface="华文新魏" pitchFamily="2" charset="-122"/>
              <a:sym typeface="Arial" pitchFamily="34" charset="0"/>
            </a:endParaRPr>
          </a:p>
        </p:txBody>
      </p:sp>
      <p:sp>
        <p:nvSpPr>
          <p:cNvPr id="27652" name="矩形 250883"/>
          <p:cNvSpPr/>
          <p:nvPr/>
        </p:nvSpPr>
        <p:spPr>
          <a:xfrm>
            <a:off x="6662738" y="296863"/>
            <a:ext cx="5340350" cy="590867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360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　　</a:t>
            </a:r>
            <a:r>
              <a:rPr lang="en-US" altLang="zh-CN" sz="3600"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《</a:t>
            </a:r>
            <a:r>
              <a:rPr lang="en-US" altLang="en-US" sz="3600"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雷雨</a:t>
            </a:r>
            <a:r>
              <a:rPr lang="en-US" altLang="zh-CN" sz="3600"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》</a:t>
            </a:r>
            <a:r>
              <a:rPr lang="en-US" altLang="en-US" sz="3600"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是一出杰出的</a:t>
            </a:r>
            <a:r>
              <a:rPr lang="en-US" altLang="en-US" sz="3600">
                <a:solidFill>
                  <a:srgbClr val="FF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现实主义悲剧</a:t>
            </a:r>
            <a:r>
              <a:rPr lang="en-US" altLang="en-US" sz="3600"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，是</a:t>
            </a:r>
            <a:r>
              <a:rPr lang="en-US" altLang="zh-CN" sz="3600"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30</a:t>
            </a:r>
            <a:r>
              <a:rPr lang="en-US" altLang="en-US" sz="3600"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年代的优秀话剧之一，在中国文坛有着深远的影响，被认为是“</a:t>
            </a:r>
            <a:r>
              <a:rPr lang="en-US" altLang="en-US" sz="3600">
                <a:solidFill>
                  <a:srgbClr val="FF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中国话剧现实主义的基石</a:t>
            </a:r>
            <a:r>
              <a:rPr lang="en-US" altLang="en-US" sz="3600"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”。</a:t>
            </a:r>
            <a:endParaRPr lang="en-US" altLang="en-US" sz="3600">
              <a:latin typeface="方正粗黑宋简体" panose="02000000000000000000" pitchFamily="2" charset="-122"/>
              <a:ea typeface="方正粗黑宋简体" panose="02000000000000000000" pitchFamily="2" charset="-122"/>
              <a:sym typeface="Arial" pitchFamily="34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sz="3600"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　　这部话剧通过一个封建资产阶级家庭内错综复杂的矛盾，深刻地揭示了</a:t>
            </a:r>
            <a:r>
              <a:rPr lang="en-US" altLang="en-US" sz="3600">
                <a:solidFill>
                  <a:srgbClr val="FF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封建大家庭的罪恶</a:t>
            </a:r>
            <a:r>
              <a:rPr lang="en-US" altLang="en-US" sz="3600"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。</a:t>
            </a:r>
            <a:endParaRPr lang="en-US" altLang="en-US" sz="3600">
              <a:latin typeface="方正粗黑宋简体" panose="02000000000000000000" pitchFamily="2" charset="-122"/>
              <a:ea typeface="方正粗黑宋简体" panose="02000000000000000000" pitchFamily="2" charset="-122"/>
              <a:sym typeface="Arial" pitchFamily="34" charset="0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765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2765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" fill="hold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4" name="文本框 257025"/>
          <p:cNvSpPr/>
          <p:nvPr/>
        </p:nvSpPr>
        <p:spPr>
          <a:xfrm>
            <a:off x="5165725" y="1341438"/>
            <a:ext cx="2667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40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 </a:t>
            </a:r>
            <a:r>
              <a:rPr lang="en-US" altLang="en-US" sz="40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集中场景</a:t>
            </a:r>
            <a:endParaRPr lang="en-US" altLang="en-US" sz="4000">
              <a:solidFill>
                <a:srgbClr val="0000FF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9060101010101" pitchFamily="49" charset="-122"/>
              <a:sym typeface="Arial" pitchFamily="34" charset="0"/>
            </a:endParaRPr>
          </a:p>
        </p:txBody>
      </p:sp>
      <p:sp>
        <p:nvSpPr>
          <p:cNvPr id="28675" name="矩形 257026"/>
          <p:cNvSpPr/>
          <p:nvPr/>
        </p:nvSpPr>
        <p:spPr>
          <a:xfrm>
            <a:off x="4367213" y="692150"/>
            <a:ext cx="184150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endParaRPr lang="zh-CN" altLang="zh-CN" sz="4000">
              <a:solidFill>
                <a:srgbClr val="FFCC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6" name="文本框 257027"/>
          <p:cNvSpPr/>
          <p:nvPr/>
        </p:nvSpPr>
        <p:spPr>
          <a:xfrm>
            <a:off x="5448300" y="2781300"/>
            <a:ext cx="32766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40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集中时间</a:t>
            </a:r>
            <a:endParaRPr lang="en-US" altLang="en-US" sz="4000">
              <a:solidFill>
                <a:srgbClr val="0000FF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sym typeface="Arial" pitchFamily="34" charset="0"/>
            </a:endParaRPr>
          </a:p>
        </p:txBody>
      </p:sp>
      <p:sp>
        <p:nvSpPr>
          <p:cNvPr id="28677" name="文本框 257028"/>
          <p:cNvSpPr/>
          <p:nvPr/>
        </p:nvSpPr>
        <p:spPr>
          <a:xfrm>
            <a:off x="5564188" y="4221163"/>
            <a:ext cx="25146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4000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戏剧冲突</a:t>
            </a:r>
            <a:endParaRPr lang="en-US" altLang="en-US" sz="4000">
              <a:solidFill>
                <a:srgbClr val="0000FF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sym typeface="Arial" pitchFamily="34" charset="0"/>
            </a:endParaRPr>
          </a:p>
        </p:txBody>
      </p:sp>
      <p:sp>
        <p:nvSpPr>
          <p:cNvPr id="28678" name="文本框 257029"/>
          <p:cNvSpPr/>
          <p:nvPr/>
        </p:nvSpPr>
        <p:spPr>
          <a:xfrm>
            <a:off x="6778625" y="2133600"/>
            <a:ext cx="38893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6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——</a:t>
            </a:r>
            <a:r>
              <a:rPr lang="en-US" altLang="en-US" sz="3600" u="sng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周公馆的客厅 </a:t>
            </a:r>
            <a:endParaRPr lang="en-US" altLang="en-US" sz="3600" u="sng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9060101010101" pitchFamily="49" charset="-122"/>
              <a:sym typeface="Arial" pitchFamily="34" charset="0"/>
            </a:endParaRPr>
          </a:p>
        </p:txBody>
      </p:sp>
      <p:sp>
        <p:nvSpPr>
          <p:cNvPr id="28679" name="文本框 257030"/>
          <p:cNvSpPr/>
          <p:nvPr/>
        </p:nvSpPr>
        <p:spPr>
          <a:xfrm>
            <a:off x="6162675" y="3500438"/>
            <a:ext cx="50292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6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——</a:t>
            </a:r>
            <a:r>
              <a:rPr lang="en-US" altLang="en-US" sz="3600" u="sng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同一天午后至午夜</a:t>
            </a:r>
            <a:endParaRPr lang="en-US" altLang="en-US" sz="3600" u="sng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sym typeface="Arial" pitchFamily="34" charset="0"/>
            </a:endParaRPr>
          </a:p>
        </p:txBody>
      </p:sp>
      <p:sp>
        <p:nvSpPr>
          <p:cNvPr id="28680" name="文本框 257031"/>
          <p:cNvSpPr/>
          <p:nvPr/>
        </p:nvSpPr>
        <p:spPr>
          <a:xfrm>
            <a:off x="5519738" y="4868863"/>
            <a:ext cx="4786312" cy="1739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6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——</a:t>
            </a:r>
            <a:r>
              <a:rPr lang="en-US" altLang="en-US" sz="3600" u="sng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周鲁两家关于爱</a:t>
            </a:r>
            <a:r>
              <a:rPr lang="en-US" altLang="en-US" sz="3600" u="sng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sym typeface="Arial" pitchFamily="34" charset="0"/>
              </a:rPr>
              <a:t>情、血缘、阶级的复杂关系</a:t>
            </a:r>
            <a:endParaRPr lang="en-US" altLang="en-US" sz="3600" u="sng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9060101010101" pitchFamily="49" charset="-122"/>
              <a:sym typeface="Arial" pitchFamily="34" charset="0"/>
            </a:endParaRPr>
          </a:p>
        </p:txBody>
      </p:sp>
      <p:sp>
        <p:nvSpPr>
          <p:cNvPr id="28681" name="文本框 257032"/>
          <p:cNvSpPr/>
          <p:nvPr/>
        </p:nvSpPr>
        <p:spPr>
          <a:xfrm>
            <a:off x="3305175" y="404813"/>
            <a:ext cx="6089650" cy="706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sym typeface="Arial" pitchFamily="34" charset="0"/>
              </a:rPr>
              <a:t>四幕话剧（</a:t>
            </a:r>
            <a:r>
              <a:rPr lang="en-US" altLang="en-US" sz="40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三一律原则</a:t>
            </a: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sym typeface="Arial" pitchFamily="34" charset="0"/>
              </a:rPr>
              <a:t>）</a:t>
            </a:r>
            <a:endParaRPr lang="en-US" altLang="en-US" sz="4000">
              <a:effectLst>
                <a:outerShdw blurRad="38100" dist="38100" dir="2700000">
                  <a:srgbClr val="FFFFFF"/>
                </a:outerShdw>
              </a:effectLst>
              <a:sym typeface="Arial" pitchFamily="34" charset="0"/>
            </a:endParaRPr>
          </a:p>
        </p:txBody>
      </p:sp>
      <p:sp>
        <p:nvSpPr>
          <p:cNvPr id="28682" name="文本框 257033"/>
          <p:cNvSpPr/>
          <p:nvPr/>
        </p:nvSpPr>
        <p:spPr>
          <a:xfrm>
            <a:off x="1524000" y="2133600"/>
            <a:ext cx="33131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400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 </a:t>
            </a: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集中的</a:t>
            </a:r>
            <a:r>
              <a:rPr lang="en-US" altLang="en-US" sz="4000">
                <a:solidFill>
                  <a:srgbClr val="CC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地点</a:t>
            </a: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 </a:t>
            </a:r>
            <a:endParaRPr lang="en-US" altLang="en-US" sz="4000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49" charset="-122"/>
              <a:sym typeface="Arial" pitchFamily="34" charset="0"/>
            </a:endParaRPr>
          </a:p>
        </p:txBody>
      </p:sp>
      <p:sp>
        <p:nvSpPr>
          <p:cNvPr id="28683" name="文本框 257034"/>
          <p:cNvSpPr/>
          <p:nvPr/>
        </p:nvSpPr>
        <p:spPr>
          <a:xfrm>
            <a:off x="1524000" y="3213100"/>
            <a:ext cx="33131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400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 </a:t>
            </a: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集中的</a:t>
            </a:r>
            <a:r>
              <a:rPr lang="en-US" altLang="en-US" sz="4000">
                <a:solidFill>
                  <a:srgbClr val="CC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时间</a:t>
            </a:r>
            <a:endParaRPr lang="en-US" altLang="en-US" sz="4000">
              <a:solidFill>
                <a:srgbClr val="CC0000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9060101010101" pitchFamily="49" charset="-122"/>
              <a:sym typeface="Arial" pitchFamily="34" charset="0"/>
            </a:endParaRPr>
          </a:p>
        </p:txBody>
      </p:sp>
      <p:sp>
        <p:nvSpPr>
          <p:cNvPr id="28684" name="文本框 257035"/>
          <p:cNvSpPr/>
          <p:nvPr/>
        </p:nvSpPr>
        <p:spPr>
          <a:xfrm>
            <a:off x="1524000" y="4437063"/>
            <a:ext cx="338296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400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 </a:t>
            </a: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集中的</a:t>
            </a:r>
            <a:r>
              <a:rPr lang="en-US" altLang="en-US" sz="4000">
                <a:solidFill>
                  <a:srgbClr val="CC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事件</a:t>
            </a:r>
            <a:endParaRPr lang="en-US" altLang="en-US" sz="4000">
              <a:solidFill>
                <a:srgbClr val="CC0000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9060101010101" pitchFamily="49" charset="-122"/>
              <a:sym typeface="Arial" pitchFamily="34" charset="0"/>
            </a:endParaRPr>
          </a:p>
        </p:txBody>
      </p:sp>
      <p:sp>
        <p:nvSpPr>
          <p:cNvPr id="28685" name="左大括号 257036"/>
          <p:cNvSpPr/>
          <p:nvPr/>
        </p:nvSpPr>
        <p:spPr>
          <a:xfrm>
            <a:off x="4832350" y="1844675"/>
            <a:ext cx="504825" cy="4032250"/>
          </a:xfrm>
          <a:prstGeom prst="leftBrace">
            <a:avLst>
              <a:gd name="adj1" fmla="val 66487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endParaRPr lang="zh-CN" altLang="en-US" sz="4800" b="1">
              <a:solidFill>
                <a:srgbClr val="000066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/>
      <p:bldP spid="28679" grpId="0"/>
      <p:bldP spid="286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内容占位符 44033"/>
          <p:cNvSpPr>
            <a:spLocks noGrp="1" noRot="1"/>
          </p:cNvSpPr>
          <p:nvPr>
            <p:ph idx="1"/>
          </p:nvPr>
        </p:nvSpPr>
        <p:spPr>
          <a:xfrm>
            <a:off x="1981200" y="457200"/>
            <a:ext cx="8229600" cy="4530725"/>
          </a:xfrm>
        </p:spPr>
        <p:txBody>
          <a:bodyPr wrap="square" lIns="91440" tIns="45720" rIns="91440" bIns="45720" anchor="t"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4000" b="1">
                <a:solidFill>
                  <a:srgbClr val="FF0000"/>
                </a:solidFill>
                <a:ea typeface="黑体" panose="02010609060101010101" pitchFamily="49" charset="-122"/>
              </a:rPr>
              <a:t>《</a:t>
            </a:r>
            <a:r>
              <a:rPr lang="zh-CN" altLang="en-US" sz="4000" b="1">
                <a:solidFill>
                  <a:srgbClr val="FF0000"/>
                </a:solidFill>
                <a:ea typeface="黑体" panose="02010609060101010101" pitchFamily="49" charset="-122"/>
              </a:rPr>
              <a:t>雷雨</a:t>
            </a:r>
            <a:r>
              <a:rPr lang="en-US" altLang="zh-CN" sz="4000" b="1">
                <a:solidFill>
                  <a:srgbClr val="FF0000"/>
                </a:solidFill>
                <a:ea typeface="黑体" panose="02010609060101010101" pitchFamily="49" charset="-122"/>
              </a:rPr>
              <a:t>》</a:t>
            </a:r>
            <a:r>
              <a:rPr lang="zh-CN" altLang="en-US" sz="4000" b="1">
                <a:solidFill>
                  <a:srgbClr val="FF0000"/>
                </a:solidFill>
                <a:ea typeface="黑体" panose="02010609060101010101" pitchFamily="49" charset="-122"/>
              </a:rPr>
              <a:t>节选</a:t>
            </a:r>
            <a:endParaRPr lang="zh-CN" altLang="en-US" sz="4000" b="1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1600" b="1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r>
              <a:rPr lang="zh-CN" altLang="en-US" sz="4000">
                <a:ea typeface="宋体" panose="02010600030101010101" pitchFamily="2" charset="-122"/>
              </a:rPr>
              <a:t>   </a:t>
            </a:r>
            <a:r>
              <a:rPr lang="zh-CN" altLang="en-US" sz="3600" b="1">
                <a:ea typeface="黑体" panose="02010609060101010101" pitchFamily="49" charset="-122"/>
              </a:rPr>
              <a:t>时间：</a:t>
            </a:r>
            <a:endParaRPr lang="zh-CN" altLang="en-US" sz="3600" b="1">
              <a:ea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3600" b="1">
              <a:ea typeface="黑体" panose="02010609060101010101" pitchFamily="49" charset="-122"/>
            </a:endParaRPr>
          </a:p>
          <a:p>
            <a:r>
              <a:rPr lang="zh-CN" altLang="en-US" sz="3600" b="1">
                <a:ea typeface="黑体" panose="02010609060101010101" pitchFamily="49" charset="-122"/>
              </a:rPr>
              <a:t>　地点：</a:t>
            </a:r>
            <a:endParaRPr lang="zh-CN" altLang="en-US" sz="3600" b="1">
              <a:ea typeface="黑体" panose="02010609060101010101" pitchFamily="49" charset="-122"/>
            </a:endParaRPr>
          </a:p>
          <a:p>
            <a:endParaRPr lang="zh-CN" altLang="en-US" sz="3600" b="1">
              <a:ea typeface="黑体" panose="02010609060101010101" pitchFamily="49" charset="-122"/>
            </a:endParaRPr>
          </a:p>
        </p:txBody>
      </p:sp>
      <p:sp>
        <p:nvSpPr>
          <p:cNvPr id="29699" name="文本框 44034"/>
          <p:cNvSpPr/>
          <p:nvPr/>
        </p:nvSpPr>
        <p:spPr>
          <a:xfrm>
            <a:off x="4800600" y="1557338"/>
            <a:ext cx="4260850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一个夏天的午饭后</a:t>
            </a:r>
            <a:endParaRPr lang="en-US" altLang="en-US" sz="4000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sym typeface="Arial" pitchFamily="34" charset="0"/>
            </a:endParaRPr>
          </a:p>
        </p:txBody>
      </p:sp>
      <p:sp>
        <p:nvSpPr>
          <p:cNvPr id="29700" name="文本框 44035"/>
          <p:cNvSpPr/>
          <p:nvPr/>
        </p:nvSpPr>
        <p:spPr>
          <a:xfrm>
            <a:off x="4511675" y="2852738"/>
            <a:ext cx="4259263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en-US" altLang="en-US" sz="4000">
                <a:latin typeface="Times New Roman" panose="02020603050405020304" pitchFamily="18" charset="0"/>
                <a:sym typeface="Arial" pitchFamily="34" charset="0"/>
              </a:rPr>
              <a:t>　</a:t>
            </a: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周公馆的客厅里</a:t>
            </a:r>
            <a:endParaRPr lang="en-US" altLang="en-US" sz="4000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sym typeface="Arial" pitchFamily="34" charset="0"/>
            </a:endParaRPr>
          </a:p>
        </p:txBody>
      </p:sp>
      <p:cxnSp>
        <p:nvCxnSpPr>
          <p:cNvPr id="29701" name="直接连接符 44038"/>
          <p:cNvCxnSpPr/>
          <p:nvPr/>
        </p:nvCxnSpPr>
        <p:spPr>
          <a:xfrm flipV="1">
            <a:off x="2063750" y="4292600"/>
            <a:ext cx="77724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  <a:effectLst>
            <a:outerShdw dist="107763" dir="2699999" algn="ctr" rotWithShape="0">
              <a:schemeClr val="bg2"/>
            </a:outerShdw>
          </a:effectLst>
        </p:spPr>
      </p:cxnSp>
      <p:sp>
        <p:nvSpPr>
          <p:cNvPr id="29702" name="文本框 44040"/>
          <p:cNvSpPr/>
          <p:nvPr/>
        </p:nvSpPr>
        <p:spPr>
          <a:xfrm>
            <a:off x="2362200" y="4343400"/>
            <a:ext cx="7824788" cy="15557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en-US" altLang="en-US" sz="400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剧本的舞台性</a:t>
            </a: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：</a:t>
            </a:r>
            <a:endParaRPr lang="en-US" altLang="en-US" sz="4000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sym typeface="Arial" pitchFamily="34" charset="0"/>
            </a:endParaRPr>
          </a:p>
          <a:p>
            <a:pPr eaLnBrk="0" hangingPunct="0"/>
            <a:endParaRPr lang="en-US" altLang="en-US" sz="1600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sym typeface="Arial" pitchFamily="34" charset="0"/>
            </a:endParaRPr>
          </a:p>
          <a:p>
            <a:pPr eaLnBrk="0" hangingPunct="0"/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        </a:t>
            </a:r>
            <a:r>
              <a:rPr lang="en-US" altLang="en-US" sz="4000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Arial" pitchFamily="34" charset="0"/>
              </a:rPr>
              <a:t>必须遵循时空高度集中的原则</a:t>
            </a:r>
            <a:endParaRPr lang="en-US" altLang="en-US" sz="4000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sym typeface="Arial" pitchFamily="34" charset="0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4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 fill="hold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4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 fill="hold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 fill="hold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uiExpand="1" build="p"/>
      <p:bldP spid="29699" grpId="0"/>
      <p:bldP spid="29700" grpId="0"/>
      <p:bldP spid="2970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2" name="文本框 258049"/>
          <p:cNvSpPr/>
          <p:nvPr/>
        </p:nvSpPr>
        <p:spPr>
          <a:xfrm>
            <a:off x="3886200" y="381000"/>
            <a:ext cx="3200400" cy="701675"/>
          </a:xfrm>
          <a:prstGeom prst="rect">
            <a:avLst/>
          </a:prstGeom>
          <a:solidFill>
            <a:srgbClr val="00FFFF"/>
          </a:solidFill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矛盾焦点</a:t>
            </a:r>
            <a:endParaRPr lang="zh-CN" altLang="en-US" sz="4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0723" name="文本框 258050"/>
          <p:cNvSpPr/>
          <p:nvPr/>
        </p:nvSpPr>
        <p:spPr>
          <a:xfrm>
            <a:off x="2362200" y="2005013"/>
            <a:ext cx="7848600" cy="1739900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周朴园与鲁侍萍的矛盾焦点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—— </a:t>
            </a:r>
            <a:endParaRPr lang="en-US" altLang="zh-CN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0" hangingPunct="0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zh-CN" altLang="en-US" sz="36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三十年生死恩怨</a:t>
            </a:r>
            <a:endParaRPr lang="zh-CN" altLang="en-US" sz="3600" b="1">
              <a:solidFill>
                <a:srgbClr val="0000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0" hangingPunct="0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      （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爱情的纠葛、阶级对立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） 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0724" name="文本框 258051"/>
          <p:cNvSpPr/>
          <p:nvPr/>
        </p:nvSpPr>
        <p:spPr>
          <a:xfrm>
            <a:off x="1981200" y="4343400"/>
            <a:ext cx="7315200" cy="1739900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周朴园与鲁大海的矛盾焦点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——</a:t>
            </a:r>
            <a:endParaRPr lang="en-US" altLang="zh-CN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0" hangingPunct="0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           </a:t>
            </a:r>
            <a:r>
              <a:rPr lang="zh-CN" altLang="en-US" sz="36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罢工与反罢工的尖锐矛盾</a:t>
            </a:r>
            <a:endParaRPr lang="zh-CN" altLang="en-US" sz="3600" b="1">
              <a:solidFill>
                <a:srgbClr val="0000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0" hangingPunct="0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          （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阶级斗争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6" name="WordArt 4"/>
          <p:cNvSpPr>
            <a:spLocks noTextEdit="1"/>
          </p:cNvSpPr>
          <p:nvPr/>
        </p:nvSpPr>
        <p:spPr>
          <a:xfrm>
            <a:off x="2844800" y="471488"/>
            <a:ext cx="60960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914400">
              <a:buClrTx/>
              <a:buSzTx/>
              <a:buFont typeface="Arial" pitchFamily="34" charset="0"/>
            </a:pPr>
            <a:r>
              <a:rPr lang="en-US" altLang="zh-CN" sz="3600">
                <a:noFill/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《雷雨》故事情节《雷雨》故事情节</a:t>
            </a:r>
            <a:endParaRPr lang="en-US" altLang="zh-CN" sz="3600">
              <a:noFill/>
              <a:effectLst>
                <a:outerShdw blurRad="38100" dist="38100" dir="2700000">
                  <a:srgbClr val="00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1747" name="表格 31746"/>
          <p:cNvGraphicFramePr>
            <a:graphicFrameLocks noGrp="1"/>
          </p:cNvGraphicFramePr>
          <p:nvPr/>
        </p:nvGraphicFramePr>
        <p:xfrm>
          <a:off x="522288" y="1538288"/>
          <a:ext cx="11237912" cy="5038725"/>
        </p:xfrm>
        <a:graphic>
          <a:graphicData uri="http://schemas.openxmlformats.org/drawingml/2006/table">
            <a:tbl>
              <a:tblPr/>
              <a:tblGrid>
                <a:gridCol w="1924050"/>
                <a:gridCol w="1441450"/>
                <a:gridCol w="7872413"/>
              </a:tblGrid>
              <a:tr h="374650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ea typeface="隶书" pitchFamily="49" charset="-122"/>
                        </a:rPr>
                        <a:t>时　　间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ea typeface="隶书" pitchFamily="49" charset="-122"/>
                        </a:rPr>
                        <a:t>地　点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ea typeface="隶书" pitchFamily="49" charset="-122"/>
                        </a:rPr>
                        <a:t>事　　　情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三十多年前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无锡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三十年前除夕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无锡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88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三十年来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外乡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92212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三十年来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周公馆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1063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从前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哈尔滨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0737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最近</a:t>
                      </a:r>
                      <a:endParaRPr lang="zh-CN" altLang="en-US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b="1"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矿上</a:t>
                      </a:r>
                      <a:endParaRPr lang="zh-CN" altLang="en-US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81" name="WordArt 39"/>
          <p:cNvSpPr>
            <a:spLocks noTextEdit="1"/>
          </p:cNvSpPr>
          <p:nvPr/>
        </p:nvSpPr>
        <p:spPr>
          <a:xfrm>
            <a:off x="4271963" y="2071688"/>
            <a:ext cx="6802437" cy="333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2000" spc="4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周朴园与侍萍相爱，生了两个儿子。（老大周萍，老二鲁大海。）周朴园与侍萍相爱，生了两个儿子。（老大周萍，老二鲁大海。）</a:t>
            </a:r>
            <a:endParaRPr lang="zh-CN" altLang="en-US" sz="2000" spc="4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782" name="WordArt 40"/>
          <p:cNvSpPr>
            <a:spLocks noTextEdit="1"/>
          </p:cNvSpPr>
          <p:nvPr/>
        </p:nvSpPr>
        <p:spPr>
          <a:xfrm>
            <a:off x="4271963" y="2600325"/>
            <a:ext cx="6700837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周家为娶一位有钱有门第的小姐为媳，逼侍萍出门，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侍萍投河自尽，被人救活。周家为娶一位有钱有门第的小姐为媳，逼侍萍出门，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侍萍投河自尽，被人救活。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783" name="WordArt 41"/>
          <p:cNvSpPr>
            <a:spLocks noTextEdit="1"/>
          </p:cNvSpPr>
          <p:nvPr/>
        </p:nvSpPr>
        <p:spPr>
          <a:xfrm>
            <a:off x="4572000" y="3213100"/>
            <a:ext cx="6400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侍萍流浪外乡，讨饭，缝衣服，当老妈子，在学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校里伺候人，嫁过两次，与鲁贵生有四凤。侍萍流浪外乡，讨饭，缝衣服，当老妈子，在学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校里伺候人，嫁过两次，与鲁贵生有四凤。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784" name="WordArt 42"/>
          <p:cNvSpPr>
            <a:spLocks noTextEdit="1"/>
          </p:cNvSpPr>
          <p:nvPr/>
        </p:nvSpPr>
        <p:spPr>
          <a:xfrm>
            <a:off x="3983038" y="4076700"/>
            <a:ext cx="777716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周朴园总记得侍萍的生日，为纪念侍萍，保留着侍萍喜欢的家俱，保留着总是关窗的习惯。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问过许多人，派人到无锡打听侍萍的下落。四凤在周家做工，与周萍相爱。周冲也喜欢四凤。周朴园总记得侍萍的生日，为纪念侍萍，保留着侍萍喜欢的家俱，保留着总是关窗的习惯。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问过许多人，派人到无锡打听侍萍的下落。四凤在周家做工，与周萍相爱。周冲也喜欢四凤。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785" name="WordArt 43"/>
          <p:cNvSpPr>
            <a:spLocks noTextEdit="1"/>
          </p:cNvSpPr>
          <p:nvPr/>
        </p:nvSpPr>
        <p:spPr>
          <a:xfrm>
            <a:off x="4673600" y="5094288"/>
            <a:ext cx="6400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周朴园包修江桥，故意叫江堤出险，淹死了两千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二百个小工，每一个小工的性命扣下三百块钱。周朴园包修江桥，故意叫江堤出险，淹死了两千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二百个小工，每一个小工的性命扣下三百块钱。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786" name="WordArt 44"/>
          <p:cNvSpPr>
            <a:spLocks noTextEdit="1"/>
          </p:cNvSpPr>
          <p:nvPr/>
        </p:nvSpPr>
        <p:spPr>
          <a:xfrm>
            <a:off x="4656138" y="5969000"/>
            <a:ext cx="6400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工人罢工，矿上警察开枪打死三十个工人。周朴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园收买工人代表，签定复工合同。开除鲁大海。工人罢工，矿上警察开枪打死三十个工人。周朴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US" sz="1800">
                <a:ln w="3175" cap="flat" cmpd="sng">
                  <a:solidFill>
                    <a:srgbClr val="80008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8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园收买工人代表，签定复工合同。开除鲁大海。</a:t>
            </a:r>
            <a:endParaRPr lang="zh-CN" altLang="en-US" sz="1800">
              <a:ln w="3175" cap="flat" cmpd="sng">
                <a:solidFill>
                  <a:srgbClr val="80008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8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random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770" name="图片 235521" descr="大海与朴园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3741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文本框 235522"/>
          <p:cNvSpPr/>
          <p:nvPr/>
        </p:nvSpPr>
        <p:spPr>
          <a:xfrm>
            <a:off x="292100" y="4057650"/>
            <a:ext cx="5803900" cy="2062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32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鲁大海是周朴园与侍萍的二儿子，也是周朴园矿上罢工的领袖，二人既有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父子矛盾</a:t>
            </a:r>
            <a:r>
              <a:rPr lang="zh-CN" altLang="en-US" sz="32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，更有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劳资矛盾</a:t>
            </a:r>
            <a:r>
              <a:rPr lang="zh-CN" altLang="en-US" sz="32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772" name="文本框 235523"/>
          <p:cNvSpPr/>
          <p:nvPr/>
        </p:nvSpPr>
        <p:spPr>
          <a:xfrm>
            <a:off x="6100763" y="3840163"/>
            <a:ext cx="554037" cy="920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endParaRPr lang="zh-CN" altLang="zh-CN" sz="2400">
              <a:latin typeface="Times New Roman" panose="02020603050405020304" pitchFamily="18" charset="0"/>
            </a:endParaRPr>
          </a:p>
        </p:txBody>
      </p:sp>
      <p:sp>
        <p:nvSpPr>
          <p:cNvPr id="32773" name="文本框 235524"/>
          <p:cNvSpPr/>
          <p:nvPr/>
        </p:nvSpPr>
        <p:spPr>
          <a:xfrm>
            <a:off x="6240463" y="4057650"/>
            <a:ext cx="5951537" cy="20621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周萍与大海是亲兄弟，二人间既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hangingPunct="0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有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兄弟关系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，更有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劳资冲突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。同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hangingPunct="0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时对于四凤的问题上，二人也有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hangingPunct="0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激烈的矛盾冲突。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2774" name="图片 235525" descr="海萍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37417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794" name="图片 236545" descr="周朴园与蘩漪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3741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5" name="文本框 236546"/>
          <p:cNvSpPr/>
          <p:nvPr/>
        </p:nvSpPr>
        <p:spPr>
          <a:xfrm>
            <a:off x="158750" y="4129088"/>
            <a:ext cx="5594350" cy="1384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28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繁漪是周朴园的后妻，但她追求</a:t>
            </a:r>
            <a:endParaRPr lang="zh-CN" altLang="en-US" sz="2800" b="1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hangingPunct="0"/>
            <a:r>
              <a:rPr lang="zh-CN" altLang="en-US" sz="28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自由，不愿受周朴园的无理管束，</a:t>
            </a:r>
            <a:endParaRPr lang="zh-CN" altLang="en-US" sz="2800" b="1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hangingPunct="0"/>
            <a:r>
              <a:rPr lang="zh-CN" altLang="en-US" sz="28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爱上了周萍。</a:t>
            </a:r>
            <a:endParaRPr lang="zh-CN" altLang="en-US" sz="2800" b="1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796" name="文本框 236547"/>
          <p:cNvSpPr/>
          <p:nvPr/>
        </p:nvSpPr>
        <p:spPr>
          <a:xfrm>
            <a:off x="6362700" y="4021138"/>
            <a:ext cx="5575300" cy="18145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2800" b="1">
                <a:solidFill>
                  <a:srgbClr val="0000CC"/>
                </a:solidFill>
                <a:latin typeface="华文中宋" charset="0"/>
                <a:ea typeface="华文中宋" charset="0"/>
              </a:rPr>
              <a:t>侍萍是周朴园昔日的情人，并</a:t>
            </a:r>
            <a:endParaRPr lang="zh-CN" altLang="en-US" sz="2800" b="1">
              <a:solidFill>
                <a:srgbClr val="0000CC"/>
              </a:solidFill>
              <a:latin typeface="华文中宋" charset="0"/>
              <a:ea typeface="华文中宋" charset="0"/>
            </a:endParaRPr>
          </a:p>
          <a:p>
            <a:pPr eaLnBrk="0" hangingPunct="0"/>
            <a:r>
              <a:rPr lang="zh-CN" altLang="en-US" sz="2800" b="1">
                <a:solidFill>
                  <a:srgbClr val="0000CC"/>
                </a:solidFill>
                <a:latin typeface="华文中宋" charset="0"/>
                <a:ea typeface="华文中宋" charset="0"/>
              </a:rPr>
              <a:t>有两个儿子，后被周无情抛弃。</a:t>
            </a:r>
            <a:endParaRPr lang="zh-CN" altLang="en-US" sz="2800" b="1">
              <a:solidFill>
                <a:srgbClr val="0000CC"/>
              </a:solidFill>
              <a:latin typeface="华文中宋" charset="0"/>
              <a:ea typeface="华文中宋" charset="0"/>
            </a:endParaRPr>
          </a:p>
          <a:p>
            <a:pPr eaLnBrk="0" hangingPunct="0"/>
            <a:r>
              <a:rPr lang="zh-CN" altLang="en-US" sz="2800" b="1">
                <a:solidFill>
                  <a:srgbClr val="0000CC"/>
                </a:solidFill>
                <a:latin typeface="华文中宋" charset="0"/>
                <a:ea typeface="华文中宋" charset="0"/>
              </a:rPr>
              <a:t>其女四凤又在周家做佣，爱上</a:t>
            </a:r>
            <a:endParaRPr lang="zh-CN" altLang="en-US" sz="2800" b="1">
              <a:solidFill>
                <a:srgbClr val="0000CC"/>
              </a:solidFill>
              <a:latin typeface="华文中宋" charset="0"/>
              <a:ea typeface="华文中宋" charset="0"/>
            </a:endParaRPr>
          </a:p>
          <a:p>
            <a:pPr eaLnBrk="0" hangingPunct="0"/>
            <a:r>
              <a:rPr lang="zh-CN" altLang="en-US" sz="2800" b="1">
                <a:solidFill>
                  <a:srgbClr val="0000CC"/>
                </a:solidFill>
                <a:latin typeface="华文中宋" charset="0"/>
                <a:ea typeface="华文中宋" charset="0"/>
              </a:rPr>
              <a:t>周萍。二人终在周公馆再次相遇。</a:t>
            </a:r>
            <a:endParaRPr lang="zh-CN" altLang="en-US" sz="2800" b="1">
              <a:solidFill>
                <a:srgbClr val="0000CC"/>
              </a:solidFill>
              <a:latin typeface="华文中宋" charset="0"/>
              <a:ea typeface="华文中宋" charset="0"/>
            </a:endParaRPr>
          </a:p>
        </p:txBody>
      </p:sp>
      <p:pic>
        <p:nvPicPr>
          <p:cNvPr id="33797" name="图片 236548" descr="萍朴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37417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4818" name="Object 0"/>
          <p:cNvGraphicFramePr>
            <a:graphicFrameLocks noChangeAspect="1"/>
          </p:cNvGraphicFramePr>
          <p:nvPr/>
        </p:nvGraphicFramePr>
        <p:xfrm>
          <a:off x="0" y="577850"/>
          <a:ext cx="12192000" cy="63055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4972050" imgH="3733800" progId="Paint.Picture">
                  <p:embed/>
                </p:oleObj>
              </mc:Choice>
              <mc:Fallback>
                <p:oleObj r:id="rId2" imgW="4972050" imgH="373380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577850"/>
                        <a:ext cx="12192000" cy="6305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3000">
    <p:random/>
  </p:transition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2" name="WordArt 6"/>
          <p:cNvSpPr>
            <a:spLocks noTextEdit="1"/>
          </p:cNvSpPr>
          <p:nvPr/>
        </p:nvSpPr>
        <p:spPr>
          <a:xfrm>
            <a:off x="406400" y="2438400"/>
            <a:ext cx="111760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6600" b="1">
                <a:ln w="19050" cap="flat" cmpd="sng">
                  <a:solidFill>
                    <a:schemeClr val="bg1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3399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戏剧冲突和个性化语言戏剧冲突和个性化语言</a:t>
            </a:r>
            <a:endParaRPr lang="zh-CN" altLang="en-US" sz="6600" b="1">
              <a:ln w="19050" cap="flat" cmpd="sng">
                <a:solidFill>
                  <a:schemeClr val="bg1"/>
                </a:solidFill>
                <a:prstDash val="solid"/>
                <a:headEnd type="none" w="med" len="med"/>
                <a:tailEnd type="none" w="med" len="med"/>
              </a:ln>
              <a:solidFill>
                <a:srgbClr val="FF3399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random/>
  </p:transition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6" name="Text Box 3"/>
          <p:cNvSpPr/>
          <p:nvPr/>
        </p:nvSpPr>
        <p:spPr>
          <a:xfrm>
            <a:off x="2254250" y="574675"/>
            <a:ext cx="9375775" cy="1722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zh-CN" altLang="zh-CN" sz="1800">
              <a:latin typeface="Arial" pitchFamily="34" charset="0"/>
              <a:ea typeface="宋体" panose="02010600030101010101" pitchFamily="2" charset="-122"/>
            </a:endParaRPr>
          </a:p>
          <a:p>
            <a:pPr marL="0" lvl="0" indent="0" defTabSz="914400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zh-CN" altLang="zh-CN" sz="2800" b="1" i="1">
                <a:latin typeface="Arial" pitchFamily="34" charset="0"/>
                <a:ea typeface="宋体" panose="02010600030101010101" pitchFamily="2" charset="-122"/>
              </a:rPr>
              <a:t>  </a:t>
            </a:r>
            <a:r>
              <a:rPr lang="zh-CN" altLang="zh-CN" sz="3600" b="1" i="1">
                <a:latin typeface="黑体" panose="02010609060101010101" pitchFamily="49" charset="-122"/>
                <a:ea typeface="黑体" panose="02010609060101010101" pitchFamily="49" charset="-122"/>
              </a:rPr>
              <a:t>第一场：</a:t>
            </a:r>
            <a:r>
              <a:rPr lang="zh-CN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三十年后周朴园与鲁侍萍的再次相见。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 defTabSz="914400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zh-CN" altLang="zh-CN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 defTabSz="914400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zh-CN" altLang="zh-CN" sz="2400">
                <a:latin typeface="Arial" pitchFamily="34" charset="0"/>
                <a:ea typeface="宋体" panose="02010600030101010101" pitchFamily="2" charset="-122"/>
              </a:rPr>
              <a:t>                                             </a:t>
            </a:r>
            <a:endParaRPr lang="zh-CN" altLang="zh-CN" sz="24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36867" name="Text Box 1028"/>
          <p:cNvSpPr/>
          <p:nvPr/>
        </p:nvSpPr>
        <p:spPr>
          <a:xfrm>
            <a:off x="2859088" y="3443288"/>
            <a:ext cx="4100512" cy="7016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）相遇诉旧怨</a:t>
            </a:r>
            <a:endParaRPr lang="zh-CN" altLang="en-US" sz="1800">
              <a:latin typeface="Tiepolo Book" pitchFamily="18" charset="0"/>
              <a:ea typeface="宋体" panose="02010600030101010101" pitchFamily="2" charset="-122"/>
            </a:endParaRPr>
          </a:p>
        </p:txBody>
      </p:sp>
      <p:sp>
        <p:nvSpPr>
          <p:cNvPr id="36868" name="Text Box 26"/>
          <p:cNvSpPr/>
          <p:nvPr/>
        </p:nvSpPr>
        <p:spPr>
          <a:xfrm>
            <a:off x="2795588" y="4335463"/>
            <a:ext cx="4164012" cy="7016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）相认生新恨</a:t>
            </a: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869" name="文本框 4"/>
          <p:cNvSpPr/>
          <p:nvPr/>
        </p:nvSpPr>
        <p:spPr>
          <a:xfrm>
            <a:off x="739775" y="2052638"/>
            <a:ext cx="10890250" cy="1200150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周朴园与鲁侍萍的矛盾焦点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—— </a:t>
            </a:r>
            <a:r>
              <a:rPr lang="zh-CN" altLang="en-US" sz="36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三十年生死恩怨</a:t>
            </a:r>
            <a:endParaRPr lang="zh-CN" altLang="en-US" sz="3600" b="1">
              <a:solidFill>
                <a:srgbClr val="0000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0" hangingPunct="0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               （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爱情的纠葛、阶级对立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） 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68" grpId="0"/>
      <p:bldP spid="368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Rectangle 6"/>
          <p:cNvSpPr/>
          <p:nvPr/>
        </p:nvSpPr>
        <p:spPr>
          <a:xfrm>
            <a:off x="188913" y="1008063"/>
            <a:ext cx="11887200" cy="50053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42900" lvl="0" indent="-342900" defTabSz="914400" eaLnBrk="1" hangingPunct="1">
              <a:spcBef>
                <a:spcPct val="2000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    </a:t>
            </a:r>
            <a:r>
              <a:rPr lang="en-US" altLang="zh-CN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你贵姓？</a:t>
            </a:r>
            <a:endParaRPr lang="zh-CN" altLang="en-US" sz="2800" b="1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anose="05000000000000000000" pitchFamily="2" charset="2"/>
              <a:buChar char="v"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en-US" sz="2800" b="1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（抬起头来）你姓什么？</a:t>
            </a:r>
            <a:endParaRPr lang="zh-CN" altLang="en-US" sz="2800" b="1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anose="05000000000000000000" pitchFamily="2" charset="2"/>
              <a:buChar char="v"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endParaRPr lang="zh-CN" altLang="en-US" sz="2800" b="1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742950" lvl="1" indent="-285750" defTabSz="914400" eaLnBrk="1" hangingPunct="1">
              <a:spcBef>
                <a:spcPct val="200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（忽然立起）你是谁？</a:t>
            </a:r>
            <a:endParaRPr lang="zh-CN" altLang="en-US" sz="2800" b="1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anose="05000000000000000000" pitchFamily="2" charset="2"/>
              <a:buChar char="v"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zh-CN" altLang="en-US" sz="2800" b="1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（徐徐立起）哦，你，你，你是</a:t>
            </a:r>
            <a:r>
              <a:rPr lang="en-US" altLang="zh-CN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  </a:t>
            </a:r>
            <a:endParaRPr lang="en-US" altLang="zh-CN" sz="2800" b="1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zh-CN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2800" b="1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哦哦，侍萍！（低声）是你？</a:t>
            </a:r>
            <a:endParaRPr lang="zh-CN" altLang="en-US" sz="2800" b="1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anose="05000000000000000000" pitchFamily="2" charset="2"/>
              <a:buChar char="v"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endParaRPr lang="zh-CN" altLang="en-US" sz="3200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891" name="Rectangle 7"/>
          <p:cNvSpPr/>
          <p:nvPr/>
        </p:nvSpPr>
        <p:spPr>
          <a:xfrm>
            <a:off x="-584200" y="519113"/>
            <a:ext cx="9024938" cy="576262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defTabSz="914400">
              <a:spcBef>
                <a:spcPct val="0"/>
              </a:spcBef>
              <a:buNone/>
            </a:pPr>
            <a:r>
              <a:rPr lang="zh-CN" altLang="en-US" sz="320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通过周朴园的语言、神态看其心理变化过程</a:t>
            </a:r>
            <a:endParaRPr lang="zh-CN" altLang="en-US" sz="3200"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37892" name="Rectangle 8"/>
          <p:cNvSpPr/>
          <p:nvPr/>
        </p:nvSpPr>
        <p:spPr>
          <a:xfrm>
            <a:off x="709613" y="1500188"/>
            <a:ext cx="643572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en-US" altLang="zh-CN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>
                <a:solidFill>
                  <a:srgbClr val="0000CC"/>
                </a:solidFill>
                <a:latin typeface="Tiepolo Book" pitchFamily="18" charset="0"/>
                <a:ea typeface="宋体" panose="02010600030101010101" pitchFamily="2" charset="-122"/>
              </a:rPr>
              <a:t>似曾相识，内心仍较平静</a:t>
            </a:r>
            <a:endParaRPr lang="zh-CN" altLang="en-US" sz="2800" b="1">
              <a:solidFill>
                <a:srgbClr val="0000CC"/>
              </a:solidFill>
              <a:latin typeface="Tiepolo Book" pitchFamily="18" charset="0"/>
              <a:ea typeface="宋体" panose="02010600030101010101" pitchFamily="2" charset="-122"/>
            </a:endParaRPr>
          </a:p>
        </p:txBody>
      </p:sp>
      <p:sp>
        <p:nvSpPr>
          <p:cNvPr id="37893" name="Rectangle 9"/>
          <p:cNvSpPr/>
          <p:nvPr/>
        </p:nvSpPr>
        <p:spPr>
          <a:xfrm>
            <a:off x="901700" y="2516188"/>
            <a:ext cx="405447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en-US" altLang="zh-CN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>
                <a:solidFill>
                  <a:srgbClr val="0000CC"/>
                </a:solidFill>
                <a:latin typeface="Tiepolo Book" pitchFamily="18" charset="0"/>
                <a:ea typeface="宋体" panose="02010600030101010101" pitchFamily="2" charset="-122"/>
              </a:rPr>
              <a:t>感意外，疑惑</a:t>
            </a:r>
            <a:endParaRPr lang="zh-CN" altLang="en-US" sz="2800" b="1">
              <a:solidFill>
                <a:srgbClr val="0000CC"/>
              </a:solidFill>
              <a:latin typeface="Tiepolo Book" pitchFamily="18" charset="0"/>
              <a:ea typeface="宋体" panose="02010600030101010101" pitchFamily="2" charset="-122"/>
            </a:endParaRPr>
          </a:p>
        </p:txBody>
      </p:sp>
      <p:sp>
        <p:nvSpPr>
          <p:cNvPr id="37894" name="Rectangle 10"/>
          <p:cNvSpPr/>
          <p:nvPr/>
        </p:nvSpPr>
        <p:spPr>
          <a:xfrm>
            <a:off x="901700" y="3506788"/>
            <a:ext cx="643572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en-US" altLang="zh-CN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>
                <a:solidFill>
                  <a:srgbClr val="0000CC"/>
                </a:solidFill>
                <a:latin typeface="Tiepolo Book" pitchFamily="18" charset="0"/>
                <a:ea typeface="宋体" panose="02010600030101010101" pitchFamily="2" charset="-122"/>
              </a:rPr>
              <a:t>更疑惑，有大祸临头之感</a:t>
            </a:r>
            <a:endParaRPr lang="zh-CN" altLang="en-US" sz="2800" b="1">
              <a:solidFill>
                <a:srgbClr val="0000CC"/>
              </a:solidFill>
              <a:latin typeface="Tiepolo Book" pitchFamily="18" charset="0"/>
              <a:ea typeface="宋体" panose="02010600030101010101" pitchFamily="2" charset="-122"/>
            </a:endParaRPr>
          </a:p>
        </p:txBody>
      </p:sp>
      <p:sp>
        <p:nvSpPr>
          <p:cNvPr id="37895" name="Rectangle 11"/>
          <p:cNvSpPr/>
          <p:nvPr/>
        </p:nvSpPr>
        <p:spPr>
          <a:xfrm>
            <a:off x="846138" y="4548188"/>
            <a:ext cx="643572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en-US" altLang="zh-CN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>
                <a:solidFill>
                  <a:srgbClr val="0000CC"/>
                </a:solidFill>
                <a:latin typeface="Tiepolo Book" pitchFamily="18" charset="0"/>
                <a:ea typeface="宋体" panose="02010600030101010101" pitchFamily="2" charset="-122"/>
              </a:rPr>
              <a:t>恍然大悟，有些不知所措</a:t>
            </a:r>
            <a:endParaRPr lang="zh-CN" altLang="en-US" sz="2800" b="1">
              <a:solidFill>
                <a:srgbClr val="0000CC"/>
              </a:solidFill>
              <a:latin typeface="Tiepolo Book" pitchFamily="18" charset="0"/>
              <a:ea typeface="宋体" panose="02010600030101010101" pitchFamily="2" charset="-122"/>
            </a:endParaRPr>
          </a:p>
        </p:txBody>
      </p:sp>
      <p:sp>
        <p:nvSpPr>
          <p:cNvPr id="37896" name="Rectangle 12"/>
          <p:cNvSpPr/>
          <p:nvPr/>
        </p:nvSpPr>
        <p:spPr>
          <a:xfrm>
            <a:off x="371475" y="5630863"/>
            <a:ext cx="75184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en-US" altLang="zh-CN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>
                <a:solidFill>
                  <a:srgbClr val="0000CC"/>
                </a:solidFill>
                <a:latin typeface="Tiepolo Book" pitchFamily="18" charset="0"/>
                <a:ea typeface="宋体" panose="02010600030101010101" pitchFamily="2" charset="-122"/>
              </a:rPr>
              <a:t>明白眼前是谁，但抱侥幸心理，不愿也不敢承认这是真实的。</a:t>
            </a:r>
            <a:endParaRPr lang="zh-CN" altLang="en-US" sz="2800" b="1">
              <a:solidFill>
                <a:srgbClr val="0000CC"/>
              </a:solidFill>
              <a:latin typeface="Tiepolo Book" pitchFamily="18" charset="0"/>
              <a:ea typeface="宋体" panose="02010600030101010101" pitchFamily="2" charset="-122"/>
            </a:endParaRPr>
          </a:p>
        </p:txBody>
      </p:sp>
      <p:pic>
        <p:nvPicPr>
          <p:cNvPr id="37897" name="Picture 13" descr="萍朴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9875" y="846138"/>
            <a:ext cx="4302125" cy="2798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8" name="leiyu1.MPG">
            <a:hlinkClick action="ppaction://media"/>
          </p:cNvPr>
          <p:cNvPicPr>
            <a:picLocks noRot="1"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889875" y="4076700"/>
            <a:ext cx="4302125" cy="256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9" name="Text Box 1028"/>
          <p:cNvSpPr/>
          <p:nvPr/>
        </p:nvSpPr>
        <p:spPr>
          <a:xfrm>
            <a:off x="7975600" y="61913"/>
            <a:ext cx="4100513" cy="7016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）相遇诉旧怨</a:t>
            </a:r>
            <a:endParaRPr lang="zh-CN" altLang="en-US" sz="1800">
              <a:latin typeface="Tiepolo Book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" fill="hold"/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" fill="hold"/>
                                        <p:tgtEl>
                                          <p:spTgt spid="37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28" fill="hold" display="0">
                  <p:stCondLst>
                    <p:cond delay="indefinite"/>
                  </p:stCondLst>
                </p:cTn>
                <p:tgtEl>
                  <p:spTgt spid="37898"/>
                </p:tgtEl>
              </p:cMediaNode>
            </p:video>
          </p:childTnLst>
        </p:cTn>
      </p:par>
    </p:tnLst>
    <p:bldLst>
      <p:bldP spid="37892" grpId="0" build="p"/>
      <p:bldP spid="37893" grpId="0" build="p"/>
      <p:bldP spid="37894" grpId="0" build="p"/>
      <p:bldP spid="37895" grpId="0" build="p"/>
      <p:bldP spid="3789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14" name="Rectangle 6"/>
          <p:cNvSpPr/>
          <p:nvPr/>
        </p:nvSpPr>
        <p:spPr>
          <a:xfrm>
            <a:off x="0" y="0"/>
            <a:ext cx="10972800" cy="16002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42900" lvl="0" indent="-342900" defTabSz="914400" eaLnBrk="1" hangingPunct="1">
              <a:spcBef>
                <a:spcPct val="2000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（忽然严厉地）你来干什么？</a:t>
            </a:r>
            <a:endParaRPr lang="zh-CN" altLang="en-US" sz="2800" b="1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谁指使你来的？</a:t>
            </a:r>
            <a:endParaRPr lang="zh-CN" altLang="en-US" sz="2800" b="1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defTabSz="914400"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anose="05000000000000000000" pitchFamily="2" charset="2"/>
              <a:buChar char="v"/>
            </a:pPr>
            <a:r>
              <a:rPr lang="zh-CN" altLang="en-US" sz="28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endParaRPr lang="zh-CN" altLang="en-US" sz="3200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699" name="Rectangle 9"/>
          <p:cNvSpPr/>
          <p:nvPr/>
        </p:nvSpPr>
        <p:spPr>
          <a:xfrm>
            <a:off x="623888" y="1125538"/>
            <a:ext cx="3579813" cy="519113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en-US" altLang="zh-CN" sz="28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>
                <a:solidFill>
                  <a:srgbClr val="0000CC"/>
                </a:solidFill>
                <a:latin typeface="Tiepolo Book" pitchFamily="18" charset="0"/>
                <a:ea typeface="宋体" panose="02010600030101010101" pitchFamily="2" charset="-122"/>
              </a:rPr>
              <a:t>恼怒，害怕</a:t>
            </a:r>
            <a:endParaRPr lang="zh-CN" altLang="en-US" sz="2800" b="1">
              <a:solidFill>
                <a:srgbClr val="0000CC"/>
              </a:solidFill>
              <a:latin typeface="Tiepolo Book" pitchFamily="18" charset="0"/>
              <a:ea typeface="宋体" panose="02010600030101010101" pitchFamily="2" charset="-122"/>
            </a:endParaRPr>
          </a:p>
        </p:txBody>
      </p:sp>
      <p:grpSp>
        <p:nvGrpSpPr>
          <p:cNvPr id="38916" name="Group 33"/>
          <p:cNvGrpSpPr/>
          <p:nvPr/>
        </p:nvGrpSpPr>
        <p:grpSpPr>
          <a:xfrm>
            <a:off x="160338" y="1263650"/>
            <a:ext cx="11887200" cy="4252913"/>
            <a:chOff x="76" y="796"/>
            <a:chExt cx="5616" cy="2679"/>
          </a:xfrm>
        </p:grpSpPr>
        <p:sp>
          <p:nvSpPr>
            <p:cNvPr id="38917" name="Text Box 11"/>
            <p:cNvSpPr/>
            <p:nvPr/>
          </p:nvSpPr>
          <p:spPr>
            <a:xfrm>
              <a:off x="76" y="3148"/>
              <a:ext cx="564" cy="32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457200" lvl="0" indent="-4572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4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37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3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»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algn="ctr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关窗</a:t>
              </a:r>
              <a:endParaRPr lang="zh-CN" altLang="en-US" sz="1800">
                <a:latin typeface="Tiepolo Book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8918" name="Line 12"/>
            <p:cNvCxnSpPr/>
            <p:nvPr/>
          </p:nvCxnSpPr>
          <p:spPr>
            <a:xfrm flipV="1">
              <a:off x="604" y="2764"/>
              <a:ext cx="288" cy="432"/>
            </a:xfrm>
            <a:prstGeom prst="line">
              <a:avLst/>
            </a:prstGeom>
            <a:ln w="3175" cap="flat" cmpd="sng">
              <a:solidFill>
                <a:srgbClr val="80008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8919" name="Text Box 13"/>
            <p:cNvSpPr/>
            <p:nvPr/>
          </p:nvSpPr>
          <p:spPr>
            <a:xfrm>
              <a:off x="460" y="2428"/>
              <a:ext cx="564" cy="32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457200" lvl="0" indent="-4572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4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37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3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»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algn="ctr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姓鲁</a:t>
              </a:r>
              <a:endParaRPr lang="zh-CN" altLang="en-US" sz="1800">
                <a:latin typeface="Tiepolo Book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8920" name="Line 14"/>
            <p:cNvCxnSpPr/>
            <p:nvPr/>
          </p:nvCxnSpPr>
          <p:spPr>
            <a:xfrm>
              <a:off x="892" y="2750"/>
              <a:ext cx="672" cy="0"/>
            </a:xfrm>
            <a:prstGeom prst="line">
              <a:avLst/>
            </a:prstGeom>
            <a:ln w="3175" cap="flat" cmpd="sng">
              <a:solidFill>
                <a:srgbClr val="80008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8921" name="Text Box 15"/>
            <p:cNvSpPr/>
            <p:nvPr/>
          </p:nvSpPr>
          <p:spPr>
            <a:xfrm>
              <a:off x="1036" y="2764"/>
              <a:ext cx="1241" cy="32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457200" lvl="0" indent="-4572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4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37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3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»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algn="ctr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无锡口音！</a:t>
              </a:r>
              <a:endParaRPr lang="zh-CN" altLang="en-US" sz="1800">
                <a:latin typeface="Tiepolo Book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8922" name="Line 16"/>
            <p:cNvCxnSpPr/>
            <p:nvPr/>
          </p:nvCxnSpPr>
          <p:spPr>
            <a:xfrm flipV="1">
              <a:off x="1564" y="2332"/>
              <a:ext cx="288" cy="432"/>
            </a:xfrm>
            <a:prstGeom prst="line">
              <a:avLst/>
            </a:prstGeom>
            <a:ln w="3175" cap="flat" cmpd="sng">
              <a:solidFill>
                <a:srgbClr val="80008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8923" name="Text Box 17"/>
            <p:cNvSpPr/>
            <p:nvPr/>
          </p:nvSpPr>
          <p:spPr>
            <a:xfrm>
              <a:off x="1852" y="2380"/>
              <a:ext cx="1241" cy="32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457200" lvl="0" indent="-4572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4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37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3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»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algn="ctr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熟知旧事？</a:t>
              </a:r>
              <a:endParaRPr lang="zh-CN" altLang="en-US" sz="1800">
                <a:latin typeface="Tiepolo Book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8924" name="Text Box 18"/>
            <p:cNvSpPr/>
            <p:nvPr/>
          </p:nvSpPr>
          <p:spPr>
            <a:xfrm>
              <a:off x="1612" y="1948"/>
              <a:ext cx="564" cy="32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457200" lvl="0" indent="-4572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4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37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3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»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algn="ctr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姓鲁</a:t>
              </a:r>
              <a:endParaRPr lang="zh-CN" altLang="en-US" sz="1800">
                <a:latin typeface="Tiepolo Book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8925" name="Line 19"/>
            <p:cNvCxnSpPr/>
            <p:nvPr/>
          </p:nvCxnSpPr>
          <p:spPr>
            <a:xfrm>
              <a:off x="1852" y="2332"/>
              <a:ext cx="912" cy="0"/>
            </a:xfrm>
            <a:prstGeom prst="line">
              <a:avLst/>
            </a:prstGeom>
            <a:ln w="3175" cap="flat" cmpd="sng">
              <a:solidFill>
                <a:srgbClr val="80008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8926" name="Text Box 20"/>
            <p:cNvSpPr/>
            <p:nvPr/>
          </p:nvSpPr>
          <p:spPr>
            <a:xfrm>
              <a:off x="2908" y="2092"/>
              <a:ext cx="614" cy="327"/>
            </a:xfrm>
            <a:prstGeom prst="rect">
              <a:avLst/>
            </a:prstGeom>
            <a:noFill/>
            <a:ln w="317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457200" lvl="0" indent="-4572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4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37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3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»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algn="ctr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修墓</a:t>
              </a:r>
              <a:endParaRPr lang="zh-CN" altLang="en-US" sz="1800">
                <a:latin typeface="Tiepolo Book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8927" name="Line 21"/>
            <p:cNvCxnSpPr/>
            <p:nvPr/>
          </p:nvCxnSpPr>
          <p:spPr>
            <a:xfrm flipV="1">
              <a:off x="2764" y="1804"/>
              <a:ext cx="384" cy="528"/>
            </a:xfrm>
            <a:prstGeom prst="line">
              <a:avLst/>
            </a:prstGeom>
            <a:ln w="3175" cap="flat" cmpd="sng">
              <a:solidFill>
                <a:srgbClr val="80008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8928" name="Text Box 22"/>
            <p:cNvSpPr/>
            <p:nvPr/>
          </p:nvSpPr>
          <p:spPr>
            <a:xfrm>
              <a:off x="3148" y="1804"/>
              <a:ext cx="1440" cy="596"/>
            </a:xfrm>
            <a:prstGeom prst="rect">
              <a:avLst/>
            </a:prstGeom>
            <a:noFill/>
            <a:ln w="317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457200" lvl="0" indent="-4572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4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37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3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»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algn="ctr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她没有死？！</a:t>
              </a:r>
              <a:endParaRPr lang="zh-CN" altLang="en-US" sz="1800">
                <a:latin typeface="Tiepolo Book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8929" name="Text Box 23"/>
            <p:cNvSpPr/>
            <p:nvPr/>
          </p:nvSpPr>
          <p:spPr>
            <a:xfrm>
              <a:off x="2284" y="1372"/>
              <a:ext cx="1016" cy="32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457200" lvl="0" indent="-4572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4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37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3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»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algn="ctr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四凤的妈</a:t>
              </a:r>
              <a:endParaRPr lang="zh-CN" altLang="en-US" sz="1800">
                <a:latin typeface="Tiepolo Book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8930" name="Line 24"/>
            <p:cNvCxnSpPr/>
            <p:nvPr/>
          </p:nvCxnSpPr>
          <p:spPr>
            <a:xfrm>
              <a:off x="3148" y="1804"/>
              <a:ext cx="768" cy="0"/>
            </a:xfrm>
            <a:prstGeom prst="line">
              <a:avLst/>
            </a:prstGeom>
            <a:ln w="3175" cap="flat" cmpd="sng">
              <a:solidFill>
                <a:srgbClr val="80008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8931" name="Text Box 25"/>
            <p:cNvSpPr/>
            <p:nvPr/>
          </p:nvSpPr>
          <p:spPr>
            <a:xfrm>
              <a:off x="4001" y="1516"/>
              <a:ext cx="1691" cy="32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457200" lvl="0" indent="-4572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4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37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3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»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algn="ctr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熟知旧衬衣？！</a:t>
              </a:r>
              <a:endParaRPr lang="zh-CN" altLang="en-US" sz="1800">
                <a:latin typeface="Tiepolo Book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8932" name="Line 26"/>
            <p:cNvCxnSpPr/>
            <p:nvPr/>
          </p:nvCxnSpPr>
          <p:spPr>
            <a:xfrm flipV="1">
              <a:off x="3916" y="1084"/>
              <a:ext cx="432" cy="720"/>
            </a:xfrm>
            <a:prstGeom prst="line">
              <a:avLst/>
            </a:prstGeom>
            <a:ln w="3175" cap="flat" cmpd="sng">
              <a:solidFill>
                <a:srgbClr val="800080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8933" name="Text Box 27"/>
            <p:cNvSpPr/>
            <p:nvPr/>
          </p:nvSpPr>
          <p:spPr>
            <a:xfrm>
              <a:off x="4226" y="796"/>
              <a:ext cx="1466" cy="32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457200" lvl="0" indent="-4572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4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37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3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»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algn="ctr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侍萍，是你？</a:t>
              </a:r>
              <a:endParaRPr lang="zh-CN" altLang="en-US" sz="1800">
                <a:latin typeface="Tiepolo Book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38934" name="Text Box 28"/>
          <p:cNvSpPr/>
          <p:nvPr/>
        </p:nvSpPr>
        <p:spPr>
          <a:xfrm>
            <a:off x="1619250" y="5857875"/>
            <a:ext cx="10736263" cy="579438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defTabSz="914400">
              <a:spcBef>
                <a:spcPct val="0"/>
              </a:spcBef>
              <a:buNone/>
            </a:pPr>
            <a:r>
              <a:rPr lang="zh-CN" altLang="en-US" sz="3200" b="1">
                <a:solidFill>
                  <a:srgbClr val="111111"/>
                </a:solidFill>
                <a:latin typeface="Times New Roman" panose="02020603050405020304" pitchFamily="18" charset="0"/>
                <a:ea typeface="华文新魏" pitchFamily="2" charset="-122"/>
              </a:rPr>
              <a:t>奇怪</a:t>
            </a:r>
            <a:r>
              <a:rPr lang="en-US" altLang="zh-CN" sz="3200" b="1">
                <a:solidFill>
                  <a:srgbClr val="111111"/>
                </a:solidFill>
                <a:latin typeface="Times New Roman" panose="02020603050405020304" pitchFamily="18" charset="0"/>
                <a:ea typeface="华文新魏" pitchFamily="2" charset="-122"/>
              </a:rPr>
              <a:t>——</a:t>
            </a:r>
            <a:r>
              <a:rPr lang="zh-CN" altLang="en-US" sz="3200" b="1">
                <a:solidFill>
                  <a:srgbClr val="111111"/>
                </a:solidFill>
                <a:latin typeface="Times New Roman" panose="02020603050405020304" pitchFamily="18" charset="0"/>
                <a:ea typeface="华文新魏" pitchFamily="2" charset="-122"/>
              </a:rPr>
              <a:t>疑虑</a:t>
            </a:r>
            <a:r>
              <a:rPr lang="en-US" altLang="zh-CN" sz="3200" b="1">
                <a:solidFill>
                  <a:srgbClr val="111111"/>
                </a:solidFill>
                <a:latin typeface="Times New Roman" panose="02020603050405020304" pitchFamily="18" charset="0"/>
                <a:ea typeface="华文新魏" pitchFamily="2" charset="-122"/>
              </a:rPr>
              <a:t>——</a:t>
            </a:r>
            <a:r>
              <a:rPr lang="zh-CN" altLang="en-US" sz="3200" b="1">
                <a:solidFill>
                  <a:srgbClr val="111111"/>
                </a:solidFill>
                <a:latin typeface="Times New Roman" panose="02020603050405020304" pitchFamily="18" charset="0"/>
                <a:ea typeface="华文新魏" pitchFamily="2" charset="-122"/>
              </a:rPr>
              <a:t>慌张</a:t>
            </a:r>
            <a:r>
              <a:rPr lang="en-US" altLang="zh-CN" sz="3200" b="1">
                <a:solidFill>
                  <a:srgbClr val="111111"/>
                </a:solidFill>
                <a:latin typeface="Times New Roman" panose="02020603050405020304" pitchFamily="18" charset="0"/>
                <a:ea typeface="华文新魏" pitchFamily="2" charset="-122"/>
              </a:rPr>
              <a:t>——</a:t>
            </a:r>
            <a:r>
              <a:rPr lang="zh-CN" altLang="en-US" sz="3200" b="1">
                <a:solidFill>
                  <a:srgbClr val="111111"/>
                </a:solidFill>
                <a:latin typeface="Times New Roman" panose="02020603050405020304" pitchFamily="18" charset="0"/>
                <a:ea typeface="华文新魏" pitchFamily="2" charset="-122"/>
              </a:rPr>
              <a:t>惊惧</a:t>
            </a:r>
            <a:r>
              <a:rPr lang="en-US" altLang="zh-CN" sz="3200" b="1">
                <a:solidFill>
                  <a:srgbClr val="111111"/>
                </a:solidFill>
                <a:latin typeface="Times New Roman" panose="02020603050405020304" pitchFamily="18" charset="0"/>
                <a:ea typeface="华文新魏" pitchFamily="2" charset="-122"/>
              </a:rPr>
              <a:t>——</a:t>
            </a:r>
            <a:r>
              <a:rPr lang="zh-CN" altLang="en-US" sz="3200" b="1">
                <a:solidFill>
                  <a:srgbClr val="111111"/>
                </a:solidFill>
                <a:latin typeface="Times New Roman" panose="02020603050405020304" pitchFamily="18" charset="0"/>
                <a:ea typeface="华文新魏" pitchFamily="2" charset="-122"/>
              </a:rPr>
              <a:t>冷酷</a:t>
            </a:r>
            <a:endParaRPr lang="zh-CN" altLang="en-US" sz="1800">
              <a:solidFill>
                <a:srgbClr val="111111"/>
              </a:solidFill>
              <a:latin typeface="Tiepolo Book" pitchFamily="18" charset="0"/>
              <a:ea typeface="华文新魏" pitchFamily="2" charset="-122"/>
            </a:endParaRPr>
          </a:p>
        </p:txBody>
      </p:sp>
      <p:sp>
        <p:nvSpPr>
          <p:cNvPr id="38935" name="Text Box 30"/>
          <p:cNvSpPr/>
          <p:nvPr/>
        </p:nvSpPr>
        <p:spPr>
          <a:xfrm>
            <a:off x="0" y="5857875"/>
            <a:ext cx="2413000" cy="579438"/>
          </a:xfrm>
          <a:prstGeom prst="rect">
            <a:avLst/>
          </a:prstGeom>
          <a:noFill/>
          <a:ln w="317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defTabSz="914400">
              <a:spcBef>
                <a:spcPct val="0"/>
              </a:spcBef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周朴园：</a:t>
            </a:r>
            <a:endParaRPr lang="zh-CN" altLang="en-US" sz="1800">
              <a:latin typeface="Tiepolo Book" pitchFamily="18" charset="0"/>
              <a:ea typeface="华文新魏" pitchFamily="2" charset="-122"/>
            </a:endParaRPr>
          </a:p>
        </p:txBody>
      </p:sp>
      <p:sp>
        <p:nvSpPr>
          <p:cNvPr id="38936" name="Text Box 1028"/>
          <p:cNvSpPr/>
          <p:nvPr/>
        </p:nvSpPr>
        <p:spPr>
          <a:xfrm>
            <a:off x="7475538" y="239713"/>
            <a:ext cx="4100512" cy="7016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）相遇诉旧怨</a:t>
            </a:r>
            <a:endParaRPr lang="zh-CN" altLang="en-US" sz="1800">
              <a:latin typeface="Tiepolo Book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" fill="hold"/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38934" grpId="0"/>
      <p:bldP spid="389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文本占位符 272385"/>
          <p:cNvSpPr>
            <a:spLocks noGrp="1" noRot="1"/>
          </p:cNvSpPr>
          <p:nvPr>
            <p:ph idx="1"/>
          </p:nvPr>
        </p:nvSpPr>
        <p:spPr>
          <a:xfrm>
            <a:off x="528638" y="2414588"/>
            <a:ext cx="11191875" cy="5229225"/>
          </a:xfrm>
        </p:spPr>
        <p:txBody>
          <a:bodyPr wrap="square" lIns="91440" tIns="45720" rIns="91440" bIns="45720" anchor="t"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en-US" altLang="en-US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你可以冷静点。现在你我都是有子女的人。</a:t>
            </a:r>
            <a:endParaRPr lang="en-US" altLang="en-US" sz="3200" b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“从前的旧恩怨，过了几十年，又何必再提呢？”</a:t>
            </a:r>
            <a:endParaRPr lang="en-US" altLang="en-US" sz="3200" b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“你不要以为我的心是死了，你以为一个人做了一件于心不忍的事就会忘了么？”</a:t>
            </a:r>
            <a:endParaRPr lang="en-US" altLang="en-US" sz="3200" b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“你的生日</a:t>
            </a:r>
            <a:r>
              <a:rPr lang="en-US" altLang="zh-CN" sz="3200" b="1">
                <a:effectLst>
                  <a:outerShdw blurRad="38100" dist="38100" dir="2700000">
                    <a:srgbClr val="FFFFFF"/>
                  </a:outerShdw>
                </a:effectLst>
                <a:ea typeface="黑体" panose="02010609060101010101" pitchFamily="49" charset="-122"/>
              </a:rPr>
              <a:t>—</a:t>
            </a:r>
            <a:r>
              <a:rPr lang="en-US" altLang="en-US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四月十八日</a:t>
            </a:r>
            <a:r>
              <a:rPr lang="en-US" altLang="zh-CN" sz="3200" b="1">
                <a:effectLst>
                  <a:outerShdw blurRad="38100" dist="38100" dir="2700000">
                    <a:srgbClr val="FFFFFF"/>
                  </a:outerShdw>
                </a:effectLst>
                <a:ea typeface="黑体" panose="02010609060101010101" pitchFamily="49" charset="-122"/>
              </a:rPr>
              <a:t>—</a:t>
            </a:r>
            <a:r>
              <a:rPr lang="en-US" altLang="en-US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每年我总记得</a:t>
            </a:r>
            <a:r>
              <a:rPr lang="en-US" altLang="zh-CN" sz="3200" b="1">
                <a:effectLst>
                  <a:outerShdw blurRad="38100" dist="38100" dir="2700000">
                    <a:srgbClr val="FFFFFF"/>
                  </a:outerShdw>
                </a:effectLst>
                <a:ea typeface="黑体" panose="02010609060101010101" pitchFamily="49" charset="-122"/>
              </a:rPr>
              <a:t>…</a:t>
            </a:r>
            <a:r>
              <a:rPr lang="en-US" altLang="zh-CN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endParaRPr lang="en-US" altLang="zh-CN" sz="3200" b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en-US" altLang="en-US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好！痛痛快快的！你现在要多少钱吧！”</a:t>
            </a:r>
            <a:endParaRPr lang="en-US" altLang="en-US" sz="3200" b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“以后鲁家的人永远不许再到周家来。”</a:t>
            </a:r>
            <a:endParaRPr lang="en-US" altLang="en-US" sz="3200" b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2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“弥补我一点罪恶”</a:t>
            </a:r>
            <a:endParaRPr lang="en-US" altLang="en-US" sz="3200" b="1">
              <a:effectLst>
                <a:outerShdw blurRad="38100" dist="38100" dir="2700000">
                  <a:srgbClr val="FFFFFF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939" name="矩形 272386"/>
          <p:cNvSpPr/>
          <p:nvPr/>
        </p:nvSpPr>
        <p:spPr>
          <a:xfrm>
            <a:off x="528638" y="1231900"/>
            <a:ext cx="11407775" cy="1182688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en-US" altLang="zh-CN" sz="3600">
                <a:solidFill>
                  <a:srgbClr val="C0504D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sym typeface="Arial" pitchFamily="34" charset="0"/>
              </a:rPr>
              <a:t> </a:t>
            </a:r>
            <a:r>
              <a:rPr lang="en-US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Arial" pitchFamily="34" charset="0"/>
              </a:rPr>
              <a:t>当周朴园得知侍萍不是特意找他后，从哪些话中可以感受到他</a:t>
            </a:r>
            <a:endParaRPr lang="en-US" alt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sym typeface="Arial" pitchFamily="34" charset="0"/>
            </a:endParaRPr>
          </a:p>
          <a:p>
            <a:pPr eaLnBrk="0" hangingPunct="0"/>
            <a:r>
              <a:rPr lang="en-US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Arial" pitchFamily="34" charset="0"/>
              </a:rPr>
              <a:t>心理的微妙变化？</a:t>
            </a:r>
            <a:endParaRPr lang="en-US" alt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sym typeface="Arial" pitchFamily="34" charset="0"/>
            </a:endParaRPr>
          </a:p>
        </p:txBody>
      </p:sp>
      <p:sp>
        <p:nvSpPr>
          <p:cNvPr id="39940" name="圆角矩形标注 272387"/>
          <p:cNvSpPr/>
          <p:nvPr/>
        </p:nvSpPr>
        <p:spPr>
          <a:xfrm>
            <a:off x="2027238" y="2674938"/>
            <a:ext cx="8410575" cy="4464050"/>
          </a:xfrm>
          <a:prstGeom prst="wedgeRoundRectCallout">
            <a:avLst>
              <a:gd name="adj1" fmla="val 36056"/>
              <a:gd name="adj2" fmla="val -69060"/>
              <a:gd name="adj3" fmla="val 16667"/>
            </a:avLst>
          </a:prstGeom>
          <a:noFill/>
          <a:ln w="952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3600" b="1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</a:rPr>
              <a:t>先用缓和的语调</a:t>
            </a:r>
            <a:r>
              <a:rPr lang="zh-CN" altLang="en-US" sz="36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极力</a:t>
            </a:r>
            <a:r>
              <a:rPr lang="zh-CN" altLang="en-US" sz="3600" b="1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</a:rPr>
              <a:t>要</a:t>
            </a:r>
            <a:r>
              <a:rPr lang="zh-CN" altLang="en-US" sz="3600" b="1" u="sng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稳住</a:t>
            </a:r>
            <a:r>
              <a:rPr lang="zh-CN" altLang="en-US" sz="3600" b="1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</a:rPr>
              <a:t>她，接着又想用</a:t>
            </a:r>
            <a:r>
              <a:rPr lang="zh-CN" altLang="en-US" sz="3600" b="1" u="sng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感情软化</a:t>
            </a:r>
            <a:r>
              <a:rPr lang="zh-CN" altLang="en-US" sz="3600" b="1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</a:rPr>
              <a:t>她，当这招奏效后便露出资本家的本性，想用</a:t>
            </a:r>
            <a:r>
              <a:rPr lang="zh-CN" altLang="en-US" sz="3600" b="1" u="sng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金钱收买</a:t>
            </a:r>
            <a:r>
              <a:rPr lang="zh-CN" altLang="en-US" sz="3600" b="1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</a:rPr>
              <a:t>人心借此掩盖自己的罪恶，急于</a:t>
            </a:r>
            <a:r>
              <a:rPr lang="zh-CN" altLang="en-US" sz="3600" b="1" u="sng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赶走</a:t>
            </a:r>
            <a:r>
              <a:rPr lang="zh-CN" altLang="en-US" sz="3600" b="1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</a:rPr>
              <a:t>侍萍，免得夜长梦多</a:t>
            </a:r>
            <a:r>
              <a:rPr lang="zh-CN" altLang="en-US" sz="3600" b="1" u="sng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</a:rPr>
              <a:t>威胁</a:t>
            </a:r>
            <a:r>
              <a:rPr lang="zh-CN" altLang="en-US" sz="3600" b="1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</a:rPr>
              <a:t>到自己的生活。</a:t>
            </a:r>
            <a:endParaRPr lang="zh-CN" altLang="en-US" sz="3600" b="1">
              <a:solidFill>
                <a:srgbClr val="0000CC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9941" name="Text Box 26"/>
          <p:cNvSpPr/>
          <p:nvPr/>
        </p:nvSpPr>
        <p:spPr>
          <a:xfrm>
            <a:off x="92075" y="25400"/>
            <a:ext cx="4164013" cy="7016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）相认生新恨</a:t>
            </a: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942" name="Text Box 47"/>
          <p:cNvSpPr/>
          <p:nvPr/>
        </p:nvSpPr>
        <p:spPr>
          <a:xfrm>
            <a:off x="4954588" y="142875"/>
            <a:ext cx="5540375" cy="584200"/>
          </a:xfrm>
          <a:prstGeom prst="rect">
            <a:avLst/>
          </a:prstGeom>
          <a:noFill/>
          <a:ln w="317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defTabSz="914400">
              <a:spcBef>
                <a:spcPct val="0"/>
              </a:spcBef>
              <a:buNone/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周朴园认出侍萍后的言行情态</a:t>
            </a:r>
            <a:endParaRPr lang="zh-CN" altLang="en-US" sz="1800">
              <a:latin typeface="Tiepolo Book" pitchFamily="18" charset="0"/>
              <a:ea typeface="宋体" panose="02010600030101010101" pitchFamily="2" charset="-122"/>
            </a:endParaRPr>
          </a:p>
        </p:txBody>
      </p:sp>
      <p:sp>
        <p:nvSpPr>
          <p:cNvPr id="39943" name="Text Box 50"/>
          <p:cNvSpPr/>
          <p:nvPr/>
        </p:nvSpPr>
        <p:spPr>
          <a:xfrm>
            <a:off x="896938" y="727075"/>
            <a:ext cx="5761037" cy="579438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zh-CN" altLang="en-US" sz="3200" b="1">
                <a:solidFill>
                  <a:srgbClr val="111111"/>
                </a:solidFill>
                <a:latin typeface="Tahoma" panose="020b0604030504040204" pitchFamily="34" charset="0"/>
                <a:ea typeface="华文新魏" pitchFamily="2" charset="-122"/>
              </a:rPr>
              <a:t>你来干什么？谁指使你来的？</a:t>
            </a:r>
            <a:endParaRPr lang="zh-CN" altLang="en-US" sz="1800">
              <a:solidFill>
                <a:srgbClr val="111111"/>
              </a:solidFill>
              <a:latin typeface="Tiepolo Book" pitchFamily="18" charset="0"/>
              <a:ea typeface="华文新魏" pitchFamily="2" charset="-122"/>
            </a:endParaRPr>
          </a:p>
        </p:txBody>
      </p:sp>
      <p:sp>
        <p:nvSpPr>
          <p:cNvPr id="39944" name="Text Box 48"/>
          <p:cNvSpPr/>
          <p:nvPr/>
        </p:nvSpPr>
        <p:spPr>
          <a:xfrm>
            <a:off x="7075488" y="658813"/>
            <a:ext cx="3251200" cy="641350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3600" b="1">
                <a:solidFill>
                  <a:srgbClr val="8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厉声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责问</a:t>
            </a:r>
            <a:endParaRPr lang="zh-CN" altLang="en-US">
              <a:solidFill>
                <a:srgbClr val="FF0000"/>
              </a:solidFill>
              <a:latin typeface="Tiepolo Book" pitchFamily="18" charset="0"/>
              <a:ea typeface="华文新魏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 fill="hold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 fill="hold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 fill="hold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 fill="hold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 fill="hold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 fill="hold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 fill="hold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 fill="hold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xit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 fill="hold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 fill="hold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 fill="hold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 fill="hold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 fill="hold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uiExpand="1" build="p"/>
      <p:bldP spid="39938" grpId="1" uiExpand="1" build="p"/>
      <p:bldP spid="39939" grpId="0"/>
      <p:bldP spid="39940" grpId="0"/>
      <p:bldP spid="39943" grpId="0"/>
      <p:bldP spid="3994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62" name="Text Box 3"/>
          <p:cNvSpPr/>
          <p:nvPr/>
        </p:nvSpPr>
        <p:spPr>
          <a:xfrm>
            <a:off x="501650" y="971550"/>
            <a:ext cx="11218863" cy="3754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spcBef>
                <a:spcPct val="500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zh-CN" altLang="zh-CN" sz="4000" b="1">
                <a:latin typeface="华文中宋" charset="0"/>
                <a:ea typeface="华文中宋" charset="0"/>
              </a:rPr>
              <a:t>周朴园</a:t>
            </a:r>
            <a:r>
              <a:rPr lang="zh-CN" altLang="en-US" sz="4000" b="1">
                <a:latin typeface="华文中宋" charset="0"/>
                <a:ea typeface="华文中宋" charset="0"/>
              </a:rPr>
              <a:t>为何要急着赶走他</a:t>
            </a:r>
            <a:r>
              <a:rPr lang="en-US" altLang="zh-CN" sz="4000" b="1">
                <a:latin typeface="华文中宋" charset="0"/>
                <a:ea typeface="华文中宋" charset="0"/>
              </a:rPr>
              <a:t>“</a:t>
            </a:r>
            <a:r>
              <a:rPr lang="zh-CN" altLang="en-US" sz="4000" b="1">
                <a:latin typeface="华文中宋" charset="0"/>
                <a:ea typeface="华文中宋" charset="0"/>
              </a:rPr>
              <a:t>无限怀念</a:t>
            </a:r>
            <a:r>
              <a:rPr lang="en-US" altLang="zh-CN" sz="4000" b="1">
                <a:latin typeface="华文中宋" charset="0"/>
                <a:ea typeface="华文中宋" charset="0"/>
              </a:rPr>
              <a:t>”</a:t>
            </a:r>
            <a:r>
              <a:rPr lang="zh-CN" altLang="en-US" sz="4000" b="1">
                <a:latin typeface="华文中宋" charset="0"/>
                <a:ea typeface="华文中宋" charset="0"/>
              </a:rPr>
              <a:t>的侍萍</a:t>
            </a:r>
            <a:r>
              <a:rPr lang="zh-CN" altLang="zh-CN" sz="4000" b="1">
                <a:latin typeface="华文中宋" charset="0"/>
                <a:ea typeface="华文中宋" charset="0"/>
              </a:rPr>
              <a:t>呢 ？</a:t>
            </a:r>
            <a:endParaRPr lang="zh-CN" altLang="zh-CN" sz="4000" b="1">
              <a:latin typeface="华文中宋" charset="0"/>
              <a:ea typeface="华文中宋" charset="0"/>
            </a:endParaRPr>
          </a:p>
          <a:p>
            <a:pPr marL="0" lvl="0" indent="0" defTabSz="914400" eaLnBrk="1" hangingPunct="1">
              <a:spcBef>
                <a:spcPct val="500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zh-CN" altLang="zh-CN" sz="2400">
                <a:solidFill>
                  <a:srgbClr val="0000CC"/>
                </a:solidFill>
                <a:latin typeface="Arial" pitchFamily="34" charset="0"/>
                <a:ea typeface="宋体" panose="02010600030101010101" pitchFamily="2" charset="-122"/>
              </a:rPr>
              <a:t>         </a:t>
            </a:r>
            <a:r>
              <a:rPr lang="zh-CN" altLang="en-US" sz="36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因为他有一段</a:t>
            </a:r>
            <a:r>
              <a:rPr lang="en-US" altLang="zh-CN" sz="36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“</a:t>
            </a:r>
            <a:r>
              <a:rPr lang="zh-CN" altLang="en-US" sz="36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挥之不去</a:t>
            </a:r>
            <a:r>
              <a:rPr lang="en-US" altLang="zh-CN" sz="36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”</a:t>
            </a:r>
            <a:r>
              <a:rPr lang="zh-CN" altLang="en-US" sz="36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的往事</a:t>
            </a:r>
            <a:endParaRPr lang="zh-CN" altLang="zh-CN" sz="360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  <a:p>
            <a:pPr marL="0" lvl="0" indent="0" defTabSz="914400" eaLnBrk="1" hangingPunct="1">
              <a:spcBef>
                <a:spcPct val="500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zh-CN" altLang="zh-CN" sz="320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zh-CN" sz="32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⑴无锡好时光</a:t>
            </a:r>
            <a:endParaRPr lang="zh-CN" altLang="zh-CN" sz="3200" b="1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 defTabSz="914400" eaLnBrk="1" hangingPunct="1">
              <a:spcBef>
                <a:spcPct val="500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zh-CN" altLang="zh-CN" sz="32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⑵逼走梅侍萍</a:t>
            </a:r>
            <a:endParaRPr lang="zh-CN" altLang="zh-CN" sz="3200" b="1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 defTabSz="914400" eaLnBrk="1" hangingPunct="1">
              <a:spcBef>
                <a:spcPct val="500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zh-CN" altLang="zh-CN" sz="32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⑶旧日的世界</a:t>
            </a:r>
            <a:endParaRPr lang="zh-CN" altLang="zh-CN" sz="3200" b="1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86" name="AutoShape 5"/>
          <p:cNvSpPr/>
          <p:nvPr/>
        </p:nvSpPr>
        <p:spPr>
          <a:xfrm>
            <a:off x="7112000" y="4724400"/>
            <a:ext cx="5080000" cy="2133600"/>
          </a:xfrm>
          <a:prstGeom prst="irregularSeal1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spcBef>
                <a:spcPct val="0"/>
              </a:spcBef>
              <a:buNone/>
            </a:pPr>
            <a:endParaRPr lang="zh-CN" altLang="en-US" sz="18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1987" name="WordArt 6"/>
          <p:cNvSpPr>
            <a:spLocks noTextEdit="1"/>
          </p:cNvSpPr>
          <p:nvPr/>
        </p:nvSpPr>
        <p:spPr>
          <a:xfrm>
            <a:off x="7518400" y="5105400"/>
            <a:ext cx="3657600" cy="1447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normAutofit/>
            <a:scene3d>
              <a:camera prst="legacyPerspectiveFront">
                <a:rot lat="2046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32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如何理解如何理解</a:t>
            </a:r>
            <a:endParaRPr lang="zh-CN" altLang="en-US" sz="3200"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988" name="WordArt 7"/>
          <p:cNvSpPr>
            <a:spLocks noTextEdit="1"/>
          </p:cNvSpPr>
          <p:nvPr/>
        </p:nvSpPr>
        <p:spPr>
          <a:xfrm>
            <a:off x="10668000" y="3429000"/>
            <a:ext cx="1219200" cy="1533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7200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</a:gsLst>
                  <a:lin ang="0" scaled="1"/>
                </a:gradFill>
                <a:effectLst>
                  <a:outerShdw dist="35921" dir="2699999" sy="50000" kx="2115830" algn="bl" rotWithShape="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？？</a:t>
            </a:r>
            <a:endParaRPr lang="zh-CN" altLang="en-US" sz="7200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</a:gsLst>
                <a:lin ang="0" scaled="1"/>
              </a:gradFill>
              <a:effectLst>
                <a:outerShdw dist="35921" dir="2699999" sy="50000" kx="2115830" algn="bl" rotWithShape="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1989" name="Group 16"/>
          <p:cNvGrpSpPr/>
          <p:nvPr/>
        </p:nvGrpSpPr>
        <p:grpSpPr>
          <a:xfrm>
            <a:off x="1485900" y="822325"/>
            <a:ext cx="10167938" cy="3138488"/>
            <a:chOff x="192" y="480"/>
            <a:chExt cx="4814" cy="2607"/>
          </a:xfrm>
        </p:grpSpPr>
        <p:sp>
          <p:nvSpPr>
            <p:cNvPr id="41990" name="Text Box 4"/>
            <p:cNvSpPr/>
            <p:nvPr/>
          </p:nvSpPr>
          <p:spPr>
            <a:xfrm>
              <a:off x="335" y="503"/>
              <a:ext cx="4671" cy="25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457200" lvl="0" indent="-4572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4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37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defRPr kumimoji="0" sz="32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–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ts val="125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»"/>
                <a:defRPr kumimoji="0" sz="2600" b="0" i="0" u="non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800" b="0" i="0" u="none" kern="1200" baseline="0">
                  <a:solidFill>
                    <a:srgbClr val="000000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defTabSz="914400">
                <a:spcBef>
                  <a:spcPct val="0"/>
                </a:spcBef>
                <a:buNone/>
              </a:pPr>
              <a:r>
                <a:rPr lang="en-US" altLang="zh-CN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</a:t>
              </a:r>
              <a:r>
                <a:rPr lang="zh-CN" altLang="en-US" sz="2800" b="1">
                  <a:solidFill>
                    <a:srgbClr val="111111"/>
                  </a:solidFill>
                  <a:latin typeface="华文新魏" pitchFamily="2" charset="-122"/>
                  <a:ea typeface="华文新魏" pitchFamily="2" charset="-122"/>
                </a:rPr>
                <a:t>多次向人打听，特地派人到无锡打听侍萍的下落</a:t>
              </a:r>
              <a:endParaRPr lang="zh-CN" altLang="en-US" sz="2800" b="1">
                <a:solidFill>
                  <a:srgbClr val="111111"/>
                </a:solidFill>
                <a:latin typeface="华文新魏" pitchFamily="2" charset="-122"/>
                <a:ea typeface="华文新魏" pitchFamily="2" charset="-122"/>
              </a:endParaRPr>
            </a:p>
            <a:p>
              <a:pPr marL="0" lvl="0" indent="0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111111"/>
                  </a:solidFill>
                  <a:latin typeface="华文新魏" pitchFamily="2" charset="-122"/>
                  <a:ea typeface="华文新魏" pitchFamily="2" charset="-122"/>
                </a:rPr>
                <a:t>    打听坟墓所在，想把她的坟墓修一修</a:t>
              </a:r>
              <a:endParaRPr lang="zh-CN" altLang="en-US" sz="2800" b="1">
                <a:solidFill>
                  <a:srgbClr val="111111"/>
                </a:solidFill>
                <a:latin typeface="华文新魏" pitchFamily="2" charset="-122"/>
                <a:ea typeface="华文新魏" pitchFamily="2" charset="-122"/>
              </a:endParaRPr>
            </a:p>
            <a:p>
              <a:pPr marL="0" lvl="0" indent="0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111111"/>
                  </a:solidFill>
                  <a:latin typeface="华文新魏" pitchFamily="2" charset="-122"/>
                  <a:ea typeface="华文新魏" pitchFamily="2" charset="-122"/>
                </a:rPr>
                <a:t>    </a:t>
              </a:r>
              <a:endParaRPr lang="en-US" altLang="zh-CN" sz="2800" b="1">
                <a:solidFill>
                  <a:srgbClr val="111111"/>
                </a:solidFill>
                <a:latin typeface="华文新魏" pitchFamily="2" charset="-122"/>
                <a:ea typeface="华文新魏" pitchFamily="2" charset="-122"/>
              </a:endParaRPr>
            </a:p>
            <a:p>
              <a:pPr marL="0" lvl="0" indent="0" defTabSz="914400">
                <a:spcBef>
                  <a:spcPct val="0"/>
                </a:spcBef>
                <a:buNone/>
              </a:pPr>
              <a:r>
                <a:rPr lang="en-US" altLang="zh-CN" sz="2800" b="1">
                  <a:solidFill>
                    <a:srgbClr val="111111"/>
                  </a:solidFill>
                  <a:latin typeface="华文新魏" pitchFamily="2" charset="-122"/>
                  <a:ea typeface="华文新魏" pitchFamily="2" charset="-122"/>
                </a:rPr>
                <a:t>    </a:t>
              </a:r>
              <a:r>
                <a:rPr lang="zh-CN" altLang="en-US" sz="2800" b="1">
                  <a:solidFill>
                    <a:srgbClr val="111111"/>
                  </a:solidFill>
                  <a:latin typeface="华文新魏" pitchFamily="2" charset="-122"/>
                  <a:ea typeface="华文新魏" pitchFamily="2" charset="-122"/>
                </a:rPr>
                <a:t>一直保留着侍萍喜欢的家具</a:t>
              </a:r>
              <a:endParaRPr lang="zh-CN" altLang="en-US" sz="2800" b="1">
                <a:solidFill>
                  <a:srgbClr val="111111"/>
                </a:solidFill>
                <a:latin typeface="华文新魏" pitchFamily="2" charset="-122"/>
                <a:ea typeface="华文新魏" pitchFamily="2" charset="-122"/>
              </a:endParaRPr>
            </a:p>
            <a:p>
              <a:pPr marL="0" lvl="0" indent="0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111111"/>
                  </a:solidFill>
                  <a:latin typeface="华文新魏" pitchFamily="2" charset="-122"/>
                  <a:ea typeface="华文新魏" pitchFamily="2" charset="-122"/>
                </a:rPr>
                <a:t>    一直保留着总是关着窗户的习惯</a:t>
              </a:r>
              <a:endParaRPr lang="zh-CN" altLang="en-US" sz="2800" b="1">
                <a:solidFill>
                  <a:srgbClr val="111111"/>
                </a:solidFill>
                <a:latin typeface="华文新魏" pitchFamily="2" charset="-122"/>
                <a:ea typeface="华文新魏" pitchFamily="2" charset="-122"/>
              </a:endParaRPr>
            </a:p>
            <a:p>
              <a:pPr marL="0" lvl="0" indent="0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111111"/>
                  </a:solidFill>
                  <a:latin typeface="华文新魏" pitchFamily="2" charset="-122"/>
                  <a:ea typeface="华文新魏" pitchFamily="2" charset="-122"/>
                </a:rPr>
                <a:t>    一直记着侍萍的生日</a:t>
              </a:r>
              <a:endParaRPr lang="zh-CN" altLang="en-US" sz="2800" b="1">
                <a:solidFill>
                  <a:srgbClr val="111111"/>
                </a:solidFill>
                <a:latin typeface="华文新魏" pitchFamily="2" charset="-122"/>
                <a:ea typeface="华文新魏" pitchFamily="2" charset="-122"/>
              </a:endParaRPr>
            </a:p>
            <a:p>
              <a:pPr marL="0" lvl="0" indent="0" defTabSz="914400">
                <a:spcBef>
                  <a:spcPct val="0"/>
                </a:spcBef>
                <a:buNone/>
              </a:pPr>
              <a:r>
                <a:rPr lang="zh-CN" altLang="en-US" sz="2800" b="1">
                  <a:solidFill>
                    <a:srgbClr val="111111"/>
                  </a:solidFill>
                  <a:latin typeface="华文新魏" pitchFamily="2" charset="-122"/>
                  <a:ea typeface="华文新魏" pitchFamily="2" charset="-122"/>
                </a:rPr>
                <a:t>    一直保留着侍萍绣了花的衬衣</a:t>
              </a:r>
              <a:endParaRPr lang="zh-CN" altLang="en-US" sz="2800">
                <a:solidFill>
                  <a:srgbClr val="111111"/>
                </a:solidFill>
                <a:latin typeface="华文新魏" pitchFamily="2" charset="-122"/>
                <a:ea typeface="华文新魏" pitchFamily="2" charset="-122"/>
              </a:endParaRPr>
            </a:p>
          </p:txBody>
        </p:sp>
        <p:pic>
          <p:nvPicPr>
            <p:cNvPr id="41991" name="Picture 8" descr="BD14528_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" y="838"/>
              <a:ext cx="288" cy="28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992" name="Picture 9" descr="BD14528_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" y="480"/>
              <a:ext cx="288" cy="28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993" name="Picture 10" descr="BD14528_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" y="1536"/>
              <a:ext cx="288" cy="28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994" name="Picture 11" descr="BD14528_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" y="1872"/>
              <a:ext cx="288" cy="28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995" name="Picture 12" descr="BD14528_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" y="2544"/>
              <a:ext cx="288" cy="28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996" name="Picture 13" descr="BD14528_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" y="2208"/>
              <a:ext cx="288" cy="28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997" name="Text Box 14"/>
          <p:cNvSpPr/>
          <p:nvPr/>
        </p:nvSpPr>
        <p:spPr>
          <a:xfrm>
            <a:off x="1008063" y="5157788"/>
            <a:ext cx="5761037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spcBef>
                <a:spcPct val="50000"/>
              </a:spcBef>
              <a:buNone/>
            </a:pPr>
            <a:endParaRPr lang="zh-CN" altLang="zh-CN" sz="1800">
              <a:latin typeface="Arial" pitchFamily="34" charset="0"/>
              <a:ea typeface="宋体" panose="02010600030101010101" pitchFamily="2" charset="-122"/>
            </a:endParaRPr>
          </a:p>
        </p:txBody>
      </p:sp>
      <p:sp>
        <p:nvSpPr>
          <p:cNvPr id="41998" name="Text Box 15"/>
          <p:cNvSpPr/>
          <p:nvPr/>
        </p:nvSpPr>
        <p:spPr>
          <a:xfrm>
            <a:off x="1331913" y="4203700"/>
            <a:ext cx="9793287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800" b="1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ea typeface="华文行楷" pitchFamily="2" charset="-122"/>
              </a:rPr>
              <a:t>周朴园对鲁侍萍的</a:t>
            </a:r>
            <a:r>
              <a:rPr lang="zh-CN" altLang="en-US" sz="48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ea typeface="华文行楷" pitchFamily="2" charset="-122"/>
              </a:rPr>
              <a:t>怀念是不是真的？</a:t>
            </a:r>
            <a:endParaRPr lang="zh-CN" altLang="en-US" sz="4800" b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ea typeface="华文行楷" pitchFamily="2" charset="-122"/>
            </a:endParaRPr>
          </a:p>
        </p:txBody>
      </p:sp>
      <p:sp>
        <p:nvSpPr>
          <p:cNvPr id="41999" name="矩形 1"/>
          <p:cNvSpPr/>
          <p:nvPr/>
        </p:nvSpPr>
        <p:spPr>
          <a:xfrm>
            <a:off x="500063" y="0"/>
            <a:ext cx="10167937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Clr>
                <a:srgbClr val="000000"/>
              </a:buClr>
              <a:buSzTx/>
              <a:buFont typeface="Times New Roman" panose="02020603050405020304" pitchFamily="18" charset="0"/>
            </a:pPr>
            <a:r>
              <a:rPr lang="en-US" altLang="zh-CN" sz="40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“</a:t>
            </a:r>
            <a:r>
              <a:rPr lang="zh-CN" altLang="en-US" sz="40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挥之不去</a:t>
            </a:r>
            <a:r>
              <a:rPr lang="en-US" altLang="zh-CN" sz="40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”</a:t>
            </a:r>
            <a:r>
              <a:rPr lang="zh-CN" altLang="en-US" sz="40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的</a:t>
            </a:r>
            <a:r>
              <a:rPr lang="zh-CN" altLang="en-US" sz="36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无锡好时光</a:t>
            </a:r>
            <a:endParaRPr lang="zh-CN" altLang="zh-CN" sz="3600" b="1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fill="hold" tmFilter="0,0; .5, 1; 1, 1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10" name="文本框 277505"/>
          <p:cNvSpPr/>
          <p:nvPr/>
        </p:nvSpPr>
        <p:spPr>
          <a:xfrm>
            <a:off x="652463" y="269875"/>
            <a:ext cx="11209337" cy="6248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1. 30</a:t>
            </a:r>
            <a:r>
              <a:rPr lang="zh-CN" altLang="en-US" sz="3200" b="1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多年来一直怀念</a:t>
            </a:r>
            <a:r>
              <a:rPr lang="zh-CN" altLang="en-US" sz="3200" b="1">
                <a:solidFill>
                  <a:srgbClr val="FF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死去的鲁侍萍。</a:t>
            </a:r>
            <a:endParaRPr lang="zh-CN" altLang="en-US" sz="3200" b="1">
              <a:solidFill>
                <a:srgbClr val="FF0000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华文新魏" pitchFamily="2" charset="-122"/>
                <a:ea typeface="华文新魏" pitchFamily="2" charset="-122"/>
              </a:rPr>
              <a:t>（</a:t>
            </a:r>
            <a:r>
              <a:rPr lang="en-US" altLang="zh-CN" sz="2800" b="1">
                <a:latin typeface="华文新魏" pitchFamily="2" charset="-122"/>
                <a:ea typeface="华文新魏" pitchFamily="2" charset="-122"/>
              </a:rPr>
              <a:t>1</a:t>
            </a:r>
            <a:r>
              <a:rPr lang="zh-CN" altLang="en-US" sz="2800" b="1">
                <a:latin typeface="华文新魏" pitchFamily="2" charset="-122"/>
                <a:ea typeface="华文新魏" pitchFamily="2" charset="-122"/>
              </a:rPr>
              <a:t>）周朴园：我问过许多那个时候到过无锡的人，我也派人到无锡打听过。可是那个时候在无锡的人，到现在不是老了就是死了。活着的多半是不知道的，或者是忘了。不过也许你会知道。三十年前在无锡有一家姓梅的。</a:t>
            </a:r>
            <a:endParaRPr lang="zh-CN" altLang="en-US" sz="2800" b="1">
              <a:latin typeface="华文新魏" pitchFamily="2" charset="-122"/>
              <a:ea typeface="华文新魏" pitchFamily="2" charset="-122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华文新魏" pitchFamily="2" charset="-122"/>
                <a:ea typeface="华文新魏" pitchFamily="2" charset="-122"/>
              </a:rPr>
              <a:t>（</a:t>
            </a:r>
            <a:r>
              <a:rPr lang="en-US" altLang="zh-CN" sz="2800" b="1">
                <a:latin typeface="华文新魏" pitchFamily="2" charset="-122"/>
                <a:ea typeface="华文新魏" pitchFamily="2" charset="-122"/>
              </a:rPr>
              <a:t>2</a:t>
            </a:r>
            <a:r>
              <a:rPr lang="zh-CN" altLang="en-US" sz="2800" b="1">
                <a:latin typeface="华文新魏" pitchFamily="2" charset="-122"/>
                <a:ea typeface="华文新魏" pitchFamily="2" charset="-122"/>
              </a:rPr>
              <a:t>）周朴园：梅家的 一个年轻小姐，很贤慧，也很规矩。有一天夜里，忽然地投水死了。后来，后来，</a:t>
            </a:r>
            <a:r>
              <a:rPr lang="en-US" altLang="zh-CN" sz="2800" b="1">
                <a:latin typeface="华文新魏" pitchFamily="2" charset="-122"/>
                <a:ea typeface="华文新魏" pitchFamily="2" charset="-122"/>
              </a:rPr>
              <a:t>——</a:t>
            </a:r>
            <a:r>
              <a:rPr lang="zh-CN" altLang="en-US" sz="2800" b="1">
                <a:latin typeface="华文新魏" pitchFamily="2" charset="-122"/>
                <a:ea typeface="华文新魏" pitchFamily="2" charset="-122"/>
              </a:rPr>
              <a:t>你知道么？</a:t>
            </a:r>
            <a:endParaRPr lang="zh-CN" altLang="en-US" sz="2800" b="1">
              <a:latin typeface="华文新魏" pitchFamily="2" charset="-122"/>
              <a:ea typeface="华文新魏" pitchFamily="2" charset="-122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华文新魏" pitchFamily="2" charset="-122"/>
                <a:ea typeface="华文新魏" pitchFamily="2" charset="-122"/>
              </a:rPr>
              <a:t>（</a:t>
            </a:r>
            <a:r>
              <a:rPr lang="en-US" altLang="zh-CN" sz="2800" b="1">
                <a:latin typeface="华文新魏" pitchFamily="2" charset="-122"/>
                <a:ea typeface="华文新魏" pitchFamily="2" charset="-122"/>
              </a:rPr>
              <a:t>3</a:t>
            </a:r>
            <a:r>
              <a:rPr lang="zh-CN" altLang="en-US" sz="2800" b="1">
                <a:latin typeface="华文新魏" pitchFamily="2" charset="-122"/>
                <a:ea typeface="华文新魏" pitchFamily="2" charset="-122"/>
              </a:rPr>
              <a:t>）周朴园（喘出一口气，沉思地）：侍萍，侍萍，对了。这个女孩子的尸首，说是有一个穷人见着埋了。你可以打听到她的坟在哪里么？</a:t>
            </a:r>
            <a:endParaRPr lang="zh-CN" altLang="en-US" sz="2800" b="1">
              <a:latin typeface="华文新魏" pitchFamily="2" charset="-122"/>
              <a:ea typeface="华文新魏" pitchFamily="2" charset="-122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华文新魏" pitchFamily="2" charset="-122"/>
                <a:ea typeface="华文新魏" pitchFamily="2" charset="-122"/>
              </a:rPr>
              <a:t>（</a:t>
            </a:r>
            <a:r>
              <a:rPr lang="en-US" altLang="zh-CN" sz="2800" b="1">
                <a:latin typeface="华文新魏" pitchFamily="2" charset="-122"/>
                <a:ea typeface="华文新魏" pitchFamily="2" charset="-122"/>
              </a:rPr>
              <a:t>4)</a:t>
            </a:r>
            <a:r>
              <a:rPr lang="zh-CN" altLang="en-US" sz="2800" b="1">
                <a:latin typeface="华文新魏" pitchFamily="2" charset="-122"/>
                <a:ea typeface="华文新魏" pitchFamily="2" charset="-122"/>
              </a:rPr>
              <a:t>周朴园：嗯，</a:t>
            </a:r>
            <a:r>
              <a:rPr lang="en-US" altLang="zh-CN" sz="2800" b="1">
                <a:latin typeface="华文新魏" pitchFamily="2" charset="-122"/>
                <a:ea typeface="华文新魏" pitchFamily="2" charset="-122"/>
              </a:rPr>
              <a:t>——</a:t>
            </a:r>
            <a:r>
              <a:rPr lang="zh-CN" altLang="en-US" sz="2800" b="1">
                <a:latin typeface="华文新魏" pitchFamily="2" charset="-122"/>
                <a:ea typeface="华文新魏" pitchFamily="2" charset="-122"/>
              </a:rPr>
              <a:t>我们想把她的坟墓修一修。</a:t>
            </a:r>
            <a:endParaRPr lang="zh-CN" altLang="en-US" sz="2800" b="1">
              <a:latin typeface="华文新魏" pitchFamily="2" charset="-122"/>
              <a:ea typeface="华文新魏" pitchFamily="2" charset="-122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朗读感情：深情</a:t>
            </a:r>
            <a:endParaRPr lang="zh-CN" altLang="en-US" sz="4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34" name="文本框 278529"/>
          <p:cNvSpPr/>
          <p:nvPr/>
        </p:nvSpPr>
        <p:spPr>
          <a:xfrm>
            <a:off x="1665288" y="752475"/>
            <a:ext cx="83058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3600" b="1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他为什么会如此思念</a:t>
            </a:r>
            <a:r>
              <a:rPr lang="zh-CN" altLang="en-US" sz="3600" b="1">
                <a:solidFill>
                  <a:srgbClr val="FF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死去的鲁侍萍？</a:t>
            </a:r>
            <a:endParaRPr lang="zh-CN" altLang="en-US" sz="3600" b="1">
              <a:solidFill>
                <a:srgbClr val="FF0000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44035" name="文本框 278530"/>
          <p:cNvSpPr/>
          <p:nvPr/>
        </p:nvSpPr>
        <p:spPr>
          <a:xfrm>
            <a:off x="1435100" y="1851025"/>
            <a:ext cx="10336213" cy="2862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3600">
                <a:latin typeface="华文行楷" pitchFamily="2" charset="-122"/>
                <a:ea typeface="华文行楷" pitchFamily="2" charset="-122"/>
                <a:sym typeface="Arial" pitchFamily="34" charset="0"/>
              </a:rPr>
              <a:t>因为他自和侍萍分别后，结过两次婚，</a:t>
            </a:r>
            <a:r>
              <a:rPr lang="en-US" altLang="en-US" sz="3600" u="sng">
                <a:latin typeface="华文行楷" pitchFamily="2" charset="-122"/>
                <a:ea typeface="华文行楷" pitchFamily="2" charset="-122"/>
                <a:sym typeface="Arial" pitchFamily="34" charset="0"/>
              </a:rPr>
              <a:t>第一个妻子抑郁而死</a:t>
            </a:r>
            <a:r>
              <a:rPr lang="en-US" altLang="en-US" sz="3600">
                <a:latin typeface="华文行楷" pitchFamily="2" charset="-122"/>
                <a:ea typeface="华文行楷" pitchFamily="2" charset="-122"/>
                <a:sym typeface="Arial" pitchFamily="34" charset="0"/>
              </a:rPr>
              <a:t>，第二个妻子</a:t>
            </a:r>
            <a:r>
              <a:rPr lang="en-US" altLang="en-US" sz="3600" u="sng">
                <a:latin typeface="华文行楷" pitchFamily="2" charset="-122"/>
                <a:ea typeface="华文行楷" pitchFamily="2" charset="-122"/>
                <a:sym typeface="Arial" pitchFamily="34" charset="0"/>
              </a:rPr>
              <a:t>繁漪桀骜不逊</a:t>
            </a:r>
            <a:r>
              <a:rPr lang="en-US" altLang="en-US" sz="3600">
                <a:latin typeface="华文行楷" pitchFamily="2" charset="-122"/>
                <a:ea typeface="华文行楷" pitchFamily="2" charset="-122"/>
                <a:sym typeface="Arial" pitchFamily="34" charset="0"/>
              </a:rPr>
              <a:t>，儿子周萍对他敬而远之。他常感到家庭生活</a:t>
            </a:r>
            <a:r>
              <a:rPr lang="en-US" altLang="en-US" sz="3600" u="sng">
                <a:latin typeface="华文行楷" pitchFamily="2" charset="-122"/>
                <a:ea typeface="华文行楷" pitchFamily="2" charset="-122"/>
                <a:sym typeface="Arial" pitchFamily="34" charset="0"/>
              </a:rPr>
              <a:t>不如意。</a:t>
            </a:r>
            <a:r>
              <a:rPr lang="en-US" altLang="en-US" sz="3600">
                <a:latin typeface="华文行楷" pitchFamily="2" charset="-122"/>
                <a:ea typeface="华文行楷" pitchFamily="2" charset="-122"/>
                <a:sym typeface="Arial" pitchFamily="34" charset="0"/>
              </a:rPr>
              <a:t>相比之下，他觉得还是</a:t>
            </a:r>
            <a:r>
              <a:rPr lang="en-US" altLang="en-US" sz="3600" u="sng">
                <a:effectLst>
                  <a:outerShdw blurRad="38100" dist="38100" dir="2700000">
                    <a:srgbClr val="FFFFFF"/>
                  </a:outerShdw>
                </a:effectLst>
                <a:latin typeface="华文行楷" pitchFamily="2" charset="-122"/>
                <a:ea typeface="华文行楷" pitchFamily="2" charset="-122"/>
                <a:sym typeface="Arial" pitchFamily="34" charset="0"/>
              </a:rPr>
              <a:t>侍萍温柔贤慧，</a:t>
            </a:r>
            <a:r>
              <a:rPr lang="en-US" altLang="en-US" sz="3600">
                <a:latin typeface="华文行楷" pitchFamily="2" charset="-122"/>
                <a:ea typeface="华文行楷" pitchFamily="2" charset="-122"/>
                <a:sym typeface="Arial" pitchFamily="34" charset="0"/>
              </a:rPr>
              <a:t>于是他对侍萍的思念便成了后半生经常咀嚼的一种情感。</a:t>
            </a:r>
            <a:endParaRPr lang="en-US" altLang="en-US" sz="3600">
              <a:latin typeface="华文行楷" pitchFamily="2" charset="-122"/>
              <a:ea typeface="华文行楷" pitchFamily="2" charset="-122"/>
              <a:sym typeface="Arial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5058" name="表格 45057"/>
          <p:cNvGraphicFramePr>
            <a:graphicFrameLocks noGrp="1"/>
          </p:cNvGraphicFramePr>
          <p:nvPr/>
        </p:nvGraphicFramePr>
        <p:xfrm>
          <a:off x="609600" y="1327150"/>
          <a:ext cx="11176000" cy="5530850"/>
        </p:xfrm>
        <a:graphic>
          <a:graphicData uri="http://schemas.openxmlformats.org/drawingml/2006/table">
            <a:tbl>
              <a:tblPr/>
              <a:tblGrid>
                <a:gridCol w="3454400"/>
                <a:gridCol w="7721600"/>
              </a:tblGrid>
              <a:tr h="730250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sz="3200" b="1">
                          <a:solidFill>
                            <a:srgbClr val="0000FF"/>
                          </a:solidFill>
                          <a:effectLst>
                            <a:outerShdw blurRad="38100" dist="38100" dir="2700000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ea typeface="华文行楷" pitchFamily="2" charset="-122"/>
                        </a:rPr>
                        <a:t>手段</a:t>
                      </a:r>
                      <a:endParaRPr lang="zh-CN" altLang="en-US" sz="1600">
                        <a:latin typeface="Tiepolo Book" pitchFamily="18" charset="0"/>
                        <a:ea typeface="华文行楷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r>
                        <a:rPr lang="zh-CN" altLang="en-US" sz="3200" b="1">
                          <a:solidFill>
                            <a:srgbClr val="0000FF"/>
                          </a:solidFill>
                          <a:effectLst>
                            <a:outerShdw blurRad="38100" dist="38100" dir="2700000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  <a:ea typeface="华文行楷" pitchFamily="2" charset="-122"/>
                        </a:rPr>
                        <a:t>言行</a:t>
                      </a:r>
                      <a:endParaRPr lang="zh-CN" altLang="en-US" sz="1600">
                        <a:latin typeface="Tiepolo Book" pitchFamily="18" charset="0"/>
                        <a:ea typeface="华文行楷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2550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0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200"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lnSpc>
                          <a:spcPct val="90000"/>
                        </a:lnSpc>
                        <a:buSzTx/>
                        <a:buFont typeface="Arial" pitchFamily="34" charset="0"/>
                        <a:buNone/>
                      </a:pPr>
                      <a:endParaRPr lang="zh-CN" altLang="zh-CN" sz="1600">
                        <a:latin typeface="Tiepolo Book" pitchFamily="18" charset="0"/>
                        <a:ea typeface="等线" panose="0201060003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78" name="Text Box 48"/>
          <p:cNvSpPr/>
          <p:nvPr/>
        </p:nvSpPr>
        <p:spPr>
          <a:xfrm>
            <a:off x="609600" y="2165350"/>
            <a:ext cx="3251200" cy="641350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3600" b="1">
                <a:solidFill>
                  <a:srgbClr val="8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厉声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责问</a:t>
            </a:r>
            <a:endParaRPr lang="zh-CN" altLang="en-US">
              <a:solidFill>
                <a:srgbClr val="FF0000"/>
              </a:solidFill>
              <a:latin typeface="Tiepolo Book" pitchFamily="18" charset="0"/>
              <a:ea typeface="华文新魏" pitchFamily="2" charset="-122"/>
            </a:endParaRPr>
          </a:p>
        </p:txBody>
      </p:sp>
      <p:sp>
        <p:nvSpPr>
          <p:cNvPr id="45079" name="Text Box 49"/>
          <p:cNvSpPr/>
          <p:nvPr/>
        </p:nvSpPr>
        <p:spPr>
          <a:xfrm>
            <a:off x="711200" y="3079750"/>
            <a:ext cx="3251200" cy="1190625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3600" b="1">
                <a:solidFill>
                  <a:srgbClr val="8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用缓和的语调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稳住</a:t>
            </a:r>
            <a:endParaRPr lang="zh-CN" altLang="en-US" sz="3600" b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45080" name="Text Box 50"/>
          <p:cNvSpPr/>
          <p:nvPr/>
        </p:nvSpPr>
        <p:spPr>
          <a:xfrm>
            <a:off x="4267200" y="2241550"/>
            <a:ext cx="7416800" cy="579438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zh-CN" altLang="en-US" sz="3200" b="1">
                <a:solidFill>
                  <a:srgbClr val="111111"/>
                </a:solidFill>
                <a:latin typeface="Tahoma" panose="020b0604030504040204" pitchFamily="34" charset="0"/>
                <a:ea typeface="华文新魏" pitchFamily="2" charset="-122"/>
              </a:rPr>
              <a:t>你来干什么？谁指使你来的？</a:t>
            </a:r>
            <a:endParaRPr lang="zh-CN" altLang="en-US" sz="1800">
              <a:solidFill>
                <a:srgbClr val="111111"/>
              </a:solidFill>
              <a:latin typeface="Tiepolo Book" pitchFamily="18" charset="0"/>
              <a:ea typeface="华文新魏" pitchFamily="2" charset="-122"/>
            </a:endParaRPr>
          </a:p>
        </p:txBody>
      </p:sp>
      <p:sp>
        <p:nvSpPr>
          <p:cNvPr id="45081" name="Text Box 51"/>
          <p:cNvSpPr/>
          <p:nvPr/>
        </p:nvSpPr>
        <p:spPr>
          <a:xfrm>
            <a:off x="4481513" y="3200400"/>
            <a:ext cx="6205537" cy="1066800"/>
          </a:xfrm>
          <a:prstGeom prst="rect">
            <a:avLst/>
          </a:prstGeom>
          <a:noFill/>
          <a:ln w="317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defTabSz="914400">
              <a:spcBef>
                <a:spcPct val="0"/>
              </a:spcBef>
              <a:buNone/>
            </a:pPr>
            <a:r>
              <a:rPr lang="zh-CN" altLang="en-US" sz="3200" b="1">
                <a:solidFill>
                  <a:srgbClr val="111111"/>
                </a:solidFill>
                <a:latin typeface="Tahoma" panose="020b0604030504040204" pitchFamily="34" charset="0"/>
                <a:ea typeface="华文新魏" pitchFamily="2" charset="-122"/>
              </a:rPr>
              <a:t>你可以冷静点。</a:t>
            </a:r>
            <a:endParaRPr lang="zh-CN" altLang="en-US" sz="3200" b="1">
              <a:solidFill>
                <a:srgbClr val="111111"/>
              </a:solidFill>
              <a:latin typeface="Tahoma" panose="020b0604030504040204" pitchFamily="34" charset="0"/>
              <a:ea typeface="华文新魏" pitchFamily="2" charset="-122"/>
            </a:endParaRPr>
          </a:p>
          <a:p>
            <a:pPr marL="0" lvl="0" indent="0" algn="ctr" defTabSz="914400">
              <a:spcBef>
                <a:spcPct val="0"/>
              </a:spcBef>
              <a:buNone/>
            </a:pPr>
            <a:r>
              <a:rPr lang="zh-CN" altLang="en-US" sz="3200" b="1">
                <a:solidFill>
                  <a:srgbClr val="111111"/>
                </a:solidFill>
                <a:latin typeface="Tahoma" panose="020b0604030504040204" pitchFamily="34" charset="0"/>
                <a:ea typeface="华文新魏" pitchFamily="2" charset="-122"/>
              </a:rPr>
              <a:t>你我都是有子女的人了。</a:t>
            </a:r>
            <a:endParaRPr lang="zh-CN" altLang="en-US" sz="3200" b="1">
              <a:solidFill>
                <a:srgbClr val="111111"/>
              </a:solidFill>
              <a:latin typeface="Tahoma" panose="020b0604030504040204" pitchFamily="34" charset="0"/>
              <a:ea typeface="华文新魏" pitchFamily="2" charset="-122"/>
            </a:endParaRPr>
          </a:p>
        </p:txBody>
      </p:sp>
      <p:sp>
        <p:nvSpPr>
          <p:cNvPr id="45082" name="Text Box 52"/>
          <p:cNvSpPr/>
          <p:nvPr/>
        </p:nvSpPr>
        <p:spPr>
          <a:xfrm>
            <a:off x="1116013" y="4576763"/>
            <a:ext cx="2492375" cy="646112"/>
          </a:xfrm>
          <a:prstGeom prst="rect">
            <a:avLst/>
          </a:prstGeom>
          <a:noFill/>
          <a:ln w="317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3600" b="1">
                <a:solidFill>
                  <a:srgbClr val="8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用感情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软化</a:t>
            </a:r>
            <a:endParaRPr lang="zh-CN" altLang="en-US" sz="3600" b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45083" name="Text Box 53"/>
          <p:cNvSpPr/>
          <p:nvPr/>
        </p:nvSpPr>
        <p:spPr>
          <a:xfrm>
            <a:off x="4279900" y="4495800"/>
            <a:ext cx="7289800" cy="1066800"/>
          </a:xfrm>
          <a:prstGeom prst="rect">
            <a:avLst/>
          </a:prstGeom>
          <a:noFill/>
          <a:ln w="317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algn="ctr" defTabSz="914400">
              <a:spcBef>
                <a:spcPct val="0"/>
              </a:spcBef>
              <a:buNone/>
            </a:pPr>
            <a:r>
              <a:rPr lang="zh-CN" altLang="en-US" sz="3200" b="1">
                <a:solidFill>
                  <a:srgbClr val="111111"/>
                </a:solidFill>
                <a:latin typeface="Tahoma" panose="020b0604030504040204" pitchFamily="34" charset="0"/>
                <a:ea typeface="华文新魏" pitchFamily="2" charset="-122"/>
              </a:rPr>
              <a:t>你的生日，每年我都记得。</a:t>
            </a:r>
            <a:endParaRPr lang="zh-CN" altLang="en-US" sz="3200" b="1">
              <a:solidFill>
                <a:srgbClr val="111111"/>
              </a:solidFill>
              <a:latin typeface="Tahoma" panose="020b0604030504040204" pitchFamily="34" charset="0"/>
              <a:ea typeface="华文新魏" pitchFamily="2" charset="-122"/>
            </a:endParaRPr>
          </a:p>
          <a:p>
            <a:pPr marL="0" lvl="0" indent="0" algn="ctr" defTabSz="914400">
              <a:spcBef>
                <a:spcPct val="0"/>
              </a:spcBef>
              <a:buNone/>
            </a:pPr>
            <a:r>
              <a:rPr lang="zh-CN" altLang="en-US" sz="3200" b="1">
                <a:solidFill>
                  <a:srgbClr val="111111"/>
                </a:solidFill>
                <a:latin typeface="Tahoma" panose="020b0604030504040204" pitchFamily="34" charset="0"/>
                <a:ea typeface="华文新魏" pitchFamily="2" charset="-122"/>
              </a:rPr>
              <a:t>关窗户的习惯，我都保留着。</a:t>
            </a:r>
            <a:endParaRPr lang="zh-CN" altLang="en-US" sz="3200" b="1">
              <a:solidFill>
                <a:srgbClr val="111111"/>
              </a:solidFill>
              <a:latin typeface="Tahoma" panose="020b0604030504040204" pitchFamily="34" charset="0"/>
              <a:ea typeface="华文新魏" pitchFamily="2" charset="-122"/>
            </a:endParaRPr>
          </a:p>
        </p:txBody>
      </p:sp>
      <p:sp>
        <p:nvSpPr>
          <p:cNvPr id="45084" name="Text Box 54"/>
          <p:cNvSpPr/>
          <p:nvPr/>
        </p:nvSpPr>
        <p:spPr>
          <a:xfrm>
            <a:off x="812800" y="5594350"/>
            <a:ext cx="3048000" cy="1190625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3600" b="1">
                <a:solidFill>
                  <a:srgbClr val="8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想用金钱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收买</a:t>
            </a:r>
            <a:r>
              <a:rPr lang="zh-CN" altLang="en-US" sz="3600" b="1">
                <a:solidFill>
                  <a:srgbClr val="8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华文新魏" pitchFamily="2" charset="-122"/>
              </a:rPr>
              <a:t>打发</a:t>
            </a:r>
            <a:endParaRPr lang="zh-CN" altLang="en-US" sz="3600" b="1">
              <a:solidFill>
                <a:srgbClr val="800000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45085" name="Text Box 55"/>
          <p:cNvSpPr/>
          <p:nvPr/>
        </p:nvSpPr>
        <p:spPr>
          <a:xfrm>
            <a:off x="4165600" y="5670550"/>
            <a:ext cx="7518400" cy="1066800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>
              <a:spcBef>
                <a:spcPct val="0"/>
              </a:spcBef>
              <a:buNone/>
            </a:pPr>
            <a:r>
              <a:rPr lang="zh-CN" altLang="en-US" sz="3200" b="1">
                <a:solidFill>
                  <a:srgbClr val="111111"/>
                </a:solidFill>
                <a:latin typeface="Tahoma" panose="020b0604030504040204" pitchFamily="34" charset="0"/>
                <a:ea typeface="华文新魏" pitchFamily="2" charset="-122"/>
              </a:rPr>
              <a:t>好！痛痛快快的！你现在要多少钱吧！</a:t>
            </a:r>
            <a:r>
              <a:rPr lang="en-US" altLang="zh-CN" sz="3200" b="1">
                <a:solidFill>
                  <a:srgbClr val="111111"/>
                </a:solidFill>
                <a:latin typeface="Tahoma" panose="020b0604030504040204" pitchFamily="34" charset="0"/>
                <a:ea typeface="华文新魏" pitchFamily="2" charset="-122"/>
              </a:rPr>
              <a:t>(</a:t>
            </a:r>
            <a:r>
              <a:rPr lang="zh-CN" altLang="en-US" sz="3200" b="1">
                <a:solidFill>
                  <a:srgbClr val="111111"/>
                </a:solidFill>
                <a:latin typeface="Tahoma" panose="020b0604030504040204" pitchFamily="34" charset="0"/>
                <a:ea typeface="华文新魏" pitchFamily="2" charset="-122"/>
              </a:rPr>
              <a:t>并开出支票</a:t>
            </a:r>
            <a:r>
              <a:rPr lang="en-US" altLang="zh-CN" sz="3200" b="1">
                <a:solidFill>
                  <a:srgbClr val="111111"/>
                </a:solidFill>
                <a:latin typeface="Tahoma" panose="020b0604030504040204" pitchFamily="34" charset="0"/>
                <a:ea typeface="华文新魏" pitchFamily="2" charset="-122"/>
              </a:rPr>
              <a:t>)</a:t>
            </a:r>
            <a:endParaRPr lang="en-US" altLang="zh-CN" sz="3200" b="1">
              <a:solidFill>
                <a:srgbClr val="111111"/>
              </a:solidFill>
              <a:latin typeface="Tahoma" panose="020b0604030504040204" pitchFamily="34" charset="0"/>
              <a:ea typeface="华文新魏" pitchFamily="2" charset="-122"/>
            </a:endParaRPr>
          </a:p>
        </p:txBody>
      </p:sp>
      <p:sp>
        <p:nvSpPr>
          <p:cNvPr id="45086" name="文本框 12"/>
          <p:cNvSpPr/>
          <p:nvPr/>
        </p:nvSpPr>
        <p:spPr>
          <a:xfrm>
            <a:off x="192088" y="255588"/>
            <a:ext cx="85788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600" b="1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2. </a:t>
            </a:r>
            <a:r>
              <a:rPr lang="zh-CN" altLang="en-US" sz="3600" b="1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周朴园是怎样对待眼前</a:t>
            </a:r>
            <a:r>
              <a:rPr lang="zh-CN" altLang="en-US" sz="3600" b="1">
                <a:solidFill>
                  <a:srgbClr val="FF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活着的鲁侍萍？</a:t>
            </a:r>
            <a:endParaRPr lang="zh-CN" altLang="en-US" sz="3600" b="1">
              <a:solidFill>
                <a:srgbClr val="FF0000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" fill="hold"/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" fill="hold"/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" fill="hold"/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" fill="hold"/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" fill="hold"/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" fill="hold"/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78" grpId="0"/>
      <p:bldP spid="45079" grpId="0"/>
      <p:bldP spid="45080" grpId="0"/>
      <p:bldP spid="45081" grpId="0"/>
      <p:bldP spid="45082" grpId="0"/>
      <p:bldP spid="45083" grpId="0"/>
      <p:bldP spid="45084" grpId="0"/>
      <p:bldP spid="4508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082" name="文本框 288769"/>
          <p:cNvSpPr/>
          <p:nvPr/>
        </p:nvSpPr>
        <p:spPr>
          <a:xfrm>
            <a:off x="1919288" y="0"/>
            <a:ext cx="89884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3200">
                <a:effectLst>
                  <a:outerShdw blurRad="38100" dist="38100" dir="2700000">
                    <a:srgbClr val="FFFFFF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三十年来，</a:t>
            </a:r>
            <a:r>
              <a:rPr lang="en-US" altLang="en-US" sz="3200">
                <a:solidFill>
                  <a:srgbClr val="008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周朴圆</a:t>
            </a:r>
            <a:r>
              <a:rPr lang="en-US" altLang="en-US" sz="3200">
                <a:effectLst>
                  <a:outerShdw blurRad="38100" dist="38100" dir="2700000">
                    <a:srgbClr val="FFFFFF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如何对待</a:t>
            </a:r>
            <a:r>
              <a:rPr lang="en-US" altLang="en-US" sz="3200">
                <a:solidFill>
                  <a:srgbClr val="C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“</a:t>
            </a:r>
            <a:r>
              <a:rPr lang="en-US" altLang="en-US" sz="3200" u="sng">
                <a:solidFill>
                  <a:srgbClr val="C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死去</a:t>
            </a:r>
            <a:r>
              <a:rPr lang="en-US" altLang="en-US" sz="3200">
                <a:solidFill>
                  <a:srgbClr val="C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”的鲁</a:t>
            </a:r>
            <a:r>
              <a:rPr lang="en-US" altLang="en-US" sz="3200">
                <a:solidFill>
                  <a:srgbClr val="C0504D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侍萍</a:t>
            </a:r>
            <a:r>
              <a:rPr lang="en-US" altLang="en-US" sz="3200">
                <a:effectLst>
                  <a:outerShdw blurRad="38100" dist="38100" dir="2700000">
                    <a:srgbClr val="FFFFFF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？</a:t>
            </a:r>
            <a:endParaRPr lang="en-US" altLang="en-US" sz="3200">
              <a:effectLst>
                <a:outerShdw blurRad="38100" dist="38100" dir="2700000">
                  <a:srgbClr val="FFFFFF"/>
                </a:outerShdw>
              </a:effectLst>
              <a:latin typeface="方正粗黑宋简体" panose="02000000000000000000" pitchFamily="2" charset="-122"/>
              <a:ea typeface="方正粗黑宋简体" panose="02000000000000000000" pitchFamily="2" charset="-122"/>
              <a:sym typeface="Arial" pitchFamily="34" charset="0"/>
            </a:endParaRPr>
          </a:p>
        </p:txBody>
      </p:sp>
      <p:sp>
        <p:nvSpPr>
          <p:cNvPr id="46083" name="文本框 288770"/>
          <p:cNvSpPr/>
          <p:nvPr/>
        </p:nvSpPr>
        <p:spPr>
          <a:xfrm>
            <a:off x="5105400" y="836613"/>
            <a:ext cx="5562600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</a:rPr>
              <a:t>多次向人打听，特地派人到无锡打听侍萍的下落</a:t>
            </a:r>
            <a:endParaRPr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46084" name="文本框 288771"/>
          <p:cNvSpPr/>
          <p:nvPr/>
        </p:nvSpPr>
        <p:spPr>
          <a:xfrm>
            <a:off x="5016500" y="1628775"/>
            <a:ext cx="3886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</a:rPr>
              <a:t>一直保留着侍萍喜欢的家具</a:t>
            </a:r>
            <a:endParaRPr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46085" name="文本框 288772"/>
          <p:cNvSpPr/>
          <p:nvPr/>
        </p:nvSpPr>
        <p:spPr>
          <a:xfrm>
            <a:off x="5032375" y="2133600"/>
            <a:ext cx="50355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</a:rPr>
              <a:t>一直保留着总是关着窗户的习惯</a:t>
            </a:r>
            <a:endParaRPr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46086" name="文本框 288773"/>
          <p:cNvSpPr/>
          <p:nvPr/>
        </p:nvSpPr>
        <p:spPr>
          <a:xfrm>
            <a:off x="5032375" y="2636838"/>
            <a:ext cx="41767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</a:rPr>
              <a:t>一直记得侍萍的生日</a:t>
            </a:r>
            <a:endParaRPr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46087" name="文本框 288774"/>
          <p:cNvSpPr/>
          <p:nvPr/>
        </p:nvSpPr>
        <p:spPr>
          <a:xfrm>
            <a:off x="4943475" y="3068638"/>
            <a:ext cx="44640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</a:rPr>
              <a:t>一直保留着侍萍绣了花的衬衣</a:t>
            </a:r>
            <a:endParaRPr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46088" name="左大括号 288775"/>
          <p:cNvSpPr/>
          <p:nvPr/>
        </p:nvSpPr>
        <p:spPr>
          <a:xfrm>
            <a:off x="4567238" y="1052513"/>
            <a:ext cx="533400" cy="2592387"/>
          </a:xfrm>
          <a:prstGeom prst="leftBrace">
            <a:avLst>
              <a:gd name="adj1" fmla="val 40455"/>
              <a:gd name="adj2" fmla="val 50000"/>
            </a:avLst>
          </a:prstGeom>
          <a:noFill/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endParaRPr lang="zh-CN" altLang="en-US" sz="4800" b="1">
              <a:solidFill>
                <a:srgbClr val="000066"/>
              </a:solidFill>
              <a:ea typeface="黑体" panose="02010609060101010101" pitchFamily="49" charset="-122"/>
            </a:endParaRPr>
          </a:p>
        </p:txBody>
      </p:sp>
      <p:sp>
        <p:nvSpPr>
          <p:cNvPr id="46089" name="文本框 288776"/>
          <p:cNvSpPr/>
          <p:nvPr/>
        </p:nvSpPr>
        <p:spPr>
          <a:xfrm>
            <a:off x="3117850" y="1196975"/>
            <a:ext cx="1416050" cy="20574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一片 </a:t>
            </a:r>
            <a:endParaRPr lang="zh-CN" altLang="en-US" sz="32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深情</a:t>
            </a:r>
            <a:endParaRPr lang="zh-CN" altLang="en-US" sz="32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090" name="文本框 288777"/>
          <p:cNvSpPr/>
          <p:nvPr/>
        </p:nvSpPr>
        <p:spPr>
          <a:xfrm>
            <a:off x="1847850" y="6278563"/>
            <a:ext cx="882015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US" altLang="en-US" sz="3200">
                <a:effectLst>
                  <a:outerShdw blurRad="38100" dist="38100" dir="2700000">
                    <a:srgbClr val="FFFFFF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三十年后，</a:t>
            </a:r>
            <a:r>
              <a:rPr lang="en-US" altLang="en-US" sz="3200">
                <a:solidFill>
                  <a:srgbClr val="008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周朴圆</a:t>
            </a:r>
            <a:r>
              <a:rPr lang="en-US" altLang="en-US" sz="3200">
                <a:effectLst>
                  <a:outerShdw blurRad="38100" dist="38100" dir="2700000">
                    <a:srgbClr val="FFFFFF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如何对待</a:t>
            </a:r>
            <a:r>
              <a:rPr lang="en-US" altLang="en-US" sz="3200">
                <a:solidFill>
                  <a:srgbClr val="C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“</a:t>
            </a:r>
            <a:r>
              <a:rPr lang="en-US" altLang="en-US" sz="3200" u="sng">
                <a:solidFill>
                  <a:srgbClr val="C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活着”</a:t>
            </a:r>
            <a:r>
              <a:rPr lang="en-US" altLang="en-US" sz="3200">
                <a:solidFill>
                  <a:srgbClr val="C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的鲁</a:t>
            </a:r>
            <a:r>
              <a:rPr lang="en-US" altLang="en-US" sz="3200">
                <a:solidFill>
                  <a:srgbClr val="C0504D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侍萍</a:t>
            </a:r>
            <a:r>
              <a:rPr lang="en-US" altLang="en-US" sz="3200">
                <a:effectLst>
                  <a:outerShdw blurRad="38100" dist="38100" dir="2700000">
                    <a:srgbClr val="FFFFFF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？</a:t>
            </a:r>
            <a:endParaRPr lang="en-US" altLang="en-US" sz="3200">
              <a:effectLst>
                <a:outerShdw blurRad="38100" dist="38100" dir="2700000">
                  <a:srgbClr val="FFFFFF"/>
                </a:outerShdw>
              </a:effectLst>
              <a:latin typeface="方正粗黑宋简体" panose="02000000000000000000" pitchFamily="2" charset="-122"/>
              <a:ea typeface="方正粗黑宋简体" panose="02000000000000000000" pitchFamily="2" charset="-122"/>
              <a:sym typeface="Arial" pitchFamily="34" charset="0"/>
            </a:endParaRPr>
          </a:p>
        </p:txBody>
      </p:sp>
      <p:sp>
        <p:nvSpPr>
          <p:cNvPr id="46091" name="文本框 288778"/>
          <p:cNvSpPr/>
          <p:nvPr/>
        </p:nvSpPr>
        <p:spPr>
          <a:xfrm>
            <a:off x="4800600" y="3933825"/>
            <a:ext cx="53340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</a:rPr>
              <a:t>听到侍萍还活着，感到惊谔，更是避而不愿见</a:t>
            </a:r>
            <a:endParaRPr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46092" name="文本框 288779"/>
          <p:cNvSpPr/>
          <p:nvPr/>
        </p:nvSpPr>
        <p:spPr>
          <a:xfrm>
            <a:off x="4800600" y="4724400"/>
            <a:ext cx="5562600" cy="1570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</a:rPr>
              <a:t>得知侍萍就是眼前的鲁妈时，先是声色俱变的责问，接着企图稳住侍萍，希望用金钱平息侍萍的旧恨新仇，最后凶相毕露，辞退四凤和鲁贵，开除鲁大海。</a:t>
            </a:r>
            <a:endParaRPr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46093" name="左大括号 288780"/>
          <p:cNvSpPr/>
          <p:nvPr/>
        </p:nvSpPr>
        <p:spPr>
          <a:xfrm>
            <a:off x="4440238" y="4076700"/>
            <a:ext cx="360362" cy="1960563"/>
          </a:xfrm>
          <a:prstGeom prst="leftBrace">
            <a:avLst>
              <a:gd name="adj1" fmla="val 45287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endParaRPr lang="zh-CN" altLang="en-US" sz="4800" b="1">
              <a:solidFill>
                <a:srgbClr val="000066"/>
              </a:solidFill>
              <a:ea typeface="黑体" panose="02010609060101010101" pitchFamily="49" charset="-122"/>
            </a:endParaRPr>
          </a:p>
        </p:txBody>
      </p:sp>
      <p:sp>
        <p:nvSpPr>
          <p:cNvPr id="46094" name="文本框 288781"/>
          <p:cNvSpPr/>
          <p:nvPr/>
        </p:nvSpPr>
        <p:spPr>
          <a:xfrm>
            <a:off x="3079750" y="4267200"/>
            <a:ext cx="1416050" cy="19812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冷酷  </a:t>
            </a:r>
            <a:endParaRPr lang="zh-CN" altLang="en-US" sz="32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3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无情</a:t>
            </a:r>
            <a:endParaRPr lang="zh-CN" altLang="en-US" sz="32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095" name="上下箭头 288782"/>
          <p:cNvSpPr/>
          <p:nvPr/>
        </p:nvSpPr>
        <p:spPr>
          <a:xfrm>
            <a:off x="3768725" y="2924175"/>
            <a:ext cx="685800" cy="1295400"/>
          </a:xfrm>
          <a:prstGeom prst="upDownArrow">
            <a:avLst>
              <a:gd name="adj1" fmla="val 50000"/>
              <a:gd name="adj2" fmla="val 37760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endParaRPr lang="zh-CN" altLang="en-US" sz="4800" b="1">
              <a:solidFill>
                <a:srgbClr val="000066"/>
              </a:solidFill>
              <a:ea typeface="黑体" panose="02010609060101010101" pitchFamily="49" charset="-122"/>
            </a:endParaRPr>
          </a:p>
        </p:txBody>
      </p:sp>
      <p:sp>
        <p:nvSpPr>
          <p:cNvPr id="46096" name="左箭头 288783"/>
          <p:cNvSpPr/>
          <p:nvPr/>
        </p:nvSpPr>
        <p:spPr>
          <a:xfrm>
            <a:off x="3238500" y="3068638"/>
            <a:ext cx="671513" cy="83820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endParaRPr lang="zh-CN" altLang="en-US" sz="4800" b="1">
              <a:solidFill>
                <a:srgbClr val="000066"/>
              </a:solidFill>
              <a:ea typeface="黑体" panose="02010609060101010101" pitchFamily="49" charset="-122"/>
            </a:endParaRPr>
          </a:p>
        </p:txBody>
      </p:sp>
      <p:sp>
        <p:nvSpPr>
          <p:cNvPr id="46097" name="文本框 288784"/>
          <p:cNvSpPr/>
          <p:nvPr/>
        </p:nvSpPr>
        <p:spPr>
          <a:xfrm>
            <a:off x="1733550" y="981075"/>
            <a:ext cx="1292225" cy="5040313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US" altLang="zh-CN" sz="3600" b="1">
                <a:solidFill>
                  <a:srgbClr val="99FF33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</a:t>
            </a:r>
            <a:r>
              <a:rPr lang="zh-CN" altLang="en-US" sz="36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周朴圆对侍萍的爱其实是</a:t>
            </a:r>
            <a:r>
              <a:rPr lang="zh-CN" altLang="en-US" sz="36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自欺欺人</a:t>
            </a:r>
            <a:r>
              <a:rPr lang="zh-CN" altLang="en-US" sz="36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的。</a:t>
            </a:r>
            <a:endParaRPr lang="zh-CN" altLang="en-US" sz="3600" b="1">
              <a:solidFill>
                <a:srgbClr val="0000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6098" name="闪电形 288785"/>
          <p:cNvSpPr/>
          <p:nvPr/>
        </p:nvSpPr>
        <p:spPr>
          <a:xfrm>
            <a:off x="9525000" y="6019800"/>
            <a:ext cx="609600" cy="609600"/>
          </a:xfrm>
          <a:prstGeom prst="lightningBol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endParaRPr lang="zh-CN" altLang="en-US" sz="4800" b="1">
              <a:solidFill>
                <a:srgbClr val="000066"/>
              </a:solidFill>
              <a:ea typeface="黑体" panose="02010609060101010101" pitchFamily="49" charset="-122"/>
            </a:endParaRPr>
          </a:p>
        </p:txBody>
      </p:sp>
      <p:sp>
        <p:nvSpPr>
          <p:cNvPr id="46099" name="矩形 1"/>
          <p:cNvSpPr/>
          <p:nvPr/>
        </p:nvSpPr>
        <p:spPr>
          <a:xfrm>
            <a:off x="10223500" y="1443038"/>
            <a:ext cx="2230438" cy="3476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4400" b="1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自私、</a:t>
            </a:r>
            <a:endParaRPr lang="en-US" altLang="zh-CN" sz="4400" b="1">
              <a:solidFill>
                <a:srgbClr val="CC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hangingPunct="0"/>
            <a:r>
              <a:rPr lang="zh-CN" altLang="en-US" sz="4400" b="1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自欺、虚伪、冷酷的周朴园</a:t>
            </a:r>
            <a:endParaRPr lang="zh-CN" altLang="en-US" sz="4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 fill="hold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 fill="hold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 fill="hold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 fill="hold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 fill="hold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 fill="hold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 fill="hold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 fill="hold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4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500" fill="hold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/>
      <p:bldP spid="46084" grpId="0"/>
      <p:bldP spid="46085" grpId="0"/>
      <p:bldP spid="46086" grpId="0"/>
      <p:bldP spid="46087" grpId="0"/>
      <p:bldP spid="46089" grpId="0"/>
      <p:bldP spid="46090" grpId="0"/>
      <p:bldP spid="46091" grpId="0"/>
      <p:bldP spid="46092" grpId="0"/>
      <p:bldP spid="46094" grpId="0"/>
      <p:bldP spid="46097" grpId="0"/>
      <p:bldP spid="4609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106" name="矩形 290817"/>
          <p:cNvSpPr>
            <a:spLocks noTextEdit="1"/>
          </p:cNvSpPr>
          <p:nvPr/>
        </p:nvSpPr>
        <p:spPr>
          <a:xfrm>
            <a:off x="2573338" y="981075"/>
            <a:ext cx="6080125" cy="144145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normAutofit/>
            <a:scene3d>
              <a:camera prst="legacyObliqueTopLeft">
                <a:rot lat="0" lon="0" rev="0"/>
              </a:camera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zh-CN" altLang="en-US" sz="3600">
                <a:solidFill>
                  <a:srgbClr val="C00000"/>
                </a:solidFill>
                <a:latin typeface="华文新魏" charset="0"/>
                <a:ea typeface="华文新魏" charset="0"/>
              </a:rPr>
              <a:t>亦真亦假的怀念亦真亦假的怀念</a:t>
            </a:r>
            <a:endParaRPr lang="zh-CN" altLang="en-US" sz="3600">
              <a:solidFill>
                <a:srgbClr val="C00000"/>
              </a:solidFill>
              <a:latin typeface="华文新魏" charset="0"/>
              <a:ea typeface="华文新魏" charset="0"/>
            </a:endParaRPr>
          </a:p>
        </p:txBody>
      </p:sp>
      <p:sp>
        <p:nvSpPr>
          <p:cNvPr id="47107" name="矩形 290818"/>
          <p:cNvSpPr/>
          <p:nvPr/>
        </p:nvSpPr>
        <p:spPr>
          <a:xfrm>
            <a:off x="1133475" y="2924175"/>
            <a:ext cx="10791825" cy="2862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en-US" altLang="en-US" sz="3600">
                <a:solidFill>
                  <a:srgbClr val="00002A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49" charset="-122"/>
                <a:sym typeface="Arial" pitchFamily="34" charset="0"/>
              </a:rPr>
              <a:t>　　</a:t>
            </a:r>
            <a:r>
              <a:rPr lang="en-US" altLang="en-US" sz="3600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周朴园对侍萍的怀念的确</a:t>
            </a:r>
            <a:r>
              <a:rPr lang="en-US" altLang="en-US" sz="36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有真诚的成分</a:t>
            </a:r>
            <a:r>
              <a:rPr lang="en-US" altLang="en-US" sz="3600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，但他怀念的是</a:t>
            </a:r>
            <a:r>
              <a:rPr lang="en-US" altLang="zh-CN" sz="3600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30</a:t>
            </a:r>
            <a:r>
              <a:rPr lang="en-US" altLang="en-US" sz="3600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年前的“梅小姐”，是不会对他的现在构成威胁的梅小姐，从这点看，</a:t>
            </a:r>
            <a:r>
              <a:rPr lang="en-US" altLang="en-US" sz="360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他又是虚伪的</a:t>
            </a:r>
            <a:r>
              <a:rPr lang="en-US" altLang="en-US" sz="3600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  <a:sym typeface="Arial" pitchFamily="34" charset="0"/>
              </a:rPr>
              <a:t>。现在，现实的利害关系占了上风，侍萍的出现会破坏他的形象，威胁他的名誉、地位。</a:t>
            </a:r>
            <a:endParaRPr lang="en-US" altLang="en-US" sz="3600">
              <a:solidFill>
                <a:srgbClr val="0000CC"/>
              </a:solidFill>
              <a:latin typeface="华文新魏" pitchFamily="2" charset="-122"/>
              <a:ea typeface="华文新魏" pitchFamily="2" charset="-122"/>
              <a:sym typeface="Arial" pitchFamily="34" charset="0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130" name="Rectangle 1"/>
          <p:cNvSpPr/>
          <p:nvPr/>
        </p:nvSpPr>
        <p:spPr>
          <a:xfrm>
            <a:off x="0" y="1463675"/>
            <a:ext cx="12192000" cy="39020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266700" defTabSz="914400">
              <a:lnSpc>
                <a:spcPct val="125000"/>
              </a:lnSpc>
              <a:spcBef>
                <a:spcPct val="0"/>
              </a:spcBef>
              <a:buNone/>
            </a:pPr>
            <a:r>
              <a:rPr lang="en-US" altLang="zh-CN" sz="4000" b="1">
                <a:latin typeface="Times New Roman" panose="02020603050405020304" pitchFamily="18" charset="0"/>
                <a:ea typeface="宋体" panose="02010600030101010101" pitchFamily="2" charset="-122"/>
              </a:rPr>
              <a:t>      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周朴园是一个</a:t>
            </a:r>
            <a:r>
              <a:rPr lang="zh-CN" altLang="en-US" sz="4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由封建地主转化而成的资本家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，在剧中是一家工矿的董事长。课文节选部分主要刻画了他的</a:t>
            </a:r>
            <a:r>
              <a:rPr lang="zh-CN" altLang="en-US" sz="40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自私、虚伪、冷酷、残忍和奸诈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40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266700" defTabSz="914400">
              <a:lnSpc>
                <a:spcPct val="125000"/>
              </a:lnSpc>
              <a:spcBef>
                <a:spcPct val="0"/>
              </a:spcBef>
              <a:buNone/>
            </a:pPr>
            <a:r>
              <a:rPr lang="en-US" altLang="zh-CN" sz="4000" b="1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zh-CN" altLang="en-US" sz="4000" b="1">
                <a:latin typeface="华文行楷" pitchFamily="2" charset="-122"/>
                <a:ea typeface="华文行楷" pitchFamily="2" charset="-122"/>
              </a:rPr>
              <a:t>（作家本人谈</a:t>
            </a:r>
            <a:r>
              <a:rPr lang="zh-CN" altLang="zh-CN" sz="4000" b="1">
                <a:latin typeface="华文行楷" pitchFamily="2" charset="-122"/>
                <a:ea typeface="华文行楷" pitchFamily="2" charset="-122"/>
              </a:rPr>
              <a:t>《</a:t>
            </a:r>
            <a:r>
              <a:rPr lang="zh-CN" altLang="en-US" sz="4000" b="1">
                <a:latin typeface="华文行楷" pitchFamily="2" charset="-122"/>
                <a:ea typeface="华文行楷" pitchFamily="2" charset="-122"/>
              </a:rPr>
              <a:t>雷雨</a:t>
            </a:r>
            <a:r>
              <a:rPr lang="zh-CN" altLang="zh-CN" sz="4000" b="1">
                <a:latin typeface="华文行楷" pitchFamily="2" charset="-122"/>
                <a:ea typeface="华文行楷" pitchFamily="2" charset="-122"/>
              </a:rPr>
              <a:t>》</a:t>
            </a:r>
            <a:r>
              <a:rPr lang="zh-CN" altLang="en-US" sz="4000" b="1">
                <a:latin typeface="华文行楷" pitchFamily="2" charset="-122"/>
                <a:ea typeface="华文行楷" pitchFamily="2" charset="-122"/>
              </a:rPr>
              <a:t>：周朴园这个人可以说是坏到家了，坏到连自己都不认为自己是坏人的程度。）</a:t>
            </a:r>
            <a:endParaRPr lang="zh-CN" altLang="en-US" sz="4000" b="1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8131" name="文本框 2"/>
          <p:cNvSpPr/>
          <p:nvPr/>
        </p:nvSpPr>
        <p:spPr>
          <a:xfrm>
            <a:off x="2239963" y="334963"/>
            <a:ext cx="6313487" cy="701675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en-US" altLang="zh-CN" sz="4000">
                <a:effectLst>
                  <a:outerShdw blurRad="38100" dist="38100" dir="2700000">
                    <a:srgbClr val="FFFFFF"/>
                  </a:outerShdw>
                </a:effectLst>
                <a:latin typeface="汉仪菱心体简" pitchFamily="1" charset="-122"/>
                <a:ea typeface="汉仪菱心体简" pitchFamily="1" charset="-122"/>
                <a:sym typeface="Arial" pitchFamily="34" charset="0"/>
              </a:rPr>
              <a:t> </a:t>
            </a:r>
            <a:r>
              <a:rPr lang="en-US" altLang="en-US" sz="4000">
                <a:solidFill>
                  <a:srgbClr val="CC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sym typeface="Arial" pitchFamily="34" charset="0"/>
              </a:rPr>
              <a:t>归纳周朴园的性格特点</a:t>
            </a:r>
            <a:endParaRPr lang="en-US" altLang="en-US" sz="4000">
              <a:solidFill>
                <a:srgbClr val="CC0000"/>
              </a:solidFill>
              <a:effectLst>
                <a:outerShdw blurRad="38100" dist="38100" dir="2700000">
                  <a:srgbClr val="000000"/>
                </a:outerShdw>
              </a:effectLst>
              <a:latin typeface="方正粗黑宋简体" panose="02000000000000000000" pitchFamily="2" charset="-122"/>
              <a:ea typeface="方正粗黑宋简体" panose="02000000000000000000" pitchFamily="2" charset="-122"/>
              <a:sym typeface="Arial" pitchFamily="34" charset="0"/>
            </a:endParaRPr>
          </a:p>
        </p:txBody>
      </p:sp>
    </p:spTree>
  </p:cSld>
  <p:clrMapOvr>
    <a:masterClrMapping/>
  </p:clrMapOvr>
  <p:transition spd="slow" advTm="3000">
    <p:random/>
  </p:transition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4" name="文本占位符 296961"/>
          <p:cNvSpPr>
            <a:spLocks noGrp="1" noRot="1"/>
          </p:cNvSpPr>
          <p:nvPr>
            <p:ph idx="1"/>
          </p:nvPr>
        </p:nvSpPr>
        <p:spPr>
          <a:xfrm>
            <a:off x="3465513" y="2595563"/>
            <a:ext cx="6116637" cy="1976437"/>
          </a:xfrm>
        </p:spPr>
        <p:txBody>
          <a:bodyPr wrap="square" lIns="91440" tIns="45720" rIns="91440" bIns="45720" anchor="t"/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sz="5400" b="1">
                <a:solidFill>
                  <a:srgbClr val="C00000"/>
                </a:solidFill>
                <a:ea typeface="宋体" panose="02010600030101010101" pitchFamily="2" charset="-122"/>
              </a:rPr>
              <a:t>鲁侍萍</a:t>
            </a:r>
            <a:r>
              <a:rPr lang="zh-CN" altLang="en-US" sz="5400" b="1">
                <a:ea typeface="宋体" panose="02010600030101010101" pitchFamily="2" charset="-122"/>
              </a:rPr>
              <a:t>形象分析</a:t>
            </a:r>
            <a:endParaRPr lang="zh-CN" altLang="en-US" sz="5400" b="1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random/>
  </p:transition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178" name="Rectangle 1"/>
          <p:cNvSpPr/>
          <p:nvPr/>
        </p:nvSpPr>
        <p:spPr>
          <a:xfrm>
            <a:off x="0" y="484188"/>
            <a:ext cx="12093575" cy="20129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27305" defTabSz="914400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、鲁侍萍：可是她不是小姐，她也不贤惠，并且听说是不大规矩的。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27305" defTabSz="914400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32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（课文中鲁侍萍几次说到这样意思的话，表现了她怎样的心情？）</a:t>
            </a:r>
            <a:endParaRPr lang="zh-CN" altLang="en-US" sz="3200" b="1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0179" name="矩形 2"/>
          <p:cNvSpPr/>
          <p:nvPr/>
        </p:nvSpPr>
        <p:spPr>
          <a:xfrm>
            <a:off x="425450" y="3214688"/>
            <a:ext cx="11487150" cy="2652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2400" b="1">
                <a:solidFill>
                  <a:srgbClr val="111111"/>
                </a:solidFill>
                <a:latin typeface="Arial" pitchFamily="34" charset="0"/>
                <a:ea typeface="宋体" panose="02010600030101010101" pitchFamily="2" charset="-122"/>
              </a:rPr>
              <a:t>        </a:t>
            </a:r>
            <a:r>
              <a:rPr lang="zh-CN" altLang="zh-CN" sz="3200">
                <a:solidFill>
                  <a:srgbClr val="111111"/>
                </a:solidFill>
                <a:latin typeface="华文新魏" pitchFamily="2" charset="-122"/>
                <a:ea typeface="华文新魏" pitchFamily="2" charset="-122"/>
              </a:rPr>
              <a:t>鲁侍萍听了周朴园的谎言（称鲁是“梅小姐”“很贤惠很规矩”）后想起自己的遭遇，满怀悲愤，于是</a:t>
            </a:r>
            <a:r>
              <a:rPr lang="zh-CN" altLang="zh-CN" sz="320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语带嘲讽的反复说</a:t>
            </a:r>
            <a:r>
              <a:rPr lang="zh-CN" altLang="zh-CN" sz="3200">
                <a:solidFill>
                  <a:srgbClr val="111111"/>
                </a:solidFill>
                <a:latin typeface="华文新魏" pitchFamily="2" charset="-122"/>
                <a:ea typeface="华文新魏" pitchFamily="2" charset="-122"/>
              </a:rPr>
              <a:t>“她不是小姐，也不贤惠”，</a:t>
            </a:r>
            <a:r>
              <a:rPr lang="zh-CN" altLang="zh-CN" sz="320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表现</a:t>
            </a:r>
            <a:r>
              <a:rPr lang="zh-CN" altLang="zh-CN" sz="32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内心的痛苦</a:t>
            </a:r>
            <a:r>
              <a:rPr lang="zh-CN" altLang="zh-CN" sz="320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和</a:t>
            </a:r>
            <a:r>
              <a:rPr lang="zh-CN" altLang="zh-CN" sz="32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对周朴园</a:t>
            </a:r>
            <a:r>
              <a:rPr lang="zh-CN" altLang="en-US" sz="32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卑鄙无耻的嘲笑讽刺</a:t>
            </a:r>
            <a:r>
              <a:rPr lang="zh-CN" altLang="zh-CN" sz="320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。</a:t>
            </a:r>
            <a:r>
              <a:rPr lang="en-US" altLang="zh-CN" sz="320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 </a:t>
            </a:r>
            <a:endParaRPr lang="zh-CN" altLang="en-US" sz="320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02" name="Rectangle 1"/>
          <p:cNvSpPr/>
          <p:nvPr/>
        </p:nvSpPr>
        <p:spPr>
          <a:xfrm>
            <a:off x="571500" y="749300"/>
            <a:ext cx="11303000" cy="19208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zh-CN" sz="2400" b="1">
                <a:latin typeface="Arial" pitchFamily="34" charset="0"/>
                <a:ea typeface="宋体" panose="02010600030101010101" pitchFamily="2" charset="-122"/>
              </a:rPr>
              <a:t>　</a:t>
            </a:r>
            <a:r>
              <a:rPr lang="en-US" altLang="zh-CN" sz="32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32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、周朴园：（忽然）好！痛痛快快的！你现在要多少钱吧！</a:t>
            </a:r>
            <a:endParaRPr lang="zh-CN" altLang="zh-CN" sz="3200">
              <a:solidFill>
                <a:srgbClr val="11111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 defTabSz="91440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  <a:r>
              <a:rPr lang="zh-CN" altLang="zh-CN" sz="3200" b="1">
                <a:solidFill>
                  <a:srgbClr val="1111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</a:t>
            </a:r>
            <a:r>
              <a:rPr lang="zh-CN" altLang="zh-CN" sz="32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鲁侍萍：什么？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　　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 defTabSz="91440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zh-CN" sz="32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（鲁侍萍的反问，表现了她怎样的情感？）</a:t>
            </a:r>
            <a:endParaRPr lang="zh-CN" altLang="zh-CN" sz="3200" b="1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03" name="矩形 2"/>
          <p:cNvSpPr/>
          <p:nvPr/>
        </p:nvSpPr>
        <p:spPr>
          <a:xfrm>
            <a:off x="666750" y="3214688"/>
            <a:ext cx="10763250" cy="34528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457200" lvl="0" indent="-4572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4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37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sz="3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ts val="125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sz="26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lvl="0" indent="0" defTabSz="91440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2400" b="1">
                <a:solidFill>
                  <a:srgbClr val="111111"/>
                </a:solidFill>
                <a:latin typeface="Arial" pitchFamily="34" charset="0"/>
                <a:ea typeface="宋体" panose="02010600030101010101" pitchFamily="2" charset="-122"/>
              </a:rPr>
              <a:t>        </a:t>
            </a:r>
            <a:r>
              <a:rPr lang="zh-CN" altLang="zh-CN" sz="3200" b="1">
                <a:solidFill>
                  <a:srgbClr val="111111"/>
                </a:solidFill>
                <a:latin typeface="华文新魏" pitchFamily="2" charset="-122"/>
                <a:ea typeface="华文新魏" pitchFamily="2" charset="-122"/>
              </a:rPr>
              <a:t>周朴园认为鲁侍萍来到这里就是为了敲诈他，因此急于用钱来把她打发走，以保证从此周、鲁两家再不会发生什么联系，他的这句问话暴露他已习惯以现实功利思想考虑问题；侍萍的反问，</a:t>
            </a:r>
            <a:r>
              <a:rPr lang="zh-CN" altLang="zh-CN" sz="3200" b="1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既有因为人格受到侮辱的</a:t>
            </a:r>
            <a:r>
              <a:rPr lang="zh-CN" altLang="zh-CN" sz="3600" b="1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</a:rPr>
              <a:t>愤怒</a:t>
            </a:r>
            <a:r>
              <a:rPr lang="zh-CN" altLang="zh-CN" sz="3200" b="1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，又有对周朴园的</a:t>
            </a:r>
            <a:r>
              <a:rPr lang="zh-CN" altLang="zh-CN" sz="3600" b="1">
                <a:solidFill>
                  <a:srgbClr val="0000CC"/>
                </a:solidFill>
                <a:latin typeface="华文新魏" pitchFamily="2" charset="-122"/>
                <a:ea typeface="华文新魏" pitchFamily="2" charset="-122"/>
              </a:rPr>
              <a:t>失望和蔑视</a:t>
            </a:r>
            <a:r>
              <a:rPr lang="zh-CN" altLang="zh-CN" sz="3200" b="1">
                <a:solidFill>
                  <a:srgbClr val="111111"/>
                </a:solidFill>
                <a:latin typeface="华文新魏" pitchFamily="2" charset="-122"/>
                <a:ea typeface="华文新魏" pitchFamily="2" charset="-122"/>
              </a:rPr>
              <a:t>。</a:t>
            </a:r>
            <a:endParaRPr lang="zh-CN" altLang="en-US" sz="3200" b="1">
              <a:solidFill>
                <a:srgbClr val="111111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https://d.book118.com/468122001044006047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234</Paragraphs>
  <Slides>39</Slides>
  <Notes>0</Notes>
  <TotalTime>1</TotalTime>
  <HiddenSlides>0</HiddenSlides>
  <MMClips>2</MMClips>
  <ScaleCrop>0</ScaleCrop>
  <HeadingPairs>
    <vt:vector baseType="variant" size="6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baseType="lpstr" size="59">
      <vt:lpstr>Arial</vt:lpstr>
      <vt:lpstr>Calibri</vt:lpstr>
      <vt:lpstr>宋体</vt:lpstr>
      <vt:lpstr>华文彩云</vt:lpstr>
      <vt:lpstr>Times New Roman</vt:lpstr>
      <vt:lpstr>华文中宋</vt:lpstr>
      <vt:lpstr>方正舒体</vt:lpstr>
      <vt:lpstr>方正粗黑宋简体</vt:lpstr>
      <vt:lpstr>黑体</vt:lpstr>
      <vt:lpstr>隶书</vt:lpstr>
      <vt:lpstr>Wingdings</vt:lpstr>
      <vt:lpstr>Tahoma</vt:lpstr>
      <vt:lpstr>华文新魏</vt:lpstr>
      <vt:lpstr>楷体_GB2312</vt:lpstr>
      <vt:lpstr>MS PGothic</vt:lpstr>
      <vt:lpstr>Tiepolo Book</vt:lpstr>
      <vt:lpstr>等线</vt:lpstr>
      <vt:lpstr>华文行楷</vt:lpstr>
      <vt:lpstr>汉仪菱心体简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戏剧的特点</vt:lpstr>
      <vt:lpstr>PowerPoint Presentation</vt:lpstr>
      <vt:lpstr>PowerPoint Presentation</vt:lpstr>
      <vt:lpstr>幕和场：幕，即拉开舞台大幕一次，一幕就是戏剧一个较完整的段落。场，即拉开舞台二道幕一次，它是戏剧中较小的段落。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2024-09-28T14:17:34.366</cp:lastPrinted>
  <dcterms:created xsi:type="dcterms:W3CDTF">2024-09-28T06:17:34Z</dcterms:created>
  <dcterms:modified xsi:type="dcterms:W3CDTF">2024-09-28T06:17:37Z</dcterms:modified>
</cp:coreProperties>
</file>