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1F49AF-0678-461C-94A9-59E0A5B10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B06D3D-9B1A-46AC-8064-6D05DCB96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2B1DBF-9C4B-4880-8F73-AC9C97C9A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84268F-4F50-45F1-B89D-1C06B4027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418512-D5A2-4EED-8F99-0488ABC9D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5E256E-DF73-40F3-9C80-61698BBEA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18629E-D723-4E0E-9E67-BCDE1F6A9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AAEDA6-82B3-4429-A1EF-4156847EE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971B4C-F1D4-43A6-8EB8-4F880AAE7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9F7E94-CB3D-4AA2-9ACA-2A5C52E3C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EC66E8-BC56-456A-B200-79AEDFB8C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12.png" /><Relationship Id="rId6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14201210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塑料制品行业应急预案编制及管理培训实施方案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塑料制品行业现状及风险分析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应急预案编制原则与要求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现场处置方案制定及实施要点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应急演练规划与组织实施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培训资源整合及效果评估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持续改进方向与目标设定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塑料制品行业现状及风险分析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近年来，塑料制品行业持续快速发展，市场规模不断扩大，产品种类日益丰富，技术创新能力不断提升。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塑料制品行业涉及原材料供应、制品生产、销售与回收等多个环节，产业链较长，各环节之间相互依存。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产业链结构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随着环保意识的提高和技术的不断进步，塑料制品行业将朝着更加环保、高性能、智能化的方向发展。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行业概况与发展趋势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塑料制品行业常见的事故类型包括火灾、爆炸、中毒窒息、机械伤害等，主要原因涉及设备故障、操作不当、管理漏洞等。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事故类型与原因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事故的危害程度取决于事故类型、发生环节和应对措施等因素，可能对企业员工生命安全、生产设备和企业声誉造成严重影响。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危害程度与影响范围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通过对历史上发生的典型事故案例进行深入剖析，总结经验教训，为制定有效的应急预案提供参考。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典型事故案例剖析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采用定性与定量相结合的方法，对识别出的风险进行评估，确定风险等级和影响程度，为制定针对性的应急预案提供依据。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风险监控与预警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建立风险监控机制，及时发现并处理潜在风险；构建风险预警系统，实现对风险的提前预警和快速响应。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运用头脑风暴、德尔菲法等方法，全面识别塑料制品行业可能面临的各种风险，包括生产安全、环保、市场等方面的风险。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风险识别与评估方法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应急预案编制原则与要求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88" y="1588"/>
            <a:ext cx="3427412" cy="68405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法律法规依据及标准规范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3849771" y="1840624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《中华人民共和国安全生产法》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849771" y="4323081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相关行业标准和规范，如《塑料制品业卫生防护距离标准》等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827277" y="1840624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《中华人民共和国突发事件应对法》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6827277" y="4323081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《生产安全事故应急预案管理办法》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449849" y="30299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《生产安全事故应急条例》</a:t>
            </a:r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2">
            <a:alphaModFix amt="43000"/>
          </a:blip>
          <a:stretch>
            <a:fillRect/>
          </a:stretch>
        </p:blipFill>
        <p:spPr>
          <a:xfrm>
            <a:off x="0" y="873837"/>
            <a:ext cx="11030857" cy="5984163"/>
          </a:xfrm>
          <a:prstGeom prst="rect">
            <a:avLst/>
          </a:prstGeom>
        </p:spPr>
      </p:pic>
      <p:sp>
        <p:nvSpPr>
          <p:cNvPr id="31" name="Freeform 31"/>
          <p:cNvSpPr/>
          <p:nvPr/>
        </p:nvSpPr>
        <p:spPr>
          <a:xfrm>
            <a:off x="-6350" y="873837"/>
            <a:ext cx="3000762" cy="5968289"/>
          </a:xfrm>
          <a:custGeom>
            <a:rect l="l" t="t" r="r" b="b"/>
            <a:pathLst>
              <a:path w="418" h="836">
                <a:moveTo>
                  <a:pt x="0" y="836"/>
                </a:moveTo>
                <a:cubicBezTo>
                  <a:pt x="231" y="836"/>
                  <a:pt x="418" y="649"/>
                  <a:pt x="418" y="418"/>
                </a:cubicBezTo>
                <a:cubicBezTo>
                  <a:pt x="418" y="187"/>
                  <a:pt x="231" y="0"/>
                  <a:pt x="0" y="0"/>
                </a:cubicBezTo>
                <a:lnTo>
                  <a:pt x="0" y="8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39110" y="3016984"/>
            <a:ext cx="1306098" cy="13060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编制目的和适用范围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提高塑料制品行业应对突发事件的能力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规范应急预案的编制和管理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编制目的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编制目的和适用范围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保障人民群众生命财产安全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塑料制品生产、加工、运输、储存等环节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塑料制品行业相关企业和单位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应急指挥部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负责全面指挥和协调应急工作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应急专家组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提供技术支持和决策建议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组织架构与职责分工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现场处置组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负责现场应急处置工作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医疗救护组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负责受伤人员的医疗救治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后勤保障组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负责应急物资和资金的调配和保障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组织架构与职责分工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组织架构与职责分工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应急指挥部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制定应急预案，启动应急响应，指挥和协调各方力量开展应急处置工作。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应急专家组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对应急事件进行评估和分析，提出处置建议和技术支持。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组织架构与职责分工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现场处置组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迅速赶赴现场，组织开展抢险救援、人员疏散等工作。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医疗救护组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对受伤人员进行及时救治和转运。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后勤保障组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负责应急物资和资金的采购、调配和管理，确保应急处置工作的顺利进行。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现场处置方案制定及实施要点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506694" y="1497044"/>
            <a:ext cx="2843213" cy="831818"/>
            <a:chOff x="2506694" y="1497044"/>
            <a:chExt cx="2843213" cy="831818"/>
          </a:xfrm>
        </p:grpSpPr>
        <p:sp>
          <p:nvSpPr>
            <p:cNvPr id="5" name="AutoShape 5"/>
            <p:cNvSpPr/>
            <p:nvPr/>
          </p:nvSpPr>
          <p:spPr>
            <a:xfrm>
              <a:off x="2506694" y="1497044"/>
              <a:ext cx="2843213" cy="83181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7" name="Freeform 7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现场处置流程梳理与优化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49149" y="1107618"/>
            <a:ext cx="3394996" cy="490334"/>
            <a:chOff x="1449149" y="1107618"/>
            <a:chExt cx="3394996" cy="490334"/>
          </a:xfrm>
        </p:grpSpPr>
        <p:sp>
          <p:nvSpPr>
            <p:cNvPr id="32" name="TextBox 32"/>
            <p:cNvSpPr txBox="1"/>
            <p:nvPr/>
          </p:nvSpPr>
          <p:spPr>
            <a:xfrm>
              <a:off x="1449149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识别潜在危险源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680979" y="1460180"/>
            <a:ext cx="2931336" cy="1654845"/>
            <a:chOff x="1680979" y="1460180"/>
            <a:chExt cx="2931336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680979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对塑料制品生产过程中的潜在危险源进行全面识别，包括设备故障、原料泄漏、火灾等。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49149" y="3556745"/>
            <a:ext cx="3394996" cy="490334"/>
            <a:chOff x="1449149" y="3556745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1449149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优化处置流程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680979" y="3909306"/>
            <a:ext cx="2931336" cy="1654845"/>
            <a:chOff x="1680979" y="3909306"/>
            <a:chExt cx="2931336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680979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通过实践演练和经验总结，不断优化现场处置流程，提高应急处置效率。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463317" y="1107618"/>
            <a:ext cx="3394996" cy="490334"/>
            <a:chOff x="7463317" y="1107618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463317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制定应急措施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695147" y="1460180"/>
            <a:ext cx="2931336" cy="1654845"/>
            <a:chOff x="7695147" y="1460180"/>
            <a:chExt cx="2931336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7695147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针对不同类型的潜在危险源，制定相应的应急措施，如紧急停机、疏散人员、启动消防系统等。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463317" y="3556745"/>
            <a:ext cx="3394996" cy="490334"/>
            <a:chOff x="7463317" y="3556745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463317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梳理处置流程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695147" y="3909306"/>
            <a:ext cx="2931336" cy="1654845"/>
            <a:chOff x="7695147" y="3909306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695147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根据应急措施，梳理出现场处置的详细流程，包括报警、响应、处置、恢复等环节。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对塑料制品生产过程中的关键岗位人员进行职责划分，明确各自在应急处置中的职责和任务。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明确岗位职责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针对关键岗位人员的职责，制定相应的培训计划，提高其应急处置能力和技能水平。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制定培训计划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定期对关键岗位人员的应急处置能力进行考核，确保其能够熟练掌握应急处置技能。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建立考核机制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加强关键岗位人员之间的协作配合，形成高效的应急处置团队。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加强协作配合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关键岗位人员职责明确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物资储备和调配策略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制定物资储备计划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根据塑料制品生产过程中可能出现的潜在危险源，制定相应的物资储备计划，包括应急设备、救援物资等。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建立物资储备库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建立专门的物资储备库，对应急设备和救援物资进行统一管理和储备。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制定调配策略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根据现场处置的需要，制定相应的物资调配策略，确保应急设备和救援物资能够及时准确地调配到现场。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加强物资更新和维护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定期对储备的应急设备和救援物资进行更新和维护，确保其处于良好状态。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https://d.book118.com/468142012100006032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117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4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2024-09-10T04:23:00.181</cp:lastPrinted>
  <dcterms:created xsi:type="dcterms:W3CDTF">2024-09-09T20:23:00Z</dcterms:created>
  <dcterms:modified xsi:type="dcterms:W3CDTF">2024-09-09T20:23:02Z</dcterms:modified>
</cp:coreProperties>
</file>