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342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28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3.xml" /><Relationship Id="rId3" Type="http://schemas.openxmlformats.org/officeDocument/2006/relationships/image" Target="../media/image4.png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6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image" Target="../media/image6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tags" Target="../tags/tag2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5.xml" /><Relationship Id="rId3" Type="http://schemas.openxmlformats.org/officeDocument/2006/relationships/image" Target="../media/image2.png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tags" Target="../tags/tag60.xml" /><Relationship Id="rId9" Type="http://schemas.openxmlformats.org/officeDocument/2006/relationships/tags" Target="../tags/tag6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FDFB25-7AC4-4ABE-A71B-AF56377F2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E689EA-EF43-4347-AE94-09F8D6ED8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9DC3BF-7F8E-4F16-AC7F-B8DB99572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3811BA-A084-49A7-A48D-4AEE88F41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A2103D-9045-4454-90BD-F17B5816C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8E025B-CF86-4315-A306-D461A4827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5E93D8-0FDE-475B-8F0E-D11F2D932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31A1C3-2582-4549-9AE0-E0BDC4F06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F5DB0C-28A7-46F3-A614-4751A7442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ECF24D-E77D-4E58-8597-7F28E9D68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895246-7379-44B7-8E39-763BFBB12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55" name="图形 15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63241" y="594019"/>
            <a:ext cx="228600" cy="228600"/>
          </a:xfrm>
          <a:prstGeom prst="rect">
            <a:avLst/>
          </a:prstGeom>
        </p:spPr>
      </p:pic>
      <p:sp>
        <p:nvSpPr>
          <p:cNvPr id="1048664" name="标题"/>
          <p:cNvSpPr txBox="1">
            <a:spLocks noGrp="1"/>
          </p:cNvSpPr>
          <p:nvPr>
            <p:ph type="title" idx="3" hasCustomPrompt="1"/>
            <p:custDataLst>
              <p:tags r:id="rId5"/>
            </p:custDataLst>
          </p:nvPr>
        </p:nvSpPr>
        <p:spPr>
          <a:xfrm>
            <a:off x="1331595" y="2362197"/>
            <a:ext cx="5224780" cy="1746885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6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351915" y="4405630"/>
            <a:ext cx="1607820" cy="39751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6"/>
              </a:gs>
            </a:gsLst>
            <a:lin ang="7200000" scaled="0"/>
          </a:gra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6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7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4" name="正文"/>
          <p:cNvSpPr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95960" y="1245235"/>
            <a:ext cx="10800080" cy="49314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  <a:cs typeface="MiSans Normal" panose="00000500000000000000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  <a:cs typeface="MiSans Normal" panose="00000500000000000000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  <a:cs typeface="MiSans Normal" panose="00000500000000000000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  <a:cs typeface="MiSans Normal" panose="00000500000000000000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76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8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42951" y="421888"/>
            <a:ext cx="716839" cy="825888"/>
          </a:xfrm>
          <a:prstGeom prst="rect">
            <a:avLst/>
          </a:prstGeom>
        </p:spPr>
      </p:pic>
      <p:pic>
        <p:nvPicPr>
          <p:cNvPr id="2097159" name="图片 44" descr="图片包含 徽标  描述已自动生成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32027" y="227092"/>
            <a:ext cx="1655525" cy="1679961"/>
          </a:xfrm>
          <a:prstGeom prst="rect">
            <a:avLst/>
          </a:prstGeom>
        </p:spPr>
      </p:pic>
      <p:sp>
        <p:nvSpPr>
          <p:cNvPr id="1048684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530985" y="610235"/>
            <a:ext cx="2432685" cy="6464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86" name="日期占位符 1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7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图片包含 游戏机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5400000">
            <a:off x="5868242" y="880942"/>
            <a:ext cx="5185154" cy="5276374"/>
          </a:xfrm>
          <a:prstGeom prst="rect">
            <a:avLst/>
          </a:prstGeom>
        </p:spPr>
      </p:pic>
      <p:pic>
        <p:nvPicPr>
          <p:cNvPr id="2097163" name="图片 12" descr="图片包含 徽标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3457576" y="-281180"/>
            <a:ext cx="5524500" cy="5608587"/>
          </a:xfrm>
          <a:prstGeom prst="rect">
            <a:avLst/>
          </a:prstGeom>
        </p:spPr>
      </p:pic>
      <p:pic>
        <p:nvPicPr>
          <p:cNvPr id="2097165" name="图片 13" descr="图片包含 徽标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tretch>
            <a:fillRect/>
          </a:stretch>
        </p:blipFill>
        <p:spPr>
          <a:xfrm rot="17014633" flipH="1">
            <a:off x="2182688" y="1158830"/>
            <a:ext cx="2978942" cy="3024284"/>
          </a:xfrm>
          <a:prstGeom prst="rect">
            <a:avLst/>
          </a:prstGeom>
        </p:spPr>
      </p:pic>
      <p:sp>
        <p:nvSpPr>
          <p:cNvPr id="1048692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67130" y="3667125"/>
            <a:ext cx="5793740" cy="99377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54100">
                      <a:schemeClr val="accent3"/>
                    </a:gs>
                    <a:gs pos="100000">
                      <a:schemeClr val="accent6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1167130" y="4742180"/>
            <a:ext cx="5793740" cy="120777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54100">
                      <a:schemeClr val="accent3"/>
                    </a:gs>
                    <a:gs pos="100000">
                      <a:schemeClr val="accent6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6" name="日期占位符 1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2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9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0" y="1245870"/>
            <a:ext cx="5095240" cy="49307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4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95960" y="1245870"/>
            <a:ext cx="5088890" cy="49307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标题 10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正文"/>
          <p:cNvSpPr txBox="1">
            <a:spLocks noGrp="1"/>
          </p:cNvSpPr>
          <p:nvPr>
            <p:ph idx="7"/>
            <p:custDataLst>
              <p:tags r:id="rId1"/>
            </p:custDataLst>
          </p:nvPr>
        </p:nvSpPr>
        <p:spPr>
          <a:xfrm>
            <a:off x="6235065" y="1720850"/>
            <a:ext cx="5260975" cy="4455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6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95325" y="1720850"/>
            <a:ext cx="5255260" cy="4455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8" name="日期占位符 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标题 1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6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7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标题 8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4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5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6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5960" y="368300"/>
            <a:ext cx="10800080" cy="580834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7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副标题"/>
          <p:cNvSpPr txBox="1"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6595" y="1118235"/>
            <a:ext cx="10799445" cy="42926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7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8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标题 9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9" name="图形 15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63241" y="594019"/>
            <a:ext cx="228600" cy="228600"/>
          </a:xfrm>
          <a:prstGeom prst="rect">
            <a:avLst/>
          </a:prstGeom>
        </p:spPr>
      </p:pic>
      <p:sp>
        <p:nvSpPr>
          <p:cNvPr id="1048758" name="署名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1351915" y="4349115"/>
            <a:ext cx="1607820" cy="39751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6"/>
              </a:gs>
            </a:gsLst>
            <a:lin ang="7200000" scaled="0"/>
          </a:gra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331595" y="2075815"/>
            <a:ext cx="4764405" cy="197739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62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10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2.xml" /><Relationship Id="rId13" Type="http://schemas.openxmlformats.org/officeDocument/2006/relationships/tags" Target="../tags/tag63.xml" /><Relationship Id="rId14" Type="http://schemas.openxmlformats.org/officeDocument/2006/relationships/tags" Target="../tags/tag64.xml" /><Relationship Id="rId15" Type="http://schemas.openxmlformats.org/officeDocument/2006/relationships/tags" Target="../tags/tag65.xml" /><Relationship Id="rId16" Type="http://schemas.openxmlformats.org/officeDocument/2006/relationships/tags" Target="../tags/tag66.xml" /><Relationship Id="rId17" Type="http://schemas.openxmlformats.org/officeDocument/2006/relationships/tags" Target="../tags/tag67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日期占位符 9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92150" y="6356350"/>
            <a:ext cx="2889250" cy="365125"/>
          </a:xfrm>
        </p:spPr>
        <p:txBody>
          <a:bodyPr lIns="0" tIns="0" rIns="0" bIns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0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 lIns="0" tIns="0" rIns="0" bIns="0" anchor="ctr" anchorCtr="0"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1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884805" cy="365125"/>
          </a:xfrm>
        </p:spPr>
        <p:txBody>
          <a:bodyPr lIns="0" tIns="0" rIns="0" bIns="0" anchor="ctr" anchorCtr="0"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95960" y="1248410"/>
            <a:ext cx="10800715" cy="493268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标题占位符 3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0" tIns="0" rIns="0" bIns="0" rtlCol="0" anchor="b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3411" r:id="rId2"/>
    <p:sldLayoutId id="2147503412" r:id="rId3"/>
    <p:sldLayoutId id="2147503413" r:id="rId4"/>
    <p:sldLayoutId id="2147503414" r:id="rId5"/>
    <p:sldLayoutId id="2147503415" r:id="rId6"/>
    <p:sldLayoutId id="2147503416" r:id="rId7"/>
    <p:sldLayoutId id="2147503417" r:id="rId8"/>
    <p:sldLayoutId id="2147503418" r:id="rId9"/>
    <p:sldLayoutId id="2147503419" r:id="rId10"/>
    <p:sldLayoutId id="2147503420" r:id="rId11"/>
  </p:sldLayoutIdLst>
  <p:transition/>
  <p:timing/>
  <p:txStyles>
    <p:titleStyle>
      <a:lvl1pPr marL="0" indent="0"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中文标题" charset="0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000000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MiSans Normal"/>
          <a:ea typeface="微软雅黑" panose="020b0503020204020204" charset="-122"/>
          <a:cs typeface="MiSans Normal" panose="00000500000000000000" charset="-122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000000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MiSans Normal"/>
          <a:ea typeface="微软雅黑" panose="020b0503020204020204" charset="-122"/>
          <a:cs typeface="MiSans Normal" panose="00000500000000000000" charset="-122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000000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MiSans Normal"/>
          <a:ea typeface="微软雅黑" panose="020b0503020204020204" charset="-122"/>
          <a:cs typeface="MiSans Normal" panose="00000500000000000000" charset="-122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000000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MiSans Normal"/>
          <a:ea typeface="微软雅黑" panose="020b0503020204020204" charset="-122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tags" Target="../tags/tag81.xml" /><Relationship Id="rId14" Type="http://schemas.openxmlformats.org/officeDocument/2006/relationships/tags" Target="../tags/tag82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4.xml" /><Relationship Id="rId11" Type="http://schemas.openxmlformats.org/officeDocument/2006/relationships/tags" Target="../tags/tag95.xml" /><Relationship Id="rId12" Type="http://schemas.openxmlformats.org/officeDocument/2006/relationships/tags" Target="../tags/tag96.xml" /><Relationship Id="rId13" Type="http://schemas.openxmlformats.org/officeDocument/2006/relationships/tags" Target="../tags/tag97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tags" Target="../tags/tag9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23" Type="http://schemas.openxmlformats.org/officeDocument/2006/relationships/tags" Target="../tags/tag131.xml" /><Relationship Id="rId24" Type="http://schemas.openxmlformats.org/officeDocument/2006/relationships/tags" Target="../tags/tag132.xml" /><Relationship Id="rId25" Type="http://schemas.openxmlformats.org/officeDocument/2006/relationships/tags" Target="../tags/tag133.xml" /><Relationship Id="rId26" Type="http://schemas.openxmlformats.org/officeDocument/2006/relationships/tags" Target="../tags/tag134.xml" /><Relationship Id="rId27" Type="http://schemas.openxmlformats.org/officeDocument/2006/relationships/tags" Target="../tags/tag135.xml" /><Relationship Id="rId28" Type="http://schemas.openxmlformats.org/officeDocument/2006/relationships/tags" Target="../tags/tag136.xml" /><Relationship Id="rId29" Type="http://schemas.openxmlformats.org/officeDocument/2006/relationships/tags" Target="../tags/tag137.xml" /><Relationship Id="rId3" Type="http://schemas.openxmlformats.org/officeDocument/2006/relationships/tags" Target="../tags/tag111.xml" /><Relationship Id="rId30" Type="http://schemas.openxmlformats.org/officeDocument/2006/relationships/tags" Target="../tags/tag138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15" Type="http://schemas.openxmlformats.org/officeDocument/2006/relationships/tags" Target="../tags/tag155.xml" /><Relationship Id="rId16" Type="http://schemas.openxmlformats.org/officeDocument/2006/relationships/tags" Target="../tags/tag156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14" Type="http://schemas.openxmlformats.org/officeDocument/2006/relationships/tags" Target="../tags/tag181.xml" /><Relationship Id="rId15" Type="http://schemas.openxmlformats.org/officeDocument/2006/relationships/tags" Target="../tags/tag182.xml" /><Relationship Id="rId16" Type="http://schemas.openxmlformats.org/officeDocument/2006/relationships/tags" Target="../tags/tag183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14" Type="http://schemas.openxmlformats.org/officeDocument/2006/relationships/tags" Target="../tags/tag211.xml" /><Relationship Id="rId15" Type="http://schemas.openxmlformats.org/officeDocument/2006/relationships/tags" Target="../tags/tag212.xml" /><Relationship Id="rId16" Type="http://schemas.openxmlformats.org/officeDocument/2006/relationships/tags" Target="../tags/tag213.xml" /><Relationship Id="rId17" Type="http://schemas.openxmlformats.org/officeDocument/2006/relationships/tags" Target="../tags/tag214.xml" /><Relationship Id="rId18" Type="http://schemas.openxmlformats.org/officeDocument/2006/relationships/tags" Target="../tags/tag215.xml" /><Relationship Id="rId19" Type="http://schemas.openxmlformats.org/officeDocument/2006/relationships/tags" Target="../tags/tag216.xml" /><Relationship Id="rId2" Type="http://schemas.openxmlformats.org/officeDocument/2006/relationships/tags" Target="../tags/tag199.xml" /><Relationship Id="rId20" Type="http://schemas.openxmlformats.org/officeDocument/2006/relationships/tags" Target="../tags/tag217.xml" /><Relationship Id="rId21" Type="http://schemas.openxmlformats.org/officeDocument/2006/relationships/tags" Target="../tags/tag218.xml" /><Relationship Id="rId22" Type="http://schemas.openxmlformats.org/officeDocument/2006/relationships/tags" Target="../tags/tag219.xml" /><Relationship Id="rId23" Type="http://schemas.openxmlformats.org/officeDocument/2006/relationships/tags" Target="../tags/tag220.xml" /><Relationship Id="rId24" Type="http://schemas.openxmlformats.org/officeDocument/2006/relationships/tags" Target="../tags/tag221.xml" /><Relationship Id="rId25" Type="http://schemas.openxmlformats.org/officeDocument/2006/relationships/tags" Target="../tags/tag222.xml" /><Relationship Id="rId26" Type="http://schemas.openxmlformats.org/officeDocument/2006/relationships/tags" Target="../tags/tag223.xml" /><Relationship Id="rId27" Type="http://schemas.openxmlformats.org/officeDocument/2006/relationships/tags" Target="../tags/tag224.xml" /><Relationship Id="rId28" Type="http://schemas.openxmlformats.org/officeDocument/2006/relationships/tags" Target="../tags/tag225.xml" /><Relationship Id="rId29" Type="http://schemas.openxmlformats.org/officeDocument/2006/relationships/tags" Target="../tags/tag226.xml" /><Relationship Id="rId3" Type="http://schemas.openxmlformats.org/officeDocument/2006/relationships/tags" Target="../tags/tag200.xml" /><Relationship Id="rId30" Type="http://schemas.openxmlformats.org/officeDocument/2006/relationships/tags" Target="../tags/tag227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14204306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基层管理经验分享交流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 4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80" name="序号"/>
          <p:cNvSpPr txBox="1"/>
          <p:nvPr>
            <p:custDataLst>
              <p:tags r:id="rId4"/>
            </p:custDataLst>
          </p:nvPr>
        </p:nvSpPr>
        <p:spPr>
          <a:xfrm>
            <a:off x="2075815" y="2020570"/>
            <a:ext cx="2376805" cy="7010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sz="3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782" name="标题"/>
          <p:cNvSpPr txBox="1"/>
          <p:nvPr>
            <p:custDataLst>
              <p:tags r:id="rId5"/>
            </p:custDataLst>
          </p:nvPr>
        </p:nvSpPr>
        <p:spPr>
          <a:xfrm>
            <a:off x="2075815" y="2788285"/>
            <a:ext cx="2376170" cy="11830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基层管理的重要性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784" name="序号"/>
          <p:cNvSpPr txBox="1"/>
          <p:nvPr>
            <p:custDataLst>
              <p:tags r:id="rId6"/>
            </p:custDataLst>
          </p:nvPr>
        </p:nvSpPr>
        <p:spPr>
          <a:xfrm>
            <a:off x="5304790" y="2021840"/>
            <a:ext cx="2376805" cy="7010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sz="3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786" name="标题"/>
          <p:cNvSpPr txBox="1"/>
          <p:nvPr>
            <p:custDataLst>
              <p:tags r:id="rId7"/>
            </p:custDataLst>
          </p:nvPr>
        </p:nvSpPr>
        <p:spPr>
          <a:xfrm>
            <a:off x="5304790" y="2789555"/>
            <a:ext cx="2376170" cy="11830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基层管理者的职责与能力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788" name="序号"/>
          <p:cNvSpPr txBox="1"/>
          <p:nvPr>
            <p:custDataLst>
              <p:tags r:id="rId8"/>
            </p:custDataLst>
          </p:nvPr>
        </p:nvSpPr>
        <p:spPr>
          <a:xfrm>
            <a:off x="8495665" y="2021840"/>
            <a:ext cx="2376805" cy="7010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sz="3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790" name="标题"/>
          <p:cNvSpPr txBox="1"/>
          <p:nvPr>
            <p:custDataLst>
              <p:tags r:id="rId9"/>
            </p:custDataLst>
          </p:nvPr>
        </p:nvSpPr>
        <p:spPr>
          <a:xfrm>
            <a:off x="8495665" y="2789555"/>
            <a:ext cx="2376170" cy="11830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基层管理的实践经验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792" name="序号"/>
          <p:cNvSpPr txBox="1"/>
          <p:nvPr>
            <p:custDataLst>
              <p:tags r:id="rId10"/>
            </p:custDataLst>
          </p:nvPr>
        </p:nvSpPr>
        <p:spPr>
          <a:xfrm>
            <a:off x="5304790" y="4053205"/>
            <a:ext cx="2376805" cy="7010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sz="3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794" name="标题"/>
          <p:cNvSpPr txBox="1"/>
          <p:nvPr>
            <p:custDataLst>
              <p:tags r:id="rId11"/>
            </p:custDataLst>
          </p:nvPr>
        </p:nvSpPr>
        <p:spPr>
          <a:xfrm>
            <a:off x="5304790" y="4820920"/>
            <a:ext cx="2376170" cy="11830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基层管理的未来发展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796" name="序号"/>
          <p:cNvSpPr txBox="1"/>
          <p:nvPr>
            <p:custDataLst>
              <p:tags r:id="rId12"/>
            </p:custDataLst>
          </p:nvPr>
        </p:nvSpPr>
        <p:spPr>
          <a:xfrm>
            <a:off x="2075815" y="4053205"/>
            <a:ext cx="2376805" cy="7010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sz="3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798" name="标题"/>
          <p:cNvSpPr txBox="1"/>
          <p:nvPr>
            <p:custDataLst>
              <p:tags r:id="rId13"/>
            </p:custDataLst>
          </p:nvPr>
        </p:nvSpPr>
        <p:spPr>
          <a:xfrm>
            <a:off x="2075815" y="4822190"/>
            <a:ext cx="2376170" cy="11830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基层管理的挑战与应对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8830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基层管理的重要性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4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基层管理的定义</a:t>
            </a:r>
            <a:endParaRPr lang="zh-CN" altLang="en-US"/>
          </a:p>
        </p:txBody>
      </p:sp>
      <p:sp>
        <p:nvSpPr>
          <p:cNvPr id="1048866" name="任意多边形 20"/>
          <p:cNvSpPr/>
          <p:nvPr>
            <p:custDataLst>
              <p:tags r:id="rId2"/>
            </p:custDataLst>
          </p:nvPr>
        </p:nvSpPr>
        <p:spPr>
          <a:xfrm rot="2700000">
            <a:off x="1567428" y="1245235"/>
            <a:ext cx="1323324" cy="132562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6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200174" y="3037193"/>
            <a:ext cx="2058317" cy="3139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基层管理是指在组织中较低层次的管理活动，通常涉及到一线员工和直接上级。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70" name="矩形 42"/>
          <p:cNvSpPr/>
          <p:nvPr>
            <p:custDataLst>
              <p:tags r:id="rId4"/>
            </p:custDataLst>
          </p:nvPr>
        </p:nvSpPr>
        <p:spPr>
          <a:xfrm>
            <a:off x="1336468" y="2647783"/>
            <a:ext cx="1785376" cy="126432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7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45592" y="1245235"/>
            <a:ext cx="1323324" cy="132562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7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77667" y="3037193"/>
            <a:ext cx="2058317" cy="3139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基层管理的主要任务是确保组织的日常运营顺利进行，提高工作效率，降低成本，提高员工满意度。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76" name="矩形 43"/>
          <p:cNvSpPr/>
          <p:nvPr>
            <p:custDataLst>
              <p:tags r:id="rId7"/>
            </p:custDataLst>
          </p:nvPr>
        </p:nvSpPr>
        <p:spPr>
          <a:xfrm>
            <a:off x="3914632" y="2647783"/>
            <a:ext cx="1785376" cy="126432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7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23085" y="1245235"/>
            <a:ext cx="1323324" cy="132562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8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5831" y="3037193"/>
            <a:ext cx="2058317" cy="3139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基层管理是组织管理的基础，对于组织的长期发展和成功至关重要。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2" name="矩形 44"/>
          <p:cNvSpPr/>
          <p:nvPr>
            <p:custDataLst>
              <p:tags r:id="rId10"/>
            </p:custDataLst>
          </p:nvPr>
        </p:nvSpPr>
        <p:spPr>
          <a:xfrm>
            <a:off x="6491453" y="2647783"/>
            <a:ext cx="1785376" cy="126432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8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00577" y="1245235"/>
            <a:ext cx="1323324" cy="132562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8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33323" y="3037193"/>
            <a:ext cx="2058317" cy="3139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基层管理者需要具备良好的沟通能力、领导能力、决策能力和团队协作能力，以便有效地管理团队，实现组织目标。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8" name="矩形 45"/>
          <p:cNvSpPr/>
          <p:nvPr>
            <p:custDataLst>
              <p:tags r:id="rId13"/>
            </p:custDataLst>
          </p:nvPr>
        </p:nvSpPr>
        <p:spPr>
          <a:xfrm>
            <a:off x="9069617" y="2647783"/>
            <a:ext cx="1785376" cy="126432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22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基层管理对企业的影响</a:t>
            </a:r>
            <a:endParaRPr lang="zh-CN" altLang="en-US"/>
          </a:p>
        </p:txBody>
      </p:sp>
      <p:sp>
        <p:nvSpPr>
          <p:cNvPr id="1048924" name="矩形 38"/>
          <p:cNvSpPr/>
          <p:nvPr>
            <p:custDataLst>
              <p:tags r:id="rId2"/>
            </p:custDataLst>
          </p:nvPr>
        </p:nvSpPr>
        <p:spPr>
          <a:xfrm rot="204112">
            <a:off x="1365102" y="1245235"/>
            <a:ext cx="4195854" cy="2190045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6" name="矩形 39"/>
          <p:cNvSpPr/>
          <p:nvPr>
            <p:custDataLst>
              <p:tags r:id="rId3"/>
            </p:custDataLst>
          </p:nvPr>
        </p:nvSpPr>
        <p:spPr>
          <a:xfrm>
            <a:off x="1369950" y="1245928"/>
            <a:ext cx="4195854" cy="219004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8" name="TextBox 2"/>
          <p:cNvSpPr txBox="1"/>
          <p:nvPr>
            <p:custDataLst>
              <p:tags r:id="rId4"/>
            </p:custDataLst>
          </p:nvPr>
        </p:nvSpPr>
        <p:spPr>
          <a:xfrm>
            <a:off x="1613058" y="1417003"/>
            <a:ext cx="3727647" cy="1808414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227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提高工作效率：基层管理可以更好地协调员工，提高工作效率。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8930" name="矩形 100"/>
          <p:cNvSpPr/>
          <p:nvPr>
            <p:custDataLst>
              <p:tags r:id="rId5"/>
            </p:custDataLst>
          </p:nvPr>
        </p:nvSpPr>
        <p:spPr>
          <a:xfrm rot="204112">
            <a:off x="6625503" y="1245235"/>
            <a:ext cx="4195854" cy="2190045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矩形 101"/>
          <p:cNvSpPr/>
          <p:nvPr>
            <p:custDataLst>
              <p:tags r:id="rId6"/>
            </p:custDataLst>
          </p:nvPr>
        </p:nvSpPr>
        <p:spPr>
          <a:xfrm>
            <a:off x="6631044" y="1245928"/>
            <a:ext cx="4195854" cy="219004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TextBox 2"/>
          <p:cNvSpPr txBox="1"/>
          <p:nvPr>
            <p:custDataLst>
              <p:tags r:id="rId7"/>
            </p:custDataLst>
          </p:nvPr>
        </p:nvSpPr>
        <p:spPr>
          <a:xfrm>
            <a:off x="6874844" y="1417003"/>
            <a:ext cx="3727647" cy="1808414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227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降低成本：基层管理可以更好地控制成本，提高企业利润。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8936" name="矩形 122"/>
          <p:cNvSpPr/>
          <p:nvPr>
            <p:custDataLst>
              <p:tags r:id="rId8"/>
            </p:custDataLst>
          </p:nvPr>
        </p:nvSpPr>
        <p:spPr>
          <a:xfrm rot="204112">
            <a:off x="1365102" y="3985908"/>
            <a:ext cx="4195854" cy="2190045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8" name="矩形 123"/>
          <p:cNvSpPr/>
          <p:nvPr>
            <p:custDataLst>
              <p:tags r:id="rId9"/>
            </p:custDataLst>
          </p:nvPr>
        </p:nvSpPr>
        <p:spPr>
          <a:xfrm>
            <a:off x="1369950" y="3986600"/>
            <a:ext cx="4195854" cy="21900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0" name="TextBox 2"/>
          <p:cNvSpPr txBox="1"/>
          <p:nvPr>
            <p:custDataLst>
              <p:tags r:id="rId10"/>
            </p:custDataLst>
          </p:nvPr>
        </p:nvSpPr>
        <p:spPr>
          <a:xfrm>
            <a:off x="1612365" y="4157676"/>
            <a:ext cx="3727647" cy="1808414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提高产品质量：基层管理可以更好地监督产品质量，提高客户满意度。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8942" name="矩形 89"/>
          <p:cNvSpPr/>
          <p:nvPr>
            <p:custDataLst>
              <p:tags r:id="rId11"/>
            </p:custDataLst>
          </p:nvPr>
        </p:nvSpPr>
        <p:spPr>
          <a:xfrm rot="204112">
            <a:off x="6625503" y="3985908"/>
            <a:ext cx="4195854" cy="2190045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矩形 90"/>
          <p:cNvSpPr/>
          <p:nvPr>
            <p:custDataLst>
              <p:tags r:id="rId12"/>
            </p:custDataLst>
          </p:nvPr>
        </p:nvSpPr>
        <p:spPr>
          <a:xfrm>
            <a:off x="6631044" y="3986600"/>
            <a:ext cx="4195854" cy="219004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6" name="TextBox 2"/>
          <p:cNvSpPr txBox="1"/>
          <p:nvPr>
            <p:custDataLst>
              <p:tags r:id="rId13"/>
            </p:custDataLst>
          </p:nvPr>
        </p:nvSpPr>
        <p:spPr>
          <a:xfrm>
            <a:off x="6873459" y="4157676"/>
            <a:ext cx="3727647" cy="1808414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增强企业竞争力：基层管理可以更好地应对市场变化，增强企业竞争力。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80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基层管理在组织结构中的位置</a:t>
            </a:r>
            <a:endParaRPr lang="zh-CN" altLang="en-US"/>
          </a:p>
        </p:txBody>
      </p:sp>
      <p:sp>
        <p:nvSpPr>
          <p:cNvPr id="1048982" name="椭圆 262"/>
          <p:cNvSpPr/>
          <p:nvPr>
            <p:custDataLst>
              <p:tags r:id="rId2"/>
            </p:custDataLst>
          </p:nvPr>
        </p:nvSpPr>
        <p:spPr>
          <a:xfrm>
            <a:off x="2473881" y="3959321"/>
            <a:ext cx="7243737" cy="189512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984" name="椭圆 263"/>
          <p:cNvSpPr/>
          <p:nvPr>
            <p:custDataLst>
              <p:tags r:id="rId3"/>
            </p:custDataLst>
          </p:nvPr>
        </p:nvSpPr>
        <p:spPr>
          <a:xfrm>
            <a:off x="3312972" y="4038469"/>
            <a:ext cx="5492091" cy="162746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986" name="椭圆 264"/>
          <p:cNvSpPr/>
          <p:nvPr>
            <p:custDataLst>
              <p:tags r:id="rId4"/>
            </p:custDataLst>
          </p:nvPr>
        </p:nvSpPr>
        <p:spPr>
          <a:xfrm>
            <a:off x="4098655" y="4271406"/>
            <a:ext cx="3919840" cy="116156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988" name="椭圆 265"/>
          <p:cNvSpPr/>
          <p:nvPr>
            <p:custDataLst>
              <p:tags r:id="rId5"/>
            </p:custDataLst>
          </p:nvPr>
        </p:nvSpPr>
        <p:spPr>
          <a:xfrm>
            <a:off x="4762720" y="4468310"/>
            <a:ext cx="2591462" cy="76792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990" name="椭圆 266"/>
          <p:cNvSpPr/>
          <p:nvPr>
            <p:custDataLst>
              <p:tags r:id="rId6"/>
            </p:custDataLst>
          </p:nvPr>
        </p:nvSpPr>
        <p:spPr>
          <a:xfrm>
            <a:off x="5443517" y="4669717"/>
            <a:ext cx="1490622" cy="441716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2383" y="4596361"/>
            <a:ext cx="0" cy="83439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2" name="椭圆 268"/>
          <p:cNvSpPr/>
          <p:nvPr>
            <p:custDataLst>
              <p:tags r:id="rId8"/>
            </p:custDataLst>
          </p:nvPr>
        </p:nvSpPr>
        <p:spPr>
          <a:xfrm flipV="1">
            <a:off x="2832296" y="4412971"/>
            <a:ext cx="172180" cy="172173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994" name="椭圆 269"/>
          <p:cNvSpPr/>
          <p:nvPr>
            <p:custDataLst>
              <p:tags r:id="rId9"/>
            </p:custDataLst>
          </p:nvPr>
        </p:nvSpPr>
        <p:spPr>
          <a:xfrm flipV="1">
            <a:off x="2873479" y="4454797"/>
            <a:ext cx="89212" cy="8920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996" name="椭圆 270"/>
          <p:cNvSpPr/>
          <p:nvPr>
            <p:custDataLst>
              <p:tags r:id="rId10"/>
            </p:custDataLst>
          </p:nvPr>
        </p:nvSpPr>
        <p:spPr>
          <a:xfrm flipV="1">
            <a:off x="7763887" y="3611201"/>
            <a:ext cx="103650" cy="10364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6008" y="3724453"/>
            <a:ext cx="0" cy="189512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8" name="椭圆 272"/>
          <p:cNvSpPr/>
          <p:nvPr>
            <p:custDataLst>
              <p:tags r:id="rId12"/>
            </p:custDataLst>
          </p:nvPr>
        </p:nvSpPr>
        <p:spPr>
          <a:xfrm flipV="1">
            <a:off x="4045246" y="3487654"/>
            <a:ext cx="381651" cy="38164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5071" y="3900765"/>
            <a:ext cx="0" cy="100138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7838" y="3593184"/>
            <a:ext cx="0" cy="83439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0" name="椭圆 275"/>
          <p:cNvSpPr/>
          <p:nvPr>
            <p:custDataLst>
              <p:tags r:id="rId15"/>
            </p:custDataLst>
          </p:nvPr>
        </p:nvSpPr>
        <p:spPr>
          <a:xfrm flipV="1">
            <a:off x="7027752" y="3409794"/>
            <a:ext cx="172180" cy="172173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002" name="椭圆 276"/>
          <p:cNvSpPr/>
          <p:nvPr>
            <p:custDataLst>
              <p:tags r:id="rId16"/>
            </p:custDataLst>
          </p:nvPr>
        </p:nvSpPr>
        <p:spPr>
          <a:xfrm flipV="1">
            <a:off x="7068934" y="3451620"/>
            <a:ext cx="89212" cy="8920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004" name="椭圆 277"/>
          <p:cNvSpPr/>
          <p:nvPr>
            <p:custDataLst>
              <p:tags r:id="rId17"/>
            </p:custDataLst>
          </p:nvPr>
        </p:nvSpPr>
        <p:spPr>
          <a:xfrm flipV="1">
            <a:off x="3797508" y="4257250"/>
            <a:ext cx="103650" cy="10364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9630" y="4370502"/>
            <a:ext cx="0" cy="10958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6" name="椭圆 279"/>
          <p:cNvSpPr/>
          <p:nvPr>
            <p:custDataLst>
              <p:tags r:id="rId19"/>
            </p:custDataLst>
          </p:nvPr>
        </p:nvSpPr>
        <p:spPr>
          <a:xfrm flipV="1">
            <a:off x="8494874" y="4489544"/>
            <a:ext cx="259969" cy="259961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3569" y="4777821"/>
            <a:ext cx="0" cy="4065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8" name="椭圆 281"/>
          <p:cNvSpPr/>
          <p:nvPr>
            <p:custDataLst>
              <p:tags r:id="rId21"/>
            </p:custDataLst>
          </p:nvPr>
        </p:nvSpPr>
        <p:spPr>
          <a:xfrm flipV="1">
            <a:off x="4969919" y="4796482"/>
            <a:ext cx="322019" cy="32200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8214" y="5169697"/>
            <a:ext cx="0" cy="7113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0" name="图形 15"/>
          <p:cNvSpPr/>
          <p:nvPr>
            <p:custDataLst>
              <p:tags r:id="rId23"/>
            </p:custDataLst>
          </p:nvPr>
        </p:nvSpPr>
        <p:spPr>
          <a:xfrm>
            <a:off x="5036197" y="4865334"/>
            <a:ext cx="184131" cy="179417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2" name="图形 19"/>
          <p:cNvSpPr/>
          <p:nvPr>
            <p:custDataLst>
              <p:tags r:id="rId24"/>
            </p:custDataLst>
          </p:nvPr>
        </p:nvSpPr>
        <p:spPr>
          <a:xfrm>
            <a:off x="8561795" y="4562257"/>
            <a:ext cx="126103" cy="113557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4" name="图形 27"/>
          <p:cNvSpPr/>
          <p:nvPr>
            <p:custDataLst>
              <p:tags r:id="rId25"/>
            </p:custDataLst>
          </p:nvPr>
        </p:nvSpPr>
        <p:spPr>
          <a:xfrm>
            <a:off x="4146915" y="3609914"/>
            <a:ext cx="178329" cy="137154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6" name="任意多边形: 形状 286"/>
          <p:cNvSpPr/>
          <p:nvPr>
            <p:custDataLst>
              <p:tags r:id="rId26"/>
            </p:custDataLst>
          </p:nvPr>
        </p:nvSpPr>
        <p:spPr>
          <a:xfrm>
            <a:off x="5434508" y="3559723"/>
            <a:ext cx="1322446" cy="132245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8" name="正文"/>
          <p:cNvSpPr txBox="1"/>
          <p:nvPr>
            <p:custDataLst>
              <p:tags r:id="rId27"/>
            </p:custDataLst>
          </p:nvPr>
        </p:nvSpPr>
        <p:spPr>
          <a:xfrm>
            <a:off x="695960" y="3631149"/>
            <a:ext cx="2124825" cy="7964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基层管理是组织结构的基础，负责执行高层决策和策略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正文"/>
          <p:cNvSpPr txBox="1"/>
          <p:nvPr>
            <p:custDataLst>
              <p:tags r:id="rId28"/>
            </p:custDataLst>
          </p:nvPr>
        </p:nvSpPr>
        <p:spPr>
          <a:xfrm>
            <a:off x="9371287" y="3631149"/>
            <a:ext cx="2124825" cy="7964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基层管理是组织文化的传播者，负责传播和践行组织文化，提高员工凝聚力和归属感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正文"/>
          <p:cNvSpPr txBox="1"/>
          <p:nvPr>
            <p:custDataLst>
              <p:tags r:id="rId29"/>
            </p:custDataLst>
          </p:nvPr>
        </p:nvSpPr>
        <p:spPr>
          <a:xfrm>
            <a:off x="7051560" y="1540500"/>
            <a:ext cx="2124825" cy="7964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90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基层管理是组织创新的源泉，负责推动创新和改进，提高组织效率和竞争力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正文"/>
          <p:cNvSpPr txBox="1"/>
          <p:nvPr>
            <p:custDataLst>
              <p:tags r:id="rId30"/>
            </p:custDataLst>
          </p:nvPr>
        </p:nvSpPr>
        <p:spPr>
          <a:xfrm>
            <a:off x="3015686" y="1540500"/>
            <a:ext cx="2124825" cy="7964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基层管理是组织与员工之间的桥梁，负责传达高层决策和策略，同时收集员工反馈和意见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8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9060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基层管理者的职责与能力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4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基层管理者的职责</a:t>
            </a:r>
            <a:endParaRPr lang="zh-CN" altLang="en-US"/>
          </a:p>
        </p:txBody>
      </p:sp>
      <p:sp>
        <p:nvSpPr>
          <p:cNvPr id="1049096" name="矩形 5"/>
          <p:cNvSpPr/>
          <p:nvPr>
            <p:custDataLst>
              <p:tags r:id="rId2"/>
            </p:custDataLst>
          </p:nvPr>
        </p:nvSpPr>
        <p:spPr>
          <a:xfrm>
            <a:off x="731327" y="1250563"/>
            <a:ext cx="3329260" cy="228487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8" name="矩形 10"/>
          <p:cNvSpPr/>
          <p:nvPr>
            <p:custDataLst>
              <p:tags r:id="rId3"/>
            </p:custDataLst>
          </p:nvPr>
        </p:nvSpPr>
        <p:spPr>
          <a:xfrm>
            <a:off x="1090992" y="1245235"/>
            <a:ext cx="539498" cy="27974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0" name="TextBox 2"/>
          <p:cNvSpPr txBox="1"/>
          <p:nvPr>
            <p:custDataLst>
              <p:tags r:id="rId4"/>
            </p:custDataLst>
          </p:nvPr>
        </p:nvSpPr>
        <p:spPr>
          <a:xfrm>
            <a:off x="888514" y="2031170"/>
            <a:ext cx="2986964" cy="1339661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团队管理：负责团队的组建、培训、激励和考核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02" name="矩形 6"/>
          <p:cNvSpPr/>
          <p:nvPr>
            <p:custDataLst>
              <p:tags r:id="rId5"/>
            </p:custDataLst>
          </p:nvPr>
        </p:nvSpPr>
        <p:spPr>
          <a:xfrm>
            <a:off x="4431882" y="1250563"/>
            <a:ext cx="3329260" cy="228487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4" name="矩形 11"/>
          <p:cNvSpPr/>
          <p:nvPr>
            <p:custDataLst>
              <p:tags r:id="rId6"/>
            </p:custDataLst>
          </p:nvPr>
        </p:nvSpPr>
        <p:spPr>
          <a:xfrm>
            <a:off x="4811529" y="1245235"/>
            <a:ext cx="539498" cy="27974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6" name="TextBox 2"/>
          <p:cNvSpPr txBox="1"/>
          <p:nvPr>
            <p:custDataLst>
              <p:tags r:id="rId7"/>
            </p:custDataLst>
          </p:nvPr>
        </p:nvSpPr>
        <p:spPr>
          <a:xfrm>
            <a:off x="4589069" y="2031170"/>
            <a:ext cx="2986964" cy="1339661"/>
          </a:xfrm>
          <a:prstGeom prst="rect">
            <a:avLst/>
          </a:prstGeom>
          <a:noFill/>
        </p:spPr>
        <p:txBody>
          <a:bodyPr wrap="square" rtlCol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任务分配：根据员工的能力和特点，合理分配工作任务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08" name="矩形 7"/>
          <p:cNvSpPr/>
          <p:nvPr>
            <p:custDataLst>
              <p:tags r:id="rId8"/>
            </p:custDataLst>
          </p:nvPr>
        </p:nvSpPr>
        <p:spPr>
          <a:xfrm>
            <a:off x="8131772" y="1250563"/>
            <a:ext cx="3329260" cy="228487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0" name="矩形 12"/>
          <p:cNvSpPr/>
          <p:nvPr>
            <p:custDataLst>
              <p:tags r:id="rId9"/>
            </p:custDataLst>
          </p:nvPr>
        </p:nvSpPr>
        <p:spPr>
          <a:xfrm>
            <a:off x="8531400" y="1245235"/>
            <a:ext cx="539498" cy="27974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2" name="TextBox 2"/>
          <p:cNvSpPr txBox="1"/>
          <p:nvPr>
            <p:custDataLst>
              <p:tags r:id="rId10"/>
            </p:custDataLst>
          </p:nvPr>
        </p:nvSpPr>
        <p:spPr>
          <a:xfrm>
            <a:off x="8288959" y="2031170"/>
            <a:ext cx="2986964" cy="1339661"/>
          </a:xfrm>
          <a:prstGeom prst="rect">
            <a:avLst/>
          </a:prstGeom>
          <a:noFill/>
        </p:spPr>
        <p:txBody>
          <a:bodyPr wrap="square" rtlCol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沟通协调：与上级、同事、下属保持良好的沟通，协调各方资源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14" name="矩形 33"/>
          <p:cNvSpPr/>
          <p:nvPr>
            <p:custDataLst>
              <p:tags r:id="rId11"/>
            </p:custDataLst>
          </p:nvPr>
        </p:nvSpPr>
        <p:spPr>
          <a:xfrm>
            <a:off x="2586267" y="3892105"/>
            <a:ext cx="3329260" cy="228487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6" name="矩形 37"/>
          <p:cNvSpPr/>
          <p:nvPr>
            <p:custDataLst>
              <p:tags r:id="rId12"/>
            </p:custDataLst>
          </p:nvPr>
        </p:nvSpPr>
        <p:spPr>
          <a:xfrm>
            <a:off x="2945932" y="3886776"/>
            <a:ext cx="539498" cy="27974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8" name="TextBox 2"/>
          <p:cNvSpPr txBox="1"/>
          <p:nvPr>
            <p:custDataLst>
              <p:tags r:id="rId13"/>
            </p:custDataLst>
          </p:nvPr>
        </p:nvSpPr>
        <p:spPr>
          <a:xfrm>
            <a:off x="2743454" y="4672711"/>
            <a:ext cx="2986964" cy="1339661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解决问题：及时发现和解决工作中出现的问题，提高工作效率和质量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20" name="矩形 34"/>
          <p:cNvSpPr/>
          <p:nvPr>
            <p:custDataLst>
              <p:tags r:id="rId14"/>
            </p:custDataLst>
          </p:nvPr>
        </p:nvSpPr>
        <p:spPr>
          <a:xfrm>
            <a:off x="6286823" y="3892105"/>
            <a:ext cx="3329260" cy="228487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2" name="矩形 38"/>
          <p:cNvSpPr/>
          <p:nvPr>
            <p:custDataLst>
              <p:tags r:id="rId15"/>
            </p:custDataLst>
          </p:nvPr>
        </p:nvSpPr>
        <p:spPr>
          <a:xfrm>
            <a:off x="6666469" y="3886776"/>
            <a:ext cx="539498" cy="27974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4" name="TextBox 2"/>
          <p:cNvSpPr txBox="1"/>
          <p:nvPr>
            <p:custDataLst>
              <p:tags r:id="rId16"/>
            </p:custDataLst>
          </p:nvPr>
        </p:nvSpPr>
        <p:spPr>
          <a:xfrm>
            <a:off x="6444010" y="4672711"/>
            <a:ext cx="2986964" cy="1339661"/>
          </a:xfrm>
          <a:prstGeom prst="rect">
            <a:avLst/>
          </a:prstGeom>
          <a:noFill/>
        </p:spPr>
        <p:txBody>
          <a:bodyPr wrap="square" rtlCol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创新推动：鼓励员工提出创新建议，推动团队不断创新和发展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8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基层管理者应具备的能力</a:t>
            </a:r>
            <a:endParaRPr lang="zh-CN" altLang="en-US"/>
          </a:p>
        </p:txBody>
      </p:sp>
      <p:sp>
        <p:nvSpPr>
          <p:cNvPr id="1049160" name="矩形 38"/>
          <p:cNvSpPr/>
          <p:nvPr>
            <p:custDataLst>
              <p:tags r:id="rId2"/>
            </p:custDataLst>
          </p:nvPr>
        </p:nvSpPr>
        <p:spPr>
          <a:xfrm rot="204112">
            <a:off x="1365102" y="1245235"/>
            <a:ext cx="4195854" cy="2190045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矩形 39"/>
          <p:cNvSpPr/>
          <p:nvPr>
            <p:custDataLst>
              <p:tags r:id="rId3"/>
            </p:custDataLst>
          </p:nvPr>
        </p:nvSpPr>
        <p:spPr>
          <a:xfrm>
            <a:off x="1369950" y="1245928"/>
            <a:ext cx="4195854" cy="219004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TextBox 2"/>
          <p:cNvSpPr txBox="1"/>
          <p:nvPr>
            <p:custDataLst>
              <p:tags r:id="rId4"/>
            </p:custDataLst>
          </p:nvPr>
        </p:nvSpPr>
        <p:spPr>
          <a:xfrm>
            <a:off x="1613058" y="1417003"/>
            <a:ext cx="3727647" cy="1808414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沟通能力：与员工、上级、客户等有效沟通，解决问题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166" name="矩形 100"/>
          <p:cNvSpPr/>
          <p:nvPr>
            <p:custDataLst>
              <p:tags r:id="rId5"/>
            </p:custDataLst>
          </p:nvPr>
        </p:nvSpPr>
        <p:spPr>
          <a:xfrm rot="204112">
            <a:off x="6625503" y="1245235"/>
            <a:ext cx="4195854" cy="2190045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矩形 101"/>
          <p:cNvSpPr/>
          <p:nvPr>
            <p:custDataLst>
              <p:tags r:id="rId6"/>
            </p:custDataLst>
          </p:nvPr>
        </p:nvSpPr>
        <p:spPr>
          <a:xfrm>
            <a:off x="6631044" y="1245928"/>
            <a:ext cx="4195854" cy="219004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TextBox 2"/>
          <p:cNvSpPr txBox="1"/>
          <p:nvPr>
            <p:custDataLst>
              <p:tags r:id="rId7"/>
            </p:custDataLst>
          </p:nvPr>
        </p:nvSpPr>
        <p:spPr>
          <a:xfrm>
            <a:off x="6874844" y="1417003"/>
            <a:ext cx="3727647" cy="1808414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组织能力：合理安排工作，协调各部门，提高工作效率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172" name="矩形 122"/>
          <p:cNvSpPr/>
          <p:nvPr>
            <p:custDataLst>
              <p:tags r:id="rId8"/>
            </p:custDataLst>
          </p:nvPr>
        </p:nvSpPr>
        <p:spPr>
          <a:xfrm rot="204112">
            <a:off x="1365102" y="3985908"/>
            <a:ext cx="4195854" cy="2190045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矩形 123"/>
          <p:cNvSpPr/>
          <p:nvPr>
            <p:custDataLst>
              <p:tags r:id="rId9"/>
            </p:custDataLst>
          </p:nvPr>
        </p:nvSpPr>
        <p:spPr>
          <a:xfrm>
            <a:off x="1369950" y="3986600"/>
            <a:ext cx="4195854" cy="21900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TextBox 2"/>
          <p:cNvSpPr txBox="1"/>
          <p:nvPr>
            <p:custDataLst>
              <p:tags r:id="rId10"/>
            </p:custDataLst>
          </p:nvPr>
        </p:nvSpPr>
        <p:spPr>
          <a:xfrm>
            <a:off x="1612365" y="4157676"/>
            <a:ext cx="3727647" cy="1808414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决策能力：根据实际情况，做出正确的决策，解决问题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178" name="矩形 89"/>
          <p:cNvSpPr/>
          <p:nvPr>
            <p:custDataLst>
              <p:tags r:id="rId11"/>
            </p:custDataLst>
          </p:nvPr>
        </p:nvSpPr>
        <p:spPr>
          <a:xfrm rot="204112">
            <a:off x="6625503" y="3985908"/>
            <a:ext cx="4195854" cy="2190045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矩形 90"/>
          <p:cNvSpPr/>
          <p:nvPr>
            <p:custDataLst>
              <p:tags r:id="rId12"/>
            </p:custDataLst>
          </p:nvPr>
        </p:nvSpPr>
        <p:spPr>
          <a:xfrm>
            <a:off x="6631044" y="3986600"/>
            <a:ext cx="4195854" cy="219004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TextBox 2"/>
          <p:cNvSpPr txBox="1"/>
          <p:nvPr>
            <p:custDataLst>
              <p:tags r:id="rId13"/>
            </p:custDataLst>
          </p:nvPr>
        </p:nvSpPr>
        <p:spPr>
          <a:xfrm>
            <a:off x="6873459" y="4157676"/>
            <a:ext cx="3727647" cy="1808414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227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领导能力：激励员工，建立良好的团队氛围，提高团队凝聚力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6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如何提升基层管理者的能力</a:t>
            </a:r>
            <a:endParaRPr lang="zh-CN" altLang="en-US"/>
          </a:p>
        </p:txBody>
      </p:sp>
      <p:sp>
        <p:nvSpPr>
          <p:cNvPr id="1049218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2610389" y="3844737"/>
            <a:ext cx="3405020" cy="2197208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矩形 4"/>
          <p:cNvSpPr/>
          <p:nvPr>
            <p:custDataLst>
              <p:tags r:id="rId3"/>
            </p:custDataLst>
          </p:nvPr>
        </p:nvSpPr>
        <p:spPr>
          <a:xfrm>
            <a:off x="2522233" y="4199238"/>
            <a:ext cx="176108" cy="17746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文本框 5"/>
          <p:cNvSpPr txBox="1"/>
          <p:nvPr>
            <p:custDataLst>
              <p:tags r:id="rId4"/>
            </p:custDataLst>
          </p:nvPr>
        </p:nvSpPr>
        <p:spPr>
          <a:xfrm>
            <a:off x="2816087" y="4156098"/>
            <a:ext cx="2993270" cy="12425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3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持续学习：不断学习新的管理理念和方法，提高自己的管理水平和业务能力。</a:t>
            </a:r>
            <a:endParaRPr lang="zh-CN" altLang="en-US" sz="13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24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6264185" y="3844737"/>
            <a:ext cx="3405020" cy="2197208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26" name="矩形 57"/>
          <p:cNvSpPr/>
          <p:nvPr>
            <p:custDataLst>
              <p:tags r:id="rId6"/>
            </p:custDataLst>
          </p:nvPr>
        </p:nvSpPr>
        <p:spPr>
          <a:xfrm>
            <a:off x="6176029" y="4199238"/>
            <a:ext cx="176108" cy="17746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文本框 58"/>
          <p:cNvSpPr txBox="1"/>
          <p:nvPr>
            <p:custDataLst>
              <p:tags r:id="rId7"/>
            </p:custDataLst>
          </p:nvPr>
        </p:nvSpPr>
        <p:spPr>
          <a:xfrm>
            <a:off x="6469883" y="4156098"/>
            <a:ext cx="2993270" cy="12425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3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建立良好的人际关系：与员工建立良好的关系，了解他们的需求和困难，帮助他们解决问题，提高团队的凝聚力和向心力。</a:t>
            </a:r>
            <a:endParaRPr lang="zh-CN" altLang="en-US" sz="13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30" name="任意多边形: 形状 64"/>
          <p:cNvSpPr/>
          <p:nvPr>
            <p:custDataLst>
              <p:tags r:id="rId8"/>
            </p:custDataLst>
          </p:nvPr>
        </p:nvSpPr>
        <p:spPr>
          <a:xfrm rot="10800000">
            <a:off x="783491" y="1380113"/>
            <a:ext cx="3405020" cy="2197208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32" name="矩形 65"/>
          <p:cNvSpPr/>
          <p:nvPr>
            <p:custDataLst>
              <p:tags r:id="rId9"/>
            </p:custDataLst>
          </p:nvPr>
        </p:nvSpPr>
        <p:spPr>
          <a:xfrm>
            <a:off x="695960" y="1733989"/>
            <a:ext cx="176108" cy="17746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文本框 66"/>
          <p:cNvSpPr txBox="1"/>
          <p:nvPr>
            <p:custDataLst>
              <p:tags r:id="rId10"/>
            </p:custDataLst>
          </p:nvPr>
        </p:nvSpPr>
        <p:spPr>
          <a:xfrm>
            <a:off x="989814" y="1690849"/>
            <a:ext cx="2993270" cy="12425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3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明确职责：了解基层管理者的职责范围，明确自己的工作重点和目标。</a:t>
            </a:r>
            <a:endParaRPr lang="zh-CN" altLang="en-US" sz="13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36" name="任意多边形: 形状 68"/>
          <p:cNvSpPr/>
          <p:nvPr>
            <p:custDataLst>
              <p:tags r:id="rId11"/>
            </p:custDataLst>
          </p:nvPr>
        </p:nvSpPr>
        <p:spPr>
          <a:xfrm rot="10800000">
            <a:off x="4437287" y="1380113"/>
            <a:ext cx="3405020" cy="2197208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矩形 69"/>
          <p:cNvSpPr/>
          <p:nvPr>
            <p:custDataLst>
              <p:tags r:id="rId12"/>
            </p:custDataLst>
          </p:nvPr>
        </p:nvSpPr>
        <p:spPr>
          <a:xfrm>
            <a:off x="4349131" y="1733989"/>
            <a:ext cx="176108" cy="17746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文本框 70"/>
          <p:cNvSpPr txBox="1"/>
          <p:nvPr>
            <p:custDataLst>
              <p:tags r:id="rId13"/>
            </p:custDataLst>
          </p:nvPr>
        </p:nvSpPr>
        <p:spPr>
          <a:xfrm>
            <a:off x="4642985" y="1690849"/>
            <a:ext cx="2993270" cy="12425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3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提升沟通能力：加强与员工、上级和其他部门的沟通，提高工作效率和团队协作能力。</a:t>
            </a:r>
            <a:endParaRPr lang="zh-CN" altLang="en-US" sz="13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42" name="任意多边形: 形状 72"/>
          <p:cNvSpPr/>
          <p:nvPr>
            <p:custDataLst>
              <p:tags r:id="rId14"/>
            </p:custDataLst>
          </p:nvPr>
        </p:nvSpPr>
        <p:spPr>
          <a:xfrm rot="10800000">
            <a:off x="8091083" y="1380113"/>
            <a:ext cx="3405020" cy="2197208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44" name="文本框 74"/>
          <p:cNvSpPr txBox="1"/>
          <p:nvPr>
            <p:custDataLst>
              <p:tags r:id="rId15"/>
            </p:custDataLst>
          </p:nvPr>
        </p:nvSpPr>
        <p:spPr>
          <a:xfrm>
            <a:off x="8296781" y="1690849"/>
            <a:ext cx="2993270" cy="12425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培养领导力：学会激励员工，提高员工的工作积极性和创造力，同时要敢于承担责任，勇于面对挑战。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46" name="矩形 73"/>
          <p:cNvSpPr/>
          <p:nvPr>
            <p:custDataLst>
              <p:tags r:id="rId16"/>
            </p:custDataLst>
          </p:nvPr>
        </p:nvSpPr>
        <p:spPr>
          <a:xfrm>
            <a:off x="8002926" y="1733989"/>
            <a:ext cx="176108" cy="17746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80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3</a:t>
            </a:r>
            <a:endParaRPr lang="zh-CN" altLang="en-US"/>
          </a:p>
        </p:txBody>
      </p:sp>
      <p:sp>
        <p:nvSpPr>
          <p:cNvPr id="1049282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基层管理的实践经验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16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人员管理</a:t>
            </a:r>
            <a:endParaRPr lang="zh-CN" altLang="en-US"/>
          </a:p>
        </p:txBody>
      </p:sp>
      <p:sp>
        <p:nvSpPr>
          <p:cNvPr id="1049318" name="圆角矩形 26"/>
          <p:cNvSpPr/>
          <p:nvPr>
            <p:custDataLst>
              <p:tags r:id="rId2"/>
            </p:custDataLst>
          </p:nvPr>
        </p:nvSpPr>
        <p:spPr>
          <a:xfrm>
            <a:off x="695960" y="1741035"/>
            <a:ext cx="2552768" cy="393967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20" name="圆角矩形 28"/>
          <p:cNvSpPr/>
          <p:nvPr>
            <p:custDataLst>
              <p:tags r:id="rId3"/>
            </p:custDataLst>
          </p:nvPr>
        </p:nvSpPr>
        <p:spPr>
          <a:xfrm>
            <a:off x="698461" y="1741035"/>
            <a:ext cx="2547947" cy="20934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22" name="文本框 31"/>
          <p:cNvSpPr txBox="1"/>
          <p:nvPr>
            <p:custDataLst>
              <p:tags r:id="rId4"/>
            </p:custDataLst>
          </p:nvPr>
        </p:nvSpPr>
        <p:spPr>
          <a:xfrm>
            <a:off x="848549" y="2155653"/>
            <a:ext cx="2247703" cy="33526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选拔人才：注重能力、素质和潜力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圆角矩形 29"/>
          <p:cNvSpPr/>
          <p:nvPr>
            <p:custDataLst>
              <p:tags r:id="rId5"/>
            </p:custDataLst>
          </p:nvPr>
        </p:nvSpPr>
        <p:spPr>
          <a:xfrm>
            <a:off x="3445071" y="1741035"/>
            <a:ext cx="2552768" cy="393967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26" name="圆角矩形 32"/>
          <p:cNvSpPr/>
          <p:nvPr>
            <p:custDataLst>
              <p:tags r:id="rId6"/>
            </p:custDataLst>
          </p:nvPr>
        </p:nvSpPr>
        <p:spPr>
          <a:xfrm>
            <a:off x="3447573" y="1741035"/>
            <a:ext cx="2547947" cy="20934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28" name="文本框 34"/>
          <p:cNvSpPr txBox="1"/>
          <p:nvPr>
            <p:custDataLst>
              <p:tags r:id="rId7"/>
            </p:custDataLst>
          </p:nvPr>
        </p:nvSpPr>
        <p:spPr>
          <a:xfrm>
            <a:off x="3600162" y="2155653"/>
            <a:ext cx="2244949" cy="335399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培训与发展：提供培训机会，促进员工成长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圆角矩形 3"/>
          <p:cNvSpPr/>
          <p:nvPr>
            <p:custDataLst>
              <p:tags r:id="rId8"/>
            </p:custDataLst>
          </p:nvPr>
        </p:nvSpPr>
        <p:spPr>
          <a:xfrm>
            <a:off x="6194183" y="1741035"/>
            <a:ext cx="2552768" cy="393967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32" name="圆角矩形 4"/>
          <p:cNvSpPr/>
          <p:nvPr>
            <p:custDataLst>
              <p:tags r:id="rId9"/>
            </p:custDataLst>
          </p:nvPr>
        </p:nvSpPr>
        <p:spPr>
          <a:xfrm>
            <a:off x="6196684" y="1741035"/>
            <a:ext cx="2547947" cy="20934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34" name="文本框 5"/>
          <p:cNvSpPr txBox="1"/>
          <p:nvPr>
            <p:custDataLst>
              <p:tags r:id="rId10"/>
            </p:custDataLst>
          </p:nvPr>
        </p:nvSpPr>
        <p:spPr>
          <a:xfrm>
            <a:off x="6348648" y="2155653"/>
            <a:ext cx="2244949" cy="335399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激励机制：建立合理的薪酬体系和激励政策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圆角矩形 8"/>
          <p:cNvSpPr/>
          <p:nvPr>
            <p:custDataLst>
              <p:tags r:id="rId11"/>
            </p:custDataLst>
          </p:nvPr>
        </p:nvSpPr>
        <p:spPr>
          <a:xfrm>
            <a:off x="8943294" y="1741035"/>
            <a:ext cx="2552768" cy="393967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38" name="圆角矩形 9"/>
          <p:cNvSpPr/>
          <p:nvPr>
            <p:custDataLst>
              <p:tags r:id="rId12"/>
            </p:custDataLst>
          </p:nvPr>
        </p:nvSpPr>
        <p:spPr>
          <a:xfrm>
            <a:off x="8945796" y="1741035"/>
            <a:ext cx="2547947" cy="20934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40" name="文本框 10"/>
          <p:cNvSpPr txBox="1"/>
          <p:nvPr>
            <p:custDataLst>
              <p:tags r:id="rId13"/>
            </p:custDataLst>
          </p:nvPr>
        </p:nvSpPr>
        <p:spPr>
          <a:xfrm>
            <a:off x="9097760" y="2155653"/>
            <a:ext cx="2244949" cy="335399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沟通与协调：加强上下级、部门之间的沟通与协作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74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任务分配与跟进</a:t>
            </a:r>
            <a:endParaRPr lang="zh-CN" altLang="en-US"/>
          </a:p>
        </p:txBody>
      </p:sp>
      <p:sp>
        <p:nvSpPr>
          <p:cNvPr id="1049376" name="椭圆 262"/>
          <p:cNvSpPr/>
          <p:nvPr>
            <p:custDataLst>
              <p:tags r:id="rId2"/>
            </p:custDataLst>
          </p:nvPr>
        </p:nvSpPr>
        <p:spPr>
          <a:xfrm>
            <a:off x="2473881" y="3959321"/>
            <a:ext cx="7243737" cy="189512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378" name="椭圆 263"/>
          <p:cNvSpPr/>
          <p:nvPr>
            <p:custDataLst>
              <p:tags r:id="rId3"/>
            </p:custDataLst>
          </p:nvPr>
        </p:nvSpPr>
        <p:spPr>
          <a:xfrm>
            <a:off x="3312972" y="4038469"/>
            <a:ext cx="5492091" cy="162746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380" name="椭圆 264"/>
          <p:cNvSpPr/>
          <p:nvPr>
            <p:custDataLst>
              <p:tags r:id="rId4"/>
            </p:custDataLst>
          </p:nvPr>
        </p:nvSpPr>
        <p:spPr>
          <a:xfrm>
            <a:off x="4098655" y="4271406"/>
            <a:ext cx="3919840" cy="116156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382" name="椭圆 265"/>
          <p:cNvSpPr/>
          <p:nvPr>
            <p:custDataLst>
              <p:tags r:id="rId5"/>
            </p:custDataLst>
          </p:nvPr>
        </p:nvSpPr>
        <p:spPr>
          <a:xfrm>
            <a:off x="4762720" y="4468310"/>
            <a:ext cx="2591462" cy="76792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384" name="椭圆 266"/>
          <p:cNvSpPr/>
          <p:nvPr>
            <p:custDataLst>
              <p:tags r:id="rId6"/>
            </p:custDataLst>
          </p:nvPr>
        </p:nvSpPr>
        <p:spPr>
          <a:xfrm>
            <a:off x="5443517" y="4669717"/>
            <a:ext cx="1490622" cy="441716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2383" y="4596361"/>
            <a:ext cx="0" cy="83439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6" name="椭圆 268"/>
          <p:cNvSpPr/>
          <p:nvPr>
            <p:custDataLst>
              <p:tags r:id="rId8"/>
            </p:custDataLst>
          </p:nvPr>
        </p:nvSpPr>
        <p:spPr>
          <a:xfrm flipV="1">
            <a:off x="2832296" y="4412971"/>
            <a:ext cx="172180" cy="172173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388" name="椭圆 269"/>
          <p:cNvSpPr/>
          <p:nvPr>
            <p:custDataLst>
              <p:tags r:id="rId9"/>
            </p:custDataLst>
          </p:nvPr>
        </p:nvSpPr>
        <p:spPr>
          <a:xfrm flipV="1">
            <a:off x="2873479" y="4454797"/>
            <a:ext cx="89212" cy="8920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390" name="椭圆 270"/>
          <p:cNvSpPr/>
          <p:nvPr>
            <p:custDataLst>
              <p:tags r:id="rId10"/>
            </p:custDataLst>
          </p:nvPr>
        </p:nvSpPr>
        <p:spPr>
          <a:xfrm flipV="1">
            <a:off x="7763887" y="3611201"/>
            <a:ext cx="103650" cy="10364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6008" y="3724453"/>
            <a:ext cx="0" cy="189512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2" name="椭圆 272"/>
          <p:cNvSpPr/>
          <p:nvPr>
            <p:custDataLst>
              <p:tags r:id="rId12"/>
            </p:custDataLst>
          </p:nvPr>
        </p:nvSpPr>
        <p:spPr>
          <a:xfrm flipV="1">
            <a:off x="4045246" y="3487654"/>
            <a:ext cx="381651" cy="38164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5071" y="3900765"/>
            <a:ext cx="0" cy="100138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7838" y="3593184"/>
            <a:ext cx="0" cy="83439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4" name="椭圆 275"/>
          <p:cNvSpPr/>
          <p:nvPr>
            <p:custDataLst>
              <p:tags r:id="rId15"/>
            </p:custDataLst>
          </p:nvPr>
        </p:nvSpPr>
        <p:spPr>
          <a:xfrm flipV="1">
            <a:off x="7027752" y="3409794"/>
            <a:ext cx="172180" cy="172173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396" name="椭圆 276"/>
          <p:cNvSpPr/>
          <p:nvPr>
            <p:custDataLst>
              <p:tags r:id="rId16"/>
            </p:custDataLst>
          </p:nvPr>
        </p:nvSpPr>
        <p:spPr>
          <a:xfrm flipV="1">
            <a:off x="7068934" y="3451620"/>
            <a:ext cx="89212" cy="8920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398" name="椭圆 277"/>
          <p:cNvSpPr/>
          <p:nvPr>
            <p:custDataLst>
              <p:tags r:id="rId17"/>
            </p:custDataLst>
          </p:nvPr>
        </p:nvSpPr>
        <p:spPr>
          <a:xfrm flipV="1">
            <a:off x="3797508" y="4257250"/>
            <a:ext cx="103650" cy="10364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9630" y="4370502"/>
            <a:ext cx="0" cy="10958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0" name="椭圆 279"/>
          <p:cNvSpPr/>
          <p:nvPr>
            <p:custDataLst>
              <p:tags r:id="rId19"/>
            </p:custDataLst>
          </p:nvPr>
        </p:nvSpPr>
        <p:spPr>
          <a:xfrm flipV="1">
            <a:off x="8494874" y="4489544"/>
            <a:ext cx="259969" cy="259961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3569" y="4777821"/>
            <a:ext cx="0" cy="4065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2" name="椭圆 281"/>
          <p:cNvSpPr/>
          <p:nvPr>
            <p:custDataLst>
              <p:tags r:id="rId21"/>
            </p:custDataLst>
          </p:nvPr>
        </p:nvSpPr>
        <p:spPr>
          <a:xfrm flipV="1">
            <a:off x="4969919" y="4796482"/>
            <a:ext cx="322019" cy="32200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8214" y="5169697"/>
            <a:ext cx="0" cy="7113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4" name="图形 15"/>
          <p:cNvSpPr/>
          <p:nvPr>
            <p:custDataLst>
              <p:tags r:id="rId23"/>
            </p:custDataLst>
          </p:nvPr>
        </p:nvSpPr>
        <p:spPr>
          <a:xfrm>
            <a:off x="5036197" y="4865334"/>
            <a:ext cx="184131" cy="179417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图形 19"/>
          <p:cNvSpPr/>
          <p:nvPr>
            <p:custDataLst>
              <p:tags r:id="rId24"/>
            </p:custDataLst>
          </p:nvPr>
        </p:nvSpPr>
        <p:spPr>
          <a:xfrm>
            <a:off x="8561795" y="4562257"/>
            <a:ext cx="126103" cy="113557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图形 27"/>
          <p:cNvSpPr/>
          <p:nvPr>
            <p:custDataLst>
              <p:tags r:id="rId25"/>
            </p:custDataLst>
          </p:nvPr>
        </p:nvSpPr>
        <p:spPr>
          <a:xfrm>
            <a:off x="4146915" y="3609914"/>
            <a:ext cx="178329" cy="137154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286"/>
          <p:cNvSpPr/>
          <p:nvPr>
            <p:custDataLst>
              <p:tags r:id="rId26"/>
            </p:custDataLst>
          </p:nvPr>
        </p:nvSpPr>
        <p:spPr>
          <a:xfrm>
            <a:off x="5434508" y="3559723"/>
            <a:ext cx="1322446" cy="132245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正文"/>
          <p:cNvSpPr txBox="1"/>
          <p:nvPr>
            <p:custDataLst>
              <p:tags r:id="rId27"/>
            </p:custDataLst>
          </p:nvPr>
        </p:nvSpPr>
        <p:spPr>
          <a:xfrm>
            <a:off x="695960" y="3631149"/>
            <a:ext cx="2124825" cy="7964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明确任务目标：确保团队成员理解任务的重要性和目的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正文"/>
          <p:cNvSpPr txBox="1"/>
          <p:nvPr>
            <p:custDataLst>
              <p:tags r:id="rId28"/>
            </p:custDataLst>
          </p:nvPr>
        </p:nvSpPr>
        <p:spPr>
          <a:xfrm>
            <a:off x="9371287" y="3631149"/>
            <a:ext cx="2124825" cy="7964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鼓励团队合作：促进团队成员之间的沟通和协作，共同完成任务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正文"/>
          <p:cNvSpPr txBox="1"/>
          <p:nvPr>
            <p:custDataLst>
              <p:tags r:id="rId29"/>
            </p:custDataLst>
          </p:nvPr>
        </p:nvSpPr>
        <p:spPr>
          <a:xfrm>
            <a:off x="7051560" y="1540500"/>
            <a:ext cx="2124825" cy="7964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跟进任务进度：定期检查任务进度，及时解决遇到的问题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8" name="正文"/>
          <p:cNvSpPr txBox="1"/>
          <p:nvPr>
            <p:custDataLst>
              <p:tags r:id="rId30"/>
            </p:custDataLst>
          </p:nvPr>
        </p:nvSpPr>
        <p:spPr>
          <a:xfrm>
            <a:off x="3015686" y="1540500"/>
            <a:ext cx="2124825" cy="7964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合理分配任务：根据团队成员的能力和经验分配任务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https://d.book118.com/468142043060006026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 文档标题内容"/>
  <p:tag name="KSO_WM_UNIT_TYPE" val="a"/>
  <p:tag name="KSO_WM_UNIT_VALUE" val="1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  "/>
  <p:tag name="KSO_WM_UNIT_TYPE" val="e"/>
  <p:tag name="KSO_WM_UNIT_VALUE" val="6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66"/>
  <p:tag name="KSO_WM_TEMPLATE_MASTER_TYPE" val="0"/>
  <p:tag name="KSO_WM_TEMPLATE_SUBCATEGORY" val="29"/>
  <p:tag name="KSO_WM_TEMPLATE_THUMBS_INDEX" val="1、9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 文档标题内容"/>
  <p:tag name="KSO_WM_UNIT_TYPE" val="a"/>
  <p:tag name="KSO_WM_UNIT_VALUE" val="10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.xml><?xml version="1.0" encoding="utf-8"?>
<p:tagLst xmlns:p="http://schemas.openxmlformats.org/presentationml/2006/main">
  <p:tag name="KSO_WM_BEAUTIFY_FLAG" val="#wm#"/>
  <p:tag name="KSO_WM_SLIDE_CONTENT_AREA" val="{&quot;left&quot;:&quot;70.15&quot;,&quot;top&quot;:&quot;137.55&quot;,&quot;width&quot;:&quot;465.9&quot;,&quot;height&quot;:&quot;256.5&quot;}"/>
  <p:tag name="KSO_WM_SLIDE_ID" val="custom20230266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66"/>
  <p:tag name="KSO_WM_TEMPLATE_MASTER_TYPE" val="0"/>
  <p:tag name="KSO_WM_TEMPLATE_SUBCATEGORY" val="29"/>
  <p:tag name="KSO_WM_TEMPLATE_THUMBS_INDEX" val="1、9"/>
</p:tagLst>
</file>

<file path=ppt/tags/tag7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8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6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66"/>
  <p:tag name="KSO_WM_TEMPLATE_MASTER_TYPE" val="0"/>
  <p:tag name="KSO_WM_TEMPLATE_SUBCATEGORY" val="29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7*e*1"/>
  <p:tag name="KSO_WM_UNIT_INDEX" val="1"/>
  <p:tag name="KSO_WM_UNIT_LAYERLEVEL" val="1"/>
  <p:tag name="KSO_WM_UNIT_NOCLEAR" val="0"/>
  <p:tag name="KSO_WM_UNIT_PRESET_TEXT" val="PART 01  "/>
  <p:tag name="KSO_WM_UNIT_TYPE" val="e"/>
  <p:tag name="KSO_WM_UNIT_VALUE" val="6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SLIDE_CONTENT_AREA" val="{&quot;left&quot;:&quot;48.9&quot;,&quot;top&quot;:&quot;272.1&quot;,&quot;width&quot;:&quot;514.45&quot;,&quot;height&quot;:&quot;209.2&quot;}"/>
  <p:tag name="KSO_WM_SLIDE_ID" val="custom2023026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66"/>
  <p:tag name="KSO_WM_TEMPLATE_MASTER_TYPE" val="0"/>
  <p:tag name="KSO_WM_TEMPLATE_SUBCATEGORY" val="29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7*e*1"/>
  <p:tag name="KSO_WM_UNIT_INDEX" val="1"/>
  <p:tag name="KSO_WM_UNIT_LAYERLEVEL" val="1"/>
  <p:tag name="KSO_WM_UNIT_NOCLEAR" val="0"/>
  <p:tag name="KSO_WM_UNIT_PRESET_TEXT" val="PART 01  "/>
  <p:tag name="KSO_WM_UNIT_TYPE" val="e"/>
  <p:tag name="KSO_WM_UNIT_VALUE" val="6"/>
</p:tagLst>
</file>

<file path=ppt/tags/tag14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1.xml><?xml version="1.0" encoding="utf-8"?>
<p:tagLst xmlns:p="http://schemas.openxmlformats.org/presentationml/2006/main">
  <p:tag name="KSO_WM_BEAUTIFY_FLAG" val="#wm#"/>
  <p:tag name="KSO_WM_SLIDE_CONTENT_AREA" val="{&quot;left&quot;:&quot;48.9&quot;,&quot;top&quot;:&quot;272.1&quot;,&quot;width&quot;:&quot;514.45&quot;,&quot;height&quot;:&quot;209.2&quot;}"/>
  <p:tag name="KSO_WM_SLIDE_ID" val="custom2023026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66"/>
  <p:tag name="KSO_WM_TEMPLATE_MASTER_TYPE" val="0"/>
  <p:tag name="KSO_WM_TEMPLATE_SUBCATEGORY" val="29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2_1"/>
  <p:tag name="KSO_WM_UNIT_INDEX" val="1_2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2_2"/>
  <p:tag name="KSO_WM_UNIT_INDEX" val="1_2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3_2"/>
  <p:tag name="KSO_WM_UNIT_INDEX" val="1_3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4_2"/>
  <p:tag name="KSO_WM_UNIT_INDEX" val="1_4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5_1"/>
  <p:tag name="KSO_WM_UNIT_INDEX" val="1_5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5_2"/>
  <p:tag name="KSO_WM_UNIT_INDEX" val="1_5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1"/>
  <p:tag name="KSO_WM_UNIT_INDEX" val="1_4_1"/>
  <p:tag name="KSO_WM_UNIT_LAYERLEVEL" val="1_1_1"/>
  <p:tag name="KSO_WM_UNIT_LINE_FORE_SCHEMECOLOR_INDEX" val="7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1"/>
  <p:tag name="KSO_WM_UNIT_INDEX" val="1_5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2"/>
  <p:tag name="KSO_WM_UNIT_INDEX" val="1_5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1"/>
  <p:tag name="KSO_WM_UNIT_INDEX" val="1_2_1"/>
  <p:tag name="KSO_WM_UNIT_LAYERLEVEL" val="1_1_1"/>
  <p:tag name="KSO_WM_UNIT_LINE_FORE_SCHEMECOLOR_INDEX" val="7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2"/>
  <p:tag name="KSO_WM_UNIT_INDEX" val="1_3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7*e*1"/>
  <p:tag name="KSO_WM_UNIT_INDEX" val="1"/>
  <p:tag name="KSO_WM_UNIT_LAYERLEVEL" val="1"/>
  <p:tag name="KSO_WM_UNIT_NOCLEAR" val="0"/>
  <p:tag name="KSO_WM_UNIT_PRESET_TEXT" val="PART 01  "/>
  <p:tag name="KSO_WM_UNIT_TYPE" val="e"/>
  <p:tag name="KSO_WM_UNIT_VALUE" val="6"/>
</p:tagLst>
</file>

<file path=ppt/tags/tag1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6.xml><?xml version="1.0" encoding="utf-8"?>
<p:tagLst xmlns:p="http://schemas.openxmlformats.org/presentationml/2006/main">
  <p:tag name="KSO_WM_BEAUTIFY_FLAG" val="#wm#"/>
  <p:tag name="KSO_WM_SLIDE_CONTENT_AREA" val="{&quot;left&quot;:&quot;48.9&quot;,&quot;top&quot;:&quot;272.1&quot;,&quot;width&quot;:&quot;514.45&quot;,&quot;height&quot;:&quot;209.2&quot;}"/>
  <p:tag name="KSO_WM_SLIDE_ID" val="custom2023026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66"/>
  <p:tag name="KSO_WM_TEMPLATE_MASTER_TYPE" val="0"/>
  <p:tag name="KSO_WM_TEMPLATE_SUBCATEGORY" val="29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4">
      <a:dk1>
        <a:sysClr val="windowText" lastClr="000000"/>
      </a:dk1>
      <a:lt1>
        <a:sysClr val="window" lastClr="FFFFFF"/>
      </a:lt1>
      <a:dk2>
        <a:srgbClr val="44546A"/>
      </a:dk2>
      <a:lt2>
        <a:srgbClr val="F3F5FB"/>
      </a:lt2>
      <a:accent1>
        <a:srgbClr val="0CA9F8"/>
      </a:accent1>
      <a:accent2>
        <a:srgbClr val="6DAAF9"/>
      </a:accent2>
      <a:accent3>
        <a:srgbClr val="8993F8"/>
      </a:accent3>
      <a:accent4>
        <a:srgbClr val="A67CF7"/>
      </a:accent4>
      <a:accent5>
        <a:srgbClr val="C265F6"/>
      </a:accent5>
      <a:accent6>
        <a:srgbClr val="DF4EF5"/>
      </a:accent6>
      <a:hlink>
        <a:srgbClr val="0563C1"/>
      </a:hlink>
      <a:folHlink>
        <a:srgbClr val="954F72"/>
      </a:folHlink>
    </a:clrScheme>
    <a:fontScheme name="自定义 23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MiSans Heavy</vt:lpstr>
      <vt:lpstr>MiSans Normal</vt:lpstr>
      <vt:lpstr>+中文标题</vt:lpstr>
      <vt:lpstr>微软雅黑</vt:lpstr>
      <vt:lpstr>Wingdings</vt:lpstr>
      <vt:lpstr>Calibri Light</vt:lpstr>
      <vt:lpstr>Office Theme</vt:lpstr>
      <vt:lpstr>基层管理经验分享交流</vt:lpstr>
      <vt:lpstr>目录</vt:lpstr>
      <vt:lpstr>基层管理的重要性</vt:lpstr>
      <vt:lpstr>基层管理的定义</vt:lpstr>
      <vt:lpstr>基层管理对企业的影响</vt:lpstr>
      <vt:lpstr>基层管理在组织结构中的位置</vt:lpstr>
      <vt:lpstr>基层管理者的职责与能力</vt:lpstr>
      <vt:lpstr>基层管理者的职责</vt:lpstr>
      <vt:lpstr>基层管理者应具备的能力</vt:lpstr>
      <vt:lpstr>如何提升基层管理者的能力</vt:lpstr>
      <vt:lpstr>基层管理的实践经验</vt:lpstr>
      <vt:lpstr>人员管理</vt:lpstr>
      <vt:lpstr>任务分配与跟进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2024-09-03T17:01:57.364</cp:lastPrinted>
  <dcterms:created xsi:type="dcterms:W3CDTF">2024-09-03T09:01:57Z</dcterms:created>
  <dcterms:modified xsi:type="dcterms:W3CDTF">2024-09-03T09:01:59Z</dcterms:modified>
</cp:coreProperties>
</file>