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BC53D16-88DA-4F07-973E-757F50B313C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4" name="PlaceHolder 1"/>
          <p:cNvSpPr>
            <a:spLocks noGrp="1"/>
          </p:cNvSpPr>
          <p:nvPr>
            <p:ph type="sldImg"/>
          </p:nvPr>
        </p:nvSpPr>
        <p:spPr>
          <a:xfrm>
            <a:off x="685800" y="1143000"/>
            <a:ext cx="5486040" cy="3085920"/>
          </a:xfrm>
          <a:prstGeom prst="rect">
            <a:avLst/>
          </a:prstGeom>
          <a:ln w="0">
            <a:noFill/>
          </a:ln>
        </p:spPr>
      </p:sp>
      <p:sp>
        <p:nvSpPr>
          <p:cNvPr id="41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7" name="PlaceHolder 1"/>
          <p:cNvSpPr>
            <a:spLocks noGrp="1"/>
          </p:cNvSpPr>
          <p:nvPr>
            <p:ph type="sldImg"/>
          </p:nvPr>
        </p:nvSpPr>
        <p:spPr>
          <a:xfrm>
            <a:off x="685800" y="1143000"/>
            <a:ext cx="5486040" cy="3085920"/>
          </a:xfrm>
          <a:prstGeom prst="rect">
            <a:avLst/>
          </a:prstGeom>
          <a:ln w="0">
            <a:noFill/>
          </a:ln>
        </p:spPr>
      </p:sp>
      <p:sp>
        <p:nvSpPr>
          <p:cNvPr id="41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0" name="PlaceHolder 1"/>
          <p:cNvSpPr>
            <a:spLocks noGrp="1"/>
          </p:cNvSpPr>
          <p:nvPr>
            <p:ph type="sldImg"/>
          </p:nvPr>
        </p:nvSpPr>
        <p:spPr>
          <a:xfrm>
            <a:off x="685800" y="1143000"/>
            <a:ext cx="5486040" cy="3085920"/>
          </a:xfrm>
          <a:prstGeom prst="rect">
            <a:avLst/>
          </a:prstGeom>
          <a:ln w="0">
            <a:noFill/>
          </a:ln>
        </p:spPr>
      </p:sp>
      <p:sp>
        <p:nvSpPr>
          <p:cNvPr id="42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3" name="PlaceHolder 1"/>
          <p:cNvSpPr>
            <a:spLocks noGrp="1"/>
          </p:cNvSpPr>
          <p:nvPr>
            <p:ph type="sldImg"/>
          </p:nvPr>
        </p:nvSpPr>
        <p:spPr>
          <a:xfrm>
            <a:off x="685800" y="1143000"/>
            <a:ext cx="5486040" cy="3085920"/>
          </a:xfrm>
          <a:prstGeom prst="rect">
            <a:avLst/>
          </a:prstGeom>
          <a:ln w="0">
            <a:noFill/>
          </a:ln>
        </p:spPr>
      </p:sp>
      <p:sp>
        <p:nvSpPr>
          <p:cNvPr id="42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sldImg"/>
          </p:nvPr>
        </p:nvSpPr>
        <p:spPr>
          <a:xfrm>
            <a:off x="685800" y="1143000"/>
            <a:ext cx="5486040" cy="3085920"/>
          </a:xfrm>
          <a:prstGeom prst="rect">
            <a:avLst/>
          </a:prstGeom>
          <a:ln w="0">
            <a:noFill/>
          </a:ln>
        </p:spPr>
      </p:sp>
      <p:sp>
        <p:nvSpPr>
          <p:cNvPr id="42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9" name="PlaceHolder 1"/>
          <p:cNvSpPr>
            <a:spLocks noGrp="1"/>
          </p:cNvSpPr>
          <p:nvPr>
            <p:ph type="sldImg"/>
          </p:nvPr>
        </p:nvSpPr>
        <p:spPr>
          <a:xfrm>
            <a:off x="685800" y="1143000"/>
            <a:ext cx="5486040" cy="3085920"/>
          </a:xfrm>
          <a:prstGeom prst="rect">
            <a:avLst/>
          </a:prstGeom>
          <a:ln w="0">
            <a:noFill/>
          </a:ln>
        </p:spPr>
      </p:sp>
      <p:sp>
        <p:nvSpPr>
          <p:cNvPr id="43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2" name="PlaceHolder 1"/>
          <p:cNvSpPr>
            <a:spLocks noGrp="1"/>
          </p:cNvSpPr>
          <p:nvPr>
            <p:ph type="sldImg"/>
          </p:nvPr>
        </p:nvSpPr>
        <p:spPr>
          <a:xfrm>
            <a:off x="685800" y="1143000"/>
            <a:ext cx="5486040" cy="3085920"/>
          </a:xfrm>
          <a:prstGeom prst="rect">
            <a:avLst/>
          </a:prstGeom>
          <a:ln w="0">
            <a:noFill/>
          </a:ln>
        </p:spPr>
      </p:sp>
      <p:sp>
        <p:nvSpPr>
          <p:cNvPr id="43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5" name="PlaceHolder 1"/>
          <p:cNvSpPr>
            <a:spLocks noGrp="1"/>
          </p:cNvSpPr>
          <p:nvPr>
            <p:ph type="sldImg"/>
          </p:nvPr>
        </p:nvSpPr>
        <p:spPr>
          <a:xfrm>
            <a:off x="685800" y="1143000"/>
            <a:ext cx="5486040" cy="3085920"/>
          </a:xfrm>
          <a:prstGeom prst="rect">
            <a:avLst/>
          </a:prstGeom>
          <a:ln w="0">
            <a:noFill/>
          </a:ln>
        </p:spPr>
      </p:sp>
      <p:sp>
        <p:nvSpPr>
          <p:cNvPr id="436"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7"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0F1012-A12E-42C3-8ECC-7C24749485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27DB65-D327-4A6B-9A85-04607CA840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520805-624C-44E8-A0B2-A8716343E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A5ADA8-325F-47E1-A689-C89BFC899F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59CD77-74BF-4C49-B29A-D61523BD07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5DBB34-A9B0-4899-84AC-9E0715AAF5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2EFD61-F403-45CB-A361-6275A68A92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4CFED9-64F5-4ED0-A678-7E9D96E42A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6EE1C2-7BB4-4CD5-BB85-EDBDEC13DB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22AD0A-189D-4540-8269-736BFF767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5736BC-9FCA-4EFF-BB8F-BE951F4CF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467ACE2-0589-4937-B7B5-CB2EB4B1A31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B284770-862E-45B2-A738-490CD970E06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3.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4310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行业实践中的人员管理技巧培训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简介</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有效沟通技巧</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激励和奖励机制</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领导力与管理</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培训实践与案例分析</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7</a:t>
            </a:r>
            <a:r>
              <a:rPr lang="zh-CN" sz="2400" b="0" strike="noStrike" spc="-1">
                <a:solidFill>
                  <a:schemeClr val="accent3"/>
                </a:solidFill>
                <a:latin typeface="微软雅黑"/>
                <a:ea typeface="微软雅黑"/>
              </a:rPr>
              <a:t>章  参考资料</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8</a:t>
            </a:r>
            <a:r>
              <a:rPr lang="zh-CN" sz="2400" b="0" strike="noStrike" spc="-1">
                <a:solidFill>
                  <a:schemeClr val="accent3"/>
                </a:solidFill>
                <a:latin typeface="微软雅黑"/>
                <a:ea typeface="微软雅黑"/>
              </a:rPr>
              <a:t>章  未来发展展望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人员管理技巧培训概述</a:t>
            </a:r>
            <a:endParaRPr lang="en-US" sz="3600" b="0" strike="noStrike" spc="-1">
              <a:solidFill>
                <a:schemeClr val="dk1"/>
              </a:solidFill>
              <a:latin typeface="Arial"/>
            </a:endParaRPr>
          </a:p>
        </p:txBody>
      </p:sp>
      <p:sp>
        <p:nvSpPr>
          <p:cNvPr id="81"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关注员工需求，提高团队绩效</a:t>
            </a:r>
            <a:endParaRPr lang="en-US" sz="1600" b="0" strike="noStrike" spc="-1">
              <a:solidFill>
                <a:srgbClr val="FFFFFF"/>
              </a:solidFill>
              <a:latin typeface="Arial"/>
            </a:endParaRPr>
          </a:p>
        </p:txBody>
      </p:sp>
      <p:sp>
        <p:nvSpPr>
          <p:cNvPr id="82"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人员管理的重要性</a:t>
            </a:r>
            <a:endParaRPr lang="en-US" sz="2000" b="0" strike="noStrike" spc="-1">
              <a:solidFill>
                <a:srgbClr val="FFFFFF"/>
              </a:solidFill>
              <a:latin typeface="Arial"/>
            </a:endParaRPr>
          </a:p>
        </p:txBody>
      </p:sp>
      <p:sp>
        <p:nvSpPr>
          <p:cNvPr id="83"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提升管理者的领导力和沟通能力</a:t>
            </a:r>
            <a:endParaRPr lang="en-US" sz="1600" b="0" strike="noStrike" spc="-1">
              <a:solidFill>
                <a:srgbClr val="FFFFFF"/>
              </a:solidFill>
              <a:latin typeface="Arial"/>
            </a:endParaRPr>
          </a:p>
        </p:txBody>
      </p:sp>
      <p:sp>
        <p:nvSpPr>
          <p:cNvPr id="84"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培训的目的和意义</a:t>
            </a:r>
            <a:endParaRPr lang="en-US" sz="2000" b="0" strike="noStrike" spc="-1">
              <a:solidFill>
                <a:srgbClr val="FFFFFF"/>
              </a:solidFill>
              <a:latin typeface="Arial"/>
            </a:endParaRPr>
          </a:p>
        </p:txBody>
      </p:sp>
      <p:sp>
        <p:nvSpPr>
          <p:cNvPr id="85"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包括沟通策略、工作关系建立等内容</a:t>
            </a:r>
            <a:endParaRPr lang="en-US" sz="1600" b="0" strike="noStrike" spc="-1">
              <a:solidFill>
                <a:srgbClr val="FFFFFF"/>
              </a:solidFill>
              <a:latin typeface="Arial"/>
            </a:endParaRPr>
          </a:p>
        </p:txBody>
      </p:sp>
      <p:sp>
        <p:nvSpPr>
          <p:cNvPr id="86"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本课程内容概览</a:t>
            </a:r>
            <a:endParaRPr lang="en-US" sz="2000" b="0" strike="noStrike" spc="-1">
              <a:solidFill>
                <a:srgbClr val="FFFFFF"/>
              </a:solidFill>
              <a:latin typeface="Arial"/>
            </a:endParaRPr>
          </a:p>
        </p:txBody>
      </p:sp>
      <p:sp>
        <p:nvSpPr>
          <p:cNvPr id="87"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88"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人员管理的基础知识</a:t>
            </a:r>
            <a:endParaRPr lang="en-US" sz="3600" b="0" strike="noStrike" spc="-1">
              <a:solidFill>
                <a:schemeClr val="dk1"/>
              </a:solidFill>
              <a:latin typeface="Arial"/>
            </a:endParaRPr>
          </a:p>
        </p:txBody>
      </p:sp>
      <p:sp>
        <p:nvSpPr>
          <p:cNvPr id="9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关注员工的个人成长和职业发展</a:t>
            </a:r>
            <a:endParaRPr lang="en-US" sz="1600" b="0" strike="noStrike" spc="-1">
              <a:solidFill>
                <a:srgbClr val="FFFFFF"/>
              </a:solidFill>
              <a:latin typeface="Arial"/>
            </a:endParaRPr>
          </a:p>
        </p:txBody>
      </p:sp>
      <p:sp>
        <p:nvSpPr>
          <p:cNvPr id="9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了解员工需求</a:t>
            </a:r>
            <a:endParaRPr lang="en-US" sz="2000" b="0" strike="noStrike" spc="-1">
              <a:solidFill>
                <a:srgbClr val="FFFFFF"/>
              </a:solidFill>
              <a:latin typeface="Arial"/>
            </a:endParaRPr>
          </a:p>
        </p:txBody>
      </p:sp>
      <p:sp>
        <p:nvSpPr>
          <p:cNvPr id="9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9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9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促进团队协作和凝聚力</a:t>
            </a:r>
            <a:endParaRPr lang="en-US" sz="1600" b="0" strike="noStrike" spc="-1">
              <a:solidFill>
                <a:srgbClr val="FFFFFF"/>
              </a:solidFill>
              <a:latin typeface="Arial"/>
            </a:endParaRPr>
          </a:p>
        </p:txBody>
      </p:sp>
      <p:sp>
        <p:nvSpPr>
          <p:cNvPr id="9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建立良好的工作关系</a:t>
            </a:r>
            <a:endParaRPr lang="en-US" sz="2000" b="0" strike="noStrike" spc="-1">
              <a:solidFill>
                <a:srgbClr val="FFFFFF"/>
              </a:solidFill>
              <a:latin typeface="Arial"/>
            </a:endParaRPr>
          </a:p>
        </p:txBody>
      </p:sp>
      <p:sp>
        <p:nvSpPr>
          <p:cNvPr id="9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9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建立开放、透明的沟通渠道</a:t>
            </a:r>
            <a:endParaRPr lang="en-US" sz="1600" b="0" strike="noStrike" spc="-1">
              <a:solidFill>
                <a:srgbClr val="FFFFFF"/>
              </a:solidFill>
              <a:latin typeface="Arial"/>
            </a:endParaRPr>
          </a:p>
        </p:txBody>
      </p:sp>
      <p:sp>
        <p:nvSpPr>
          <p:cNvPr id="9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制定有效的沟通策略</a:t>
            </a:r>
            <a:endParaRPr lang="en-US" sz="2000" b="0" strike="noStrike" spc="-1">
              <a:solidFill>
                <a:srgbClr val="FFFFFF"/>
              </a:solidFill>
              <a:latin typeface="Arial"/>
            </a:endParaRPr>
          </a:p>
        </p:txBody>
      </p:sp>
      <p:pic>
        <p:nvPicPr>
          <p:cNvPr id="99"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面对面培训</a:t>
            </a:r>
            <a:endParaRPr lang="en-US" sz="1800" b="0" strike="noStrike" spc="-1">
              <a:solidFill>
                <a:srgbClr val="FFFFFF"/>
              </a:solidFill>
              <a:latin typeface="Arial"/>
            </a:endParaRPr>
          </a:p>
        </p:txBody>
      </p:sp>
      <p:sp>
        <p:nvSpPr>
          <p:cNvPr id="102"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加强师生互动</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实现实时问题解答</a:t>
            </a:r>
            <a:endParaRPr lang="en-US" sz="1400" b="0" strike="noStrike" spc="-1">
              <a:solidFill>
                <a:srgbClr val="FFFFFF"/>
              </a:solidFill>
              <a:latin typeface="Arial"/>
            </a:endParaRPr>
          </a:p>
        </p:txBody>
      </p:sp>
      <p:sp>
        <p:nvSpPr>
          <p:cNvPr id="1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实践演练</a:t>
            </a:r>
            <a:endParaRPr lang="en-US" sz="1800" b="0" strike="noStrike" spc="-1">
              <a:solidFill>
                <a:srgbClr val="FFFFFF"/>
              </a:solidFill>
              <a:latin typeface="Arial"/>
            </a:endParaRPr>
          </a:p>
        </p:txBody>
      </p:sp>
      <p:sp>
        <p:nvSpPr>
          <p:cNvPr id="105"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提升员工技能应用能力</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促进知识的实践化运用</a:t>
            </a:r>
            <a:endParaRPr lang="en-US" sz="1400" b="0" strike="noStrike" spc="-1">
              <a:solidFill>
                <a:srgbClr val="FFFFFF"/>
              </a:solidFill>
              <a:latin typeface="Arial"/>
            </a:endParaRPr>
          </a:p>
        </p:txBody>
      </p:sp>
      <p:sp>
        <p:nvSpPr>
          <p:cNvPr id="1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模拟训练</a:t>
            </a:r>
            <a:endParaRPr lang="en-US" sz="1800" b="0" strike="noStrike" spc="-1">
              <a:solidFill>
                <a:srgbClr val="FFFFFF"/>
              </a:solidFill>
              <a:latin typeface="Arial"/>
            </a:endParaRPr>
          </a:p>
        </p:txBody>
      </p:sp>
      <p:sp>
        <p:nvSpPr>
          <p:cNvPr id="108"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模拟真实工作场景</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培养员工应对挑战的能力</a:t>
            </a:r>
            <a:endParaRPr lang="en-US" sz="1400" b="0" strike="noStrike" spc="-1">
              <a:solidFill>
                <a:srgbClr val="FFFFFF"/>
              </a:solidFill>
              <a:latin typeface="Arial"/>
            </a:endParaRPr>
          </a:p>
        </p:txBody>
      </p:sp>
      <p:sp>
        <p:nvSpPr>
          <p:cNvPr id="10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培训方式和方法</a:t>
            </a:r>
            <a:endParaRPr lang="en-US" sz="3600" b="0" strike="noStrike" spc="-1">
              <a:solidFill>
                <a:schemeClr val="dk1"/>
              </a:solidFill>
              <a:latin typeface="Arial"/>
            </a:endParaRPr>
          </a:p>
        </p:txBody>
      </p:sp>
      <p:sp>
        <p:nvSpPr>
          <p:cNvPr id="1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线上培训</a:t>
            </a:r>
            <a:endParaRPr lang="en-US" sz="1800" b="0" strike="noStrike" spc="-1">
              <a:solidFill>
                <a:srgbClr val="FFFFFF"/>
              </a:solidFill>
              <a:latin typeface="Arial"/>
            </a:endParaRPr>
          </a:p>
        </p:txBody>
      </p:sp>
      <p:sp>
        <p:nvSpPr>
          <p:cNvPr id="112"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灵活安排学习时间</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便于跨地域团队参与</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评估和反馈</a:t>
            </a:r>
            <a:endParaRPr lang="en-US" sz="3600" b="0" strike="noStrike" spc="-1">
              <a:solidFill>
                <a:schemeClr val="dk1"/>
              </a:solidFill>
              <a:latin typeface="Arial"/>
            </a:endParaRPr>
          </a:p>
        </p:txBody>
      </p:sp>
      <p:sp>
        <p:nvSpPr>
          <p:cNvPr id="11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通过数据指标评估培训成果</a:t>
            </a:r>
            <a:endParaRPr lang="en-US" sz="1600" b="0" strike="noStrike" spc="-1">
              <a:solidFill>
                <a:srgbClr val="FFFFFF"/>
              </a:solidFill>
              <a:latin typeface="Arial"/>
            </a:endParaRPr>
          </a:p>
        </p:txBody>
      </p:sp>
      <p:sp>
        <p:nvSpPr>
          <p:cNvPr id="11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评估培训效果</a:t>
            </a:r>
            <a:endParaRPr lang="en-US" sz="2000" b="0" strike="noStrike" spc="-1">
              <a:solidFill>
                <a:srgbClr val="FFFFFF"/>
              </a:solidFill>
              <a:latin typeface="Arial"/>
            </a:endParaRPr>
          </a:p>
        </p:txBody>
      </p:sp>
      <p:sp>
        <p:nvSpPr>
          <p:cNvPr id="11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1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1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根据反馈结果不断优化培训课程</a:t>
            </a:r>
            <a:endParaRPr lang="en-US" sz="1600" b="0" strike="noStrike" spc="-1">
              <a:solidFill>
                <a:srgbClr val="FFFFFF"/>
              </a:solidFill>
              <a:latin typeface="Arial"/>
            </a:endParaRPr>
          </a:p>
        </p:txBody>
      </p:sp>
      <p:sp>
        <p:nvSpPr>
          <p:cNvPr id="11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持续改进方案</a:t>
            </a:r>
            <a:endParaRPr lang="en-US" sz="2000" b="0" strike="noStrike" spc="-1">
              <a:solidFill>
                <a:srgbClr val="FFFFFF"/>
              </a:solidFill>
              <a:latin typeface="Arial"/>
            </a:endParaRPr>
          </a:p>
        </p:txBody>
      </p:sp>
      <p:sp>
        <p:nvSpPr>
          <p:cNvPr id="12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2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及时了解员工的学习情况和反馈意见</a:t>
            </a:r>
            <a:endParaRPr lang="en-US" sz="1600" b="0" strike="noStrike" spc="-1">
              <a:solidFill>
                <a:srgbClr val="FFFFFF"/>
              </a:solidFill>
              <a:latin typeface="Arial"/>
            </a:endParaRPr>
          </a:p>
        </p:txBody>
      </p:sp>
      <p:sp>
        <p:nvSpPr>
          <p:cNvPr id="12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提供定期反馈</a:t>
            </a:r>
            <a:endParaRPr lang="en-US" sz="2000" b="0" strike="noStrike" spc="-1">
              <a:solidFill>
                <a:srgbClr val="FFFFFF"/>
              </a:solidFill>
              <a:latin typeface="Arial"/>
            </a:endParaRPr>
          </a:p>
        </p:txBody>
      </p:sp>
      <p:pic>
        <p:nvPicPr>
          <p:cNvPr id="123"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了解员工需求</a:t>
            </a:r>
            <a:endParaRPr lang="en-US" sz="2800" b="0" strike="noStrike" spc="-1">
              <a:solidFill>
                <a:srgbClr val="FFFFFF"/>
              </a:solidFill>
              <a:latin typeface="Arial"/>
            </a:endParaRPr>
          </a:p>
        </p:txBody>
      </p:sp>
      <p:sp>
        <p:nvSpPr>
          <p:cNvPr id="12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了解员工的个人需求和职业发展期望是有效管理团队的关键。通过沟通和调研，搭建员工需求反馈渠道，帮助管理者更好地满足团队成员的个性化需求。</a:t>
            </a:r>
            <a:endParaRPr lang="en-US" sz="1800" b="0" strike="noStrike" spc="-1">
              <a:solidFill>
                <a:srgbClr val="FFFFFF"/>
              </a:solidFill>
              <a:latin typeface="Arial"/>
            </a:endParaRPr>
          </a:p>
        </p:txBody>
      </p:sp>
      <p:sp>
        <p:nvSpPr>
          <p:cNvPr id="12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2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制定有效的沟通策略</a:t>
            </a:r>
            <a:endParaRPr lang="en-US" sz="3600" b="0" strike="noStrike" spc="-1">
              <a:solidFill>
                <a:schemeClr val="dk1"/>
              </a:solidFill>
              <a:latin typeface="Arial"/>
            </a:endParaRPr>
          </a:p>
        </p:txBody>
      </p:sp>
      <p:sp>
        <p:nvSpPr>
          <p:cNvPr id="130"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建立双向沟通机制，关注员工声音</a:t>
            </a:r>
            <a:endParaRPr lang="en-US" sz="1600" b="0" strike="noStrike" spc="-1">
              <a:solidFill>
                <a:srgbClr val="FFFFFF"/>
              </a:solidFill>
              <a:latin typeface="Arial"/>
            </a:endParaRPr>
          </a:p>
        </p:txBody>
      </p:sp>
      <p:sp>
        <p:nvSpPr>
          <p:cNvPr id="131"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倾听员工意见</a:t>
            </a:r>
            <a:endParaRPr lang="en-US" sz="2000" b="0" strike="noStrike" spc="-1">
              <a:solidFill>
                <a:srgbClr val="FFFFFF"/>
              </a:solidFill>
              <a:latin typeface="Arial"/>
            </a:endParaRPr>
          </a:p>
        </p:txBody>
      </p:sp>
      <p:sp>
        <p:nvSpPr>
          <p:cNvPr id="132"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清晰传达任务目标和工作期望</a:t>
            </a:r>
            <a:endParaRPr lang="en-US" sz="1600" b="0" strike="noStrike" spc="-1">
              <a:solidFill>
                <a:srgbClr val="FFFFFF"/>
              </a:solidFill>
              <a:latin typeface="Arial"/>
            </a:endParaRPr>
          </a:p>
        </p:txBody>
      </p:sp>
      <p:sp>
        <p:nvSpPr>
          <p:cNvPr id="133"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明确目标和期望</a:t>
            </a:r>
            <a:endParaRPr lang="en-US" sz="2000" b="0" strike="noStrike" spc="-1">
              <a:solidFill>
                <a:srgbClr val="FFFFFF"/>
              </a:solidFill>
              <a:latin typeface="Arial"/>
            </a:endParaRPr>
          </a:p>
        </p:txBody>
      </p:sp>
      <p:sp>
        <p:nvSpPr>
          <p:cNvPr id="134"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推动团队成员间的有效沟通</a:t>
            </a:r>
            <a:endParaRPr lang="en-US" sz="1600" b="0" strike="noStrike" spc="-1">
              <a:solidFill>
                <a:srgbClr val="FFFFFF"/>
              </a:solidFill>
              <a:latin typeface="Arial"/>
            </a:endParaRPr>
          </a:p>
        </p:txBody>
      </p:sp>
      <p:sp>
        <p:nvSpPr>
          <p:cNvPr id="135"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培养良好沟通习惯</a:t>
            </a:r>
            <a:endParaRPr lang="en-US" sz="2000" b="0" strike="noStrike" spc="-1">
              <a:solidFill>
                <a:srgbClr val="FFFFFF"/>
              </a:solidFill>
              <a:latin typeface="Arial"/>
            </a:endParaRPr>
          </a:p>
        </p:txBody>
      </p:sp>
      <p:sp>
        <p:nvSpPr>
          <p:cNvPr id="136"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7"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建立良好的工作关系</a:t>
            </a:r>
            <a:endParaRPr lang="en-US" sz="3600" b="0" strike="noStrike" spc="-1">
              <a:solidFill>
                <a:schemeClr val="dk1"/>
              </a:solidFill>
              <a:latin typeface="Arial"/>
            </a:endParaRPr>
          </a:p>
        </p:txBody>
      </p:sp>
      <p:sp>
        <p:nvSpPr>
          <p:cNvPr id="13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良好的工作关系是团队高效运转的基石。通过建立互信、互助的工作氛围，促进团队协作和凝聚力。管理者应注重团队成员之间的关系维护，激发团队创造力和凝聚力。</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第二章 有效沟通技巧</a:t>
            </a:r>
            <a:endParaRPr lang="en-US" sz="3600" b="0" strike="noStrike" spc="-1">
              <a:solidFill>
                <a:schemeClr val="dk1"/>
              </a:solidFill>
              <a:latin typeface="Arial"/>
            </a:endParaRPr>
          </a:p>
        </p:txBody>
      </p:sp>
      <p:sp>
        <p:nvSpPr>
          <p:cNvPr id="14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倾听技巧</a:t>
            </a:r>
            <a:endParaRPr lang="en-US" sz="2800" b="0" strike="noStrike" spc="-1">
              <a:solidFill>
                <a:srgbClr val="FFFFFF"/>
              </a:solidFill>
              <a:latin typeface="Arial"/>
            </a:endParaRPr>
          </a:p>
        </p:txBody>
      </p:sp>
      <p:sp>
        <p:nvSpPr>
          <p:cNvPr id="14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倾听是有效沟通的关键，主动倾听和避免打断可以帮助建立更好的沟通氛围。表达理解和同理心则有助于增进彼此之间的理解与共鸣。</a:t>
            </a:r>
            <a:endParaRPr lang="en-US" sz="1800" b="0" strike="noStrike" spc="-1">
              <a:solidFill>
                <a:srgbClr val="FFFFFF"/>
              </a:solidFill>
              <a:latin typeface="Arial"/>
            </a:endParaRPr>
          </a:p>
        </p:txBody>
      </p:sp>
      <p:sp>
        <p:nvSpPr>
          <p:cNvPr id="1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4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积极反馈</a:t>
            </a:r>
            <a:endParaRPr lang="en-US" sz="3600" b="0" strike="noStrike" spc="-1">
              <a:solidFill>
                <a:schemeClr val="dk1"/>
              </a:solidFill>
              <a:latin typeface="Arial"/>
            </a:endParaRPr>
          </a:p>
        </p:txBody>
      </p:sp>
      <p:sp>
        <p:nvSpPr>
          <p:cNvPr id="149"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积极鼓励员工的工作表现</a:t>
            </a:r>
            <a:endParaRPr lang="en-US" sz="1600" b="0" strike="noStrike" spc="-1">
              <a:solidFill>
                <a:srgbClr val="FFFFFF"/>
              </a:solidFill>
              <a:latin typeface="Arial"/>
            </a:endParaRPr>
          </a:p>
        </p:txBody>
      </p:sp>
      <p:sp>
        <p:nvSpPr>
          <p:cNvPr id="150"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肯定员工努力</a:t>
            </a:r>
            <a:endParaRPr lang="en-US" sz="2000" b="0" strike="noStrike" spc="-1">
              <a:solidFill>
                <a:srgbClr val="FFFFFF"/>
              </a:solidFill>
              <a:latin typeface="Arial"/>
            </a:endParaRPr>
          </a:p>
        </p:txBody>
      </p:sp>
      <p:sp>
        <p:nvSpPr>
          <p:cNvPr id="151"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给予建设性的意见和建议</a:t>
            </a:r>
            <a:endParaRPr lang="en-US" sz="1600" b="0" strike="noStrike" spc="-1">
              <a:solidFill>
                <a:srgbClr val="FFFFFF"/>
              </a:solidFill>
              <a:latin typeface="Arial"/>
            </a:endParaRPr>
          </a:p>
        </p:txBody>
      </p:sp>
      <p:sp>
        <p:nvSpPr>
          <p:cNvPr id="152"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提出建设性批评</a:t>
            </a:r>
            <a:endParaRPr lang="en-US" sz="2000" b="0" strike="noStrike" spc="-1">
              <a:solidFill>
                <a:srgbClr val="FFFFFF"/>
              </a:solidFill>
              <a:latin typeface="Arial"/>
            </a:endParaRPr>
          </a:p>
        </p:txBody>
      </p:sp>
      <p:sp>
        <p:nvSpPr>
          <p:cNvPr id="153"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激励员工不断提升自我</a:t>
            </a:r>
            <a:endParaRPr lang="en-US" sz="1600" b="0" strike="noStrike" spc="-1">
              <a:solidFill>
                <a:srgbClr val="FFFFFF"/>
              </a:solidFill>
              <a:latin typeface="Arial"/>
            </a:endParaRPr>
          </a:p>
        </p:txBody>
      </p:sp>
      <p:sp>
        <p:nvSpPr>
          <p:cNvPr id="154"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鼓励自我改进</a:t>
            </a:r>
            <a:endParaRPr lang="en-US" sz="2000" b="0" strike="noStrike" spc="-1">
              <a:solidFill>
                <a:srgbClr val="FFFFFF"/>
              </a:solidFill>
              <a:latin typeface="Arial"/>
            </a:endParaRPr>
          </a:p>
        </p:txBody>
      </p:sp>
      <p:sp>
        <p:nvSpPr>
          <p:cNvPr id="155"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56"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冲突解决</a:t>
            </a:r>
            <a:endParaRPr lang="en-US" sz="3600" b="0" strike="noStrike" spc="-1">
              <a:solidFill>
                <a:schemeClr val="dk1"/>
              </a:solidFill>
              <a:latin typeface="Arial"/>
            </a:endParaRPr>
          </a:p>
        </p:txBody>
      </p:sp>
      <p:sp>
        <p:nvSpPr>
          <p:cNvPr id="158"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了解冲突的根源和本质</a:t>
            </a:r>
            <a:endParaRPr lang="en-US" sz="1600" b="0" strike="noStrike" spc="-1">
              <a:solidFill>
                <a:srgbClr val="FFFFFF"/>
              </a:solidFill>
              <a:latin typeface="Arial"/>
            </a:endParaRPr>
          </a:p>
        </p:txBody>
      </p:sp>
      <p:sp>
        <p:nvSpPr>
          <p:cNvPr id="159"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辨别冲突类型</a:t>
            </a:r>
            <a:endParaRPr lang="en-US" sz="2000" b="0" strike="noStrike" spc="-1">
              <a:solidFill>
                <a:srgbClr val="FFFFFF"/>
              </a:solidFill>
              <a:latin typeface="Arial"/>
            </a:endParaRPr>
          </a:p>
        </p:txBody>
      </p:sp>
      <p:sp>
        <p:nvSpPr>
          <p:cNvPr id="160"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寻求双方共同认可的观点</a:t>
            </a:r>
            <a:endParaRPr lang="en-US" sz="1600" b="0" strike="noStrike" spc="-1">
              <a:solidFill>
                <a:srgbClr val="FFFFFF"/>
              </a:solidFill>
              <a:latin typeface="Arial"/>
            </a:endParaRPr>
          </a:p>
        </p:txBody>
      </p:sp>
      <p:sp>
        <p:nvSpPr>
          <p:cNvPr id="161"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寻找共同点</a:t>
            </a:r>
            <a:endParaRPr lang="en-US" sz="2000" b="0" strike="noStrike" spc="-1">
              <a:solidFill>
                <a:srgbClr val="FFFFFF"/>
              </a:solidFill>
              <a:latin typeface="Arial"/>
            </a:endParaRPr>
          </a:p>
        </p:txBody>
      </p:sp>
      <p:sp>
        <p:nvSpPr>
          <p:cNvPr id="162"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力求达成双赢的解决办法</a:t>
            </a:r>
            <a:endParaRPr lang="en-US" sz="1600" b="0" strike="noStrike" spc="-1">
              <a:solidFill>
                <a:srgbClr val="FFFFFF"/>
              </a:solidFill>
              <a:latin typeface="Arial"/>
            </a:endParaRPr>
          </a:p>
        </p:txBody>
      </p:sp>
      <p:sp>
        <p:nvSpPr>
          <p:cNvPr id="163"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寻求 </a:t>
            </a:r>
            <a:r>
              <a:rPr lang="en-US" sz="2000" b="1" strike="noStrike" spc="-1">
                <a:solidFill>
                  <a:schemeClr val="accent3"/>
                </a:solidFill>
                <a:latin typeface="微软雅黑"/>
                <a:ea typeface="微软雅黑"/>
              </a:rPr>
              <a:t>win-win </a:t>
            </a:r>
            <a:r>
              <a:rPr lang="zh-CN" sz="2000" b="1" strike="noStrike" spc="-1">
                <a:solidFill>
                  <a:schemeClr val="accent3"/>
                </a:solidFill>
                <a:latin typeface="微软雅黑"/>
                <a:ea typeface="微软雅黑"/>
              </a:rPr>
              <a:t>解决方案</a:t>
            </a:r>
            <a:endParaRPr lang="en-US" sz="2000" b="0" strike="noStrike" spc="-1">
              <a:solidFill>
                <a:srgbClr val="FFFFFF"/>
              </a:solidFill>
              <a:latin typeface="Arial"/>
            </a:endParaRPr>
          </a:p>
        </p:txBody>
      </p:sp>
      <p:sp>
        <p:nvSpPr>
          <p:cNvPr id="164"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65"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有效团队建设</a:t>
            </a:r>
            <a:endParaRPr lang="en-US" sz="3600" b="0" strike="noStrike" spc="-1">
              <a:solidFill>
                <a:schemeClr val="dk1"/>
              </a:solidFill>
              <a:latin typeface="Arial"/>
            </a:endParaRPr>
          </a:p>
        </p:txBody>
      </p:sp>
      <p:sp>
        <p:nvSpPr>
          <p:cNvPr id="167"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相互信任是团队协作的基石</a:t>
            </a:r>
            <a:endParaRPr lang="en-US" sz="1600" b="0" strike="noStrike" spc="-1">
              <a:solidFill>
                <a:srgbClr val="FFFFFF"/>
              </a:solidFill>
              <a:latin typeface="Arial"/>
            </a:endParaRPr>
          </a:p>
        </p:txBody>
      </p:sp>
      <p:sp>
        <p:nvSpPr>
          <p:cNvPr id="168"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建立信任</a:t>
            </a:r>
            <a:endParaRPr lang="en-US" sz="2000" b="0" strike="noStrike" spc="-1">
              <a:solidFill>
                <a:srgbClr val="FFFFFF"/>
              </a:solidFill>
              <a:latin typeface="Arial"/>
            </a:endParaRPr>
          </a:p>
        </p:txBody>
      </p:sp>
      <p:sp>
        <p:nvSpPr>
          <p:cNvPr id="169"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合理分工有助于提高工作效率</a:t>
            </a:r>
            <a:endParaRPr lang="en-US" sz="1600" b="0" strike="noStrike" spc="-1">
              <a:solidFill>
                <a:srgbClr val="FFFFFF"/>
              </a:solidFill>
              <a:latin typeface="Arial"/>
            </a:endParaRPr>
          </a:p>
        </p:txBody>
      </p:sp>
      <p:sp>
        <p:nvSpPr>
          <p:cNvPr id="170"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分工合作</a:t>
            </a:r>
            <a:endParaRPr lang="en-US" sz="2000" b="0" strike="noStrike" spc="-1">
              <a:solidFill>
                <a:srgbClr val="FFFFFF"/>
              </a:solidFill>
              <a:latin typeface="Arial"/>
            </a:endParaRPr>
          </a:p>
        </p:txBody>
      </p:sp>
      <p:sp>
        <p:nvSpPr>
          <p:cNvPr id="171"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激励可以激发团队成员的工作热情</a:t>
            </a:r>
            <a:endParaRPr lang="en-US" sz="1600" b="0" strike="noStrike" spc="-1">
              <a:solidFill>
                <a:srgbClr val="FFFFFF"/>
              </a:solidFill>
              <a:latin typeface="Arial"/>
            </a:endParaRPr>
          </a:p>
        </p:txBody>
      </p:sp>
      <p:sp>
        <p:nvSpPr>
          <p:cNvPr id="172"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激励团队成员</a:t>
            </a:r>
            <a:endParaRPr lang="en-US" sz="2000" b="0" strike="noStrike" spc="-1">
              <a:solidFill>
                <a:srgbClr val="FFFFFF"/>
              </a:solidFill>
              <a:latin typeface="Arial"/>
            </a:endParaRPr>
          </a:p>
        </p:txBody>
      </p:sp>
      <p:sp>
        <p:nvSpPr>
          <p:cNvPr id="173"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74"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176"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通过有效沟通技巧的应用，可以帮助管理者更好地与团队成员沟通交流，增进团队凝聚力，提高工作效率。</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激励和奖励机制</a:t>
            </a:r>
            <a:endParaRPr lang="en-US" sz="3600" b="0" strike="noStrike" spc="-1">
              <a:solidFill>
                <a:schemeClr val="dk1"/>
              </a:solidFill>
              <a:latin typeface="Arial"/>
            </a:endParaRPr>
          </a:p>
        </p:txBody>
      </p:sp>
      <p:sp>
        <p:nvSpPr>
          <p:cNvPr id="1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激励理论概述</a:t>
            </a:r>
            <a:endParaRPr lang="en-US" sz="3600" b="0" strike="noStrike" spc="-1">
              <a:solidFill>
                <a:schemeClr val="dk1"/>
              </a:solidFill>
              <a:latin typeface="Arial"/>
            </a:endParaRPr>
          </a:p>
        </p:txBody>
      </p:sp>
      <p:sp>
        <p:nvSpPr>
          <p:cNvPr id="18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提出人类需求可以按照层次划分</a:t>
            </a:r>
            <a:endParaRPr lang="en-US" sz="1600" b="0" strike="noStrike" spc="-1">
              <a:solidFill>
                <a:srgbClr val="FFFFFF"/>
              </a:solidFill>
              <a:latin typeface="Arial"/>
            </a:endParaRPr>
          </a:p>
        </p:txBody>
      </p:sp>
      <p:sp>
        <p:nvSpPr>
          <p:cNvPr id="18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马斯洛需求层次理论</a:t>
            </a:r>
            <a:endParaRPr lang="en-US" sz="2000" b="0" strike="noStrike" spc="-1">
              <a:solidFill>
                <a:srgbClr val="FFFFFF"/>
              </a:solidFill>
              <a:latin typeface="Arial"/>
            </a:endParaRPr>
          </a:p>
        </p:txBody>
      </p:sp>
      <p:sp>
        <p:nvSpPr>
          <p:cNvPr id="18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8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关注成就感对个体激励的影响</a:t>
            </a:r>
            <a:endParaRPr lang="en-US" sz="1600" b="0" strike="noStrike" spc="-1">
              <a:solidFill>
                <a:srgbClr val="FFFFFF"/>
              </a:solidFill>
              <a:latin typeface="Arial"/>
            </a:endParaRPr>
          </a:p>
        </p:txBody>
      </p:sp>
      <p:sp>
        <p:nvSpPr>
          <p:cNvPr id="1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麦克莱兰成就动机理论</a:t>
            </a:r>
            <a:endParaRPr lang="en-US" sz="2000" b="0" strike="noStrike" spc="-1">
              <a:solidFill>
                <a:srgbClr val="FFFFFF"/>
              </a:solidFill>
              <a:latin typeface="Arial"/>
            </a:endParaRPr>
          </a:p>
        </p:txBody>
      </p:sp>
      <p:sp>
        <p:nvSpPr>
          <p:cNvPr id="1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区分了激励和满足两种不同因素</a:t>
            </a:r>
            <a:endParaRPr lang="en-US" sz="1600" b="0" strike="noStrike" spc="-1">
              <a:solidFill>
                <a:srgbClr val="FFFFFF"/>
              </a:solidFill>
              <a:latin typeface="Arial"/>
            </a:endParaRPr>
          </a:p>
        </p:txBody>
      </p:sp>
      <p:sp>
        <p:nvSpPr>
          <p:cNvPr id="1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赫兹伯格双因素理论</a:t>
            </a:r>
            <a:endParaRPr lang="en-US" sz="2000" b="0" strike="noStrike" spc="-1">
              <a:solidFill>
                <a:srgbClr val="FFFFFF"/>
              </a:solidFill>
              <a:latin typeface="Arial"/>
            </a:endParaRPr>
          </a:p>
        </p:txBody>
      </p:sp>
      <p:pic>
        <p:nvPicPr>
          <p:cNvPr id="190"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岗位晋升激励</a:t>
            </a:r>
            <a:endParaRPr lang="en-US" sz="1800" b="0" strike="noStrike" spc="-1">
              <a:solidFill>
                <a:srgbClr val="FFFFFF"/>
              </a:solidFill>
              <a:latin typeface="Arial"/>
            </a:endParaRPr>
          </a:p>
        </p:txBody>
      </p:sp>
      <p:sp>
        <p:nvSpPr>
          <p:cNvPr id="193"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提供晋升机会以激励员工</a:t>
            </a:r>
            <a:endParaRPr lang="en-US" sz="1400" b="0" strike="noStrike" spc="-1">
              <a:solidFill>
                <a:srgbClr val="FFFFFF"/>
              </a:solidFill>
              <a:latin typeface="Arial"/>
            </a:endParaRPr>
          </a:p>
        </p:txBody>
      </p:sp>
      <p:sp>
        <p:nvSpPr>
          <p:cNvPr id="1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荣誉表彰机制</a:t>
            </a:r>
            <a:endParaRPr lang="en-US" sz="1800" b="0" strike="noStrike" spc="-1">
              <a:solidFill>
                <a:srgbClr val="FFFFFF"/>
              </a:solidFill>
              <a:latin typeface="Arial"/>
            </a:endParaRPr>
          </a:p>
        </p:txBody>
      </p:sp>
      <p:sp>
        <p:nvSpPr>
          <p:cNvPr id="196"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通过表彰员工成就来激励</a:t>
            </a:r>
            <a:endParaRPr lang="en-US" sz="1400" b="0" strike="noStrike" spc="-1">
              <a:solidFill>
                <a:srgbClr val="FFFFFF"/>
              </a:solidFill>
              <a:latin typeface="Arial"/>
            </a:endParaRPr>
          </a:p>
        </p:txBody>
      </p:sp>
      <p:sp>
        <p:nvSpPr>
          <p:cNvPr id="1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99"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20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奖励机制的设计</a:t>
            </a:r>
            <a:endParaRPr lang="en-US" sz="3600" b="0" strike="noStrike" spc="-1">
              <a:solidFill>
                <a:schemeClr val="dk1"/>
              </a:solidFill>
              <a:latin typeface="Arial"/>
            </a:endParaRPr>
          </a:p>
        </p:txBody>
      </p:sp>
      <p:sp>
        <p:nvSpPr>
          <p:cNvPr id="2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工资奖金制度</a:t>
            </a:r>
            <a:endParaRPr lang="en-US" sz="1800" b="0" strike="noStrike" spc="-1">
              <a:solidFill>
                <a:srgbClr val="FFFFFF"/>
              </a:solidFill>
              <a:latin typeface="Arial"/>
            </a:endParaRPr>
          </a:p>
        </p:txBody>
      </p:sp>
      <p:sp>
        <p:nvSpPr>
          <p:cNvPr id="203"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根据绩效发放奖金</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心理激励方法</a:t>
            </a:r>
            <a:endParaRPr lang="en-US" sz="2800" b="0" strike="noStrike" spc="-1">
              <a:solidFill>
                <a:srgbClr val="FFFFFF"/>
              </a:solidFill>
              <a:latin typeface="Arial"/>
            </a:endParaRPr>
          </a:p>
        </p:txBody>
      </p:sp>
      <p:sp>
        <p:nvSpPr>
          <p:cNvPr id="20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心理激励方法包括绩效考核、身份认同和发展机会，通过这些方式激励员工，提高工作积极性和效率。绩效考核可以帮助员工认识自己的工作表现，身份认同让员工更有归属感，发展机会则为员工提供成长空间。</a:t>
            </a:r>
            <a:endParaRPr lang="en-US" sz="1800" b="0" strike="noStrike" spc="-1">
              <a:solidFill>
                <a:srgbClr val="FFFFFF"/>
              </a:solidFill>
              <a:latin typeface="Arial"/>
            </a:endParaRPr>
          </a:p>
        </p:txBody>
      </p:sp>
      <p:sp>
        <p:nvSpPr>
          <p:cNvPr id="2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20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长期激励策略</a:t>
            </a:r>
            <a:endParaRPr lang="en-US" sz="3600" b="0" strike="noStrike" spc="-1">
              <a:solidFill>
                <a:schemeClr val="dk1"/>
              </a:solidFill>
              <a:latin typeface="Arial"/>
            </a:endParaRPr>
          </a:p>
        </p:txBody>
      </p:sp>
      <p:sp>
        <p:nvSpPr>
          <p:cNvPr id="210"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提供领导培训课程</a:t>
            </a:r>
            <a:endParaRPr lang="en-US" sz="1600" b="0" strike="noStrike" spc="-1">
              <a:solidFill>
                <a:srgbClr val="FFFFFF"/>
              </a:solidFill>
              <a:latin typeface="Arial"/>
            </a:endParaRPr>
          </a:p>
        </p:txBody>
      </p:sp>
      <p:sp>
        <p:nvSpPr>
          <p:cNvPr id="211"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培养领导能力</a:t>
            </a:r>
            <a:endParaRPr lang="en-US" sz="2000" b="0" strike="noStrike" spc="-1">
              <a:solidFill>
                <a:srgbClr val="FFFFFF"/>
              </a:solidFill>
              <a:latin typeface="Arial"/>
            </a:endParaRPr>
          </a:p>
        </p:txBody>
      </p:sp>
      <p:sp>
        <p:nvSpPr>
          <p:cNvPr id="212"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根据个人发展制定奖励计划</a:t>
            </a:r>
            <a:endParaRPr lang="en-US" sz="1600" b="0" strike="noStrike" spc="-1">
              <a:solidFill>
                <a:srgbClr val="FFFFFF"/>
              </a:solidFill>
              <a:latin typeface="Arial"/>
            </a:endParaRPr>
          </a:p>
        </p:txBody>
      </p:sp>
      <p:sp>
        <p:nvSpPr>
          <p:cNvPr id="213"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奖励个人成长</a:t>
            </a:r>
            <a:endParaRPr lang="en-US" sz="2000" b="0" strike="noStrike" spc="-1">
              <a:solidFill>
                <a:srgbClr val="FFFFFF"/>
              </a:solidFill>
              <a:latin typeface="Arial"/>
            </a:endParaRPr>
          </a:p>
        </p:txBody>
      </p:sp>
      <p:sp>
        <p:nvSpPr>
          <p:cNvPr id="214"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设定长期发展目标</a:t>
            </a:r>
            <a:endParaRPr lang="en-US" sz="1600" b="0" strike="noStrike" spc="-1">
              <a:solidFill>
                <a:srgbClr val="FFFFFF"/>
              </a:solidFill>
              <a:latin typeface="Arial"/>
            </a:endParaRPr>
          </a:p>
        </p:txBody>
      </p:sp>
      <p:sp>
        <p:nvSpPr>
          <p:cNvPr id="215"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制定长期目标和规划</a:t>
            </a:r>
            <a:endParaRPr lang="en-US" sz="2000" b="0" strike="noStrike" spc="-1">
              <a:solidFill>
                <a:srgbClr val="FFFFFF"/>
              </a:solidFill>
              <a:latin typeface="Arial"/>
            </a:endParaRPr>
          </a:p>
        </p:txBody>
      </p:sp>
      <p:sp>
        <p:nvSpPr>
          <p:cNvPr id="216"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17"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21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人员管理技巧培训中，激励和奖励机制起着至关重要的作用。通过激励理论的理解和奖励机制的设计，可以有效激发员工的工作动力和创造力，提高整体团队的绩效表现。同时，长期激励策略的制定也能帮助企业留住优秀人才，实现持续发展。</a:t>
            </a:r>
            <a:endParaRPr lang="en-US" sz="20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4</a:t>
            </a:r>
            <a:r>
              <a:rPr lang="zh-CN" sz="3600" b="1" strike="noStrike" spc="299">
                <a:solidFill>
                  <a:schemeClr val="accent3"/>
                </a:solidFill>
                <a:latin typeface="Arial"/>
                <a:ea typeface="微软雅黑"/>
              </a:rPr>
              <a:t>章 领导力与管理</a:t>
            </a:r>
            <a:endParaRPr lang="en-US" sz="3600" b="0" strike="noStrike" spc="-1">
              <a:solidFill>
                <a:schemeClr val="dk1"/>
              </a:solidFill>
              <a:latin typeface="Arial"/>
            </a:endParaRPr>
          </a:p>
        </p:txBody>
      </p:sp>
      <p:sp>
        <p:nvSpPr>
          <p:cNvPr id="2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2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领导力的要素</a:t>
            </a:r>
            <a:endParaRPr lang="en-US" sz="2800" b="0" strike="noStrike" spc="-1">
              <a:solidFill>
                <a:srgbClr val="FFFFFF"/>
              </a:solidFill>
              <a:latin typeface="Arial"/>
            </a:endParaRPr>
          </a:p>
        </p:txBody>
      </p:sp>
      <p:sp>
        <p:nvSpPr>
          <p:cNvPr id="22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领导力是一个领导者在组织中影响他人并引导他人朝着共同目标努力的能力。沟通技巧、决策能力以及团队管理能力是构成领导力的重要要素。</a:t>
            </a:r>
            <a:endParaRPr lang="en-US" sz="1800" b="0" strike="noStrike" spc="-1">
              <a:solidFill>
                <a:srgbClr val="FFFFFF"/>
              </a:solidFill>
              <a:latin typeface="Arial"/>
            </a:endParaRPr>
          </a:p>
        </p:txBody>
      </p:sp>
      <p:sp>
        <p:nvSpPr>
          <p:cNvPr id="2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22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不同领导风格</a:t>
            </a:r>
            <a:endParaRPr lang="en-US" sz="3600" b="0" strike="noStrike" spc="-1">
              <a:solidFill>
                <a:schemeClr val="dk1"/>
              </a:solidFill>
              <a:latin typeface="Arial"/>
            </a:endParaRPr>
          </a:p>
        </p:txBody>
      </p:sp>
      <p:sp>
        <p:nvSpPr>
          <p:cNvPr id="229"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着重于任务完成</a:t>
            </a:r>
            <a:endParaRPr lang="en-US" sz="1600" b="0" strike="noStrike" spc="-1">
              <a:solidFill>
                <a:srgbClr val="FFFFFF"/>
              </a:solidFill>
              <a:latin typeface="Arial"/>
            </a:endParaRPr>
          </a:p>
        </p:txBody>
      </p:sp>
      <p:sp>
        <p:nvSpPr>
          <p:cNvPr id="230"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任务型领导</a:t>
            </a:r>
            <a:endParaRPr lang="en-US" sz="2000" b="0" strike="noStrike" spc="-1">
              <a:solidFill>
                <a:srgbClr val="FFFFFF"/>
              </a:solidFill>
              <a:latin typeface="Arial"/>
            </a:endParaRPr>
          </a:p>
        </p:txBody>
      </p:sp>
      <p:sp>
        <p:nvSpPr>
          <p:cNvPr id="231"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侧重于人际关系</a:t>
            </a:r>
            <a:endParaRPr lang="en-US" sz="1600" b="0" strike="noStrike" spc="-1">
              <a:solidFill>
                <a:srgbClr val="FFFFFF"/>
              </a:solidFill>
              <a:latin typeface="Arial"/>
            </a:endParaRPr>
          </a:p>
        </p:txBody>
      </p:sp>
      <p:sp>
        <p:nvSpPr>
          <p:cNvPr id="232"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关系型领导</a:t>
            </a:r>
            <a:endParaRPr lang="en-US" sz="2000" b="0" strike="noStrike" spc="-1">
              <a:solidFill>
                <a:srgbClr val="FFFFFF"/>
              </a:solidFill>
              <a:latin typeface="Arial"/>
            </a:endParaRPr>
          </a:p>
        </p:txBody>
      </p:sp>
      <p:sp>
        <p:nvSpPr>
          <p:cNvPr id="233"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适应变革，推动变革</a:t>
            </a:r>
            <a:endParaRPr lang="en-US" sz="1600" b="0" strike="noStrike" spc="-1">
              <a:solidFill>
                <a:srgbClr val="FFFFFF"/>
              </a:solidFill>
              <a:latin typeface="Arial"/>
            </a:endParaRPr>
          </a:p>
        </p:txBody>
      </p:sp>
      <p:sp>
        <p:nvSpPr>
          <p:cNvPr id="234"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变革型领导</a:t>
            </a:r>
            <a:endParaRPr lang="en-US" sz="2000" b="0" strike="noStrike" spc="-1">
              <a:solidFill>
                <a:srgbClr val="FFFFFF"/>
              </a:solidFill>
              <a:latin typeface="Arial"/>
            </a:endParaRPr>
          </a:p>
        </p:txBody>
      </p:sp>
      <p:sp>
        <p:nvSpPr>
          <p:cNvPr id="235"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36"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https://d.book118.com/468143103010006050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158</Paragraphs>
  <Slides>26</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行业实践中的人员管理技巧培训</vt:lpstr>
      <vt:lpstr>目录</vt:lpstr>
      <vt:lpstr>第1章 简介</vt:lpstr>
      <vt:lpstr>人员管理技巧培训概述</vt:lpstr>
      <vt:lpstr>人员管理的基础知识</vt:lpstr>
      <vt:lpstr>培训方式和方法</vt:lpstr>
      <vt:lpstr>评估和反馈</vt:lpstr>
      <vt:lpstr> </vt:lpstr>
      <vt:lpstr>制定有效的沟通策略</vt:lpstr>
      <vt:lpstr>建立良好的工作关系</vt:lpstr>
      <vt:lpstr>第二章 有效沟通技巧</vt:lpstr>
      <vt:lpstr> </vt:lpstr>
      <vt:lpstr>积极反馈</vt:lpstr>
      <vt:lpstr>冲突解决</vt:lpstr>
      <vt:lpstr>有效团队建设</vt:lpstr>
      <vt:lpstr>总结</vt:lpstr>
      <vt:lpstr>第3章 激励和奖励机制</vt:lpstr>
      <vt:lpstr>激励理论概述</vt:lpstr>
      <vt:lpstr>奖励机制的设计</vt:lpstr>
      <vt:lpstr> </vt:lpstr>
      <vt:lpstr>长期激励策略</vt:lpstr>
      <vt:lpstr>总结</vt:lpstr>
      <vt:lpstr>第4章 领导力与管理</vt:lpstr>
      <vt:lpstr> </vt:lpstr>
      <vt:lpstr>不同领导风格</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2024-09-29T14:44:00.457</cp:lastPrinted>
  <dcterms:created xsi:type="dcterms:W3CDTF">2024-09-29T06:44:00Z</dcterms:created>
  <dcterms:modified xsi:type="dcterms:W3CDTF">2024-09-29T06:44:02Z</dcterms:modified>
</cp:coreProperties>
</file>