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73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03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ED4B7-8F65-437F-950D-1869FE529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6C0EB-8C64-45EF-A10E-4CCA02FA3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EE3C6-335D-4F51-96B0-0BD5356A6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8FF43-1137-457E-8B5F-0BB8026E6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0C17FC-A615-4166-B7F3-E57830B4A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F6B188-3939-4F52-AE53-A4BD2C5BF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70FCFE-5D5E-4443-9A9A-FC195FE52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123CB-A7C4-4024-8673-EDC344853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EC69D-830B-4926-ABCC-54716A98C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11DF2-B2D8-41B2-9080-7B15165E9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7FAE3-0643-46C4-B9B2-8D4D9100A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727" r:id="rId2"/>
    <p:sldLayoutId id="2147486728" r:id="rId3"/>
    <p:sldLayoutId id="2147486729" r:id="rId4"/>
    <p:sldLayoutId id="2147486730" r:id="rId5"/>
    <p:sldLayoutId id="2147486731" r:id="rId6"/>
    <p:sldLayoutId id="2147486732" r:id="rId7"/>
    <p:sldLayoutId id="2147486733" r:id="rId8"/>
    <p:sldLayoutId id="2147486734" r:id="rId9"/>
    <p:sldLayoutId id="2147486735" r:id="rId10"/>
    <p:sldLayoutId id="214748673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tags" Target="../tags/tag202.xml" /><Relationship Id="rId4" Type="http://schemas.openxmlformats.org/officeDocument/2006/relationships/tags" Target="../tags/tag167.xml" /><Relationship Id="rId40" Type="http://schemas.openxmlformats.org/officeDocument/2006/relationships/tags" Target="../tags/tag203.xml" /><Relationship Id="rId41" Type="http://schemas.openxmlformats.org/officeDocument/2006/relationships/tags" Target="../tags/tag204.xml" /><Relationship Id="rId42" Type="http://schemas.openxmlformats.org/officeDocument/2006/relationships/tags" Target="../tags/tag205.xml" /><Relationship Id="rId43" Type="http://schemas.openxmlformats.org/officeDocument/2006/relationships/tags" Target="../tags/tag206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tags" Target="../tags/tag298.xml" /><Relationship Id="rId13" Type="http://schemas.openxmlformats.org/officeDocument/2006/relationships/tags" Target="../tags/tag299.xml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tags" Target="../tags/tag290.xml" /><Relationship Id="rId5" Type="http://schemas.openxmlformats.org/officeDocument/2006/relationships/tags" Target="../tags/tag291.xml" /><Relationship Id="rId6" Type="http://schemas.openxmlformats.org/officeDocument/2006/relationships/tags" Target="../tags/tag292.xml" /><Relationship Id="rId7" Type="http://schemas.openxmlformats.org/officeDocument/2006/relationships/tags" Target="../tags/tag293.xml" /><Relationship Id="rId8" Type="http://schemas.openxmlformats.org/officeDocument/2006/relationships/tags" Target="../tags/tag294.xml" /><Relationship Id="rId9" Type="http://schemas.openxmlformats.org/officeDocument/2006/relationships/tags" Target="../tags/tag29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0.xml" /><Relationship Id="rId3" Type="http://schemas.openxmlformats.org/officeDocument/2006/relationships/tags" Target="../tags/tag301.xml" /><Relationship Id="rId4" Type="http://schemas.openxmlformats.org/officeDocument/2006/relationships/tags" Target="../tags/tag30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332203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2024年新能源汽车产业的发展趋势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新能源汽车产业的发展历程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2024年新能源汽车产业的趋势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新能源汽车产业链分析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新能源汽车产业的挑战与机遇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新能源汽车产业的投资与前景分析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新能源汽车产业的发展历程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3750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产业起源</a:t>
            </a:r>
            <a:endParaRPr lang="zh-CN" altLang="en-US"/>
          </a:p>
        </p:txBody>
      </p:sp>
      <p:sp>
        <p:nvSpPr>
          <p:cNvPr id="1049218" name="Freeform 488"/>
          <p:cNvSpPr/>
          <p:nvPr>
            <p:custDataLst>
              <p:tags r:id="rId2"/>
            </p:custDataLst>
          </p:nvPr>
        </p:nvSpPr>
        <p:spPr>
          <a:xfrm>
            <a:off x="3445146" y="3048525"/>
            <a:ext cx="734748" cy="83907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0" name="序号"/>
          <p:cNvSpPr txBox="1"/>
          <p:nvPr>
            <p:custDataLst>
              <p:tags r:id="rId3"/>
            </p:custDataLst>
          </p:nvPr>
        </p:nvSpPr>
        <p:spPr>
          <a:xfrm>
            <a:off x="3557906" y="3233953"/>
            <a:ext cx="508866" cy="46711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9222" name="椭圆 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3768392" y="2577436"/>
            <a:ext cx="88788" cy="88788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29" name="直接连接符 11"/>
          <p:cNvCxnSpPr/>
          <p:nvPr>
            <p:custDataLst>
              <p:tags r:id="rId5"/>
            </p:custDataLst>
          </p:nvPr>
        </p:nvCxnSpPr>
        <p:spPr>
          <a:xfrm flipH="1">
            <a:off x="3812244" y="2621914"/>
            <a:ext cx="0" cy="426181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24" name="标题"/>
          <p:cNvSpPr txBox="1"/>
          <p:nvPr>
            <p:custDataLst>
              <p:tags r:id="rId6"/>
            </p:custDataLst>
          </p:nvPr>
        </p:nvSpPr>
        <p:spPr>
          <a:xfrm>
            <a:off x="3084312" y="1319530"/>
            <a:ext cx="1456120" cy="69609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226" name="正文"/>
          <p:cNvSpPr txBox="1"/>
          <p:nvPr>
            <p:custDataLst>
              <p:tags r:id="rId7"/>
            </p:custDataLst>
          </p:nvPr>
        </p:nvSpPr>
        <p:spPr>
          <a:xfrm>
            <a:off x="3084312" y="2049341"/>
            <a:ext cx="1456120" cy="6783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1881年，第一辆电动汽车诞生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28" name="Freeform 488"/>
          <p:cNvSpPr/>
          <p:nvPr>
            <p:custDataLst>
              <p:tags r:id="rId8"/>
            </p:custDataLst>
          </p:nvPr>
        </p:nvSpPr>
        <p:spPr>
          <a:xfrm>
            <a:off x="4161175" y="3774577"/>
            <a:ext cx="734748" cy="83907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0" name="序号"/>
          <p:cNvSpPr txBox="1"/>
          <p:nvPr>
            <p:custDataLst>
              <p:tags r:id="rId9"/>
            </p:custDataLst>
          </p:nvPr>
        </p:nvSpPr>
        <p:spPr>
          <a:xfrm>
            <a:off x="4273935" y="3960632"/>
            <a:ext cx="508866" cy="46711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</a:t>
            </a:r>
            <a:endParaRPr lang="en-US"/>
          </a:p>
        </p:txBody>
      </p:sp>
      <p:cxnSp>
        <p:nvCxnSpPr>
          <p:cNvPr id="3145731" name="直接连接符 17"/>
          <p:cNvCxnSpPr/>
          <p:nvPr>
            <p:custDataLst>
              <p:tags r:id="rId10"/>
            </p:custDataLst>
          </p:nvPr>
        </p:nvCxnSpPr>
        <p:spPr>
          <a:xfrm flipH="1">
            <a:off x="4528273" y="4614016"/>
            <a:ext cx="0" cy="426181"/>
          </a:xfrm>
          <a:prstGeom prst="line">
            <a:avLst/>
          </a:prstGeom>
          <a:ln w="15875">
            <a:solidFill>
              <a:schemeClr val="accent4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32" name="椭圆 18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4483795" y="4961695"/>
            <a:ext cx="88788" cy="88788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2700000" scaled="0"/>
          </a:gradFill>
          <a:ln w="9525" cap="flat">
            <a:solidFill>
              <a:schemeClr val="accent4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234" name="标题"/>
          <p:cNvSpPr txBox="1"/>
          <p:nvPr>
            <p:custDataLst>
              <p:tags r:id="rId12"/>
            </p:custDataLst>
          </p:nvPr>
        </p:nvSpPr>
        <p:spPr>
          <a:xfrm>
            <a:off x="3844819" y="4730536"/>
            <a:ext cx="1456120" cy="69609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236" name="正文"/>
          <p:cNvSpPr txBox="1"/>
          <p:nvPr>
            <p:custDataLst>
              <p:tags r:id="rId13"/>
            </p:custDataLst>
          </p:nvPr>
        </p:nvSpPr>
        <p:spPr>
          <a:xfrm>
            <a:off x="3844819" y="5460347"/>
            <a:ext cx="1456120" cy="7897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1900年，电动汽车成为主流交通工具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38" name="Freeform 488"/>
          <p:cNvSpPr/>
          <p:nvPr>
            <p:custDataLst>
              <p:tags r:id="rId14"/>
            </p:custDataLst>
          </p:nvPr>
        </p:nvSpPr>
        <p:spPr>
          <a:xfrm>
            <a:off x="4965533" y="3048525"/>
            <a:ext cx="734748" cy="83907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0" name="序号"/>
          <p:cNvSpPr txBox="1"/>
          <p:nvPr>
            <p:custDataLst>
              <p:tags r:id="rId15"/>
            </p:custDataLst>
          </p:nvPr>
        </p:nvSpPr>
        <p:spPr>
          <a:xfrm>
            <a:off x="5078294" y="3233953"/>
            <a:ext cx="508866" cy="46711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9242" name="椭圆 27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5288780" y="2577436"/>
            <a:ext cx="88788" cy="88788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33" name="直接连接符 28"/>
          <p:cNvCxnSpPr/>
          <p:nvPr>
            <p:custDataLst>
              <p:tags r:id="rId17"/>
            </p:custDataLst>
          </p:nvPr>
        </p:nvCxnSpPr>
        <p:spPr>
          <a:xfrm flipH="1">
            <a:off x="5332631" y="2621914"/>
            <a:ext cx="0" cy="426181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4" name="标题"/>
          <p:cNvSpPr txBox="1"/>
          <p:nvPr>
            <p:custDataLst>
              <p:tags r:id="rId18"/>
            </p:custDataLst>
          </p:nvPr>
        </p:nvSpPr>
        <p:spPr>
          <a:xfrm>
            <a:off x="4604700" y="1319530"/>
            <a:ext cx="1456120" cy="69609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246" name="正文"/>
          <p:cNvSpPr txBox="1"/>
          <p:nvPr>
            <p:custDataLst>
              <p:tags r:id="rId19"/>
            </p:custDataLst>
          </p:nvPr>
        </p:nvSpPr>
        <p:spPr>
          <a:xfrm>
            <a:off x="4604700" y="2049341"/>
            <a:ext cx="1456120" cy="6783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1912年，福特推出T型车，内燃机汽车崛起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48" name="Freeform 488"/>
          <p:cNvSpPr/>
          <p:nvPr>
            <p:custDataLst>
              <p:tags r:id="rId20"/>
            </p:custDataLst>
          </p:nvPr>
        </p:nvSpPr>
        <p:spPr>
          <a:xfrm>
            <a:off x="5681562" y="3774577"/>
            <a:ext cx="734748" cy="83907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0" name="序号"/>
          <p:cNvSpPr txBox="1"/>
          <p:nvPr>
            <p:custDataLst>
              <p:tags r:id="rId21"/>
            </p:custDataLst>
          </p:nvPr>
        </p:nvSpPr>
        <p:spPr>
          <a:xfrm>
            <a:off x="5794323" y="3960632"/>
            <a:ext cx="508866" cy="46711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04</a:t>
            </a:r>
            <a:endParaRPr lang="en-US"/>
          </a:p>
        </p:txBody>
      </p:sp>
      <p:cxnSp>
        <p:nvCxnSpPr>
          <p:cNvPr id="3145735" name="直接连接符 34"/>
          <p:cNvCxnSpPr/>
          <p:nvPr>
            <p:custDataLst>
              <p:tags r:id="rId22"/>
            </p:custDataLst>
          </p:nvPr>
        </p:nvCxnSpPr>
        <p:spPr>
          <a:xfrm flipH="1">
            <a:off x="6048661" y="4614016"/>
            <a:ext cx="0" cy="426181"/>
          </a:xfrm>
          <a:prstGeom prst="line">
            <a:avLst/>
          </a:prstGeom>
          <a:ln w="15875">
            <a:solidFill>
              <a:schemeClr val="accent4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52" name="椭圆 35"/>
          <p:cNvSpPr>
            <a:spLocks noChangeAspect="1"/>
          </p:cNvSpPr>
          <p:nvPr>
            <p:custDataLst>
              <p:tags r:id="rId23"/>
            </p:custDataLst>
          </p:nvPr>
        </p:nvSpPr>
        <p:spPr>
          <a:xfrm>
            <a:off x="6004183" y="4961695"/>
            <a:ext cx="88788" cy="88788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2700000" scaled="0"/>
          </a:gradFill>
          <a:ln w="9525" cap="flat">
            <a:solidFill>
              <a:schemeClr val="accent4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254" name="标题"/>
          <p:cNvSpPr txBox="1"/>
          <p:nvPr>
            <p:custDataLst>
              <p:tags r:id="rId24"/>
            </p:custDataLst>
          </p:nvPr>
        </p:nvSpPr>
        <p:spPr>
          <a:xfrm>
            <a:off x="5365207" y="4730536"/>
            <a:ext cx="1456120" cy="69609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256" name="正文"/>
          <p:cNvSpPr txBox="1"/>
          <p:nvPr>
            <p:custDataLst>
              <p:tags r:id="rId25"/>
            </p:custDataLst>
          </p:nvPr>
        </p:nvSpPr>
        <p:spPr>
          <a:xfrm>
            <a:off x="5365207" y="5460347"/>
            <a:ext cx="1456120" cy="7897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20世纪70年代，石油危机引发对电动汽车的关注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58" name="Freeform 488"/>
          <p:cNvSpPr/>
          <p:nvPr>
            <p:custDataLst>
              <p:tags r:id="rId26"/>
            </p:custDataLst>
          </p:nvPr>
        </p:nvSpPr>
        <p:spPr>
          <a:xfrm>
            <a:off x="6485921" y="3048525"/>
            <a:ext cx="734748" cy="83907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0" name="序号"/>
          <p:cNvSpPr txBox="1"/>
          <p:nvPr>
            <p:custDataLst>
              <p:tags r:id="rId27"/>
            </p:custDataLst>
          </p:nvPr>
        </p:nvSpPr>
        <p:spPr>
          <a:xfrm>
            <a:off x="6598681" y="3233953"/>
            <a:ext cx="508866" cy="46711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9262" name="椭圆 43"/>
          <p:cNvSpPr>
            <a:spLocks noChangeAspect="1"/>
          </p:cNvSpPr>
          <p:nvPr>
            <p:custDataLst>
              <p:tags r:id="rId28"/>
            </p:custDataLst>
          </p:nvPr>
        </p:nvSpPr>
        <p:spPr>
          <a:xfrm>
            <a:off x="6809168" y="2577436"/>
            <a:ext cx="88788" cy="88788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37" name="直接连接符 44"/>
          <p:cNvCxnSpPr/>
          <p:nvPr>
            <p:custDataLst>
              <p:tags r:id="rId29"/>
            </p:custDataLst>
          </p:nvPr>
        </p:nvCxnSpPr>
        <p:spPr>
          <a:xfrm flipH="1">
            <a:off x="6853645" y="2621914"/>
            <a:ext cx="0" cy="426181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64" name="标题"/>
          <p:cNvSpPr txBox="1"/>
          <p:nvPr>
            <p:custDataLst>
              <p:tags r:id="rId30"/>
            </p:custDataLst>
          </p:nvPr>
        </p:nvSpPr>
        <p:spPr>
          <a:xfrm>
            <a:off x="6125087" y="1319530"/>
            <a:ext cx="1456120" cy="69609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266" name="正文"/>
          <p:cNvSpPr txBox="1"/>
          <p:nvPr>
            <p:custDataLst>
              <p:tags r:id="rId31"/>
            </p:custDataLst>
          </p:nvPr>
        </p:nvSpPr>
        <p:spPr>
          <a:xfrm>
            <a:off x="6125087" y="2049341"/>
            <a:ext cx="1456120" cy="6783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20世纪90年代，电动汽车技术取得突破性进展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68" name="Freeform 488"/>
          <p:cNvSpPr/>
          <p:nvPr>
            <p:custDataLst>
              <p:tags r:id="rId32"/>
            </p:custDataLst>
          </p:nvPr>
        </p:nvSpPr>
        <p:spPr>
          <a:xfrm>
            <a:off x="7201950" y="3774577"/>
            <a:ext cx="734748" cy="83907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0" name="序号"/>
          <p:cNvSpPr txBox="1"/>
          <p:nvPr>
            <p:custDataLst>
              <p:tags r:id="rId33"/>
            </p:custDataLst>
          </p:nvPr>
        </p:nvSpPr>
        <p:spPr>
          <a:xfrm>
            <a:off x="7314711" y="3960632"/>
            <a:ext cx="508866" cy="46711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06</a:t>
            </a:r>
            <a:endParaRPr lang="en-US"/>
          </a:p>
        </p:txBody>
      </p:sp>
      <p:cxnSp>
        <p:nvCxnSpPr>
          <p:cNvPr id="3145739" name="直接连接符 52"/>
          <p:cNvCxnSpPr/>
          <p:nvPr>
            <p:custDataLst>
              <p:tags r:id="rId34"/>
            </p:custDataLst>
          </p:nvPr>
        </p:nvCxnSpPr>
        <p:spPr>
          <a:xfrm flipH="1">
            <a:off x="7569048" y="4614016"/>
            <a:ext cx="0" cy="426181"/>
          </a:xfrm>
          <a:prstGeom prst="line">
            <a:avLst/>
          </a:prstGeom>
          <a:ln w="15875">
            <a:solidFill>
              <a:schemeClr val="accent4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72" name="椭圆 53"/>
          <p:cNvSpPr>
            <a:spLocks noChangeAspect="1"/>
          </p:cNvSpPr>
          <p:nvPr>
            <p:custDataLst>
              <p:tags r:id="rId35"/>
            </p:custDataLst>
          </p:nvPr>
        </p:nvSpPr>
        <p:spPr>
          <a:xfrm>
            <a:off x="7524570" y="4961695"/>
            <a:ext cx="88788" cy="88788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2700000" scaled="0"/>
          </a:gradFill>
          <a:ln w="9525" cap="flat">
            <a:solidFill>
              <a:schemeClr val="accent4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274" name="标题"/>
          <p:cNvSpPr txBox="1"/>
          <p:nvPr>
            <p:custDataLst>
              <p:tags r:id="rId36"/>
            </p:custDataLst>
          </p:nvPr>
        </p:nvSpPr>
        <p:spPr>
          <a:xfrm>
            <a:off x="6885594" y="4730536"/>
            <a:ext cx="1456120" cy="69609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276" name="正文"/>
          <p:cNvSpPr txBox="1"/>
          <p:nvPr>
            <p:custDataLst>
              <p:tags r:id="rId37"/>
            </p:custDataLst>
          </p:nvPr>
        </p:nvSpPr>
        <p:spPr>
          <a:xfrm>
            <a:off x="6885594" y="5460347"/>
            <a:ext cx="1456120" cy="78973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21世纪初，电动汽车市场开始复苏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78" name="Freeform 488"/>
          <p:cNvSpPr/>
          <p:nvPr>
            <p:custDataLst>
              <p:tags r:id="rId38"/>
            </p:custDataLst>
          </p:nvPr>
        </p:nvSpPr>
        <p:spPr>
          <a:xfrm>
            <a:off x="8006308" y="3048525"/>
            <a:ext cx="734748" cy="83907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序号"/>
          <p:cNvSpPr txBox="1"/>
          <p:nvPr>
            <p:custDataLst>
              <p:tags r:id="rId39"/>
            </p:custDataLst>
          </p:nvPr>
        </p:nvSpPr>
        <p:spPr>
          <a:xfrm>
            <a:off x="8119069" y="3233953"/>
            <a:ext cx="508866" cy="46711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07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9282" name="椭圆 61"/>
          <p:cNvSpPr>
            <a:spLocks noChangeAspect="1"/>
          </p:cNvSpPr>
          <p:nvPr>
            <p:custDataLst>
              <p:tags r:id="rId40"/>
            </p:custDataLst>
          </p:nvPr>
        </p:nvSpPr>
        <p:spPr>
          <a:xfrm>
            <a:off x="8329555" y="2577436"/>
            <a:ext cx="88788" cy="88788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41" name="直接连接符 62"/>
          <p:cNvCxnSpPr/>
          <p:nvPr>
            <p:custDataLst>
              <p:tags r:id="rId41"/>
            </p:custDataLst>
          </p:nvPr>
        </p:nvCxnSpPr>
        <p:spPr>
          <a:xfrm flipH="1">
            <a:off x="8374033" y="2621914"/>
            <a:ext cx="0" cy="426181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84" name="标题"/>
          <p:cNvSpPr txBox="1"/>
          <p:nvPr>
            <p:custDataLst>
              <p:tags r:id="rId42"/>
            </p:custDataLst>
          </p:nvPr>
        </p:nvSpPr>
        <p:spPr>
          <a:xfrm>
            <a:off x="7645475" y="1319530"/>
            <a:ext cx="1456120" cy="69609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添加标题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286" name="正文"/>
          <p:cNvSpPr txBox="1"/>
          <p:nvPr>
            <p:custDataLst>
              <p:tags r:id="rId43"/>
            </p:custDataLst>
          </p:nvPr>
        </p:nvSpPr>
        <p:spPr>
          <a:xfrm>
            <a:off x="7645475" y="2049341"/>
            <a:ext cx="1456120" cy="6783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2024年，新能源汽车产业进入快速发展阶段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产业现状</a:t>
            </a:r>
            <a:endParaRPr lang="zh-CN" altLang="en-US"/>
          </a:p>
        </p:txBody>
      </p:sp>
      <p:sp>
        <p:nvSpPr>
          <p:cNvPr id="1049346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市场规模：全球新能源汽车市场规模持续增长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技术进步：电池技术、电机技术、电控技术等不断取得突破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政策支持：各国政府出台政策支持新能源汽车产业发展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市场竞争：传统汽车厂商、新能源汽车厂商、科技公司等纷纷进入市场，竞争激烈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产业发展的关键节点</a:t>
            </a:r>
            <a:endParaRPr lang="zh-CN" altLang="en-US"/>
          </a:p>
        </p:txBody>
      </p:sp>
      <p:sp>
        <p:nvSpPr>
          <p:cNvPr id="104942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03" y="3920317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4"/>
          <p:cNvSpPr/>
          <p:nvPr>
            <p:custDataLst>
              <p:tags r:id="rId3"/>
            </p:custDataLst>
          </p:nvPr>
        </p:nvSpPr>
        <p:spPr>
          <a:xfrm>
            <a:off x="622282" y="4279904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5"/>
          <p:cNvSpPr txBox="1"/>
          <p:nvPr>
            <p:custDataLst>
              <p:tags r:id="rId4"/>
            </p:custDataLst>
          </p:nvPr>
        </p:nvSpPr>
        <p:spPr>
          <a:xfrm>
            <a:off x="920353" y="423614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2018年：中国新能源汽车销量首次突破百万辆，成为全球最大的新能源汽车市场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3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7923" y="3920317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6" name="矩形 57"/>
          <p:cNvSpPr/>
          <p:nvPr>
            <p:custDataLst>
              <p:tags r:id="rId6"/>
            </p:custDataLst>
          </p:nvPr>
        </p:nvSpPr>
        <p:spPr>
          <a:xfrm>
            <a:off x="4328502" y="4279904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58"/>
          <p:cNvSpPr txBox="1"/>
          <p:nvPr>
            <p:custDataLst>
              <p:tags r:id="rId7"/>
            </p:custDataLst>
          </p:nvPr>
        </p:nvSpPr>
        <p:spPr>
          <a:xfrm>
            <a:off x="4626572" y="423614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2020年：全球新能源汽车销量首次超过燃油车，标志着新能源汽车产业进入快速发展阶段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4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509" y="3920317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61"/>
          <p:cNvSpPr/>
          <p:nvPr>
            <p:custDataLst>
              <p:tags r:id="rId9"/>
            </p:custDataLst>
          </p:nvPr>
        </p:nvSpPr>
        <p:spPr>
          <a:xfrm>
            <a:off x="8034722" y="4279904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62"/>
          <p:cNvSpPr txBox="1"/>
          <p:nvPr>
            <p:custDataLst>
              <p:tags r:id="rId10"/>
            </p:custDataLst>
          </p:nvPr>
        </p:nvSpPr>
        <p:spPr>
          <a:xfrm>
            <a:off x="8332792" y="423614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2024年：预计全球新能源汽车销量将达到2000万辆，新能源汽车产业将迎来新的发展机遇。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4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17" y="1420331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48" name="矩形 65"/>
          <p:cNvSpPr/>
          <p:nvPr>
            <p:custDataLst>
              <p:tags r:id="rId12"/>
            </p:custDataLst>
          </p:nvPr>
        </p:nvSpPr>
        <p:spPr>
          <a:xfrm>
            <a:off x="608330" y="1779284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文本框 66"/>
          <p:cNvSpPr txBox="1"/>
          <p:nvPr>
            <p:custDataLst>
              <p:tags r:id="rId13"/>
            </p:custDataLst>
          </p:nvPr>
        </p:nvSpPr>
        <p:spPr>
          <a:xfrm>
            <a:off x="906400" y="173552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2008年：特斯拉发布首款纯电动汽车Model S，标志着新能源汽车产业的正式起步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5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337" y="1420331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69"/>
          <p:cNvSpPr/>
          <p:nvPr>
            <p:custDataLst>
              <p:tags r:id="rId15"/>
            </p:custDataLst>
          </p:nvPr>
        </p:nvSpPr>
        <p:spPr>
          <a:xfrm>
            <a:off x="4313916" y="1779284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文本框 70"/>
          <p:cNvSpPr txBox="1"/>
          <p:nvPr>
            <p:custDataLst>
              <p:tags r:id="rId16"/>
            </p:custDataLst>
          </p:nvPr>
        </p:nvSpPr>
        <p:spPr>
          <a:xfrm>
            <a:off x="4611986" y="173552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2010年：中国政府出台《新能源汽车产业发展规划》，大力支持新能源汽车产业发展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5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557" y="1420331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0" name="矩形 73"/>
          <p:cNvSpPr/>
          <p:nvPr>
            <p:custDataLst>
              <p:tags r:id="rId18"/>
            </p:custDataLst>
          </p:nvPr>
        </p:nvSpPr>
        <p:spPr>
          <a:xfrm>
            <a:off x="8020136" y="1779284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文本框 74"/>
          <p:cNvSpPr txBox="1"/>
          <p:nvPr>
            <p:custDataLst>
              <p:tags r:id="rId19"/>
            </p:custDataLst>
          </p:nvPr>
        </p:nvSpPr>
        <p:spPr>
          <a:xfrm>
            <a:off x="8318206" y="173552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2014年：特斯拉进入中国市场，推动了中国新能源汽车产业的快速发展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产业发展的驱动因素</a:t>
            </a:r>
            <a:endParaRPr lang="zh-CN" altLang="en-US"/>
          </a:p>
        </p:txBody>
      </p:sp>
      <p:sp>
        <p:nvSpPr>
          <p:cNvPr id="1049522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政策支持：政府对新能源汽车产业的扶持政策，如补贴、税收优惠等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技术进步：新能源汽车技术的不断创新和突破，如电池技术、电机技术等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环保需求：随着环保意识的提高，越来越多的人选择环保出行方式，如电动汽车、混合动力汽车等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石油价格波动：石油价格的波动使得新能源汽车更具竞争力，因为新能源汽车的使用成本更低。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604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2024年新能源汽车产业的趋势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78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875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3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技术创新</a:t>
            </a:r>
            <a:endParaRPr lang="zh-CN" altLang="en-US"/>
          </a:p>
        </p:txBody>
      </p:sp>
      <p:sp>
        <p:nvSpPr>
          <p:cNvPr id="1049734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6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8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0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自动驾驶技术：更高安全性、更智能决策、更人性化体验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2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4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6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8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电池技术：更高能量密度、更长寿命、更快充电速度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0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2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4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6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电机技术：更高效率、更小体积、更低噪音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8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0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2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4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车联网技术：更高连接速度、更广覆盖范围、更实时数据传输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2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市场规模</a:t>
            </a:r>
            <a:endParaRPr lang="zh-CN" altLang="en-US"/>
          </a:p>
        </p:txBody>
      </p:sp>
      <p:sp>
        <p:nvSpPr>
          <p:cNvPr id="104982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26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8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预计2024年全球新能源汽车市场规模将达到5万亿美元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3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2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4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中国新能源汽车市场将占全球市场的40%以上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3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38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欧洲和美国也将是新能源汽车市场的重要组成部分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40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4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6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预计2024年全球新能源汽车销量将达到2000万辆以上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90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市场竞争格局</a:t>
            </a:r>
            <a:endParaRPr lang="zh-CN" altLang="en-US"/>
          </a:p>
        </p:txBody>
      </p:sp>
      <p:sp>
        <p:nvSpPr>
          <p:cNvPr id="1049906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08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10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12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91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新兴企业如蔚来、小鹏等将加大研发投入，提高竞争力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16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特斯拉、比亚迪等龙头企业将继续占据市场份额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1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传统车企如奔驰、宝马等也将加速转型，推出更多新能源汽车产品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20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市场竞争将更加激烈，价格战、技术战、服务战等将成为常态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97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政策环境</a:t>
            </a:r>
            <a:endParaRPr lang="zh-CN" altLang="en-US"/>
          </a:p>
        </p:txBody>
      </p:sp>
      <p:sp>
        <p:nvSpPr>
          <p:cNvPr id="1049980" name="矩形 38"/>
          <p:cNvSpPr/>
          <p:nvPr>
            <p:custDataLst>
              <p:tags r:id="rId2"/>
            </p:custDataLst>
          </p:nvPr>
        </p:nvSpPr>
        <p:spPr>
          <a:xfrm rot="204112">
            <a:off x="1363145" y="1319530"/>
            <a:ext cx="4194774" cy="21894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2" name="矩形 39"/>
          <p:cNvSpPr/>
          <p:nvPr>
            <p:custDataLst>
              <p:tags r:id="rId3"/>
            </p:custDataLst>
          </p:nvPr>
        </p:nvSpPr>
        <p:spPr>
          <a:xfrm>
            <a:off x="1367992" y="1320222"/>
            <a:ext cx="4194774" cy="218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4" name="TextBox 2"/>
          <p:cNvSpPr txBox="1"/>
          <p:nvPr>
            <p:custDataLst>
              <p:tags r:id="rId4"/>
            </p:custDataLst>
          </p:nvPr>
        </p:nvSpPr>
        <p:spPr>
          <a:xfrm>
            <a:off x="1611037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政府对新能源汽车产业的支持政策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986" name="矩形 100"/>
          <p:cNvSpPr/>
          <p:nvPr>
            <p:custDataLst>
              <p:tags r:id="rId5"/>
            </p:custDataLst>
          </p:nvPr>
        </p:nvSpPr>
        <p:spPr>
          <a:xfrm rot="204112">
            <a:off x="6622192" y="1319530"/>
            <a:ext cx="4194774" cy="21894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8" name="矩形 101"/>
          <p:cNvSpPr/>
          <p:nvPr>
            <p:custDataLst>
              <p:tags r:id="rId6"/>
            </p:custDataLst>
          </p:nvPr>
        </p:nvSpPr>
        <p:spPr>
          <a:xfrm>
            <a:off x="6627731" y="1320222"/>
            <a:ext cx="4194774" cy="21894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0" name="TextBox 2"/>
          <p:cNvSpPr txBox="1"/>
          <p:nvPr>
            <p:custDataLst>
              <p:tags r:id="rId7"/>
            </p:custDataLst>
          </p:nvPr>
        </p:nvSpPr>
        <p:spPr>
          <a:xfrm>
            <a:off x="6871469" y="1491254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补贴政策：购车补贴、充电设施补贴等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992" name="矩形 122"/>
          <p:cNvSpPr/>
          <p:nvPr>
            <p:custDataLst>
              <p:tags r:id="rId8"/>
            </p:custDataLst>
          </p:nvPr>
        </p:nvSpPr>
        <p:spPr>
          <a:xfrm rot="204112">
            <a:off x="1363145" y="4059497"/>
            <a:ext cx="4194774" cy="21894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4" name="矩形 123"/>
          <p:cNvSpPr/>
          <p:nvPr>
            <p:custDataLst>
              <p:tags r:id="rId9"/>
            </p:custDataLst>
          </p:nvPr>
        </p:nvSpPr>
        <p:spPr>
          <a:xfrm>
            <a:off x="1367992" y="4060189"/>
            <a:ext cx="4194774" cy="21894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6" name="TextBox 2"/>
          <p:cNvSpPr txBox="1"/>
          <p:nvPr>
            <p:custDataLst>
              <p:tags r:id="rId10"/>
            </p:custDataLst>
          </p:nvPr>
        </p:nvSpPr>
        <p:spPr>
          <a:xfrm>
            <a:off x="161034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税收政策：减免购置税、车船税等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998" name="矩形 89"/>
          <p:cNvSpPr/>
          <p:nvPr>
            <p:custDataLst>
              <p:tags r:id="rId11"/>
            </p:custDataLst>
          </p:nvPr>
        </p:nvSpPr>
        <p:spPr>
          <a:xfrm rot="204112">
            <a:off x="6622192" y="4059497"/>
            <a:ext cx="4194774" cy="21894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0" name="矩形 90"/>
          <p:cNvSpPr/>
          <p:nvPr>
            <p:custDataLst>
              <p:tags r:id="rId12"/>
            </p:custDataLst>
          </p:nvPr>
        </p:nvSpPr>
        <p:spPr>
          <a:xfrm>
            <a:off x="6627731" y="4060189"/>
            <a:ext cx="4194774" cy="21894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02" name="TextBox 2"/>
          <p:cNvSpPr txBox="1"/>
          <p:nvPr>
            <p:custDataLst>
              <p:tags r:id="rId13"/>
            </p:custDataLst>
          </p:nvPr>
        </p:nvSpPr>
        <p:spPr>
          <a:xfrm>
            <a:off x="6870084" y="4231221"/>
            <a:ext cx="3726687" cy="180794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双积分政策：鼓励企业生产新能源汽车，限制燃油车生产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06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5006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新能源汽车产业链分析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136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6875"/>
          </a:bodyPr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https://d.book118.com/475033220302011044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6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6*l_h_i*1_1_3"/>
  <p:tag name="KSO_WM_UNIT_INDEX" val="1_1_3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i*1_1_4"/>
  <p:tag name="KSO_WM_UNIT_INDEX" val="1_1_4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f*1_1_1"/>
  <p:tag name="KSO_WM_UNIT_INDEX" val="1_1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6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i*1_2_4"/>
  <p:tag name="KSO_WM_UNIT_INDEX" val="1_2_4"/>
  <p:tag name="KSO_WM_UNIT_LAYERLEVEL" val="1_1_1"/>
  <p:tag name="KSO_WM_UNIT_LINE_FORE_SCHEMECOLOR_INDEX" val="8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.4000000059604645,&quot;colorType&quot;:1,&quot;foreColorIndex&quot;:8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6*l_h_i*1_2_3"/>
  <p:tag name="KSO_WM_UNIT_INDEX" val="1_2_3"/>
  <p:tag name="KSO_WM_UNIT_LAYERLEVEL" val="1_1_1"/>
  <p:tag name="KSO_WM_UNIT_LINE_FORE_SCHEMECOLOR_INDEX" val="8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f*1_2_1"/>
  <p:tag name="KSO_WM_UNIT_INDEX" val="1_2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6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6*l_h_i*1_3_3"/>
  <p:tag name="KSO_WM_UNIT_INDEX" val="1_3_3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i*1_3_4"/>
  <p:tag name="KSO_WM_UNIT_INDEX" val="1_3_4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f*1_3_1"/>
  <p:tag name="KSO_WM_UNIT_INDEX" val="1_3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6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i*1_4_4"/>
  <p:tag name="KSO_WM_UNIT_INDEX" val="1_4_4"/>
  <p:tag name="KSO_WM_UNIT_LAYERLEVEL" val="1_1_1"/>
  <p:tag name="KSO_WM_UNIT_LINE_FORE_SCHEMECOLOR_INDEX" val="8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.4000000059604645,&quot;colorType&quot;:1,&quot;foreColorIndex&quot;:8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6*l_h_i*1_4_3"/>
  <p:tag name="KSO_WM_UNIT_INDEX" val="1_4_3"/>
  <p:tag name="KSO_WM_UNIT_LAYERLEVEL" val="1_1_1"/>
  <p:tag name="KSO_WM_UNIT_LINE_FORE_SCHEMECOLOR_INDEX" val="8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f*1_4_1"/>
  <p:tag name="KSO_WM_UNIT_INDEX" val="1_4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6*l_h_i*1_5_2"/>
  <p:tag name="KSO_WM_UNIT_INDEX" val="1_5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6*l_h_i*1_5_3"/>
  <p:tag name="KSO_WM_UNIT_INDEX" val="1_5_3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i*1_5_4"/>
  <p:tag name="KSO_WM_UNIT_INDEX" val="1_5_4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f*1_5_1"/>
  <p:tag name="KSO_WM_UNIT_INDEX" val="1_5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6*l_h_i*1_6_2"/>
  <p:tag name="KSO_WM_UNIT_INDEX" val="1_6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i*1_6_4"/>
  <p:tag name="KSO_WM_UNIT_INDEX" val="1_6_4"/>
  <p:tag name="KSO_WM_UNIT_LAYERLEVEL" val="1_1_1"/>
  <p:tag name="KSO_WM_UNIT_LINE_FORE_SCHEMECOLOR_INDEX" val="8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.4000000059604645,&quot;colorType&quot;:1,&quot;foreColorIndex&quot;:8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6*l_h_i*1_6_3"/>
  <p:tag name="KSO_WM_UNIT_INDEX" val="1_6_3"/>
  <p:tag name="KSO_WM_UNIT_LAYERLEVEL" val="1_1_1"/>
  <p:tag name="KSO_WM_UNIT_LINE_FORE_SCHEMECOLOR_INDEX" val="8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f*1_6_1"/>
  <p:tag name="KSO_WM_UNIT_INDEX" val="1_6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6*l_h_i*1_7_2"/>
  <p:tag name="KSO_WM_UNIT_INDEX" val="1_7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6*l_h_i*1_7_3"/>
  <p:tag name="KSO_WM_UNIT_INDEX" val="1_7_3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i*1_7_4"/>
  <p:tag name="KSO_WM_UNIT_INDEX" val="1_7_4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923828125,&quot;width&quot;:541.92626953125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6*l_h_f*1_7_1"/>
  <p:tag name="KSO_WM_UNIT_INDEX" val="1_7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2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3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2024年新能源汽车产业的发展趋势</vt:lpstr>
      <vt:lpstr>目录</vt:lpstr>
      <vt:lpstr>添加章节标题</vt:lpstr>
      <vt:lpstr>新能源汽车产业的发展历程</vt:lpstr>
      <vt:lpstr>PowerPoint Presentation</vt:lpstr>
      <vt:lpstr>产业起源</vt:lpstr>
      <vt:lpstr>产业现状</vt:lpstr>
      <vt:lpstr>产业发展的关键节点</vt:lpstr>
      <vt:lpstr>产业发展的驱动因素</vt:lpstr>
      <vt:lpstr>2024年新能源汽车产业的趋势</vt:lpstr>
      <vt:lpstr>PowerPoint Presentation</vt:lpstr>
      <vt:lpstr>技术创新</vt:lpstr>
      <vt:lpstr>市场规模</vt:lpstr>
      <vt:lpstr>市场竞争格局</vt:lpstr>
      <vt:lpstr>政策环境</vt:lpstr>
      <vt:lpstr>新能源汽车产业链分析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2024-09-07T08:01:32.740</cp:lastPrinted>
  <dcterms:created xsi:type="dcterms:W3CDTF">2024-09-07T00:01:32Z</dcterms:created>
  <dcterms:modified xsi:type="dcterms:W3CDTF">2024-09-07T00:01:35Z</dcterms:modified>
</cp:coreProperties>
</file>