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818.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9285" name="幻灯片图像占位符 1"/>
          <p:cNvSpPr>
            <a:spLocks noGrp="1" noRot="1" noChangeAspect="1"/>
          </p:cNvSpPr>
          <p:nvPr>
            <p:ph type="sldImg"/>
          </p:nvPr>
        </p:nvSpPr>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4BB8D2-5AD9-4728-9002-0E9CC5E99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FF721-165F-4E33-A2B7-FC89A7243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1497B8-6523-416B-AB82-2F256C4BA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953CDD-78C6-4C6A-87E0-D9F4392B9A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9C9FE6-2115-4F3A-AE22-25C9E58373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A2795A-A823-4C3E-9CE8-F621FD9256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B9D204-6F3D-407E-82C9-3E6AE498B3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86B496-5FD1-4C47-9FC1-0B7B3783C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E3D178-7682-4275-B122-5F15798D5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05E6E-5FCA-45FF-9E4A-DD12ECC51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D90EB1-D65C-47E8-A046-2DA62243C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  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endParaRPr>
              <a:sym typeface="+mn-ea"/>
            </a:endParaRP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endParaRPr>
              <a:sym typeface="+mn-ea"/>
            </a:endParaRP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  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endParaRPr>
              <a:sym typeface="+mn-ea"/>
            </a:endParaRP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endParaRPr>
              <a:sym typeface="+mn-ea"/>
            </a:endParaRP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  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endParaRPr>
              <a:sym typeface="+mn-ea"/>
            </a:endParaRP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endParaRPr>
              <a:sym typeface="+mn-ea"/>
            </a:endParaRP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  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endParaRPr>
              <a:sym typeface="+mn-ea"/>
            </a:endParaRP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965" r:id="rId2"/>
    <p:sldLayoutId id="2147483966" r:id="rId3"/>
    <p:sldLayoutId id="2147483967" r:id="rId4"/>
    <p:sldLayoutId id="2147483968" r:id="rId5"/>
    <p:sldLayoutId id="2147483969" r:id="rId6"/>
    <p:sldLayoutId id="2147483970" r:id="rId7"/>
    <p:sldLayoutId id="2147483971" r:id="rId8"/>
    <p:sldLayoutId id="2147483972" r:id="rId9"/>
    <p:sldLayoutId id="2147483973" r:id="rId10"/>
    <p:sldLayoutId id="2147483974"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31.xml" /><Relationship Id="rId3" Type="http://schemas.openxmlformats.org/officeDocument/2006/relationships/tags" Target="../tags/tag732.xml" /><Relationship Id="rId4" Type="http://schemas.openxmlformats.org/officeDocument/2006/relationships/tags" Target="../tags/tag7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34.xml" /><Relationship Id="rId3" Type="http://schemas.openxmlformats.org/officeDocument/2006/relationships/tags" Target="../tags/tag735.xml" /><Relationship Id="rId4" Type="http://schemas.openxmlformats.org/officeDocument/2006/relationships/tags" Target="../tags/tag736.xml" /><Relationship Id="rId5" Type="http://schemas.openxmlformats.org/officeDocument/2006/relationships/tags" Target="../tags/tag737.xml" /><Relationship Id="rId6" Type="http://schemas.openxmlformats.org/officeDocument/2006/relationships/tags" Target="../tags/tag738.xml" /><Relationship Id="rId7" Type="http://schemas.openxmlformats.org/officeDocument/2006/relationships/tags" Target="../tags/tag739.xml" /><Relationship Id="rId8" Type="http://schemas.openxmlformats.org/officeDocument/2006/relationships/tags" Target="../tags/tag740.xml" /><Relationship Id="rId9" Type="http://schemas.openxmlformats.org/officeDocument/2006/relationships/tags" Target="../tags/tag7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50.xml" /><Relationship Id="rId11" Type="http://schemas.openxmlformats.org/officeDocument/2006/relationships/tags" Target="../tags/tag751.xml" /><Relationship Id="rId12" Type="http://schemas.openxmlformats.org/officeDocument/2006/relationships/tags" Target="../tags/tag752.xml" /><Relationship Id="rId13" Type="http://schemas.openxmlformats.org/officeDocument/2006/relationships/tags" Target="../tags/tag753.xml" /><Relationship Id="rId14" Type="http://schemas.openxmlformats.org/officeDocument/2006/relationships/tags" Target="../tags/tag754.xml" /><Relationship Id="rId15" Type="http://schemas.openxmlformats.org/officeDocument/2006/relationships/tags" Target="../tags/tag755.xml" /><Relationship Id="rId2" Type="http://schemas.openxmlformats.org/officeDocument/2006/relationships/tags" Target="../tags/tag742.xml" /><Relationship Id="rId3" Type="http://schemas.openxmlformats.org/officeDocument/2006/relationships/tags" Target="../tags/tag743.xml" /><Relationship Id="rId4" Type="http://schemas.openxmlformats.org/officeDocument/2006/relationships/tags" Target="../tags/tag744.xml" /><Relationship Id="rId5" Type="http://schemas.openxmlformats.org/officeDocument/2006/relationships/tags" Target="../tags/tag745.xml" /><Relationship Id="rId6" Type="http://schemas.openxmlformats.org/officeDocument/2006/relationships/tags" Target="../tags/tag746.xml" /><Relationship Id="rId7" Type="http://schemas.openxmlformats.org/officeDocument/2006/relationships/tags" Target="../tags/tag747.xml" /><Relationship Id="rId8" Type="http://schemas.openxmlformats.org/officeDocument/2006/relationships/tags" Target="../tags/tag748.xml" /><Relationship Id="rId9" Type="http://schemas.openxmlformats.org/officeDocument/2006/relationships/tags" Target="../tags/tag74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64.xml" /><Relationship Id="rId11" Type="http://schemas.openxmlformats.org/officeDocument/2006/relationships/tags" Target="../tags/tag765.xml" /><Relationship Id="rId12" Type="http://schemas.openxmlformats.org/officeDocument/2006/relationships/tags" Target="../tags/tag766.xml" /><Relationship Id="rId13" Type="http://schemas.openxmlformats.org/officeDocument/2006/relationships/tags" Target="../tags/tag767.xml" /><Relationship Id="rId2" Type="http://schemas.openxmlformats.org/officeDocument/2006/relationships/tags" Target="../tags/tag756.xml" /><Relationship Id="rId3" Type="http://schemas.openxmlformats.org/officeDocument/2006/relationships/tags" Target="../tags/tag757.xml" /><Relationship Id="rId4" Type="http://schemas.openxmlformats.org/officeDocument/2006/relationships/tags" Target="../tags/tag758.xml" /><Relationship Id="rId5" Type="http://schemas.openxmlformats.org/officeDocument/2006/relationships/tags" Target="../tags/tag759.xml" /><Relationship Id="rId6" Type="http://schemas.openxmlformats.org/officeDocument/2006/relationships/tags" Target="../tags/tag760.xml" /><Relationship Id="rId7" Type="http://schemas.openxmlformats.org/officeDocument/2006/relationships/tags" Target="../tags/tag761.xml" /><Relationship Id="rId8" Type="http://schemas.openxmlformats.org/officeDocument/2006/relationships/tags" Target="../tags/tag762.xml" /><Relationship Id="rId9" Type="http://schemas.openxmlformats.org/officeDocument/2006/relationships/tags" Target="../tags/tag76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68.xml" /><Relationship Id="rId3" Type="http://schemas.openxmlformats.org/officeDocument/2006/relationships/tags" Target="../tags/tag769.xml" /><Relationship Id="rId4" Type="http://schemas.openxmlformats.org/officeDocument/2006/relationships/tags" Target="../tags/tag7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79.xml" /><Relationship Id="rId11" Type="http://schemas.openxmlformats.org/officeDocument/2006/relationships/tags" Target="../tags/tag780.xml" /><Relationship Id="rId12" Type="http://schemas.openxmlformats.org/officeDocument/2006/relationships/tags" Target="../tags/tag781.xml" /><Relationship Id="rId13" Type="http://schemas.openxmlformats.org/officeDocument/2006/relationships/tags" Target="../tags/tag782.xml" /><Relationship Id="rId2" Type="http://schemas.openxmlformats.org/officeDocument/2006/relationships/tags" Target="../tags/tag771.xml" /><Relationship Id="rId3" Type="http://schemas.openxmlformats.org/officeDocument/2006/relationships/tags" Target="../tags/tag772.xml" /><Relationship Id="rId4" Type="http://schemas.openxmlformats.org/officeDocument/2006/relationships/tags" Target="../tags/tag773.xml" /><Relationship Id="rId5" Type="http://schemas.openxmlformats.org/officeDocument/2006/relationships/tags" Target="../tags/tag774.xml" /><Relationship Id="rId6" Type="http://schemas.openxmlformats.org/officeDocument/2006/relationships/tags" Target="../tags/tag775.xml" /><Relationship Id="rId7" Type="http://schemas.openxmlformats.org/officeDocument/2006/relationships/tags" Target="../tags/tag776.xml" /><Relationship Id="rId8" Type="http://schemas.openxmlformats.org/officeDocument/2006/relationships/tags" Target="../tags/tag777.xml" /><Relationship Id="rId9" Type="http://schemas.openxmlformats.org/officeDocument/2006/relationships/tags" Target="../tags/tag77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83.xml" /><Relationship Id="rId3" Type="http://schemas.openxmlformats.org/officeDocument/2006/relationships/tags" Target="../tags/tag784.xml" /><Relationship Id="rId4" Type="http://schemas.openxmlformats.org/officeDocument/2006/relationships/tags" Target="../tags/tag785.xml" /><Relationship Id="rId5" Type="http://schemas.openxmlformats.org/officeDocument/2006/relationships/tags" Target="../tags/tag786.xml" /><Relationship Id="rId6" Type="http://schemas.openxmlformats.org/officeDocument/2006/relationships/tags" Target="../tags/tag787.xml" /><Relationship Id="rId7" Type="http://schemas.openxmlformats.org/officeDocument/2006/relationships/tags" Target="../tags/tag788.xml" /><Relationship Id="rId8" Type="http://schemas.openxmlformats.org/officeDocument/2006/relationships/tags" Target="../tags/tag789.xml" /><Relationship Id="rId9" Type="http://schemas.openxmlformats.org/officeDocument/2006/relationships/tags" Target="../tags/tag79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99.xml" /><Relationship Id="rId11" Type="http://schemas.openxmlformats.org/officeDocument/2006/relationships/tags" Target="../tags/tag800.xml" /><Relationship Id="rId12" Type="http://schemas.openxmlformats.org/officeDocument/2006/relationships/tags" Target="../tags/tag801.xml" /><Relationship Id="rId13" Type="http://schemas.openxmlformats.org/officeDocument/2006/relationships/tags" Target="../tags/tag802.xml" /><Relationship Id="rId14" Type="http://schemas.openxmlformats.org/officeDocument/2006/relationships/tags" Target="../tags/tag803.xml" /><Relationship Id="rId15" Type="http://schemas.openxmlformats.org/officeDocument/2006/relationships/tags" Target="../tags/tag804.xml" /><Relationship Id="rId16" Type="http://schemas.openxmlformats.org/officeDocument/2006/relationships/tags" Target="../tags/tag805.xml" /><Relationship Id="rId17" Type="http://schemas.openxmlformats.org/officeDocument/2006/relationships/tags" Target="../tags/tag806.xml" /><Relationship Id="rId2" Type="http://schemas.openxmlformats.org/officeDocument/2006/relationships/tags" Target="../tags/tag791.xml" /><Relationship Id="rId3" Type="http://schemas.openxmlformats.org/officeDocument/2006/relationships/tags" Target="../tags/tag792.xml" /><Relationship Id="rId4" Type="http://schemas.openxmlformats.org/officeDocument/2006/relationships/tags" Target="../tags/tag793.xml" /><Relationship Id="rId5" Type="http://schemas.openxmlformats.org/officeDocument/2006/relationships/tags" Target="../tags/tag794.xml" /><Relationship Id="rId6" Type="http://schemas.openxmlformats.org/officeDocument/2006/relationships/tags" Target="../tags/tag795.xml" /><Relationship Id="rId7" Type="http://schemas.openxmlformats.org/officeDocument/2006/relationships/tags" Target="../tags/tag796.xml" /><Relationship Id="rId8" Type="http://schemas.openxmlformats.org/officeDocument/2006/relationships/tags" Target="../tags/tag797.xml" /><Relationship Id="rId9" Type="http://schemas.openxmlformats.org/officeDocument/2006/relationships/tags" Target="../tags/tag79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07.xml" /><Relationship Id="rId3" Type="http://schemas.openxmlformats.org/officeDocument/2006/relationships/tags" Target="../tags/tag808.xml" /><Relationship Id="rId4" Type="http://schemas.openxmlformats.org/officeDocument/2006/relationships/tags" Target="../tags/tag809.xml" /><Relationship Id="rId5" Type="http://schemas.openxmlformats.org/officeDocument/2006/relationships/tags" Target="../tags/tag81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11.xml" /><Relationship Id="rId3" Type="http://schemas.openxmlformats.org/officeDocument/2006/relationships/tags" Target="../tags/tag812.xml" /><Relationship Id="rId4" Type="http://schemas.openxmlformats.org/officeDocument/2006/relationships/tags" Target="../tags/tag813.xml" /><Relationship Id="rId5" Type="http://schemas.openxmlformats.org/officeDocument/2006/relationships/tags" Target="../tags/tag8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15.xml" /><Relationship Id="rId3" Type="http://schemas.openxmlformats.org/officeDocument/2006/relationships/tags" Target="../tags/tag816.xml" /><Relationship Id="rId4" Type="http://schemas.openxmlformats.org/officeDocument/2006/relationships/tags" Target="../tags/tag8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0341140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投资回报模型PPT大纲</a:t>
            </a:r>
            <a:endParaRPr lang="zh-CN" altLang="en-US"/>
          </a:p>
        </p:txBody>
      </p:sp>
      <p:sp>
        <p:nvSpPr>
          <p:cNvPr id="1048650" name="文本占位符 2"/>
          <p:cNvSpPr>
            <a:spLocks noGrp="1"/>
          </p:cNvSpPr>
          <p:nvPr>
            <p:ph type="body" idx="2"/>
            <p:custDataLst>
              <p:tags r:id="rId4"/>
            </p:custDataLst>
          </p:nvPr>
        </p:nvSpPr>
        <p:spPr/>
        <p:txBody>
          <a:bodyPr/>
          <a:lstStyle/>
          <a:p>
            <a:r>
              <a:rPr lang="zh-CN" altLang="en-US"/>
              <a:t>XX,a click to unlimited possibilities</a:t>
            </a:r>
            <a:endParaRPr lang="zh-CN" altLang="en-US"/>
          </a:p>
        </p:txBody>
      </p:sp>
      <p:sp>
        <p:nvSpPr>
          <p:cNvPr id="1048652" name="文本占位符 4"/>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50218"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50220" name="标题 3"/>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1050222"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添加目录项标题</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4" name="椭圆 10"/>
          <p:cNvSpPr/>
          <p:nvPr>
            <p:custDataLst>
              <p:tags r:id="rId6"/>
            </p:custDataLst>
          </p:nvPr>
        </p:nvSpPr>
        <p:spPr>
          <a:xfrm>
            <a:off x="5979795" y="48387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6" name="椭圆 11"/>
          <p:cNvSpPr/>
          <p:nvPr>
            <p:custDataLst>
              <p:tags r:id="rId7"/>
            </p:custDataLst>
          </p:nvPr>
        </p:nvSpPr>
        <p:spPr>
          <a:xfrm>
            <a:off x="6072505" y="57658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8"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endParaRPr lang="en-US" altLang="zh-CN" sz="2800">
              <a:solidFill>
                <a:schemeClr val="bg1"/>
              </a:solidFill>
              <a:latin typeface="+mj-lt"/>
              <a:cs typeface="微软雅黑" panose="020b0503020204020204" pitchFamily="34" charset="-122"/>
              <a:sym typeface="+mn-ea"/>
            </a:endParaRPr>
          </a:p>
        </p:txBody>
      </p:sp>
      <p:sp>
        <p:nvSpPr>
          <p:cNvPr id="1050230"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投资回报模型概述</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32" name="椭圆 8"/>
          <p:cNvSpPr/>
          <p:nvPr>
            <p:custDataLst>
              <p:tags r:id="rId10"/>
            </p:custDataLst>
          </p:nvPr>
        </p:nvSpPr>
        <p:spPr>
          <a:xfrm>
            <a:off x="6384925" y="149161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椭圆 12"/>
          <p:cNvSpPr/>
          <p:nvPr>
            <p:custDataLst>
              <p:tags r:id="rId11"/>
            </p:custDataLst>
          </p:nvPr>
        </p:nvSpPr>
        <p:spPr>
          <a:xfrm>
            <a:off x="6477635" y="158432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6"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02</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38"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投资回报模型的构建</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0" name="椭圆 18"/>
          <p:cNvSpPr/>
          <p:nvPr>
            <p:custDataLst>
              <p:tags r:id="rId14"/>
            </p:custDataLst>
          </p:nvPr>
        </p:nvSpPr>
        <p:spPr>
          <a:xfrm>
            <a:off x="6527165" y="249936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2" name="椭圆 19"/>
          <p:cNvSpPr/>
          <p:nvPr>
            <p:custDataLst>
              <p:tags r:id="rId15"/>
            </p:custDataLst>
          </p:nvPr>
        </p:nvSpPr>
        <p:spPr>
          <a:xfrm>
            <a:off x="6619875" y="259207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endParaRPr lang="en-US" altLang="zh-CN" sz="2800">
              <a:solidFill>
                <a:schemeClr val="bg1"/>
              </a:solidFill>
              <a:latin typeface="+mj-lt"/>
              <a:cs typeface="微软雅黑" panose="020b0503020204020204" pitchFamily="34" charset="-122"/>
              <a:sym typeface="+mn-ea"/>
            </a:endParaRPr>
          </a:p>
        </p:txBody>
      </p:sp>
      <p:sp>
        <p:nvSpPr>
          <p:cNvPr id="1050246"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投资回报模型的应用</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8" name="椭圆 52"/>
          <p:cNvSpPr/>
          <p:nvPr>
            <p:custDataLst>
              <p:tags r:id="rId18"/>
            </p:custDataLst>
          </p:nvPr>
        </p:nvSpPr>
        <p:spPr>
          <a:xfrm>
            <a:off x="6527165" y="350710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53"/>
          <p:cNvSpPr/>
          <p:nvPr>
            <p:custDataLst>
              <p:tags r:id="rId19"/>
            </p:custDataLst>
          </p:nvPr>
        </p:nvSpPr>
        <p:spPr>
          <a:xfrm>
            <a:off x="6619875" y="359981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04</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54"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投资回报模型的局限性</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56" name="椭圆 60"/>
          <p:cNvSpPr/>
          <p:nvPr>
            <p:custDataLst>
              <p:tags r:id="rId22"/>
            </p:custDataLst>
          </p:nvPr>
        </p:nvSpPr>
        <p:spPr>
          <a:xfrm>
            <a:off x="6384925" y="451485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8" name="椭圆 61"/>
          <p:cNvSpPr/>
          <p:nvPr>
            <p:custDataLst>
              <p:tags r:id="rId23"/>
            </p:custDataLst>
          </p:nvPr>
        </p:nvSpPr>
        <p:spPr>
          <a:xfrm>
            <a:off x="6477635" y="460756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0"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05</a:t>
            </a:r>
            <a:endParaRPr lang="en-US" altLang="zh-CN" sz="2800">
              <a:solidFill>
                <a:schemeClr val="bg1"/>
              </a:solidFill>
              <a:latin typeface="+mj-lt"/>
              <a:cs typeface="微软雅黑" panose="020b0503020204020204" pitchFamily="34" charset="-122"/>
              <a:sym typeface="+mn-ea"/>
            </a:endParaRPr>
          </a:p>
        </p:txBody>
      </p:sp>
      <p:sp>
        <p:nvSpPr>
          <p:cNvPr id="1050262"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未来展望与研究方向</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64" name="椭圆 67"/>
          <p:cNvSpPr/>
          <p:nvPr>
            <p:custDataLst>
              <p:tags r:id="rId26"/>
            </p:custDataLst>
          </p:nvPr>
        </p:nvSpPr>
        <p:spPr>
          <a:xfrm>
            <a:off x="5979795" y="552259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6" name="椭圆 69"/>
          <p:cNvSpPr/>
          <p:nvPr>
            <p:custDataLst>
              <p:tags r:id="rId27"/>
            </p:custDataLst>
          </p:nvPr>
        </p:nvSpPr>
        <p:spPr>
          <a:xfrm>
            <a:off x="6072505" y="561530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8"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06</a:t>
            </a:r>
            <a:endParaRPr lang="en-US" altLang="zh-CN" sz="2800">
              <a:solidFill>
                <a:schemeClr val="bg1"/>
              </a:solidFill>
              <a:latin typeface="+mj-lt"/>
              <a:cs typeface="微软雅黑" panose="020b0503020204020204" pitchFamily="34" charset="-122"/>
              <a:sym typeface="+mn-ea"/>
            </a:endParaRPr>
          </a:p>
        </p:txBody>
      </p:sp>
    </p:spTree>
    <p:custDataLst>
      <p:tags r:id="rId2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550" name="标题 1"/>
          <p:cNvSpPr>
            <a:spLocks noGrp="1"/>
          </p:cNvSpPr>
          <p:nvPr>
            <p:ph type="title" idx="2"/>
            <p:custDataLst>
              <p:tags r:id="rId2"/>
            </p:custDataLst>
          </p:nvPr>
        </p:nvSpPr>
        <p:spPr/>
        <p:txBody>
          <a:bodyPr/>
          <a:lstStyle/>
          <a:p>
            <a:r>
              <a:rPr lang="zh-CN" altLang="en-US"/>
              <a:t>单击添加章节标题</a:t>
            </a:r>
            <a:endParaRPr lang="zh-CN" altLang="en-US"/>
          </a:p>
        </p:txBody>
      </p:sp>
      <p:sp>
        <p:nvSpPr>
          <p:cNvPr id="1050552"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1010" name="标题 1"/>
          <p:cNvSpPr>
            <a:spLocks noGrp="1"/>
          </p:cNvSpPr>
          <p:nvPr>
            <p:ph type="title" idx="2"/>
            <p:custDataLst>
              <p:tags r:id="rId2"/>
            </p:custDataLst>
          </p:nvPr>
        </p:nvSpPr>
        <p:spPr/>
        <p:txBody>
          <a:bodyPr/>
          <a:lstStyle/>
          <a:p>
            <a:r>
              <a:rPr lang="zh-CN" altLang="en-US"/>
              <a:t>投资回报模型概述</a:t>
            </a:r>
            <a:endParaRPr lang="zh-CN" altLang="en-US"/>
          </a:p>
        </p:txBody>
      </p:sp>
      <p:sp>
        <p:nvSpPr>
          <p:cNvPr id="1051012"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51470" name="标题 2"/>
          <p:cNvSpPr>
            <a:spLocks noGrp="1"/>
          </p:cNvSpPr>
          <p:nvPr>
            <p:ph type="title" idx="44"/>
          </p:nvPr>
        </p:nvSpPr>
        <p:spPr/>
        <p:txBody>
          <a:bodyPr/>
          <a:lstStyle/>
          <a:p>
            <a:r>
              <a:rPr lang="zh-CN" altLang="en-US"/>
              <a:t>投资回报模型的定义</a:t>
            </a:r>
            <a:endParaRPr lang="zh-CN" altLang="en-US"/>
          </a:p>
        </p:txBody>
      </p:sp>
      <p:sp>
        <p:nvSpPr>
          <p:cNvPr id="105147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47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47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47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148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它通过预测未来现金流和折现率来计算投资项目的净现值和内部收益率等指标</a:t>
            </a:r>
            <a:endParaRPr lang="zh-CN" altLang="en-US" sz="1400" spc="150">
              <a:solidFill>
                <a:schemeClr val="tx1"/>
              </a:solidFill>
              <a:effectLst/>
              <a:latin typeface="+mn-ea"/>
              <a:sym typeface="+mn-ea"/>
            </a:endParaRPr>
          </a:p>
        </p:txBody>
      </p:sp>
      <p:sp>
        <p:nvSpPr>
          <p:cNvPr id="105148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投资回报模型是一种用于评估投资项目经济效益的模型</a:t>
            </a:r>
            <a:endParaRPr lang="zh-CN" altLang="en-US" sz="1400" spc="150">
              <a:solidFill>
                <a:schemeClr val="tx1"/>
              </a:solidFill>
              <a:effectLst/>
              <a:latin typeface="+mn-ea"/>
              <a:sym typeface="+mn-ea"/>
            </a:endParaRPr>
          </a:p>
        </p:txBody>
      </p:sp>
      <p:sp>
        <p:nvSpPr>
          <p:cNvPr id="105148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投资回报模型可以帮助投资者了解项目的潜在风险和回报，从而做出更明智的决策</a:t>
            </a:r>
            <a:endParaRPr lang="zh-CN" altLang="en-US" sz="1400" spc="150">
              <a:solidFill>
                <a:schemeClr val="tx1"/>
              </a:solidFill>
              <a:effectLst/>
              <a:latin typeface="+mn-ea"/>
              <a:sym typeface="+mn-ea"/>
            </a:endParaRPr>
          </a:p>
        </p:txBody>
      </p:sp>
      <p:sp>
        <p:nvSpPr>
          <p:cNvPr id="105148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投资回报模型的应用范围广泛，包括企业投资、房地产投资等多个领域</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1772" name="标题 2"/>
          <p:cNvSpPr>
            <a:spLocks noGrp="1"/>
          </p:cNvSpPr>
          <p:nvPr>
            <p:ph type="title" idx="44"/>
          </p:nvPr>
        </p:nvSpPr>
        <p:spPr/>
        <p:txBody>
          <a:bodyPr/>
          <a:lstStyle/>
          <a:p>
            <a:r>
              <a:rPr lang="zh-CN" altLang="en-US"/>
              <a:t>投资回报模型的意义</a:t>
            </a:r>
            <a:endParaRPr lang="zh-CN" altLang="en-US"/>
          </a:p>
        </p:txBody>
      </p:sp>
      <p:sp>
        <p:nvSpPr>
          <p:cNvPr id="105177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5177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5177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8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8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提高资金使用效率和盈利能力</a:t>
            </a:r>
            <a:endParaRPr lang="zh-CN" altLang="en-US" sz="1200" spc="150">
              <a:solidFill>
                <a:srgbClr val="FFFFFF"/>
              </a:solidFill>
              <a:latin typeface="+mn-ea"/>
              <a:sym typeface="+mn-ea"/>
            </a:endParaRPr>
          </a:p>
        </p:txBody>
      </p:sp>
      <p:sp>
        <p:nvSpPr>
          <p:cNvPr id="105178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8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8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帮助企业制定合理的财务计划和预算</a:t>
            </a:r>
            <a:endParaRPr lang="zh-CN" altLang="en-US" sz="1200" spc="150">
              <a:solidFill>
                <a:schemeClr val="tx1">
                  <a:lumMod val="65000"/>
                  <a:lumOff val="35000"/>
                </a:schemeClr>
              </a:solidFill>
              <a:latin typeface="+mn-ea"/>
              <a:sym typeface="+mn-ea"/>
            </a:endParaRPr>
          </a:p>
        </p:txBody>
      </p:sp>
      <p:sp>
        <p:nvSpPr>
          <p:cNvPr id="105179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9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9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为投资者提供决策依据</a:t>
            </a:r>
            <a:endParaRPr lang="zh-CN" altLang="en-US" sz="1200" spc="150">
              <a:solidFill>
                <a:srgbClr val="FFFFFF"/>
              </a:solidFill>
              <a:latin typeface="+mn-ea"/>
              <a:sym typeface="+mn-ea"/>
            </a:endParaRPr>
          </a:p>
        </p:txBody>
      </p:sp>
      <p:sp>
        <p:nvSpPr>
          <p:cNvPr id="105179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79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180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评估投资项目的潜在收益和风险</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2086" name="标题 2"/>
          <p:cNvSpPr>
            <a:spLocks noGrp="1"/>
          </p:cNvSpPr>
          <p:nvPr>
            <p:ph type="title" idx="44"/>
          </p:nvPr>
        </p:nvSpPr>
        <p:spPr/>
        <p:txBody>
          <a:bodyPr/>
          <a:lstStyle/>
          <a:p>
            <a:r>
              <a:rPr lang="zh-CN" altLang="en-US"/>
              <a:t>投资回报模型的分类</a:t>
            </a:r>
            <a:endParaRPr lang="zh-CN" altLang="en-US"/>
          </a:p>
        </p:txBody>
      </p:sp>
      <p:sp>
        <p:nvSpPr>
          <p:cNvPr id="105208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209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209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209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209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209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210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210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210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动态投资回报模型：根据市场环境和经济条件的变化，持续监测和调整投资策略，以实现长期的稳定回报。</a:t>
            </a:r>
            <a:endParaRPr lang="zh-CN" altLang="en-US" sz="2400">
              <a:latin typeface="+mn-ea"/>
              <a:ea typeface="+mn-ea"/>
            </a:endParaRPr>
          </a:p>
        </p:txBody>
      </p:sp>
      <p:sp>
        <p:nvSpPr>
          <p:cNvPr id="105210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风险调整后的投资回报模型：在评估投资回报时，充分考虑风险因素，通过调整资本成本等方式，反映风险对投资回报的影响。</a:t>
            </a:r>
            <a:endParaRPr lang="zh-CN" altLang="en-US" sz="2400">
              <a:latin typeface="+mn-ea"/>
              <a:ea typeface="+mn-ea"/>
            </a:endParaRPr>
          </a:p>
        </p:txBody>
      </p:sp>
      <p:sp>
        <p:nvSpPr>
          <p:cNvPr id="105210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简单投资回报模型：基于单一投资项目或资产，计算其预期收益和投资回报率。</a:t>
            </a:r>
            <a:endParaRPr lang="zh-CN" altLang="en-US" sz="2400">
              <a:latin typeface="+mn-ea"/>
              <a:ea typeface="+mn-ea"/>
            </a:endParaRPr>
          </a:p>
        </p:txBody>
      </p:sp>
      <p:sp>
        <p:nvSpPr>
          <p:cNvPr id="105211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复杂投资回报模型：考虑多个投资项目或资产，评估其潜在的风险和回报，以确定最优投资组合。</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2396" name="标题 1"/>
          <p:cNvSpPr>
            <a:spLocks noGrp="1"/>
          </p:cNvSpPr>
          <p:nvPr>
            <p:ph type="title" idx="2"/>
            <p:custDataLst>
              <p:tags r:id="rId2"/>
            </p:custDataLst>
          </p:nvPr>
        </p:nvSpPr>
        <p:spPr/>
        <p:txBody>
          <a:bodyPr/>
          <a:lstStyle/>
          <a:p>
            <a:r>
              <a:rPr lang="zh-CN" altLang="en-US"/>
              <a:t>投资回报模型的构建</a:t>
            </a:r>
            <a:endParaRPr lang="zh-CN" altLang="en-US"/>
          </a:p>
        </p:txBody>
      </p:sp>
      <p:sp>
        <p:nvSpPr>
          <p:cNvPr id="1052398" name="文本占位符 2"/>
          <p:cNvSpPr>
            <a:spLocks noGrp="1"/>
          </p:cNvSpPr>
          <p:nvPr>
            <p:ph type="body" idx="1"/>
            <p:custDataLst>
              <p:tags r:id="rId3"/>
            </p:custDataLst>
          </p:nvPr>
        </p:nvSpPr>
        <p:spPr/>
        <p:txBody>
          <a:bodyPr/>
          <a:lstStyle/>
          <a:p>
            <a:r>
              <a:rPr lang="zh-CN" altLang="en-US"/>
              <a:t>Part Three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2856" name="标题 2"/>
          <p:cNvSpPr>
            <a:spLocks noGrp="1"/>
          </p:cNvSpPr>
          <p:nvPr>
            <p:ph type="title" idx="44"/>
          </p:nvPr>
        </p:nvSpPr>
        <p:spPr/>
        <p:txBody>
          <a:bodyPr/>
          <a:lstStyle/>
          <a:p>
            <a:r>
              <a:rPr lang="zh-CN" altLang="en-US"/>
              <a:t>确定投资目标与范围</a:t>
            </a:r>
            <a:endParaRPr lang="zh-CN" altLang="en-US"/>
          </a:p>
        </p:txBody>
      </p:sp>
      <p:sp>
        <p:nvSpPr>
          <p:cNvPr id="105285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6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6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确定投资目标：明确投资的目的和预期收益</a:t>
            </a:r>
            <a:endParaRPr lang="zh-CN" altLang="en-US" sz="2000" spc="150">
              <a:solidFill>
                <a:schemeClr val="tx1">
                  <a:lumMod val="85000"/>
                  <a:lumOff val="15000"/>
                </a:schemeClr>
              </a:solidFill>
              <a:latin typeface="+mn-ea"/>
              <a:sym typeface="+mn-ea"/>
            </a:endParaRPr>
          </a:p>
        </p:txBody>
      </p:sp>
      <p:sp>
        <p:nvSpPr>
          <p:cNvPr id="105286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6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6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确定投资范围：筛选符合投资目标的潜在项目或资产</a:t>
            </a:r>
            <a:endParaRPr lang="zh-CN" altLang="en-US" sz="2000" spc="150">
              <a:solidFill>
                <a:schemeClr val="tx1">
                  <a:lumMod val="85000"/>
                  <a:lumOff val="15000"/>
                </a:schemeClr>
              </a:solidFill>
              <a:latin typeface="+mn-ea"/>
              <a:sym typeface="+mn-ea"/>
            </a:endParaRPr>
          </a:p>
        </p:txBody>
      </p:sp>
      <p:sp>
        <p:nvSpPr>
          <p:cNvPr id="105287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7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7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市场调研：了解目标市场的行业趋势、竞争格局等信息</a:t>
            </a:r>
            <a:endParaRPr lang="zh-CN" altLang="en-US" sz="2000" spc="150">
              <a:solidFill>
                <a:schemeClr val="tx1">
                  <a:lumMod val="85000"/>
                  <a:lumOff val="15000"/>
                </a:schemeClr>
              </a:solidFill>
              <a:latin typeface="+mn-ea"/>
              <a:sym typeface="+mn-ea"/>
            </a:endParaRPr>
          </a:p>
        </p:txBody>
      </p:sp>
      <p:sp>
        <p:nvSpPr>
          <p:cNvPr id="105287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7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288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风险评估：对潜在项目或资产进行风险评估，确保投资安全</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3166" name="标题 2"/>
          <p:cNvSpPr>
            <a:spLocks noGrp="1"/>
          </p:cNvSpPr>
          <p:nvPr>
            <p:ph type="title" idx="44"/>
          </p:nvPr>
        </p:nvSpPr>
        <p:spPr/>
        <p:txBody>
          <a:bodyPr/>
          <a:lstStyle/>
          <a:p>
            <a:r>
              <a:rPr lang="zh-CN" altLang="en-US"/>
              <a:t>收集数据与信息</a:t>
            </a:r>
            <a:endParaRPr lang="zh-CN" altLang="en-US"/>
          </a:p>
        </p:txBody>
      </p:sp>
      <p:sp>
        <p:nvSpPr>
          <p:cNvPr id="105316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17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17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17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17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确定投资回报率：根据收集的数据和信息，计算投资回报率，并确定预期的回报水平。</a:t>
            </a:r>
            <a:endParaRPr lang="zh-CN" altLang="en-US" sz="1400" spc="150">
              <a:solidFill>
                <a:schemeClr val="tx1"/>
              </a:solidFill>
              <a:effectLst/>
              <a:latin typeface="+mn-ea"/>
              <a:sym typeface="+mn-ea"/>
            </a:endParaRPr>
          </a:p>
        </p:txBody>
      </p:sp>
      <p:sp>
        <p:nvSpPr>
          <p:cNvPr id="105317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收集数据与信息：确保数据的准确性和完整性，选择合适的数据来源和采集方法。</a:t>
            </a:r>
            <a:endParaRPr lang="zh-CN" altLang="en-US" sz="1400" spc="150">
              <a:solidFill>
                <a:schemeClr val="tx1"/>
              </a:solidFill>
              <a:effectLst/>
              <a:latin typeface="+mn-ea"/>
              <a:sym typeface="+mn-ea"/>
            </a:endParaRPr>
          </a:p>
        </p:txBody>
      </p:sp>
      <p:sp>
        <p:nvSpPr>
          <p:cNvPr id="105318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建立模型：根据投资回报率的计算结果，建立相应的投资回报模型，并确定模型的参数和变量。</a:t>
            </a:r>
            <a:endParaRPr lang="zh-CN" altLang="en-US" sz="1400" spc="150">
              <a:solidFill>
                <a:schemeClr val="tx1"/>
              </a:solidFill>
              <a:effectLst/>
              <a:latin typeface="+mn-ea"/>
              <a:sym typeface="+mn-ea"/>
            </a:endParaRPr>
          </a:p>
        </p:txBody>
      </p:sp>
      <p:sp>
        <p:nvSpPr>
          <p:cNvPr id="1053182"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模型验证与优化：对建立的模型进行验证和优化，确保模型的准确性和可靠性。</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3468" name="标题 2"/>
          <p:cNvSpPr>
            <a:spLocks noGrp="1"/>
          </p:cNvSpPr>
          <p:nvPr>
            <p:ph type="title" idx="44"/>
          </p:nvPr>
        </p:nvSpPr>
        <p:spPr/>
        <p:txBody>
          <a:bodyPr/>
          <a:lstStyle/>
          <a:p>
            <a:r>
              <a:rPr lang="zh-CN" altLang="en-US"/>
              <a:t>建立模型框架</a:t>
            </a:r>
            <a:endParaRPr lang="zh-CN" altLang="en-US"/>
          </a:p>
        </p:txBody>
      </p:sp>
      <p:sp>
        <p:nvSpPr>
          <p:cNvPr id="105347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7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7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7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选择合适的投资回报模型</a:t>
            </a:r>
            <a:endParaRPr lang="en-US" altLang="zh-CN">
              <a:solidFill>
                <a:schemeClr val="dk1">
                  <a:lumMod val="80000"/>
                  <a:lumOff val="20000"/>
                </a:schemeClr>
              </a:solidFill>
              <a:latin typeface="+mn-ea"/>
              <a:sym typeface="+mn-ea"/>
            </a:endParaRPr>
          </a:p>
        </p:txBody>
      </p:sp>
      <p:sp>
        <p:nvSpPr>
          <p:cNvPr id="105347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8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8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8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确定投资回报的目标和期望</a:t>
            </a:r>
            <a:endParaRPr lang="zh-CN" altLang="en-US">
              <a:solidFill>
                <a:schemeClr val="dk1">
                  <a:lumMod val="80000"/>
                  <a:lumOff val="20000"/>
                </a:schemeClr>
              </a:solidFill>
              <a:latin typeface="+mn-ea"/>
              <a:sym typeface="+mn-ea"/>
            </a:endParaRPr>
          </a:p>
        </p:txBody>
      </p:sp>
      <p:sp>
        <p:nvSpPr>
          <p:cNvPr id="105348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8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9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9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收集相关数据和信息</a:t>
            </a:r>
            <a:endParaRPr lang="zh-CN" altLang="en-US">
              <a:solidFill>
                <a:schemeClr val="dk1">
                  <a:lumMod val="80000"/>
                  <a:lumOff val="20000"/>
                </a:schemeClr>
              </a:solidFill>
              <a:latin typeface="+mn-ea"/>
              <a:sym typeface="+mn-ea"/>
            </a:endParaRPr>
          </a:p>
        </p:txBody>
      </p:sp>
      <p:sp>
        <p:nvSpPr>
          <p:cNvPr id="105349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9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49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350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建立模型并进行验证</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3786" name="标题 2"/>
          <p:cNvSpPr>
            <a:spLocks noGrp="1"/>
          </p:cNvSpPr>
          <p:nvPr>
            <p:ph type="title" idx="44"/>
          </p:nvPr>
        </p:nvSpPr>
        <p:spPr/>
        <p:txBody>
          <a:bodyPr/>
          <a:lstStyle/>
          <a:p>
            <a:r>
              <a:rPr lang="zh-CN" altLang="en-US"/>
              <a:t>设定参数与变量</a:t>
            </a:r>
            <a:endParaRPr lang="zh-CN" altLang="en-US"/>
          </a:p>
        </p:txBody>
      </p:sp>
      <p:sp>
        <p:nvSpPr>
          <p:cNvPr id="1053788"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投资回报率：衡量投资收益的重要指标</a:t>
            </a:r>
            <a:endParaRPr lang="zh-CN" altLang="en-US" sz="1200" spc="150">
              <a:solidFill>
                <a:schemeClr val="tx1">
                  <a:lumMod val="65000"/>
                  <a:lumOff val="35000"/>
                </a:schemeClr>
              </a:solidFill>
              <a:latin typeface="+mn-ea"/>
              <a:sym typeface="+mn-ea"/>
            </a:endParaRPr>
          </a:p>
        </p:txBody>
      </p:sp>
      <p:sp>
        <p:nvSpPr>
          <p:cNvPr id="1053790"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风险系数：反映投资风险大小的参数</a:t>
            </a:r>
            <a:endParaRPr lang="zh-CN" altLang="en-US" sz="1200" spc="150">
              <a:solidFill>
                <a:schemeClr val="tx1">
                  <a:lumMod val="65000"/>
                  <a:lumOff val="35000"/>
                </a:schemeClr>
              </a:solidFill>
              <a:latin typeface="+mn-ea"/>
              <a:sym typeface="+mn-ea"/>
            </a:endParaRPr>
          </a:p>
        </p:txBody>
      </p:sp>
      <p:sp>
        <p:nvSpPr>
          <p:cNvPr id="1053792"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投资期限：投资回报周期的长度</a:t>
            </a:r>
            <a:endParaRPr lang="zh-CN" altLang="en-US" sz="1200" spc="150">
              <a:solidFill>
                <a:schemeClr val="tx1">
                  <a:lumMod val="65000"/>
                  <a:lumOff val="35000"/>
                </a:schemeClr>
              </a:solidFill>
              <a:latin typeface="+mn-ea"/>
              <a:sym typeface="+mn-ea"/>
            </a:endParaRPr>
          </a:p>
        </p:txBody>
      </p:sp>
      <p:sp>
        <p:nvSpPr>
          <p:cNvPr id="1053794"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投资金额：投资的规模和成本</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4080" name="标题 2"/>
          <p:cNvSpPr>
            <a:spLocks noGrp="1"/>
          </p:cNvSpPr>
          <p:nvPr>
            <p:ph type="title" idx="44"/>
          </p:nvPr>
        </p:nvSpPr>
        <p:spPr/>
        <p:txBody>
          <a:bodyPr/>
          <a:lstStyle/>
          <a:p>
            <a:r>
              <a:rPr lang="zh-CN" altLang="en-US"/>
              <a:t>模型验证与优化</a:t>
            </a:r>
            <a:endParaRPr lang="zh-CN" altLang="en-US"/>
          </a:p>
        </p:txBody>
      </p:sp>
      <p:sp>
        <p:nvSpPr>
          <p:cNvPr id="105408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验证方法：通过历史数据、模拟情景等方式对模型进行验证</a:t>
            </a:r>
            <a:endParaRPr lang="zh-CN" altLang="en-US" sz="1200" spc="150">
              <a:solidFill>
                <a:schemeClr val="tx1">
                  <a:lumMod val="65000"/>
                  <a:lumOff val="35000"/>
                </a:schemeClr>
              </a:solidFill>
              <a:latin typeface="+mn-ea"/>
              <a:sym typeface="+mn-ea"/>
            </a:endParaRPr>
          </a:p>
        </p:txBody>
      </p:sp>
      <p:sp>
        <p:nvSpPr>
          <p:cNvPr id="105408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优化策略：根据验证结果对模型进行调整和改进，提高预测精度和可靠性</a:t>
            </a:r>
            <a:endParaRPr lang="zh-CN" altLang="en-US" sz="1200" spc="150">
              <a:solidFill>
                <a:schemeClr val="tx1">
                  <a:lumMod val="65000"/>
                  <a:lumOff val="35000"/>
                </a:schemeClr>
              </a:solidFill>
              <a:latin typeface="+mn-ea"/>
              <a:sym typeface="+mn-ea"/>
            </a:endParaRPr>
          </a:p>
        </p:txBody>
      </p:sp>
      <p:sp>
        <p:nvSpPr>
          <p:cNvPr id="105408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持续监测：对模型进行持续监测，确保其在不同市场环境下的表现稳定可靠</a:t>
            </a:r>
            <a:endParaRPr lang="zh-CN" altLang="en-US" sz="1200" spc="150">
              <a:solidFill>
                <a:schemeClr val="tx1">
                  <a:lumMod val="65000"/>
                  <a:lumOff val="35000"/>
                </a:schemeClr>
              </a:solidFill>
              <a:latin typeface="+mn-ea"/>
              <a:sym typeface="+mn-ea"/>
            </a:endParaRPr>
          </a:p>
        </p:txBody>
      </p:sp>
      <p:sp>
        <p:nvSpPr>
          <p:cNvPr id="105408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风险控制：在模型验证与优化过程中，注重风险控制，确保模型的稳健性和安全性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54374" name="标题 1"/>
          <p:cNvSpPr>
            <a:spLocks noGrp="1"/>
          </p:cNvSpPr>
          <p:nvPr>
            <p:ph type="title" idx="2"/>
            <p:custDataLst>
              <p:tags r:id="rId2"/>
            </p:custDataLst>
          </p:nvPr>
        </p:nvSpPr>
        <p:spPr/>
        <p:txBody>
          <a:bodyPr/>
          <a:lstStyle/>
          <a:p>
            <a:r>
              <a:rPr lang="zh-CN" altLang="en-US"/>
              <a:t>投资回报模型的应用</a:t>
            </a:r>
            <a:endParaRPr lang="zh-CN" altLang="en-US"/>
          </a:p>
        </p:txBody>
      </p:sp>
      <p:sp>
        <p:nvSpPr>
          <p:cNvPr id="1054376" name="文本占位符 2"/>
          <p:cNvSpPr>
            <a:spLocks noGrp="1"/>
          </p:cNvSpPr>
          <p:nvPr>
            <p:ph type="body" idx="1"/>
            <p:custDataLst>
              <p:tags r:id="rId3"/>
            </p:custDataLst>
          </p:nvPr>
        </p:nvSpPr>
        <p:spPr/>
        <p:txBody>
          <a:bodyPr/>
          <a:lstStyle/>
          <a:p>
            <a:r>
              <a:rPr lang="zh-CN" altLang="en-US"/>
              <a:t>Part Four</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https://d.book118.com/475034114022011034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1"/>
  <p:tag name="KSO_WM_UNIT_INDEX" val="1_1_1"/>
  <p:tag name="KSO_WM_UNIT_LAYERLEVEL" val="1_1_1"/>
  <p:tag name="KSO_WM_UNIT_TYPE" val="l_h_i"/>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3"/>
  <p:tag name="KSO_WM_UNIT_INDEX" val="1_1_3"/>
  <p:tag name="KSO_WM_UNIT_LAYERLEVEL" val="1_1_1"/>
  <p:tag name="KSO_WM_UNIT_TYPE" val="l_h_i"/>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YPE" val="l_h_i"/>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1"/>
  <p:tag name="KSO_WM_UNIT_INDEX" val="1_2_1"/>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3"/>
  <p:tag name="KSO_WM_UNIT_INDEX" val="1_2_3"/>
  <p:tag name="KSO_WM_UNIT_LAYERLEVEL" val="1_1_1"/>
  <p:tag name="KSO_WM_UNIT_TYPE" val="l_h_i"/>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YPE" val="l_h_i"/>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1"/>
  <p:tag name="KSO_WM_UNIT_INDEX" val="1_3_1"/>
  <p:tag name="KSO_WM_UNIT_LAYERLEVEL" val="1_1_1"/>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3"/>
  <p:tag name="KSO_WM_UNIT_INDEX" val="1_3_3"/>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1"/>
  <p:tag name="KSO_WM_UNIT_INDEX" val="1_5_1"/>
  <p:tag name="KSO_WM_UNIT_LAYERLEVEL" val="1_1_1"/>
  <p:tag name="KSO_WM_UNIT_TYPE" val="l_h_i"/>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3"/>
  <p:tag name="KSO_WM_UNIT_INDEX" val="1_5_3"/>
  <p:tag name="KSO_WM_UNIT_LAYERLEVEL" val="1_1_1"/>
  <p:tag name="KSO_WM_UNIT_TYPE" val="l_h_i"/>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YPE" val="l_h_i"/>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1"/>
  <p:tag name="KSO_WM_UNIT_INDEX" val="1_6_1"/>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3"/>
  <p:tag name="KSO_WM_UNIT_INDEX" val="1_6_3"/>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YPE" val="l_h_i"/>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3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3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7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7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73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7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7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74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74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7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74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74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7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75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75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7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75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75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7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7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7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7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7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7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7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7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7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7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7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7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7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76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6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77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7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7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7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7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7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7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7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7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7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7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78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7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79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79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7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7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79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7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8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80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8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80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8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80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8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8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8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8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8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81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16.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Four"/>
  <p:tag name="KSO_WM_UNIT_TYPE" val="e"/>
  <p:tag name="KSO_WM_UNIT_VALUE" val="10"/>
</p:tagLst>
</file>

<file path=ppt/tags/tag817.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+中文标题</vt:lpstr>
      <vt:lpstr>Calibri Light</vt:lpstr>
      <vt:lpstr>Office Theme</vt:lpstr>
      <vt:lpstr>投资回报模型PPT大纲</vt:lpstr>
      <vt:lpstr>目录</vt:lpstr>
      <vt:lpstr>单击添加章节标题</vt:lpstr>
      <vt:lpstr>投资回报模型概述</vt:lpstr>
      <vt:lpstr>投资回报模型的定义</vt:lpstr>
      <vt:lpstr>投资回报模型的意义</vt:lpstr>
      <vt:lpstr>投资回报模型的分类</vt:lpstr>
      <vt:lpstr>投资回报模型的构建</vt:lpstr>
      <vt:lpstr>确定投资目标与范围</vt:lpstr>
      <vt:lpstr>收集数据与信息</vt:lpstr>
      <vt:lpstr>建立模型框架</vt:lpstr>
      <vt:lpstr>设定参数与变量</vt:lpstr>
      <vt:lpstr>模型验证与优化</vt:lpstr>
      <vt:lpstr>投资回报模型的应用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2024-08-29T11:36:19.473</cp:lastPrinted>
  <dcterms:created xsi:type="dcterms:W3CDTF">2024-08-29T03:36:19Z</dcterms:created>
  <dcterms:modified xsi:type="dcterms:W3CDTF">2024-08-29T03:36:22Z</dcterms:modified>
</cp:coreProperties>
</file>