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C371E-B9A8-45EC-9524-278D1198F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33F0E-21A7-42F1-8748-32174AFA3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4AD13-51AF-4786-B245-7BA38139F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A9046F-B2AD-4B7F-9152-8C7B010E3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9F65C8-189D-43BB-8724-DB1D4CC96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7764D7-69E3-42BC-B83A-6DC64350F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C5D119-2402-4E7C-A242-D800DEE2D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496FC-01EE-4BE6-8663-E4CC080D1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4A5C4-699E-4E40-A4A7-6DCF0A517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6443B-7927-4244-85EB-560880909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CC122-6AC6-428B-81E7-06A4568E4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186" r:id="rId2"/>
    <p:sldLayoutId id="2147486187" r:id="rId3"/>
    <p:sldLayoutId id="2147486188" r:id="rId4"/>
    <p:sldLayoutId id="2147486189" r:id="rId5"/>
    <p:sldLayoutId id="2147486190" r:id="rId6"/>
    <p:sldLayoutId id="2147486191" r:id="rId7"/>
    <p:sldLayoutId id="2147486192" r:id="rId8"/>
    <p:sldLayoutId id="2147486193" r:id="rId9"/>
    <p:sldLayoutId id="2147486194" r:id="rId10"/>
    <p:sldLayoutId id="21474861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23" Type="http://schemas.openxmlformats.org/officeDocument/2006/relationships/tags" Target="../tags/tag131.xml" /><Relationship Id="rId24" Type="http://schemas.openxmlformats.org/officeDocument/2006/relationships/tags" Target="../tags/tag132.xml" /><Relationship Id="rId25" Type="http://schemas.openxmlformats.org/officeDocument/2006/relationships/tags" Target="../tags/tag133.xml" /><Relationship Id="rId26" Type="http://schemas.openxmlformats.org/officeDocument/2006/relationships/tags" Target="../tags/tag134.xml" /><Relationship Id="rId27" Type="http://schemas.openxmlformats.org/officeDocument/2006/relationships/tags" Target="../tags/tag135.xml" /><Relationship Id="rId28" Type="http://schemas.openxmlformats.org/officeDocument/2006/relationships/tags" Target="../tags/tag136.xml" /><Relationship Id="rId29" Type="http://schemas.openxmlformats.org/officeDocument/2006/relationships/tags" Target="../tags/tag137.xml" /><Relationship Id="rId3" Type="http://schemas.openxmlformats.org/officeDocument/2006/relationships/tags" Target="../tags/tag111.xml" /><Relationship Id="rId30" Type="http://schemas.openxmlformats.org/officeDocument/2006/relationships/tags" Target="../tags/tag138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tags" Target="../tags/tag189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422043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/>
          </a:bodyPr>
          <a:lstStyle/>
          <a:p>
            <a:r>
              <a:rPr lang="zh-CN" altLang="en-US"/>
              <a:t>公益活动策划方案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序号"/>
          <p:cNvSpPr txBox="1"/>
          <p:nvPr>
            <p:custDataLst>
              <p:tags r:id="rId2"/>
            </p:custDataLst>
          </p:nvPr>
        </p:nvSpPr>
        <p:spPr>
          <a:xfrm>
            <a:off x="4732870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01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3"/>
            </p:custDataLst>
          </p:nvPr>
        </p:nvSpPr>
        <p:spPr>
          <a:xfrm>
            <a:off x="4807482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活动目标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835762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04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843224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资源整合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594112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02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601573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活动内容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8"/>
            </p:custDataLst>
          </p:nvPr>
        </p:nvSpPr>
        <p:spPr>
          <a:xfrm>
            <a:off x="714937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03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9"/>
            </p:custDataLst>
          </p:nvPr>
        </p:nvSpPr>
        <p:spPr>
          <a:xfrm>
            <a:off x="722398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宣传推广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1077413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06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1084874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预算与筹款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6" name="序号"/>
          <p:cNvSpPr txBox="1"/>
          <p:nvPr>
            <p:custDataLst>
              <p:tags r:id="rId12"/>
            </p:custDataLst>
          </p:nvPr>
        </p:nvSpPr>
        <p:spPr>
          <a:xfrm>
            <a:off x="9565882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05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13"/>
            </p:custDataLst>
          </p:nvPr>
        </p:nvSpPr>
        <p:spPr>
          <a:xfrm>
            <a:off x="9640494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风险控制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50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活动目标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明确活动目的</a:t>
            </a:r>
            <a:endParaRPr lang="zh-CN" altLang="en-US"/>
          </a:p>
        </p:txBody>
      </p:sp>
      <p:sp>
        <p:nvSpPr>
          <p:cNvPr id="10489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提高公众对公益活动的认识和参与度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促进社会和谐，增强公众社会责任感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帮助需要帮助的人群，改善他们的生活状况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提升企业形象，增强企业社会责任感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确定活动主题</a:t>
            </a:r>
            <a:endParaRPr lang="zh-CN" altLang="en-US"/>
          </a:p>
        </p:txBody>
      </p:sp>
      <p:sp>
        <p:nvSpPr>
          <p:cNvPr id="1049006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8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2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6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0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公益活动的目的：提高社会关注度，传递正能量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活动主题的传播：通过线上线下渠道，广泛传播活动主题，提高活动知名度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活动主题的创意：结合当前社会热点和受众需求，创新活动主题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活动主题的选择：根据公益活动的目的和受众需求来确定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活动内容</a:t>
            </a:r>
            <a:endParaRPr lang="zh-CN" altLang="en-US"/>
          </a:p>
        </p:txBody>
      </p:sp>
      <p:sp>
        <p:nvSpPr>
          <p:cNvPr id="10490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策划活动形式</a:t>
            </a:r>
            <a:endParaRPr lang="zh-CN" altLang="en-US"/>
          </a:p>
        </p:txBody>
      </p:sp>
      <p:sp>
        <p:nvSpPr>
          <p:cNvPr id="10491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慈善义卖：组织物品义卖，所得款项用于慈善事业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志愿者服务：组织志愿者参与公益活动，如环保、教育、医疗等领域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公益讲座：邀请专家进行公益讲座，提高公众对某个社会问题的认识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公益活动宣传：通过社交媒体、海报等方式宣传公益活动，提高公众参与度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确定活动时间、地点和参与人员</a:t>
            </a:r>
            <a:endParaRPr lang="zh-CN" altLang="en-US"/>
          </a:p>
        </p:txBody>
      </p:sp>
      <p:sp>
        <p:nvSpPr>
          <p:cNvPr id="1049192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4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96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活动时间：根据活动目的和参与者的方便程度确定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0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2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活动地点：选择便于参与者到达且环境适宜的地方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6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8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参与人员：根据活动目的和活动内容确定参与者的范围和数量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2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4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活动宣传：通过各种渠道宣传活动，吸引更多参与者参与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制定活动流程</a:t>
            </a:r>
            <a:endParaRPr lang="zh-CN" altLang="en-US"/>
          </a:p>
        </p:txBody>
      </p:sp>
      <p:sp>
        <p:nvSpPr>
          <p:cNvPr id="1049252" name="对角圆角矩形 52"/>
          <p:cNvSpPr/>
          <p:nvPr>
            <p:custDataLst>
              <p:tags r:id="rId2"/>
            </p:custDataLst>
          </p:nvPr>
        </p:nvSpPr>
        <p:spPr>
          <a:xfrm>
            <a:off x="697314" y="1495013"/>
            <a:ext cx="5171118" cy="1259470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对角圆角矩形 53"/>
          <p:cNvSpPr/>
          <p:nvPr>
            <p:custDataLst>
              <p:tags r:id="rId3"/>
            </p:custDataLst>
          </p:nvPr>
        </p:nvSpPr>
        <p:spPr>
          <a:xfrm>
            <a:off x="697314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直角三角形 54"/>
          <p:cNvSpPr/>
          <p:nvPr>
            <p:custDataLst>
              <p:tags r:id="rId4"/>
            </p:custDataLst>
          </p:nvPr>
        </p:nvSpPr>
        <p:spPr>
          <a:xfrm>
            <a:off x="1215219" y="1365050"/>
            <a:ext cx="77978" cy="12996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文本框 56"/>
          <p:cNvSpPr txBox="1"/>
          <p:nvPr>
            <p:custDataLst>
              <p:tags r:id="rId5"/>
            </p:custDataLst>
          </p:nvPr>
        </p:nvSpPr>
        <p:spPr>
          <a:xfrm>
            <a:off x="1249009" y="1547649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确定活动目标：明确活动的目的和意义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对角圆角矩形 9"/>
          <p:cNvSpPr/>
          <p:nvPr>
            <p:custDataLst>
              <p:tags r:id="rId6"/>
            </p:custDataLst>
          </p:nvPr>
        </p:nvSpPr>
        <p:spPr>
          <a:xfrm>
            <a:off x="6323436" y="1495013"/>
            <a:ext cx="5171118" cy="1259470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10"/>
          <p:cNvSpPr/>
          <p:nvPr>
            <p:custDataLst>
              <p:tags r:id="rId7"/>
            </p:custDataLst>
          </p:nvPr>
        </p:nvSpPr>
        <p:spPr>
          <a:xfrm>
            <a:off x="6323436" y="136440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11"/>
          <p:cNvSpPr/>
          <p:nvPr>
            <p:custDataLst>
              <p:tags r:id="rId8"/>
            </p:custDataLst>
          </p:nvPr>
        </p:nvSpPr>
        <p:spPr>
          <a:xfrm>
            <a:off x="6840691" y="1365050"/>
            <a:ext cx="77978" cy="12996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12"/>
          <p:cNvSpPr txBox="1"/>
          <p:nvPr>
            <p:custDataLst>
              <p:tags r:id="rId9"/>
            </p:custDataLst>
          </p:nvPr>
        </p:nvSpPr>
        <p:spPr>
          <a:xfrm>
            <a:off x="6874482" y="155414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准备活动物资：包括宣传资料、礼品、场地布置等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对角圆角矩形 5"/>
          <p:cNvSpPr/>
          <p:nvPr>
            <p:custDataLst>
              <p:tags r:id="rId10"/>
            </p:custDataLst>
          </p:nvPr>
        </p:nvSpPr>
        <p:spPr>
          <a:xfrm>
            <a:off x="697314" y="3206633"/>
            <a:ext cx="5171118" cy="1259470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6"/>
          <p:cNvSpPr/>
          <p:nvPr>
            <p:custDataLst>
              <p:tags r:id="rId11"/>
            </p:custDataLst>
          </p:nvPr>
        </p:nvSpPr>
        <p:spPr>
          <a:xfrm>
            <a:off x="697314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7"/>
          <p:cNvSpPr/>
          <p:nvPr>
            <p:custDataLst>
              <p:tags r:id="rId12"/>
            </p:custDataLst>
          </p:nvPr>
        </p:nvSpPr>
        <p:spPr>
          <a:xfrm>
            <a:off x="1215219" y="3076670"/>
            <a:ext cx="77978" cy="12996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8"/>
          <p:cNvSpPr txBox="1"/>
          <p:nvPr>
            <p:custDataLst>
              <p:tags r:id="rId13"/>
            </p:custDataLst>
          </p:nvPr>
        </p:nvSpPr>
        <p:spPr>
          <a:xfrm>
            <a:off x="1249009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制定活动计划：包括活动时间、地点、参与人员等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14"/>
          <p:cNvSpPr/>
          <p:nvPr>
            <p:custDataLst>
              <p:tags r:id="rId14"/>
            </p:custDataLst>
          </p:nvPr>
        </p:nvSpPr>
        <p:spPr>
          <a:xfrm>
            <a:off x="6323436" y="3206633"/>
            <a:ext cx="5171118" cy="1259470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18"/>
          <p:cNvSpPr/>
          <p:nvPr>
            <p:custDataLst>
              <p:tags r:id="rId15"/>
            </p:custDataLst>
          </p:nvPr>
        </p:nvSpPr>
        <p:spPr>
          <a:xfrm>
            <a:off x="6323436" y="307602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19"/>
          <p:cNvSpPr/>
          <p:nvPr>
            <p:custDataLst>
              <p:tags r:id="rId16"/>
            </p:custDataLst>
          </p:nvPr>
        </p:nvSpPr>
        <p:spPr>
          <a:xfrm>
            <a:off x="6840691" y="3076670"/>
            <a:ext cx="77978" cy="129964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20"/>
          <p:cNvSpPr txBox="1"/>
          <p:nvPr>
            <p:custDataLst>
              <p:tags r:id="rId17"/>
            </p:custDataLst>
          </p:nvPr>
        </p:nvSpPr>
        <p:spPr>
          <a:xfrm>
            <a:off x="6874482" y="326576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宣传推广：通过各种渠道宣传活动，吸引更多人参与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15"/>
          <p:cNvSpPr/>
          <p:nvPr>
            <p:custDataLst>
              <p:tags r:id="rId18"/>
            </p:custDataLst>
          </p:nvPr>
        </p:nvSpPr>
        <p:spPr>
          <a:xfrm>
            <a:off x="697314" y="4918253"/>
            <a:ext cx="5171118" cy="1259470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6"/>
          <p:cNvSpPr/>
          <p:nvPr>
            <p:custDataLst>
              <p:tags r:id="rId19"/>
            </p:custDataLst>
          </p:nvPr>
        </p:nvSpPr>
        <p:spPr>
          <a:xfrm>
            <a:off x="697314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7"/>
          <p:cNvSpPr/>
          <p:nvPr>
            <p:custDataLst>
              <p:tags r:id="rId20"/>
            </p:custDataLst>
          </p:nvPr>
        </p:nvSpPr>
        <p:spPr>
          <a:xfrm>
            <a:off x="1215219" y="4783091"/>
            <a:ext cx="77978" cy="12996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21"/>
            </p:custDataLst>
          </p:nvPr>
        </p:nvSpPr>
        <p:spPr>
          <a:xfrm>
            <a:off x="1249009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安排活动环节：包括开幕式、主题演讲、互动环节等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22"/>
          <p:cNvSpPr/>
          <p:nvPr>
            <p:custDataLst>
              <p:tags r:id="rId22"/>
            </p:custDataLst>
          </p:nvPr>
        </p:nvSpPr>
        <p:spPr>
          <a:xfrm>
            <a:off x="6323436" y="4918253"/>
            <a:ext cx="5171118" cy="1259470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23"/>
          <p:cNvSpPr/>
          <p:nvPr>
            <p:custDataLst>
              <p:tags r:id="rId23"/>
            </p:custDataLst>
          </p:nvPr>
        </p:nvSpPr>
        <p:spPr>
          <a:xfrm>
            <a:off x="6323436" y="4786990"/>
            <a:ext cx="517557" cy="49386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24"/>
          <p:cNvSpPr/>
          <p:nvPr>
            <p:custDataLst>
              <p:tags r:id="rId24"/>
            </p:custDataLst>
          </p:nvPr>
        </p:nvSpPr>
        <p:spPr>
          <a:xfrm>
            <a:off x="6840691" y="4783091"/>
            <a:ext cx="77978" cy="129964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25"/>
          <p:cNvSpPr txBox="1"/>
          <p:nvPr>
            <p:custDataLst>
              <p:tags r:id="rId25"/>
            </p:custDataLst>
          </p:nvPr>
        </p:nvSpPr>
        <p:spPr>
          <a:xfrm>
            <a:off x="6874482" y="4977387"/>
            <a:ext cx="4417610" cy="114218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活动总结：活动结束后，对活动进行总结和反馈，以便改进和优化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宣传推广</a:t>
            </a:r>
            <a:endParaRPr lang="zh-CN" altLang="en-US"/>
          </a:p>
        </p:txBody>
      </p:sp>
      <p:sp>
        <p:nvSpPr>
          <p:cNvPr id="10493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宣传渠道选择</a:t>
            </a:r>
            <a:endParaRPr lang="zh-CN" altLang="en-US"/>
          </a:p>
        </p:txBody>
      </p:sp>
      <p:sp>
        <p:nvSpPr>
          <p:cNvPr id="1049382" name="五边形 30"/>
          <p:cNvSpPr/>
          <p:nvPr>
            <p:custDataLst>
              <p:tags r:id="rId2"/>
            </p:custDataLst>
          </p:nvPr>
        </p:nvSpPr>
        <p:spPr>
          <a:xfrm>
            <a:off x="6960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4" name="燕尾形 36"/>
          <p:cNvSpPr/>
          <p:nvPr>
            <p:custDataLst>
              <p:tags r:id="rId3"/>
            </p:custDataLst>
          </p:nvPr>
        </p:nvSpPr>
        <p:spPr>
          <a:xfrm>
            <a:off x="32678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6" name="燕尾形 37"/>
          <p:cNvSpPr/>
          <p:nvPr>
            <p:custDataLst>
              <p:tags r:id="rId4"/>
            </p:custDataLst>
          </p:nvPr>
        </p:nvSpPr>
        <p:spPr>
          <a:xfrm>
            <a:off x="8411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8" name="燕尾形 38"/>
          <p:cNvSpPr/>
          <p:nvPr>
            <p:custDataLst>
              <p:tags r:id="rId5"/>
            </p:custDataLst>
          </p:nvPr>
        </p:nvSpPr>
        <p:spPr>
          <a:xfrm>
            <a:off x="58396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0" name="文本框 3"/>
          <p:cNvSpPr txBox="1"/>
          <p:nvPr>
            <p:custDataLst>
              <p:tags r:id="rId6"/>
            </p:custDataLst>
          </p:nvPr>
        </p:nvSpPr>
        <p:spPr>
          <a:xfrm>
            <a:off x="3207931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传统媒体：报纸、杂志、电视等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2" name="文本框 6"/>
          <p:cNvSpPr txBox="1"/>
          <p:nvPr>
            <p:custDataLst>
              <p:tags r:id="rId7"/>
            </p:custDataLst>
          </p:nvPr>
        </p:nvSpPr>
        <p:spPr>
          <a:xfrm>
            <a:off x="6960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社交媒体：微博、微信、抖音等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文本框 7"/>
          <p:cNvSpPr txBox="1"/>
          <p:nvPr>
            <p:custDataLst>
              <p:tags r:id="rId8"/>
            </p:custDataLst>
          </p:nvPr>
        </p:nvSpPr>
        <p:spPr>
          <a:xfrm>
            <a:off x="58378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线下活动：海报、传单、户外广告等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文本框 8"/>
          <p:cNvSpPr txBox="1"/>
          <p:nvPr>
            <p:custDataLst>
              <p:tags r:id="rId9"/>
            </p:custDataLst>
          </p:nvPr>
        </p:nvSpPr>
        <p:spPr>
          <a:xfrm>
            <a:off x="84087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合作伙伴：与其他企业或组织合作，共同推广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宣传内容策划</a:t>
            </a:r>
            <a:endParaRPr lang="zh-CN" altLang="en-US"/>
          </a:p>
        </p:txBody>
      </p:sp>
      <p:sp>
        <p:nvSpPr>
          <p:cNvPr id="1049434" name="矩形 38"/>
          <p:cNvSpPr/>
          <p:nvPr>
            <p:custDataLst>
              <p:tags r:id="rId2"/>
            </p:custDataLst>
          </p:nvPr>
        </p:nvSpPr>
        <p:spPr>
          <a:xfrm rot="204112">
            <a:off x="696000" y="1831510"/>
            <a:ext cx="3206758" cy="167451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39"/>
          <p:cNvSpPr/>
          <p:nvPr>
            <p:custDataLst>
              <p:tags r:id="rId3"/>
            </p:custDataLst>
          </p:nvPr>
        </p:nvSpPr>
        <p:spPr>
          <a:xfrm>
            <a:off x="699790" y="1832142"/>
            <a:ext cx="3206758" cy="16745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TextBox 2"/>
          <p:cNvSpPr txBox="1"/>
          <p:nvPr>
            <p:custDataLst>
              <p:tags r:id="rId4"/>
            </p:custDataLst>
          </p:nvPr>
        </p:nvSpPr>
        <p:spPr>
          <a:xfrm>
            <a:off x="885496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活动主题：明确活动的目的和意义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40" name="矩形 100"/>
          <p:cNvSpPr/>
          <p:nvPr>
            <p:custDataLst>
              <p:tags r:id="rId5"/>
            </p:custDataLst>
          </p:nvPr>
        </p:nvSpPr>
        <p:spPr>
          <a:xfrm rot="204112">
            <a:off x="4490970" y="1831510"/>
            <a:ext cx="3206758" cy="167451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101"/>
          <p:cNvSpPr/>
          <p:nvPr>
            <p:custDataLst>
              <p:tags r:id="rId6"/>
            </p:custDataLst>
          </p:nvPr>
        </p:nvSpPr>
        <p:spPr>
          <a:xfrm>
            <a:off x="4494760" y="1832142"/>
            <a:ext cx="3206758" cy="16745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TextBox 2"/>
          <p:cNvSpPr txBox="1"/>
          <p:nvPr>
            <p:custDataLst>
              <p:tags r:id="rId7"/>
            </p:custDataLst>
          </p:nvPr>
        </p:nvSpPr>
        <p:spPr>
          <a:xfrm>
            <a:off x="4681098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活动亮点：突出活动的特色和吸引力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46" name="矩形 122"/>
          <p:cNvSpPr/>
          <p:nvPr>
            <p:custDataLst>
              <p:tags r:id="rId8"/>
            </p:custDataLst>
          </p:nvPr>
        </p:nvSpPr>
        <p:spPr>
          <a:xfrm rot="204112">
            <a:off x="8285940" y="1831510"/>
            <a:ext cx="3206758" cy="167451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123"/>
          <p:cNvSpPr/>
          <p:nvPr>
            <p:custDataLst>
              <p:tags r:id="rId9"/>
            </p:custDataLst>
          </p:nvPr>
        </p:nvSpPr>
        <p:spPr>
          <a:xfrm>
            <a:off x="8289730" y="1832142"/>
            <a:ext cx="3206758" cy="1674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TextBox 2"/>
          <p:cNvSpPr txBox="1"/>
          <p:nvPr>
            <p:custDataLst>
              <p:tags r:id="rId10"/>
            </p:custDataLst>
          </p:nvPr>
        </p:nvSpPr>
        <p:spPr>
          <a:xfrm>
            <a:off x="8474804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宣传渠道：选择合适的宣传渠道，如社交媒体、新闻媒体等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52" name="矩形 89"/>
          <p:cNvSpPr/>
          <p:nvPr>
            <p:custDataLst>
              <p:tags r:id="rId11"/>
            </p:custDataLst>
          </p:nvPr>
        </p:nvSpPr>
        <p:spPr>
          <a:xfrm rot="204112">
            <a:off x="696000" y="4035978"/>
            <a:ext cx="3206758" cy="167451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90"/>
          <p:cNvSpPr/>
          <p:nvPr>
            <p:custDataLst>
              <p:tags r:id="rId12"/>
            </p:custDataLst>
          </p:nvPr>
        </p:nvSpPr>
        <p:spPr>
          <a:xfrm>
            <a:off x="699790" y="4036610"/>
            <a:ext cx="3206758" cy="16745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TextBox 2"/>
          <p:cNvSpPr txBox="1"/>
          <p:nvPr>
            <p:custDataLst>
              <p:tags r:id="rId13"/>
            </p:custDataLst>
          </p:nvPr>
        </p:nvSpPr>
        <p:spPr>
          <a:xfrm>
            <a:off x="885496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宣传材料：准备吸引人的宣传材料，如海报、宣传片等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58" name="矩形 111"/>
          <p:cNvSpPr/>
          <p:nvPr>
            <p:custDataLst>
              <p:tags r:id="rId14"/>
            </p:custDataLst>
          </p:nvPr>
        </p:nvSpPr>
        <p:spPr>
          <a:xfrm rot="204112">
            <a:off x="4490970" y="4035978"/>
            <a:ext cx="3206758" cy="1674512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112"/>
          <p:cNvSpPr/>
          <p:nvPr>
            <p:custDataLst>
              <p:tags r:id="rId15"/>
            </p:custDataLst>
          </p:nvPr>
        </p:nvSpPr>
        <p:spPr>
          <a:xfrm>
            <a:off x="4494760" y="4036610"/>
            <a:ext cx="3206758" cy="167451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62" name="TextBox 2"/>
          <p:cNvSpPr txBox="1"/>
          <p:nvPr>
            <p:custDataLst>
              <p:tags r:id="rId16"/>
            </p:custDataLst>
          </p:nvPr>
        </p:nvSpPr>
        <p:spPr>
          <a:xfrm>
            <a:off x="4681098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宣传时间：合理安排宣传的时间节点，以达到最佳宣传效果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64" name="矩形 8"/>
          <p:cNvSpPr/>
          <p:nvPr>
            <p:custDataLst>
              <p:tags r:id="rId17"/>
            </p:custDataLst>
          </p:nvPr>
        </p:nvSpPr>
        <p:spPr>
          <a:xfrm rot="204112">
            <a:off x="8285940" y="4035978"/>
            <a:ext cx="3206758" cy="1674512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9"/>
          <p:cNvSpPr/>
          <p:nvPr>
            <p:custDataLst>
              <p:tags r:id="rId18"/>
            </p:custDataLst>
          </p:nvPr>
        </p:nvSpPr>
        <p:spPr>
          <a:xfrm>
            <a:off x="8289730" y="4036610"/>
            <a:ext cx="3206758" cy="16745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468" name="TextBox 2"/>
          <p:cNvSpPr txBox="1"/>
          <p:nvPr>
            <p:custDataLst>
              <p:tags r:id="rId19"/>
            </p:custDataLst>
          </p:nvPr>
        </p:nvSpPr>
        <p:spPr>
          <a:xfrm>
            <a:off x="8476068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宣传效果评估：对宣传效果进行评估，以便及时调整宣传策略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https://d.book118.com/475042204312011100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0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92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MiSans</vt:lpstr>
      <vt:lpstr>Calibri Light</vt:lpstr>
      <vt:lpstr>微软雅黑</vt:lpstr>
      <vt:lpstr>Office Theme</vt:lpstr>
      <vt:lpstr>公益活动策划方案</vt:lpstr>
      <vt:lpstr>目录</vt:lpstr>
      <vt:lpstr>活动目标</vt:lpstr>
      <vt:lpstr>明确活动目的</vt:lpstr>
      <vt:lpstr>确定活动主题</vt:lpstr>
      <vt:lpstr>活动内容</vt:lpstr>
      <vt:lpstr>策划活动形式</vt:lpstr>
      <vt:lpstr>确定活动时间、地点和参与人员</vt:lpstr>
      <vt:lpstr>制定活动流程</vt:lpstr>
      <vt:lpstr>宣传推广</vt:lpstr>
      <vt:lpstr>宣传渠道选择</vt:lpstr>
      <vt:lpstr>宣传内容策划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2024-09-08T21:06:30.369</cp:lastPrinted>
  <dcterms:created xsi:type="dcterms:W3CDTF">2024-09-08T13:06:30Z</dcterms:created>
  <dcterms:modified xsi:type="dcterms:W3CDTF">2024-09-08T13:06:32Z</dcterms:modified>
</cp:coreProperties>
</file>