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B8C9FD-2BF1-419C-91C8-04B565F4F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ECBA00-0286-4A93-9F9C-79A4573FE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84B65-4B5C-442E-A27D-3B54AD4BE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7F25BB-3E2C-485D-934B-D792CFDC6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464471-6F02-48AB-8EAE-EF539E1E7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7C8B41-16E7-4EA9-B761-4F9C2FA87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7E5CA8-CDBC-4279-B38B-5F52CDCDE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727893-E3C8-44D7-9B9D-1A49C9B63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3F5624-AFED-47F4-87DA-B5DD839F2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7246B-4A3A-4D01-91FF-9B90A130F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92A98-348A-481B-A973-F5C285B04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1143321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企业培训师培训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培训师角色认知与职业素养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培训需求分析与课程设计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培训方法与技巧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培训效果评估与改进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培训师自我管理与提升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培训师角色认知与职业素养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788" b="20788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知识传授者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培训师需要具备扎实的专业知识和广泛的知识面，能够将复杂的概念、理论或技能以易于理解的方式传授给学员。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学习引导者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培训师需要激发学员的学习兴趣和动力，引导学员主动思考、积极参与培训过程。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问题解决者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培训师需要关注学员在培训过程中遇到的问题和困难，及时提供解决方案和帮助。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培训师的角色定位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培训师需要具备与培训内容相关的专业知识，包括理论、实践、行业动态等方面的知识。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表达能力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培训师需要具备良好的口头和书面表达能力，能够清晰、准确地传达信息和思想。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倾听能力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培训师需要善于倾听学员的意见和反馈，及时调整培训内容和方式。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培训师需要保持持续学习的态度，不断更新自己的知识和技能，以适应不断变化的市场需求。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培训师的职业素养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明确职业目标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培训师需要根据自己的兴趣、特长和市场需求，制定明确的职业目标和发展规划。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提升专业能力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培训师需要不断学习和提升自己的专业能力，包括教学方法、课程设计、学员管理等方面的能力。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积累实践经验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培训师需要通过参与实际项目、案例研究等方式，积累丰富的实践经验，提高自己的实战能力。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建立个人品牌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培训师需要积极展示自己的专业知识和实践经验，建立良好的个人品牌和口碑，提高自己的知名度和影响力。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培训师的职业发展规划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培训需求分析与课程设计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50029" y="159340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1150029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通过设计问卷，收集受训者的基本信息、培训需求和期望，对数据进行统计分析，以明确培训目标。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793308" y="159340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793308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与受训者或其上级进行面对面交流，深入了解他们的实际工作情况和培训需求。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50029" y="379014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50029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直接观察受训者的工作表现，发现其存在的问题和不足，从而确定培训重点。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793308" y="3790147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工作分析法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793308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对受训者所在岗位的工作职责、任务、流程等进行分析，以确定培训内容和目标。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4898003" y="3416893"/>
            <a:ext cx="1166724" cy="1297311"/>
          </a:xfrm>
          <a:custGeom>
            <a:rect l="l" t="t" r="r" b="b"/>
            <a:pathLst>
              <a:path w="1521" h="1691">
                <a:moveTo>
                  <a:pt x="1521" y="934"/>
                </a:moveTo>
                <a:cubicBezTo>
                  <a:pt x="1419" y="934"/>
                  <a:pt x="1320" y="912"/>
                  <a:pt x="1226" y="873"/>
                </a:cubicBezTo>
                <a:cubicBezTo>
                  <a:pt x="1135" y="836"/>
                  <a:pt x="1054" y="781"/>
                  <a:pt x="983" y="712"/>
                </a:cubicBezTo>
                <a:cubicBezTo>
                  <a:pt x="915" y="641"/>
                  <a:pt x="859" y="561"/>
                  <a:pt x="820" y="470"/>
                </a:cubicBezTo>
                <a:cubicBezTo>
                  <a:pt x="781" y="376"/>
                  <a:pt x="761" y="276"/>
                  <a:pt x="761" y="174"/>
                </a:cubicBezTo>
                <a:cubicBezTo>
                  <a:pt x="554" y="174"/>
                  <a:pt x="403" y="174"/>
                  <a:pt x="294" y="174"/>
                </a:cubicBezTo>
                <a:cubicBezTo>
                  <a:pt x="193" y="0"/>
                  <a:pt x="193" y="0"/>
                  <a:pt x="193" y="0"/>
                </a:cubicBezTo>
                <a:cubicBezTo>
                  <a:pt x="93" y="174"/>
                  <a:pt x="93" y="174"/>
                  <a:pt x="93" y="174"/>
                </a:cubicBezTo>
                <a:cubicBezTo>
                  <a:pt x="0" y="174"/>
                  <a:pt x="0" y="174"/>
                  <a:pt x="0" y="174"/>
                </a:cubicBezTo>
                <a:cubicBezTo>
                  <a:pt x="0" y="1011"/>
                  <a:pt x="682" y="1692"/>
                  <a:pt x="1521" y="1692"/>
                </a:cubicBezTo>
                <a:cubicBezTo>
                  <a:pt x="1521" y="1661"/>
                  <a:pt x="1521" y="1631"/>
                  <a:pt x="1521" y="1602"/>
                </a:cubicBezTo>
                <a:cubicBezTo>
                  <a:pt x="1350" y="1503"/>
                  <a:pt x="1350" y="1503"/>
                  <a:pt x="1350" y="1503"/>
                </a:cubicBezTo>
                <a:cubicBezTo>
                  <a:pt x="1521" y="1404"/>
                  <a:pt x="1521" y="1404"/>
                  <a:pt x="1521" y="1404"/>
                </a:cubicBezTo>
                <a:cubicBezTo>
                  <a:pt x="1521" y="934"/>
                  <a:pt x="1521" y="934"/>
                  <a:pt x="1521" y="93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22179" y="3554921"/>
            <a:ext cx="1299452" cy="1164582"/>
          </a:xfrm>
          <a:custGeom>
            <a:rect l="l" t="t" r="r" b="b"/>
            <a:pathLst>
              <a:path w="1695" h="1518">
                <a:moveTo>
                  <a:pt x="1602" y="0"/>
                </a:moveTo>
                <a:cubicBezTo>
                  <a:pt x="1502" y="171"/>
                  <a:pt x="1502" y="171"/>
                  <a:pt x="1502" y="171"/>
                </a:cubicBezTo>
                <a:cubicBezTo>
                  <a:pt x="1402" y="0"/>
                  <a:pt x="1402" y="0"/>
                  <a:pt x="1402" y="0"/>
                </a:cubicBezTo>
                <a:cubicBezTo>
                  <a:pt x="934" y="0"/>
                  <a:pt x="934" y="0"/>
                  <a:pt x="934" y="0"/>
                </a:cubicBezTo>
                <a:cubicBezTo>
                  <a:pt x="934" y="102"/>
                  <a:pt x="915" y="202"/>
                  <a:pt x="875" y="296"/>
                </a:cubicBezTo>
                <a:cubicBezTo>
                  <a:pt x="836" y="387"/>
                  <a:pt x="781" y="467"/>
                  <a:pt x="712" y="538"/>
                </a:cubicBezTo>
                <a:cubicBezTo>
                  <a:pt x="643" y="607"/>
                  <a:pt x="560" y="662"/>
                  <a:pt x="469" y="699"/>
                </a:cubicBezTo>
                <a:cubicBezTo>
                  <a:pt x="377" y="738"/>
                  <a:pt x="276" y="760"/>
                  <a:pt x="174" y="760"/>
                </a:cubicBezTo>
                <a:cubicBezTo>
                  <a:pt x="174" y="968"/>
                  <a:pt x="174" y="1119"/>
                  <a:pt x="174" y="1228"/>
                </a:cubicBezTo>
                <a:cubicBezTo>
                  <a:pt x="0" y="1329"/>
                  <a:pt x="0" y="1329"/>
                  <a:pt x="0" y="1329"/>
                </a:cubicBezTo>
                <a:cubicBezTo>
                  <a:pt x="174" y="1430"/>
                  <a:pt x="174" y="1430"/>
                  <a:pt x="174" y="1430"/>
                </a:cubicBezTo>
                <a:cubicBezTo>
                  <a:pt x="174" y="1518"/>
                  <a:pt x="174" y="1518"/>
                  <a:pt x="174" y="1518"/>
                </a:cubicBezTo>
                <a:cubicBezTo>
                  <a:pt x="1013" y="1518"/>
                  <a:pt x="1695" y="837"/>
                  <a:pt x="1695" y="0"/>
                </a:cubicBezTo>
                <a:cubicBezTo>
                  <a:pt x="1662" y="0"/>
                  <a:pt x="1631" y="0"/>
                  <a:pt x="1602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03303" y="2297341"/>
            <a:ext cx="1299452" cy="1164582"/>
          </a:xfrm>
          <a:custGeom>
            <a:rect l="l" t="t" r="r" b="b"/>
            <a:pathLst>
              <a:path w="1695" h="1519">
                <a:moveTo>
                  <a:pt x="1695" y="188"/>
                </a:moveTo>
                <a:cubicBezTo>
                  <a:pt x="1521" y="87"/>
                  <a:pt x="1521" y="87"/>
                  <a:pt x="1521" y="87"/>
                </a:cubicBezTo>
                <a:cubicBezTo>
                  <a:pt x="1521" y="0"/>
                  <a:pt x="1521" y="0"/>
                  <a:pt x="1521" y="0"/>
                </a:cubicBezTo>
                <a:cubicBezTo>
                  <a:pt x="682" y="0"/>
                  <a:pt x="0" y="681"/>
                  <a:pt x="0" y="1519"/>
                </a:cubicBezTo>
                <a:cubicBezTo>
                  <a:pt x="33" y="1519"/>
                  <a:pt x="63" y="1519"/>
                  <a:pt x="93" y="1519"/>
                </a:cubicBezTo>
                <a:cubicBezTo>
                  <a:pt x="193" y="1345"/>
                  <a:pt x="193" y="1345"/>
                  <a:pt x="193" y="1345"/>
                </a:cubicBezTo>
                <a:cubicBezTo>
                  <a:pt x="294" y="1519"/>
                  <a:pt x="294" y="1519"/>
                  <a:pt x="294" y="1519"/>
                </a:cubicBezTo>
                <a:cubicBezTo>
                  <a:pt x="761" y="1519"/>
                  <a:pt x="761" y="1519"/>
                  <a:pt x="761" y="1519"/>
                </a:cubicBezTo>
                <a:cubicBezTo>
                  <a:pt x="761" y="1416"/>
                  <a:pt x="781" y="1316"/>
                  <a:pt x="820" y="1224"/>
                </a:cubicBezTo>
                <a:cubicBezTo>
                  <a:pt x="859" y="1133"/>
                  <a:pt x="915" y="1051"/>
                  <a:pt x="983" y="982"/>
                </a:cubicBezTo>
                <a:cubicBezTo>
                  <a:pt x="1054" y="911"/>
                  <a:pt x="1135" y="856"/>
                  <a:pt x="1226" y="819"/>
                </a:cubicBezTo>
                <a:cubicBezTo>
                  <a:pt x="1320" y="779"/>
                  <a:pt x="1419" y="760"/>
                  <a:pt x="1521" y="760"/>
                </a:cubicBezTo>
                <a:cubicBezTo>
                  <a:pt x="1521" y="551"/>
                  <a:pt x="1521" y="399"/>
                  <a:pt x="1521" y="290"/>
                </a:cubicBezTo>
                <a:lnTo>
                  <a:pt x="1695" y="1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60206" y="2302641"/>
            <a:ext cx="1166724" cy="1297311"/>
          </a:xfrm>
          <a:custGeom>
            <a:rect l="l" t="t" r="r" b="b"/>
            <a:pathLst>
              <a:path w="1521" h="1690">
                <a:moveTo>
                  <a:pt x="1428" y="1519"/>
                </a:moveTo>
                <a:cubicBezTo>
                  <a:pt x="1521" y="1519"/>
                  <a:pt x="1521" y="1519"/>
                  <a:pt x="1521" y="1519"/>
                </a:cubicBezTo>
                <a:cubicBezTo>
                  <a:pt x="1521" y="681"/>
                  <a:pt x="839" y="0"/>
                  <a:pt x="0" y="0"/>
                </a:cubicBezTo>
                <a:cubicBezTo>
                  <a:pt x="0" y="31"/>
                  <a:pt x="0" y="60"/>
                  <a:pt x="0" y="88"/>
                </a:cubicBezTo>
                <a:cubicBezTo>
                  <a:pt x="171" y="188"/>
                  <a:pt x="171" y="188"/>
                  <a:pt x="171" y="188"/>
                </a:cubicBezTo>
                <a:cubicBezTo>
                  <a:pt x="0" y="288"/>
                  <a:pt x="0" y="288"/>
                  <a:pt x="0" y="288"/>
                </a:cubicBezTo>
                <a:cubicBezTo>
                  <a:pt x="0" y="760"/>
                  <a:pt x="0" y="760"/>
                  <a:pt x="0" y="760"/>
                </a:cubicBezTo>
                <a:cubicBezTo>
                  <a:pt x="102" y="760"/>
                  <a:pt x="203" y="779"/>
                  <a:pt x="295" y="819"/>
                </a:cubicBezTo>
                <a:cubicBezTo>
                  <a:pt x="386" y="856"/>
                  <a:pt x="469" y="911"/>
                  <a:pt x="538" y="982"/>
                </a:cubicBezTo>
                <a:cubicBezTo>
                  <a:pt x="607" y="1051"/>
                  <a:pt x="662" y="1133"/>
                  <a:pt x="701" y="1224"/>
                </a:cubicBezTo>
                <a:cubicBezTo>
                  <a:pt x="741" y="1316"/>
                  <a:pt x="760" y="1416"/>
                  <a:pt x="760" y="1519"/>
                </a:cubicBezTo>
                <a:cubicBezTo>
                  <a:pt x="968" y="1519"/>
                  <a:pt x="1118" y="1519"/>
                  <a:pt x="1228" y="1519"/>
                </a:cubicBezTo>
                <a:cubicBezTo>
                  <a:pt x="1328" y="1690"/>
                  <a:pt x="1328" y="1690"/>
                  <a:pt x="1328" y="1690"/>
                </a:cubicBezTo>
                <a:lnTo>
                  <a:pt x="1428" y="1519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9849" y="2677031"/>
            <a:ext cx="345497" cy="338535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7521" y="2713607"/>
            <a:ext cx="321283" cy="31481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3001" y="3983451"/>
            <a:ext cx="353163" cy="346047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769" y="3983451"/>
            <a:ext cx="353163" cy="346047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培训需求分析的方法与工具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74" b="21474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989" b="1198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课程内容应涵盖培训目标的各个方面，形成一个完整的课程体系。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以受训者为中心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课程设计应围绕受训者的需求和兴趣展开，激发其学习动力。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课程设计的基本原则与步骤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2502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518186"/>
            <a:ext cx="8135183" cy="274722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实用性原则：课程内容应与受训者的实际工作密切相关，有助于提高其工作绩效。</a:t>
            </a:r>
            <a:endParaRPr lang="en-US" sz="1100"/>
          </a:p>
          <a:p>
            <a:pPr marL="203200" lvl="0" indent="-203200" algn="just">
              <a:lnSpc>
                <a:spcPct val="150000"/>
              </a:lnSpc>
              <a:buFont typeface="Arial"/>
              <a:buChar char="•"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· 实用性原则：课程内容应与受训者的实际工作密切相关，有助于提高其工作绩效。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856499" y="2009496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  <a:effectLst>
            <a:outerShdw blurRad="63500">
              <a:srgbClr val="000000">
                <a:alpha val="4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8927447" y="1260262"/>
            <a:ext cx="5386942" cy="5386942"/>
            <a:chOff x="8927447" y="126026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481194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259101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3037008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814915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592821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370728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148635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926542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704448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482355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260262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215798"/>
            <a:ext cx="10649511" cy="926592"/>
            <a:chOff x="454963" y="215798"/>
            <a:chExt cx="10649511" cy="926592"/>
          </a:xfrm>
        </p:grpSpPr>
        <p:sp>
          <p:nvSpPr>
            <p:cNvPr id="18" name="AutoShape 18"/>
            <p:cNvSpPr/>
            <p:nvPr/>
          </p:nvSpPr>
          <p:spPr>
            <a:xfrm>
              <a:off x="454963" y="46503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6208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6380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7277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864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8281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986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8157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9054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8641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70058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763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935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832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70419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81835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81541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81712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82609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82196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215798"/>
              <a:ext cx="10009632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课程设计的基本原则与步骤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24349" b="24349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确定课程目标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根据培训需求分析结果，明确课程要解决的问题和达到的效果。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选择课程内容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根据课程目标，选择相应的知识、技能和态度作为课程内容。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课程设计的基本原则与步骤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891" b="789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根据课程内容和受训者的特点，选择合适的教学方法，如讲授、案例分析、角色扮演等。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将课程内容按照逻辑顺序和时间安排进行编排，形成详细的课程计划。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设计教学方法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制定课程计划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课程设计的基本原则与步骤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选择与培训目标相关的理论知识，帮助受训者建立系统的知识框架。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选择实际工作中需要的技能和方法，通过练习和实践提高受训者的技能水平。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知识类内容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技能类内容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课程内容的选择与组织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态度类内容：选择有助于培养受训者良好工作态度和职业素养的内容，如团队协作、沟通技巧等。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4883" b="4883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课程内容的选择与组织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https://d.book118.com/475114332141011104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2024-09-14T04:59:54.487</cp:lastPrinted>
  <dcterms:created xsi:type="dcterms:W3CDTF">2024-09-13T20:59:54Z</dcterms:created>
  <dcterms:modified xsi:type="dcterms:W3CDTF">2024-09-13T20:59:56Z</dcterms:modified>
</cp:coreProperties>
</file>