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9A8B2CE-6536-4E7E-AA52-68F28913BC0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9637C90-7897-40D6-B317-79AD515D412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86FD9D3-0483-4C88-AC1A-B1A4333E544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C511290-D35C-4335-AFFA-EF1172C3C51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9470B44-6761-4634-B03F-87E319663F0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BE3B632-8CBF-4B30-89A8-C748AC72CA9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4DA19DF-97F8-4BAA-BAF8-96DB72044A8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A1F03B9-B86A-4532-A9BE-DB4E022DD0A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4CEFBC18-2B9F-48DD-9A1D-B824429723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3070533-7D22-4D89-9D83-7FC077DD9E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5A02475-543B-409A-8E1D-2507BA309B9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75123003210011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249023" y="2622666"/>
            <a:ext cx="7693954" cy="9296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950" b="1">
                <a:solidFill>
                  <a:schemeClr val="accent3">
                    <a:alpha val="100000"/>
                  </a:schemeClr>
                </a:solidFill>
                <a:latin typeface="Microsoft Yahei"/>
                <a:ea typeface="Microsoft Yahei"/>
                <a:cs typeface="Microsoft Yahei"/>
              </a:rPr>
              <a:t>审计学课件风险导向审计原理</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cxnSp>
        <p:nvCxnSpPr>
          <p:cNvPr id="3" name="Connector 3"/>
          <p:cNvCxnSpPr/>
          <p:nvPr/>
        </p:nvCxnSpPr>
        <p:spPr>
          <a:xfrm>
            <a:off x="4764564" y="833217"/>
            <a:ext cx="5248275" cy="0"/>
          </a:xfrm>
          <a:prstGeom prst="line">
            <a:avLst/>
          </a:prstGeom>
          <a:ln w="6350">
            <a:solidFill>
              <a:schemeClr val="accent3"/>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4" name="AutoShape 4"/>
          <p:cNvSpPr/>
          <p:nvPr/>
        </p:nvSpPr>
        <p:spPr>
          <a:xfrm>
            <a:off x="887096" y="833217"/>
            <a:ext cx="1851660" cy="76835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5700" b="1">
                <a:solidFill>
                  <a:schemeClr val="accent3">
                    <a:alpha val="100000"/>
                  </a:schemeClr>
                </a:solidFill>
                <a:latin typeface="微软雅黑"/>
                <a:ea typeface="微软雅黑"/>
                <a:cs typeface="微软雅黑"/>
              </a:rPr>
              <a:t>目录</a:t>
            </a:r>
            <a:endParaRPr lang="en-US" sz="1100"/>
          </a:p>
        </p:txBody>
      </p:sp>
      <p:sp>
        <p:nvSpPr>
          <p:cNvPr id="5" name="AutoShape 5"/>
          <p:cNvSpPr/>
          <p:nvPr/>
        </p:nvSpPr>
        <p:spPr>
          <a:xfrm>
            <a:off x="887095" y="1677767"/>
            <a:ext cx="1851660" cy="36830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defRPr/>
            </a:pPr>
            <a:r>
              <a:rPr lang="en-US" sz="1800">
                <a:solidFill>
                  <a:schemeClr val="accent3">
                    <a:alpha val="58999"/>
                  </a:schemeClr>
                </a:solidFill>
                <a:latin typeface="Arial"/>
                <a:ea typeface="Arial"/>
                <a:cs typeface="Arial"/>
              </a:rPr>
              <a:t>CONTENTS</a:t>
            </a:r>
            <a:endParaRPr lang="en-US" sz="1100"/>
          </a:p>
        </p:txBody>
      </p:sp>
      <p:sp>
        <p:nvSpPr>
          <p:cNvPr id="6" name="AutoShape 6"/>
          <p:cNvSpPr/>
          <p:nvPr/>
        </p:nvSpPr>
        <p:spPr>
          <a:xfrm>
            <a:off x="2897505" y="955137"/>
            <a:ext cx="76200" cy="922655"/>
          </a:xfrm>
          <a:prstGeom prst="rect">
            <a:avLst/>
          </a:prstGeom>
          <a:solidFill>
            <a:schemeClr val="dk1">
              <a:lumMod val="75000"/>
              <a:lumOff val="2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a:off x="2933375" y="964933"/>
            <a:ext cx="13178" cy="922438"/>
          </a:xfrm>
          <a:prstGeom prst="line">
            <a:avLst/>
          </a:prstGeom>
          <a:ln w="76200">
            <a:solidFill>
              <a:schemeClr val="accent3">
                <a:lumMod val="75000"/>
              </a:schemeClr>
            </a:solidFill>
            <a:prstDash val="solid"/>
            <a:headEnd type="none"/>
            <a:tailEnd type="none"/>
          </a:ln>
        </p:spPr>
        <p:style>
          <a:lnRef idx="0">
            <a:schemeClr val="accent3"/>
          </a:lnRef>
          <a:fillRef idx="1">
            <a:schemeClr val="accent3"/>
          </a:fillRef>
          <a:effectRef idx="0">
            <a:schemeClr val="accent3"/>
          </a:effectRef>
          <a:fontRef idx="minor">
            <a:schemeClr val="lt1"/>
          </a:fontRef>
        </p:style>
      </p:cxnSp>
      <p:sp>
        <p:nvSpPr>
          <p:cNvPr id="8" name="TextBox 8"/>
          <p:cNvSpPr txBox="1"/>
          <p:nvPr/>
        </p:nvSpPr>
        <p:spPr>
          <a:xfrm>
            <a:off x="4701326" y="1027968"/>
            <a:ext cx="6840855" cy="49968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风险导向审计概述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风险识别与评估</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内部控制评价与改进建议</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实质性程序设计与执行</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数据分析技术在风险导向审计中应用</a:t>
            </a:r>
          </a:p>
          <a:p>
            <a:pPr marL="203200" lvl="0" indent="-203200">
              <a:lnSpc>
                <a:spcPct val="150000"/>
              </a:lnSpc>
              <a:spcBef>
                <a:spcPts val="375"/>
              </a:spcBef>
              <a:buFont typeface="Arial"/>
              <a:buChar char="•"/>
            </a:pPr>
            <a:r>
              <a:rPr lang="en-US" sz="2400">
                <a:solidFill>
                  <a:schemeClr val="accent1">
                    <a:lumMod val="50000"/>
                    <a:alpha val="100000"/>
                  </a:schemeClr>
                </a:solidFill>
                <a:latin typeface="Microsoft Yahei"/>
                <a:ea typeface="Microsoft Yahei"/>
                <a:cs typeface="Microsoft Yahei"/>
              </a:rPr>
              <a:t>风险导向审计挑战与对策</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01</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风险导向审计概述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44212" y="1238585"/>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风险导向审计定义</a:t>
            </a:r>
          </a:p>
        </p:txBody>
      </p:sp>
      <p:sp>
        <p:nvSpPr>
          <p:cNvPr id="3" name="TextBox 3"/>
          <p:cNvSpPr txBox="1"/>
          <p:nvPr/>
        </p:nvSpPr>
        <p:spPr>
          <a:xfrm>
            <a:off x="1844212" y="3550787"/>
            <a:ext cx="833437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1575" b="1">
                <a:solidFill>
                  <a:schemeClr val="accent1">
                    <a:alpha val="100000"/>
                  </a:schemeClr>
                </a:solidFill>
                <a:latin typeface="Microsoft Yahei"/>
                <a:ea typeface="Microsoft Yahei"/>
                <a:cs typeface="Microsoft Yahei"/>
              </a:rPr>
              <a:t>风险导向审计发展</a:t>
            </a:r>
          </a:p>
        </p:txBody>
      </p:sp>
      <p:grpSp>
        <p:nvGrpSpPr>
          <p:cNvPr id="4" name="Group 4"/>
          <p:cNvGrpSpPr/>
          <p:nvPr/>
        </p:nvGrpSpPr>
        <p:grpSpPr>
          <a:xfrm>
            <a:off x="454963" y="93878"/>
            <a:ext cx="10641129" cy="914400"/>
            <a:chOff x="454963" y="93878"/>
            <a:chExt cx="10641129" cy="914400"/>
          </a:xfrm>
        </p:grpSpPr>
        <p:sp>
          <p:nvSpPr>
            <p:cNvPr id="5" name="AutoShape 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TextBox 2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风险导向审计定义与发展</a:t>
              </a:r>
            </a:p>
          </p:txBody>
        </p:sp>
      </p:grpSp>
      <p:sp>
        <p:nvSpPr>
          <p:cNvPr id="26" name="TextBox 26"/>
          <p:cNvSpPr txBox="1"/>
          <p:nvPr/>
        </p:nvSpPr>
        <p:spPr>
          <a:xfrm>
            <a:off x="1844212" y="3897132"/>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风险导向审计经历了传统风险导向审计和现代风险导向审计两个阶段。传统风险导向审计主要关注固有风险和控制风险，而现代风险导向审计则更加注重从战略和宏观层面评估被审计单位的重大错报风险。</a:t>
            </a:r>
          </a:p>
        </p:txBody>
      </p:sp>
      <p:sp>
        <p:nvSpPr>
          <p:cNvPr id="27" name="TextBox 27"/>
          <p:cNvSpPr txBox="1"/>
          <p:nvPr/>
        </p:nvSpPr>
        <p:spPr>
          <a:xfrm>
            <a:off x="1844212" y="1585278"/>
            <a:ext cx="8503576" cy="1682853"/>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风险导向审计是一种基于对被审计单位风险评估的审计方法，它强调审计师在计划和执行审计工作时应以识别和评估重大错报风险为导向，设计和实施针对性的审计程序，以将审计风险降至可接受的低水平。</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风险导向审计目标</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风险导向审计的目标是通过对被审计单位的风险进行评估，确定审计重点，合理分配审计资源，提高审计效率和效果，确保财务报表的合法性和公允性。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风险导向审计原则</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风险导向审计应遵循以下原则：重要性原则、谨慎性原则、客观性原则和一致性原则。这些原则要求审计师在评估风险、设计和执行审计程序时保持独立、客观和谨慎的态度，确保审计工作的质量和可靠性。</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风险导向审计目标与原则</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1267"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1412120"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86473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367559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01267"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01</a:t>
            </a:r>
          </a:p>
        </p:txBody>
      </p:sp>
      <p:sp>
        <p:nvSpPr>
          <p:cNvPr id="7" name="TextBox 7"/>
          <p:cNvSpPr txBox="1"/>
          <p:nvPr/>
        </p:nvSpPr>
        <p:spPr>
          <a:xfrm>
            <a:off x="2864738"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02</a:t>
            </a:r>
          </a:p>
        </p:txBody>
      </p:sp>
      <p:sp>
        <p:nvSpPr>
          <p:cNvPr id="8" name="TextBox 8"/>
          <p:cNvSpPr txBox="1"/>
          <p:nvPr/>
        </p:nvSpPr>
        <p:spPr>
          <a:xfrm>
            <a:off x="454963"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了解被审计单位及其环境</a:t>
            </a:r>
          </a:p>
        </p:txBody>
      </p:sp>
      <p:sp>
        <p:nvSpPr>
          <p:cNvPr id="9" name="TextBox 9"/>
          <p:cNvSpPr txBox="1"/>
          <p:nvPr/>
        </p:nvSpPr>
        <p:spPr>
          <a:xfrm>
            <a:off x="454963"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包括了解被审计单位的行业状况、法律环境与监管环境以及其他外部因素，评估被审计单位的战略目标、经营风险以及内部控制等。</a:t>
            </a:r>
          </a:p>
        </p:txBody>
      </p:sp>
      <p:sp>
        <p:nvSpPr>
          <p:cNvPr id="10" name="TextBox 10"/>
          <p:cNvSpPr txBox="1"/>
          <p:nvPr/>
        </p:nvSpPr>
        <p:spPr>
          <a:xfrm>
            <a:off x="2734570"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识别关键业务流程和重要…</a:t>
            </a:r>
          </a:p>
        </p:txBody>
      </p:sp>
      <p:sp>
        <p:nvSpPr>
          <p:cNvPr id="11" name="TextBox 11"/>
          <p:cNvSpPr txBox="1"/>
          <p:nvPr/>
        </p:nvSpPr>
        <p:spPr>
          <a:xfrm>
            <a:off x="2734570"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通过对被审计单位业务流程的分析，识别出关键的业务流程和重要的交易类别，以便后续对其进行详细的风险评估和测试。</a:t>
            </a:r>
          </a:p>
        </p:txBody>
      </p:sp>
      <p:sp>
        <p:nvSpPr>
          <p:cNvPr id="12" name="TextBox 12"/>
          <p:cNvSpPr txBox="1"/>
          <p:nvPr/>
        </p:nvSpPr>
        <p:spPr>
          <a:xfrm>
            <a:off x="5021895"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了解和评估重大错报风险</a:t>
            </a:r>
          </a:p>
        </p:txBody>
      </p:sp>
      <p:sp>
        <p:nvSpPr>
          <p:cNvPr id="13" name="TextBox 13"/>
          <p:cNvSpPr txBox="1"/>
          <p:nvPr/>
        </p:nvSpPr>
        <p:spPr>
          <a:xfrm>
            <a:off x="5021895"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结合对被审计单位及其环境的了解，识别和评估财务报表层次和认定层次的重大错报风险。这包括固有风险和控制风险的评估，以及特别风险的识别。</a:t>
            </a:r>
          </a:p>
        </p:txBody>
      </p:sp>
      <p:sp>
        <p:nvSpPr>
          <p:cNvPr id="14" name="TextBox 14"/>
          <p:cNvSpPr txBox="1"/>
          <p:nvPr/>
        </p:nvSpPr>
        <p:spPr>
          <a:xfrm>
            <a:off x="7289688"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针对评估的重大错报风险…</a:t>
            </a:r>
          </a:p>
        </p:txBody>
      </p:sp>
      <p:sp>
        <p:nvSpPr>
          <p:cNvPr id="15" name="TextBox 15"/>
          <p:cNvSpPr txBox="1"/>
          <p:nvPr/>
        </p:nvSpPr>
        <p:spPr>
          <a:xfrm>
            <a:off x="7289688"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根据风险评估结果，设计和实施针对性的审计程序，包括控制测试和实质性程序，以获取充分、适当的审计证据，将审计风险降至可接受的低水平。</a:t>
            </a:r>
          </a:p>
        </p:txBody>
      </p:sp>
      <p:sp>
        <p:nvSpPr>
          <p:cNvPr id="16" name="TextBox 16"/>
          <p:cNvSpPr txBox="1"/>
          <p:nvPr/>
        </p:nvSpPr>
        <p:spPr>
          <a:xfrm>
            <a:off x="9527896" y="2396861"/>
            <a:ext cx="2219325" cy="10191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025" b="1">
                <a:solidFill>
                  <a:schemeClr val="accent1">
                    <a:alpha val="100000"/>
                  </a:schemeClr>
                </a:solidFill>
                <a:latin typeface="Microsoft Yahei"/>
                <a:ea typeface="Microsoft Yahei"/>
                <a:cs typeface="Microsoft Yahei"/>
              </a:rPr>
              <a:t>审计工作完成阶段</a:t>
            </a:r>
          </a:p>
        </p:txBody>
      </p:sp>
      <p:sp>
        <p:nvSpPr>
          <p:cNvPr id="17" name="TextBox 17"/>
          <p:cNvSpPr txBox="1"/>
          <p:nvPr/>
        </p:nvSpPr>
        <p:spPr>
          <a:xfrm>
            <a:off x="9527896" y="3323579"/>
            <a:ext cx="2222323" cy="28041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在完成所有必要的审计程序后，对获取的审计证据进行汇总和评价，形成恰当的审计意见，并出具审计报告。同时，对审计工作进行总结和反思，为未来的审计工作提供经验和借鉴。</a:t>
            </a:r>
          </a:p>
        </p:txBody>
      </p:sp>
      <p:sp>
        <p:nvSpPr>
          <p:cNvPr id="18" name="AutoShape 18"/>
          <p:cNvSpPr/>
          <p:nvPr/>
        </p:nvSpPr>
        <p:spPr>
          <a:xfrm>
            <a:off x="5193089"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600394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469028"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279882"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710204" y="1769073"/>
            <a:ext cx="980994" cy="468645"/>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10521058" y="1769073"/>
            <a:ext cx="468645" cy="468645"/>
          </a:xfrm>
          <a:custGeom>
            <a:rect l="l" t="t" r="r" b="b"/>
            <a:pathLst>
              <a:path w="1905000" h="1905000">
                <a:moveTo>
                  <a:pt x="1905000" y="952500"/>
                </a:moveTo>
                <a:lnTo>
                  <a:pt x="1428750" y="0"/>
                </a:lnTo>
                <a:lnTo>
                  <a:pt x="0" y="0"/>
                </a:lnTo>
                <a:lnTo>
                  <a:pt x="476250" y="952500"/>
                </a:lnTo>
                <a:lnTo>
                  <a:pt x="0" y="1905000"/>
                </a:lnTo>
                <a:lnTo>
                  <a:pt x="1428750" y="1905000"/>
                </a:lnTo>
                <a:lnTo>
                  <a:pt x="1905000" y="95250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5193089" y="1641445"/>
            <a:ext cx="1114425"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03</a:t>
            </a:r>
          </a:p>
        </p:txBody>
      </p:sp>
      <p:sp>
        <p:nvSpPr>
          <p:cNvPr id="25" name="TextBox 25"/>
          <p:cNvSpPr txBox="1"/>
          <p:nvPr/>
        </p:nvSpPr>
        <p:spPr>
          <a:xfrm>
            <a:off x="7469028" y="1641445"/>
            <a:ext cx="110760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04</a:t>
            </a:r>
          </a:p>
        </p:txBody>
      </p:sp>
      <p:sp>
        <p:nvSpPr>
          <p:cNvPr id="26" name="TextBox 26"/>
          <p:cNvSpPr txBox="1"/>
          <p:nvPr/>
        </p:nvSpPr>
        <p:spPr>
          <a:xfrm>
            <a:off x="9710204" y="1641445"/>
            <a:ext cx="1049888" cy="723900"/>
          </a:xfrm>
          <a:prstGeom prst="rect">
            <a:avLst/>
          </a:prstGeom>
        </p:spPr>
        <p:txBody>
          <a:bodyPr vert="horz" wrap="square" lIns="123825" tIns="123825" rIns="57150" bIns="123825"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14" b="1">
                <a:solidFill>
                  <a:srgbClr val="FFFFFF">
                    <a:alpha val="100000"/>
                  </a:srgbClr>
                </a:solidFill>
                <a:latin typeface="Microsoft Yahei"/>
                <a:ea typeface="Microsoft Yahei"/>
                <a:cs typeface="Microsoft Yahei"/>
              </a:rPr>
              <a:t>05</a:t>
            </a:r>
          </a:p>
        </p:txBody>
      </p:sp>
      <p:grpSp>
        <p:nvGrpSpPr>
          <p:cNvPr id="27" name="Group 27"/>
          <p:cNvGrpSpPr/>
          <p:nvPr/>
        </p:nvGrpSpPr>
        <p:grpSpPr>
          <a:xfrm>
            <a:off x="454963" y="93878"/>
            <a:ext cx="10641129" cy="914400"/>
            <a:chOff x="454963" y="93878"/>
            <a:chExt cx="10641129" cy="914400"/>
          </a:xfrm>
        </p:grpSpPr>
        <p:sp>
          <p:nvSpPr>
            <p:cNvPr id="28" name="AutoShape 2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TextBox 4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风险导向审计流程</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02</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风险识别与评估</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blip>
          <a:srcRect l="21875" r="218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935912" y="525146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03</a:t>
            </a:r>
          </a:p>
        </p:txBody>
      </p:sp>
      <p:sp>
        <p:nvSpPr>
          <p:cNvPr id="6" name="TextBox 6"/>
          <p:cNvSpPr txBox="1"/>
          <p:nvPr/>
        </p:nvSpPr>
        <p:spPr>
          <a:xfrm>
            <a:off x="6074571" y="4851539"/>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头脑风暴法</a:t>
            </a:r>
          </a:p>
        </p:txBody>
      </p:sp>
      <p:sp>
        <p:nvSpPr>
          <p:cNvPr id="7" name="TextBox 7"/>
          <p:cNvSpPr txBox="1"/>
          <p:nvPr/>
        </p:nvSpPr>
        <p:spPr>
          <a:xfrm>
            <a:off x="6074571" y="534100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组织专家团队，通过自由讨论的方式，激发创新思维，识别非常规风险。</a:t>
            </a:r>
          </a:p>
        </p:txBody>
      </p:sp>
      <p:sp>
        <p:nvSpPr>
          <p:cNvPr id="8" name="AutoShape 8"/>
          <p:cNvSpPr/>
          <p:nvPr/>
        </p:nvSpPr>
        <p:spPr>
          <a:xfrm>
            <a:off x="4935912" y="181958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4935912" y="1975084"/>
            <a:ext cx="964530" cy="682752"/>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01</a:t>
            </a:r>
          </a:p>
        </p:txBody>
      </p:sp>
      <p:sp>
        <p:nvSpPr>
          <p:cNvPr id="10" name="TextBox 10"/>
          <p:cNvSpPr txBox="1"/>
          <p:nvPr/>
        </p:nvSpPr>
        <p:spPr>
          <a:xfrm>
            <a:off x="6074571" y="1538583"/>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问卷调查法</a:t>
            </a:r>
          </a:p>
        </p:txBody>
      </p:sp>
      <p:sp>
        <p:nvSpPr>
          <p:cNvPr id="11" name="TextBox 11"/>
          <p:cNvSpPr txBox="1"/>
          <p:nvPr/>
        </p:nvSpPr>
        <p:spPr>
          <a:xfrm>
            <a:off x="6074571" y="2003667"/>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通过设计问卷，收集被审计单位相关人员对风险因素的看法和意见，识别潜在风险。</a:t>
            </a:r>
          </a:p>
        </p:txBody>
      </p:sp>
      <p:sp>
        <p:nvSpPr>
          <p:cNvPr id="12" name="AutoShape 12"/>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TextBox 13"/>
          <p:cNvSpPr txBox="1"/>
          <p:nvPr/>
        </p:nvSpPr>
        <p:spPr>
          <a:xfrm>
            <a:off x="4935912" y="3613274"/>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alpha val="100000"/>
                  </a:srgbClr>
                </a:solidFill>
                <a:latin typeface="Microsoft Yahei"/>
                <a:ea typeface="Microsoft Yahei"/>
                <a:cs typeface="Microsoft Yahei"/>
              </a:rPr>
              <a:t>02</a:t>
            </a:r>
          </a:p>
        </p:txBody>
      </p:sp>
      <p:sp>
        <p:nvSpPr>
          <p:cNvPr id="14" name="TextBox 14"/>
          <p:cNvSpPr txBox="1"/>
          <p:nvPr/>
        </p:nvSpPr>
        <p:spPr>
          <a:xfrm>
            <a:off x="6074571" y="3188965"/>
            <a:ext cx="5683179"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流程图法</a:t>
            </a:r>
          </a:p>
        </p:txBody>
      </p:sp>
      <p:sp>
        <p:nvSpPr>
          <p:cNvPr id="15" name="TextBox 15"/>
          <p:cNvSpPr txBox="1"/>
          <p:nvPr/>
        </p:nvSpPr>
        <p:spPr>
          <a:xfrm>
            <a:off x="6074571" y="366624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绘制被审计单位业务流程图，分析流程中的关键环节和风险因素，识别流程风险。</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风险识别方法及技巧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建立风险评估模型</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根据被审计单位的特点和行业规律，选择适当的风险评估方法，如风险矩阵、风险指数等，构建风险评估模型。</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确定风险等级</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利用风险评估模型，对识别出的风险因素进行量化评估，确定各风险因素的风险等级。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制定风险应对策略</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根据风险评估结果，制定相应的风险应对策略，如风险规避、风险降低、风险分担等。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风险评估模型建立与应用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916305" y="3823335"/>
            <a:ext cx="0" cy="864235"/>
          </a:xfrm>
          <a:prstGeom prst="line">
            <a:avLst/>
          </a:prstGeom>
          <a:ln w="25400">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cxnSp>
        <p:nvCxnSpPr>
          <p:cNvPr id="3" name="Connector 3"/>
          <p:cNvCxnSpPr/>
          <p:nvPr/>
        </p:nvCxnSpPr>
        <p:spPr>
          <a:xfrm flipH="1" flipV="1">
            <a:off x="3601085" y="2314575"/>
            <a:ext cx="0" cy="1369695"/>
          </a:xfrm>
          <a:prstGeom prst="line">
            <a:avLst/>
          </a:prstGeom>
          <a:ln w="2540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cxnSp>
        <p:nvCxnSpPr>
          <p:cNvPr id="4" name="Connector 4"/>
          <p:cNvCxnSpPr/>
          <p:nvPr/>
        </p:nvCxnSpPr>
        <p:spPr>
          <a:xfrm flipH="1" flipV="1">
            <a:off x="8928735" y="2314575"/>
            <a:ext cx="0" cy="1369695"/>
          </a:xfrm>
          <a:prstGeom prst="line">
            <a:avLst/>
          </a:prstGeom>
          <a:ln w="25400">
            <a:solidFill>
              <a:schemeClr val="accent4"/>
            </a:solidFill>
            <a:prstDash val="dash"/>
            <a:headEnd type="none"/>
            <a:tailEnd type="none"/>
          </a:ln>
        </p:spPr>
        <p:style>
          <a:lnRef idx="0">
            <a:schemeClr val="accent4"/>
          </a:lnRef>
          <a:fillRef idx="1">
            <a:schemeClr val="accent4"/>
          </a:fillRef>
          <a:effectRef idx="0">
            <a:schemeClr val="accent4"/>
          </a:effectRef>
          <a:fontRef idx="minor">
            <a:schemeClr val="lt1"/>
          </a:fontRef>
        </p:style>
      </p:cxnSp>
      <p:cxnSp>
        <p:nvCxnSpPr>
          <p:cNvPr id="5" name="Connector 5"/>
          <p:cNvCxnSpPr/>
          <p:nvPr/>
        </p:nvCxnSpPr>
        <p:spPr>
          <a:xfrm flipH="1">
            <a:off x="6288405" y="3823335"/>
            <a:ext cx="0" cy="864235"/>
          </a:xfrm>
          <a:prstGeom prst="line">
            <a:avLst/>
          </a:prstGeom>
          <a:ln w="25400">
            <a:solidFill>
              <a:schemeClr val="accent3"/>
            </a:solidFill>
            <a:prstDash val="dash"/>
            <a:headEnd type="none"/>
            <a:tailEnd type="none"/>
          </a:ln>
        </p:spPr>
        <p:style>
          <a:lnRef idx="0">
            <a:schemeClr val="accent3"/>
          </a:lnRef>
          <a:fillRef idx="1">
            <a:schemeClr val="accent3"/>
          </a:fillRef>
          <a:effectRef idx="0">
            <a:schemeClr val="accent3"/>
          </a:effectRef>
          <a:fontRef idx="minor">
            <a:schemeClr val="lt1"/>
          </a:fontRef>
        </p:style>
      </p:cxnSp>
      <p:sp>
        <p:nvSpPr>
          <p:cNvPr id="6" name="AutoShape 6"/>
          <p:cNvSpPr/>
          <p:nvPr/>
        </p:nvSpPr>
        <p:spPr>
          <a:xfrm>
            <a:off x="805180" y="4687570"/>
            <a:ext cx="222250" cy="222250"/>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17855" y="3538586"/>
            <a:ext cx="2908375" cy="577215"/>
          </a:xfrm>
          <a:custGeom>
            <a:rect l="l" t="t" r="r" b="b"/>
            <a:pathLst>
              <a:path w="2908375" h="577215">
                <a:moveTo>
                  <a:pt x="2620395" y="0"/>
                </a:moveTo>
                <a:lnTo>
                  <a:pt x="2908375" y="287973"/>
                </a:lnTo>
                <a:lnTo>
                  <a:pt x="2620395" y="575945"/>
                </a:lnTo>
                <a:lnTo>
                  <a:pt x="2620078" y="575628"/>
                </a:lnTo>
                <a:lnTo>
                  <a:pt x="2620078" y="577215"/>
                </a:lnTo>
                <a:lnTo>
                  <a:pt x="298458" y="577215"/>
                </a:lnTo>
                <a:lnTo>
                  <a:pt x="298458" y="576580"/>
                </a:lnTo>
                <a:lnTo>
                  <a:pt x="0" y="576580"/>
                </a:lnTo>
                <a:lnTo>
                  <a:pt x="288050" y="288608"/>
                </a:lnTo>
                <a:lnTo>
                  <a:pt x="0" y="635"/>
                </a:lnTo>
                <a:lnTo>
                  <a:pt x="344814" y="635"/>
                </a:lnTo>
                <a:lnTo>
                  <a:pt x="344814" y="1270"/>
                </a:lnTo>
                <a:lnTo>
                  <a:pt x="2619125" y="127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67114" y="3597006"/>
            <a:ext cx="1762170"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01</a:t>
            </a:r>
            <a:endParaRPr lang="en-US" sz="1100"/>
          </a:p>
        </p:txBody>
      </p:sp>
      <p:sp>
        <p:nvSpPr>
          <p:cNvPr id="9" name="Freeform 9"/>
          <p:cNvSpPr/>
          <p:nvPr/>
        </p:nvSpPr>
        <p:spPr>
          <a:xfrm>
            <a:off x="330270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65196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02</a:t>
            </a:r>
            <a:endParaRPr lang="en-US" sz="1100"/>
          </a:p>
        </p:txBody>
      </p:sp>
      <p:sp>
        <p:nvSpPr>
          <p:cNvPr id="11" name="Freeform 11"/>
          <p:cNvSpPr/>
          <p:nvPr/>
        </p:nvSpPr>
        <p:spPr>
          <a:xfrm>
            <a:off x="5987489" y="3538586"/>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2" y="288608"/>
                </a:lnTo>
                <a:lnTo>
                  <a:pt x="0" y="635"/>
                </a:lnTo>
                <a:lnTo>
                  <a:pt x="344805" y="635"/>
                </a:lnTo>
                <a:lnTo>
                  <a:pt x="344805" y="1270"/>
                </a:lnTo>
                <a:lnTo>
                  <a:pt x="2619058" y="1270"/>
                </a:ln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336740" y="3596371"/>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03</a:t>
            </a:r>
            <a:endParaRPr lang="en-US" sz="1100"/>
          </a:p>
        </p:txBody>
      </p:sp>
      <p:sp>
        <p:nvSpPr>
          <p:cNvPr id="13" name="Freeform 13"/>
          <p:cNvSpPr/>
          <p:nvPr/>
        </p:nvSpPr>
        <p:spPr>
          <a:xfrm>
            <a:off x="8672269" y="3537951"/>
            <a:ext cx="2908300" cy="577215"/>
          </a:xfrm>
          <a:custGeom>
            <a:rect l="l" t="t" r="r" b="b"/>
            <a:pathLst>
              <a:path w="2908300" h="577215">
                <a:moveTo>
                  <a:pt x="2620328" y="0"/>
                </a:moveTo>
                <a:lnTo>
                  <a:pt x="2908300" y="287973"/>
                </a:lnTo>
                <a:lnTo>
                  <a:pt x="2620328" y="575945"/>
                </a:lnTo>
                <a:lnTo>
                  <a:pt x="2620010" y="575627"/>
                </a:lnTo>
                <a:lnTo>
                  <a:pt x="2620010" y="577215"/>
                </a:lnTo>
                <a:lnTo>
                  <a:pt x="298450" y="577215"/>
                </a:lnTo>
                <a:lnTo>
                  <a:pt x="298450" y="576580"/>
                </a:lnTo>
                <a:lnTo>
                  <a:pt x="0" y="576580"/>
                </a:lnTo>
                <a:lnTo>
                  <a:pt x="288043" y="288608"/>
                </a:lnTo>
                <a:lnTo>
                  <a:pt x="0" y="635"/>
                </a:lnTo>
                <a:lnTo>
                  <a:pt x="344805" y="635"/>
                </a:lnTo>
                <a:lnTo>
                  <a:pt x="344805" y="1270"/>
                </a:lnTo>
                <a:lnTo>
                  <a:pt x="2619058" y="127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21520" y="3595736"/>
            <a:ext cx="1762125"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400" b="1">
                <a:solidFill>
                  <a:srgbClr val="FFFEFE">
                    <a:alpha val="100000"/>
                  </a:srgbClr>
                </a:solidFill>
                <a:latin typeface="Microsoft Yahei"/>
                <a:ea typeface="Microsoft Yahei"/>
                <a:cs typeface="Microsoft Yahei"/>
              </a:rPr>
              <a:t>04</a:t>
            </a:r>
            <a:endParaRPr lang="en-US" sz="1100"/>
          </a:p>
        </p:txBody>
      </p:sp>
      <p:sp>
        <p:nvSpPr>
          <p:cNvPr id="15" name="AutoShape 15"/>
          <p:cNvSpPr/>
          <p:nvPr/>
        </p:nvSpPr>
        <p:spPr>
          <a:xfrm rot="10800000">
            <a:off x="3489960" y="2092325"/>
            <a:ext cx="222250" cy="222250"/>
          </a:xfrm>
          <a:prstGeom prst="diamond">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rot="10800000">
            <a:off x="8817610" y="2092325"/>
            <a:ext cx="222250" cy="222250"/>
          </a:xfrm>
          <a:prstGeom prst="diamond">
            <a:avLst/>
          </a:pr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177280" y="4687570"/>
            <a:ext cx="222250" cy="222250"/>
          </a:xfrm>
          <a:prstGeom prst="diamond">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1098102" y="4213433"/>
            <a:ext cx="184785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案例背景</a:t>
            </a:r>
          </a:p>
        </p:txBody>
      </p:sp>
      <p:sp>
        <p:nvSpPr>
          <p:cNvPr id="19" name="TextBox 19"/>
          <p:cNvSpPr txBox="1"/>
          <p:nvPr/>
        </p:nvSpPr>
        <p:spPr>
          <a:xfrm>
            <a:off x="3808730"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风险识别</a:t>
            </a:r>
          </a:p>
        </p:txBody>
      </p:sp>
      <p:sp>
        <p:nvSpPr>
          <p:cNvPr id="20" name="TextBox 20"/>
          <p:cNvSpPr txBox="1"/>
          <p:nvPr/>
        </p:nvSpPr>
        <p:spPr>
          <a:xfrm>
            <a:off x="6398651" y="4213433"/>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风险评估</a:t>
            </a:r>
          </a:p>
        </p:txBody>
      </p:sp>
      <p:sp>
        <p:nvSpPr>
          <p:cNvPr id="21" name="TextBox 21"/>
          <p:cNvSpPr txBox="1"/>
          <p:nvPr/>
        </p:nvSpPr>
        <p:spPr>
          <a:xfrm>
            <a:off x="9083432" y="1625600"/>
            <a:ext cx="2085975"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5">
                    <a:alpha val="100000"/>
                  </a:schemeClr>
                </a:solidFill>
                <a:latin typeface="Microsoft Yahei"/>
                <a:ea typeface="Microsoft Yahei"/>
                <a:cs typeface="Microsoft Yahei"/>
              </a:rPr>
              <a:t>风险应对策略</a:t>
            </a:r>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案例分析：某企业风险识别与评估实践</a:t>
              </a:r>
            </a:p>
          </p:txBody>
        </p:sp>
      </p:grpSp>
      <p:sp>
        <p:nvSpPr>
          <p:cNvPr id="44" name="TextBox 44"/>
          <p:cNvSpPr txBox="1"/>
          <p:nvPr/>
        </p:nvSpPr>
        <p:spPr>
          <a:xfrm>
            <a:off x="1092835"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某企业在经营过程中面临市场竞争加剧、客户需求多样化等挑战，需要进行风险识别与评估。</a:t>
            </a:r>
          </a:p>
        </p:txBody>
      </p:sp>
      <p:sp>
        <p:nvSpPr>
          <p:cNvPr id="45" name="TextBox 45"/>
          <p:cNvSpPr txBox="1"/>
          <p:nvPr/>
        </p:nvSpPr>
        <p:spPr>
          <a:xfrm>
            <a:off x="3808730"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通过问卷调查、流程图分析和头脑风暴等方法，识别出市场风险、技术风险、财务风险等多个潜在风险。</a:t>
            </a:r>
          </a:p>
        </p:txBody>
      </p:sp>
      <p:sp>
        <p:nvSpPr>
          <p:cNvPr id="46" name="TextBox 46"/>
          <p:cNvSpPr txBox="1"/>
          <p:nvPr/>
        </p:nvSpPr>
        <p:spPr>
          <a:xfrm>
            <a:off x="9138115" y="1992540"/>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针对市场风险和财务风险，企业采取了加强市场调研、优化产品组合、强化财务管理等风险降低措施，取得了显著成效。</a:t>
            </a:r>
          </a:p>
        </p:txBody>
      </p:sp>
      <p:sp>
        <p:nvSpPr>
          <p:cNvPr id="47" name="TextBox 47"/>
          <p:cNvSpPr txBox="1"/>
          <p:nvPr/>
        </p:nvSpPr>
        <p:spPr>
          <a:xfrm>
            <a:off x="6430720" y="4551961"/>
            <a:ext cx="2590800" cy="1546046"/>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rgbClr val="020000">
                    <a:alpha val="100000"/>
                  </a:srgbClr>
                </a:solidFill>
                <a:latin typeface="Microsoft Yahei"/>
                <a:ea typeface="Microsoft Yahei"/>
                <a:cs typeface="Microsoft Yahei"/>
              </a:rPr>
              <a:t>利用风险评估模型对识别出的风险因素进行量化评估，确定各风险因素的风险等级，其中市场风险和财务风险的风险等级较高。</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365325" y="1915064"/>
            <a:ext cx="7405389" cy="1138956"/>
            <a:chOff x="1365325" y="1915064"/>
            <a:chExt cx="7405389" cy="1138956"/>
          </a:xfrm>
        </p:grpSpPr>
        <p:sp>
          <p:nvSpPr>
            <p:cNvPr id="3" name="TextBox 3"/>
            <p:cNvSpPr txBox="1"/>
            <p:nvPr/>
          </p:nvSpPr>
          <p:spPr>
            <a:xfrm>
              <a:off x="1365325" y="1915064"/>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8400" b="1">
                  <a:solidFill>
                    <a:schemeClr val="accent3">
                      <a:alpha val="100000"/>
                    </a:schemeClr>
                  </a:solidFill>
                  <a:latin typeface="Microsoft Yahei"/>
                  <a:ea typeface="Microsoft Yahei"/>
                  <a:cs typeface="Microsoft Yahei"/>
                </a:rPr>
                <a:t>03</a:t>
              </a:r>
            </a:p>
          </p:txBody>
        </p:sp>
      </p:grpSp>
      <p:sp>
        <p:nvSpPr>
          <p:cNvPr id="4" name="TextBox 4"/>
          <p:cNvSpPr txBox="1"/>
          <p:nvPr/>
        </p:nvSpPr>
        <p:spPr>
          <a:xfrm>
            <a:off x="1365325" y="3174455"/>
            <a:ext cx="8888730" cy="18059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4500" b="1">
                <a:solidFill>
                  <a:schemeClr val="accent3">
                    <a:lumMod val="75000"/>
                    <a:alpha val="100000"/>
                  </a:schemeClr>
                </a:solidFill>
                <a:latin typeface="Microsoft Yahei"/>
                <a:ea typeface="Microsoft Yahei"/>
                <a:cs typeface="Microsoft Yahei"/>
              </a:rPr>
              <a:t>内部控制评价与改进建议</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通过设计问卷，收集被审计单位员工对内部控制制度的认知、执行及效果等方面的信息。</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问卷调查法</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将被审计单位的业务流程以流程图的形式展现出来，评估流程设计的合理性和执行的有效性。</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流程图法</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选取一笔或几笔交易，追踪其从发生到最终在财务报表中反映的全过程，以验证内部控制的实际运行状况。</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穿行测试法</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内部控制评价方法及程序</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0840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01</a:t>
            </a:r>
            <a:endParaRPr lang="en-US" sz="1100"/>
          </a:p>
        </p:txBody>
      </p:sp>
      <p:sp>
        <p:nvSpPr>
          <p:cNvPr id="3" name="AutoShape 3"/>
          <p:cNvSpPr/>
          <p:nvPr/>
        </p:nvSpPr>
        <p:spPr>
          <a:xfrm>
            <a:off x="3506470"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02</a:t>
            </a:r>
            <a:endParaRPr lang="en-US" sz="1100"/>
          </a:p>
        </p:txBody>
      </p:sp>
      <p:sp>
        <p:nvSpPr>
          <p:cNvPr id="4" name="AutoShape 4"/>
          <p:cNvSpPr/>
          <p:nvPr/>
        </p:nvSpPr>
        <p:spPr>
          <a:xfrm>
            <a:off x="6400165"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03</a:t>
            </a:r>
            <a:endParaRPr lang="en-US" sz="1100"/>
          </a:p>
        </p:txBody>
      </p:sp>
      <p:sp>
        <p:nvSpPr>
          <p:cNvPr id="5" name="AutoShape 5"/>
          <p:cNvSpPr/>
          <p:nvPr/>
        </p:nvSpPr>
        <p:spPr>
          <a:xfrm>
            <a:off x="9303192" y="1814195"/>
            <a:ext cx="2282825" cy="119888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7200" b="1">
                <a:solidFill>
                  <a:schemeClr val="accent1">
                    <a:alpha val="100000"/>
                  </a:schemeClr>
                </a:solidFill>
                <a:latin typeface="Microsoft Yahei"/>
                <a:ea typeface="Microsoft Yahei"/>
                <a:cs typeface="Microsoft Yahei"/>
              </a:rPr>
              <a:t>04</a:t>
            </a:r>
            <a:endParaRPr lang="en-US" sz="1100"/>
          </a:p>
        </p:txBody>
      </p:sp>
      <p:cxnSp>
        <p:nvCxnSpPr>
          <p:cNvPr id="6" name="Connector 6"/>
          <p:cNvCxnSpPr/>
          <p:nvPr/>
        </p:nvCxnSpPr>
        <p:spPr>
          <a:xfrm flipH="1" flipV="1">
            <a:off x="320611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flipV="1">
            <a:off x="8985885"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cxnSp>
        <p:nvCxnSpPr>
          <p:cNvPr id="8" name="Connector 8"/>
          <p:cNvCxnSpPr/>
          <p:nvPr/>
        </p:nvCxnSpPr>
        <p:spPr>
          <a:xfrm flipH="1" flipV="1">
            <a:off x="6096000" y="2085340"/>
            <a:ext cx="0" cy="3978275"/>
          </a:xfrm>
          <a:prstGeom prst="line">
            <a:avLst/>
          </a:prstGeom>
          <a:ln w="12700">
            <a:solidFill>
              <a:schemeClr val="lt1">
                <a:lumMod val="85000"/>
              </a:schemeClr>
            </a:solidFill>
            <a:prstDash val="dash"/>
            <a:headEnd type="none"/>
            <a:tailEnd type="none"/>
          </a:ln>
        </p:spPr>
        <p:style>
          <a:lnRef idx="0">
            <a:schemeClr val="lt1"/>
          </a:lnRef>
          <a:fillRef idx="1">
            <a:schemeClr val="lt1"/>
          </a:fillRef>
          <a:effectRef idx="0">
            <a:schemeClr val="lt1"/>
          </a:effectRef>
          <a:fontRef idx="minor">
            <a:schemeClr val="lt1"/>
          </a:fontRef>
        </p:style>
      </p:cxnSp>
      <p:sp>
        <p:nvSpPr>
          <p:cNvPr id="9" name="TextBox 9"/>
          <p:cNvSpPr txBox="1"/>
          <p:nvPr/>
        </p:nvSpPr>
        <p:spPr>
          <a:xfrm>
            <a:off x="50700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识别内部控制缺陷</a:t>
            </a:r>
          </a:p>
        </p:txBody>
      </p:sp>
      <p:sp>
        <p:nvSpPr>
          <p:cNvPr id="10" name="TextBox 10"/>
          <p:cNvSpPr txBox="1"/>
          <p:nvPr/>
        </p:nvSpPr>
        <p:spPr>
          <a:xfrm>
            <a:off x="3405079"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评估缺陷影响程度</a:t>
            </a:r>
          </a:p>
        </p:txBody>
      </p:sp>
      <p:sp>
        <p:nvSpPr>
          <p:cNvPr id="11" name="TextBox 11"/>
          <p:cNvSpPr txBox="1"/>
          <p:nvPr/>
        </p:nvSpPr>
        <p:spPr>
          <a:xfrm>
            <a:off x="6298774"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制定整改措施</a:t>
            </a:r>
          </a:p>
        </p:txBody>
      </p:sp>
      <p:sp>
        <p:nvSpPr>
          <p:cNvPr id="12" name="TextBox 12"/>
          <p:cNvSpPr txBox="1"/>
          <p:nvPr/>
        </p:nvSpPr>
        <p:spPr>
          <a:xfrm>
            <a:off x="9201801" y="2919884"/>
            <a:ext cx="2486025" cy="457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chemeClr val="accent1">
                    <a:alpha val="100000"/>
                  </a:schemeClr>
                </a:solidFill>
                <a:latin typeface="Microsoft Yahei"/>
                <a:ea typeface="Microsoft Yahei"/>
                <a:cs typeface="Microsoft Yahei"/>
              </a:rPr>
              <a:t>跟踪整改情况</a:t>
            </a:r>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内部控制缺陷识别与整改措施</a:t>
              </a:r>
            </a:p>
          </p:txBody>
        </p:sp>
      </p:grpSp>
      <p:sp>
        <p:nvSpPr>
          <p:cNvPr id="35" name="TextBox 35"/>
          <p:cNvSpPr txBox="1"/>
          <p:nvPr/>
        </p:nvSpPr>
        <p:spPr>
          <a:xfrm>
            <a:off x="507009"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通过对比分析、趋势分析等方法，发现被审计单位内部控制存在的漏洞和不足。</a:t>
            </a:r>
          </a:p>
        </p:txBody>
      </p:sp>
      <p:sp>
        <p:nvSpPr>
          <p:cNvPr id="36" name="TextBox 36"/>
          <p:cNvSpPr txBox="1"/>
          <p:nvPr/>
        </p:nvSpPr>
        <p:spPr>
          <a:xfrm>
            <a:off x="3423606"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根据缺陷的性质、影响范围等因素，评估其对财务报表的潜在影响程度。</a:t>
            </a:r>
          </a:p>
        </p:txBody>
      </p:sp>
      <p:sp>
        <p:nvSpPr>
          <p:cNvPr id="37" name="TextBox 37"/>
          <p:cNvSpPr txBox="1"/>
          <p:nvPr/>
        </p:nvSpPr>
        <p:spPr>
          <a:xfrm>
            <a:off x="6317301"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针对识别出的内部控制缺陷，与被审计单位管理层沟通，提出具体的整改建议和措施。</a:t>
            </a:r>
          </a:p>
        </p:txBody>
      </p:sp>
      <p:sp>
        <p:nvSpPr>
          <p:cNvPr id="38" name="TextBox 38"/>
          <p:cNvSpPr txBox="1"/>
          <p:nvPr/>
        </p:nvSpPr>
        <p:spPr>
          <a:xfrm>
            <a:off x="9220328" y="3306363"/>
            <a:ext cx="2441968" cy="2795297"/>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40000"/>
              </a:lnSpc>
              <a:spcBef>
                <a:spcPct val="0"/>
              </a:spcBef>
            </a:pPr>
            <a:r>
              <a:rPr lang="en-US" sz="1350">
                <a:solidFill>
                  <a:srgbClr val="020000">
                    <a:alpha val="100000"/>
                  </a:srgbClr>
                </a:solidFill>
                <a:latin typeface="Microsoft Yahei"/>
                <a:ea typeface="Microsoft Yahei"/>
                <a:cs typeface="Microsoft Yahei"/>
              </a:rPr>
              <a:t>在一段时间内对被审计单位的整改情况进行跟踪，确保整改措施得到有效执行。</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https://d.book118.com/475123003210011104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6F0"/>
      </a:lt1>
      <a:dk2>
        <a:srgbClr val="380E00"/>
      </a:dk2>
      <a:lt2>
        <a:srgbClr val="FFFFFF"/>
      </a:lt2>
      <a:accent1>
        <a:srgbClr val="EB554D"/>
      </a:accent1>
      <a:accent2>
        <a:srgbClr val="F35735"/>
      </a:accent2>
      <a:accent3>
        <a:srgbClr val="CB3600"/>
      </a:accent3>
      <a:accent4>
        <a:srgbClr val="F25E96"/>
      </a:accent4>
      <a:accent5>
        <a:srgbClr val="FF7185"/>
      </a:accent5>
      <a:accent6>
        <a:srgbClr val="F6C462"/>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95</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2024-09-14T07:59:25.228</cp:lastPrinted>
  <dcterms:created xsi:type="dcterms:W3CDTF">2024-09-13T23:59:25Z</dcterms:created>
  <dcterms:modified xsi:type="dcterms:W3CDTF">2024-09-13T23:59:27Z</dcterms:modified>
</cp:coreProperties>
</file>