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FE1EF50-104B-4084-A616-7FA1DE911C3C}" type="datetimeFigureOut">
              <a:rPr lang="zh-CN" altLang="en-US"/>
              <a:pPr>
                <a:defRPr/>
              </a:pPr>
              <a:t>2024/1/4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4CADE65-3291-4DBF-A1C2-2A965573D2D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00310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2804EAD0-80DD-4F65-84A6-54970391D568}" type="slidenum">
              <a:rPr lang="zh-CN" altLang="en-US" smtClean="0"/>
              <a:t>10</a:t>
            </a:fld>
            <a:endParaRPr lang="zh-CN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2804EAD0-80DD-4F65-84A6-54970391D568}" type="slidenum">
              <a:rPr lang="zh-CN" altLang="en-US" smtClean="0"/>
              <a:t>11</a:t>
            </a:fld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35357892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76900-0D5B-4C1B-846C-1DFB5BF8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13D5-C4F4-4BB5-AF53-05B3BB55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63EE5-6F00-454A-B041-7EBA039AF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FE082-4EAC-4E00-B6E7-7827E711A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1A4F4-3A29-489F-94F1-4B5538C5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6C143-CFFE-4860-84CE-12295A66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09EE0-8D71-48AF-AC27-6C7BF3DD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4B3B7-BE82-4142-B7CE-4DCE7B3D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FB116-C526-4548-A80C-C0829F43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01220-0096-4E4E-A3CE-EFB88F33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845B5-8CD5-48AF-94A2-D8186B16C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67425112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2">
            <a:alphaModFix amt="69000"/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宋体" panose="02010600030101010101" pitchFamily="2" charset="-122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323340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2"/>
          <p:cNvSpPr txBox="1">
            <a:spLocks noChangeArrowheads="1"/>
          </p:cNvSpPr>
          <p:nvPr/>
        </p:nvSpPr>
        <p:spPr bwMode="auto">
          <a:xfrm>
            <a:off x="1994689" y="2669178"/>
            <a:ext cx="3811953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4000">
                <a:latin typeface="微软雅黑" panose="020b0503020204020204" pitchFamily="34" charset="-122"/>
                <a:ea typeface="微软雅黑" panose="020b0503020204020204" pitchFamily="34" charset="-122"/>
              </a:rPr>
              <a:t>人应当坚持正义</a:t>
            </a:r>
            <a:endParaRPr lang="en-US" altLang="zh-CN" sz="4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048" y="1707351"/>
            <a:ext cx="4426264" cy="293931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5" name="直接连接符 4"/>
          <p:cNvCxnSpPr/>
          <p:nvPr/>
        </p:nvCxnSpPr>
        <p:spPr>
          <a:xfrm>
            <a:off x="1993362" y="2420888"/>
            <a:ext cx="3814606" cy="74"/>
          </a:xfrm>
          <a:prstGeom prst="line">
            <a:avLst/>
          </a:prstGeom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1993362" y="3933056"/>
            <a:ext cx="3814606" cy="74"/>
          </a:xfrm>
          <a:prstGeom prst="line">
            <a:avLst/>
          </a:prstGeom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2"/>
          <p:cNvSpPr txBox="1">
            <a:spLocks noChangeArrowheads="1"/>
          </p:cNvSpPr>
          <p:nvPr/>
        </p:nvSpPr>
        <p:spPr bwMode="auto">
          <a:xfrm>
            <a:off x="1020763" y="758309"/>
            <a:ext cx="10150475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导</a:t>
            </a:r>
            <a:r>
              <a:rPr lang="en-US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入</a:t>
            </a:r>
            <a:endParaRPr lang="en-US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公元前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399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月的一个傍晚，雅典监狱中一位年届七旬的老人就要被处决了。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只见他衣衫褴褛，散发赤足，面容却镇定自若。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打发走妻子、家属后，他与几个朋友侃侃而谈，似乎忘记了就要到来的处决。直到狱卒端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了毒药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进来，他才收住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“话匣子”</a:t>
            </a:r>
            <a:r>
              <a:rPr lang="en-US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接过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杯子，一饮而尽。之后，老人安详地闭上双眼，睡去了。这位老人就是大哲学家苏格拉底。今天我们学习《柏拉图对话录》中的“人应当坚持正义”这篇小短文，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欣赏苏格拉底式的提问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Box 2"/>
          <p:cNvSpPr txBox="1">
            <a:spLocks noChangeArrowheads="1"/>
          </p:cNvSpPr>
          <p:nvPr/>
        </p:nvSpPr>
        <p:spPr bwMode="auto">
          <a:xfrm>
            <a:off x="1020763" y="980728"/>
            <a:ext cx="10150475" cy="3894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素养目标</a:t>
            </a:r>
            <a:endParaRPr lang="en-US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了解苏格拉底的人生轨迹和本文的写作背景。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概括苏格拉底式提问的特点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理解他提出的观点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探讨他是如何论证的。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理解“正义”理念的内涵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从中获得有益的人生启示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并形成有一定深度的思考和判断。</a:t>
            </a:r>
            <a:endParaRPr lang="zh-CN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Box 2"/>
          <p:cNvSpPr txBox="1">
            <a:spLocks noChangeArrowheads="1"/>
          </p:cNvSpPr>
          <p:nvPr/>
        </p:nvSpPr>
        <p:spPr bwMode="auto">
          <a:xfrm>
            <a:off x="1020763" y="692696"/>
            <a:ext cx="10150475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了解作者</a:t>
            </a:r>
            <a:endParaRPr lang="en-US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柏拉图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前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427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—前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347),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古希腊哲学家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也是西方文化最伟大的哲学家和思想家之一。柏拉图出身于雅典贵族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青年时师从苏格拉底。公元前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399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苏格拉底受审并被判死刑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柏拉图对现存的政体完全失望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于是开始游遍意大利、西西里岛、埃及等地以寻求知识。这期间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他留下了许多著作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多数以对话体写成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常被后人引用的有《辩诉篇》《理想国》《智者篇》《法律篇》等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《理想国》是其中的代表作。柏拉图是西方客观唯心主义的创始人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23218987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Box 2"/>
          <p:cNvSpPr txBox="1">
            <a:spLocks noChangeArrowheads="1"/>
          </p:cNvSpPr>
          <p:nvPr/>
        </p:nvSpPr>
        <p:spPr bwMode="auto">
          <a:xfrm>
            <a:off x="1020763" y="1401777"/>
            <a:ext cx="6083349" cy="332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据说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他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岁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时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雅典城外创立了自己的学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园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柏拉图学园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开始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个人讲学。学园课程包括算术、几何学、天文学以及声学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培养出了许多知识分子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其中最杰出的是亚里士多德。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12" y="1628800"/>
            <a:ext cx="4120552" cy="29523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Box 2"/>
          <p:cNvSpPr txBox="1">
            <a:spLocks noChangeArrowheads="1"/>
          </p:cNvSpPr>
          <p:nvPr/>
        </p:nvSpPr>
        <p:spPr bwMode="auto">
          <a:xfrm>
            <a:off x="1020763" y="840764"/>
            <a:ext cx="10150475" cy="4616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写作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背景</a:t>
            </a:r>
            <a:endParaRPr lang="en-US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苏格拉底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生在动荡的时代。他把自己看作神赐给雅典人的一个礼物、一个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使者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把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批评雅典看作神给他的神圣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使命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就是整天到处找人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谈话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讨论问题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探求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对人最有用的真理和智慧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8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他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喜欢在市场、运动场、街头等公众场合与人谈论各种各样的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问题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如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什么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虔诚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什么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民主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什么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美德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什么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勇气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什么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真理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等等。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Box 2"/>
          <p:cNvSpPr txBox="1">
            <a:spLocks noChangeArrowheads="1"/>
          </p:cNvSpPr>
          <p:nvPr/>
        </p:nvSpPr>
        <p:spPr bwMode="auto">
          <a:xfrm>
            <a:off x="1020763" y="1044600"/>
            <a:ext cx="10150475" cy="4616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雅典恢复奴隶主民主制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苏格拉底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被控以藐视传统宗教、引进新神、腐蚀青年等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罪名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并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被判处死刑。在监狱关押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期间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他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的朋友们拼命劝他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逃走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并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买通了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狱卒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制订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了越狱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计划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但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他宁可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死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也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不肯违背自己的信仰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8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</a:t>
            </a:r>
            <a:r>
              <a:rPr lang="zh-CN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篇短文就是苏格拉底被判处死刑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</a:t>
            </a: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狱中与格黎东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会面</a:t>
            </a: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</a:t>
            </a:r>
            <a:r>
              <a:rPr lang="zh-CN" altLang="zh-CN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人关于苏格拉底应不应该越狱的</a:t>
            </a:r>
            <a:r>
              <a:rPr lang="zh-CN" altLang="zh-CN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探讨</a:t>
            </a: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8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最后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70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岁的苏格拉底饮下毒酒而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死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729015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2"/>
          <p:cNvSpPr txBox="1">
            <a:spLocks noChangeArrowheads="1"/>
          </p:cNvSpPr>
          <p:nvPr/>
        </p:nvSpPr>
        <p:spPr bwMode="auto">
          <a:xfrm>
            <a:off x="769938" y="1477267"/>
            <a:ext cx="10294937" cy="3247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题目</a:t>
            </a: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解说</a:t>
            </a:r>
            <a:endParaRPr lang="en-US" altLang="zh-CN" sz="2800" smtClean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人应当坚持正义”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明确表达了文章的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观点，这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也正是苏格拉底不听格黎东的劝告执意赴死的原因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“应当”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是“必须”的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意思，突出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了“坚持正义”对“人”的重要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意义。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838200" y="2474107"/>
            <a:ext cx="184731" cy="65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2800"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86929795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Box 2"/>
          <p:cNvSpPr txBox="1">
            <a:spLocks noChangeArrowheads="1"/>
          </p:cNvSpPr>
          <p:nvPr/>
        </p:nvSpPr>
        <p:spPr bwMode="auto">
          <a:xfrm>
            <a:off x="769938" y="548680"/>
            <a:ext cx="10652125" cy="5909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初读文本</a:t>
            </a:r>
            <a:endParaRPr lang="en-US" altLang="zh-CN" sz="2800" smtClean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>
                <a:ea typeface="微软雅黑" panose="020b0503020204020204" pitchFamily="34" charset="-122"/>
              </a:rPr>
              <a:t>速读课文，理清文章的思路。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答案</a:t>
            </a:r>
            <a:r>
              <a:rPr lang="en-US" altLang="zh-CN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文章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分三部分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第一部分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苏格拉底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直接表明自己的观点，格黎东的意见如果合乎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正道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我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就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听从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否则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便不能从命，因为“我”一向坚持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正道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部分：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从重视好的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意见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不管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坏的意见的角度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分析</a:t>
            </a:r>
            <a:r>
              <a:rPr lang="en-US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表明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“我”听从真理本身。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部分：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针对格黎东逃跑或越狱的理由，从分析逃跑或越狱行为是否正当的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角度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证明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坚守道义不越狱是正当的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838200" y="2474107"/>
            <a:ext cx="184731" cy="65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2800"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808038" y="692696"/>
            <a:ext cx="1057592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研读文本</a:t>
            </a:r>
            <a:endParaRPr lang="en-US" altLang="zh-CN" sz="2800" smtClean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zh-CN" sz="2800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亲爱的格黎东啊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你对我的关怀如果合乎正道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那是非常可贵的</a:t>
            </a: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;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如果不合那就越关心越难从命了。我们首先必须考虑是不是应当照你说的那样做”</a:t>
            </a:r>
            <a:r>
              <a:rPr lang="zh-CN" altLang="en-US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分析这句话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有什么作用？</a:t>
            </a:r>
            <a:endParaRPr lang="zh-CN" altLang="zh-CN" sz="2800" smtClean="0">
              <a:solidFill>
                <a:schemeClr val="accent6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808038" y="3199616"/>
            <a:ext cx="1057592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答案</a:t>
            </a:r>
            <a:r>
              <a:rPr lang="en-US" altLang="zh-CN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内容上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面对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格黎东的劝说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首先提出了是否合乎正道这一话题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然后明确地表达了自己一贯遵守的原则是听从道理。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结构上：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为后文进一步阐明自己不听从格黎东等人劝说的理由做好铺垫。</a:t>
            </a:r>
            <a:endParaRPr lang="zh-CN" altLang="zh-CN" sz="28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808038" y="1052736"/>
            <a:ext cx="10575925" cy="1308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800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zh-CN" sz="2800" smtClean="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面对</a:t>
            </a:r>
            <a:r>
              <a:rPr lang="zh-CN" altLang="zh-CN" sz="28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朋友格黎东的劝说，苏格拉底是如何层层铺垫，步步设问，并最终带格黎东到了自己的逻辑轨道的？</a:t>
            </a:r>
            <a:endParaRPr lang="zh-CN" altLang="zh-CN" sz="2800" smtClean="0">
              <a:solidFill>
                <a:schemeClr val="accent6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808038" y="2276872"/>
            <a:ext cx="10575925" cy="332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答案</a:t>
            </a:r>
            <a:r>
              <a:rPr lang="en-US" altLang="zh-CN" sz="28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他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首先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提出格黎东的关怀是否合乎“正道”的问题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即是否符合他所服从的“道理”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8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然后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苏格拉底又谈到应该听从内行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否则“就会损伤我们那个为道义所改善、为不义所毁灭的部分”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他把“道义”和“不义”对举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突出了道义对于人的重要意义</a:t>
            </a: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得到了格黎东的肯定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sz="28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3303910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https://d.book118.com/475132334003011042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宋体">
      <a:majorFont>
        <a:latin typeface="宋体"/>
        <a:ea typeface="宋体"/>
        <a:cs typeface="Arial"/>
      </a:majorFont>
      <a:minorFont>
        <a:latin typeface="宋体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Times New Roman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2024-09-02T22:57:55.100</cp:lastPrinted>
  <dcterms:created xsi:type="dcterms:W3CDTF">2024-09-02T14:57:55Z</dcterms:created>
  <dcterms:modified xsi:type="dcterms:W3CDTF">2024-09-02T14:57:56Z</dcterms:modified>
</cp:coreProperties>
</file>