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9144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3A9716-B6BB-4A60-95FC-C88762C54D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ACABC7-8FE1-439A-9B78-A332F4DD66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3B16FB-A531-4D12-A2F8-53CE92CDAB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1017F3-5C97-4EF6-876E-299DBDACCF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60910B-5B08-42CD-83E4-E084C1119E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A6B79B-9A93-456F-8315-DAA7B6C55C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26582F-60D5-46FA-94BD-1719361CE3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E4E54B-E810-49E1-9E33-85A6158ABC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33B38A-B438-41E6-9870-21966E4F7E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B2914F-95C0-4521-8B87-D383D008E9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38DFDA-BA62-4125-8E40-F5A2FAC866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90563" y="730884"/>
            <a:ext cx="4495800" cy="80760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1" i="0">
                <a:solidFill>
                  <a:schemeClr val="bg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1" i="0">
                <a:solidFill>
                  <a:schemeClr val="bg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4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1" i="0">
                <a:solidFill>
                  <a:schemeClr val="bg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1" i="0">
                <a:solidFill>
                  <a:schemeClr val="bg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1.jpeg" /><Relationship Id="rId7" Type="http://schemas.openxmlformats.org/officeDocument/2006/relationships/image" Target="../media/image2.jpeg" /><Relationship Id="rId8" Type="http://schemas.openxmlformats.org/officeDocument/2006/relationships/image" Target="../media/image3.jpeg" /><Relationship Id="rId9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195245" y="2524539"/>
            <a:ext cx="8948754" cy="4214191"/>
          </a:xfrm>
          <a:prstGeom prst="rect">
            <a:avLst/>
          </a:prstGeom>
        </p:spPr>
      </p:pic>
      <p:pic>
        <p:nvPicPr>
          <p:cNvPr id="17" name="bg object 17"/>
          <p:cNvPicPr/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2390775"/>
          </a:xfrm>
          <a:prstGeom prst="rect">
            <a:avLst/>
          </a:prstGeom>
        </p:spPr>
      </p:pic>
      <p:pic>
        <p:nvPicPr>
          <p:cNvPr id="18" name="bg object 18"/>
          <p:cNvPicPr/>
          <p:nvPr/>
        </p:nvPicPr>
        <p:blipFill>
          <a:blip r:embed="rId8"/>
          <a:stretch>
            <a:fillRect/>
          </a:stretch>
        </p:blipFill>
        <p:spPr>
          <a:xfrm>
            <a:off x="7213600" y="6324600"/>
            <a:ext cx="1895475" cy="504825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466725" y="175955"/>
            <a:ext cx="8210550" cy="12718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1" i="0">
                <a:solidFill>
                  <a:schemeClr val="bg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931862" y="2137413"/>
            <a:ext cx="7461884" cy="35661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8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0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5134020200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4000" cy="6858000"/>
          </a:xfrm>
          <a:custGeom>
            <a:rect l="l" t="t" r="r" b="b"/>
            <a:pathLst>
              <a:path w="9144000" h="6858000">
                <a:moveTo>
                  <a:pt x="9144000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9144000" y="0"/>
                </a:lnTo>
                <a:lnTo>
                  <a:pt x="9144000" y="6858000"/>
                </a:lnTo>
                <a:close/>
              </a:path>
            </a:pathLst>
          </a:custGeom>
          <a:solidFill>
            <a:srgbClr val="336699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4448175" cy="6858000"/>
          </a:xfrm>
          <a:prstGeom prst="rect">
            <a:avLst/>
          </a:prstGeom>
        </p:spPr>
      </p:pic>
      <p:grpSp>
        <p:nvGrpSpPr>
          <p:cNvPr id="4" name="object 4"/>
          <p:cNvGrpSpPr/>
          <p:nvPr/>
        </p:nvGrpSpPr>
        <p:grpSpPr>
          <a:xfrm>
            <a:off x="0" y="0"/>
            <a:ext cx="9144000" cy="6858000"/>
            <a:chExt cx="9144000" cy="6858000"/>
          </a:xfrm>
        </p:grpSpPr>
        <p:pic>
          <p:nvPicPr>
            <p:cNvPr id="5" name="object 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6540500" y="6337300"/>
              <a:ext cx="2603500" cy="520700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0" y="0"/>
              <a:ext cx="9134475" cy="6858000"/>
            </a:xfrm>
            <a:prstGeom prst="rect">
              <a:avLst/>
            </a:prstGeom>
          </p:spPr>
        </p:pic>
      </p:grpSp>
      <p:sp>
        <p:nvSpPr>
          <p:cNvPr id="7" name="object 7"/>
          <p:cNvSpPr txBox="1"/>
          <p:nvPr/>
        </p:nvSpPr>
        <p:spPr>
          <a:xfrm>
            <a:off x="886619" y="2315608"/>
            <a:ext cx="32258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10">
                <a:solidFill>
                  <a:srgbClr val="FFFF00"/>
                </a:solidFill>
                <a:latin typeface="Microsoft JhengHei"/>
                <a:cs typeface="Microsoft JhengHei"/>
              </a:rPr>
              <a:t>等离子体髓核成形术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259880" y="3356234"/>
            <a:ext cx="247967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009139"/>
              </a:tabLst>
            </a:pPr>
            <a:r>
              <a:rPr sz="3600" b="1">
                <a:solidFill>
                  <a:srgbClr val="FFFFFF"/>
                </a:solidFill>
                <a:latin typeface="Microsoft JhengHei"/>
                <a:cs typeface="Microsoft JhengHei"/>
              </a:rPr>
              <a:t>基</a:t>
            </a:r>
            <a:r>
              <a:rPr sz="3600" b="1" spc="330">
                <a:solidFill>
                  <a:srgbClr val="FFFFFF"/>
                </a:solidFill>
                <a:latin typeface="Microsoft JhengHei"/>
                <a:cs typeface="Microsoft JhengHei"/>
              </a:rPr>
              <a:t> </a:t>
            </a:r>
            <a:r>
              <a:rPr sz="3600" b="1">
                <a:solidFill>
                  <a:srgbClr val="FFFFFF"/>
                </a:solidFill>
                <a:latin typeface="Microsoft JhengHei"/>
                <a:cs typeface="Microsoft JhengHei"/>
              </a:rPr>
              <a:t>本</a:t>
            </a:r>
            <a:r>
              <a:rPr sz="3600" b="1" spc="330">
                <a:solidFill>
                  <a:srgbClr val="FFFFFF"/>
                </a:solidFill>
                <a:latin typeface="Microsoft JhengHei"/>
                <a:cs typeface="Microsoft JhengHei"/>
              </a:rPr>
              <a:t> </a:t>
            </a:r>
            <a:r>
              <a:rPr sz="3600" b="1" spc="-50">
                <a:solidFill>
                  <a:srgbClr val="FFFFFF"/>
                </a:solidFill>
                <a:latin typeface="Microsoft JhengHei"/>
                <a:cs typeface="Microsoft JhengHei"/>
              </a:rPr>
              <a:t>原</a:t>
            </a:r>
            <a:r>
              <a:rPr sz="3600" b="1">
                <a:solidFill>
                  <a:srgbClr val="FFFFFF"/>
                </a:solidFill>
                <a:latin typeface="Microsoft JhengHei"/>
                <a:cs typeface="Microsoft JhengHei"/>
              </a:rPr>
              <a:t>	</a:t>
            </a:r>
            <a:r>
              <a:rPr sz="3600" b="1" spc="-50">
                <a:solidFill>
                  <a:srgbClr val="FFFFFF"/>
                </a:solidFill>
                <a:latin typeface="Microsoft JhengHei"/>
                <a:cs typeface="Microsoft JhengHei"/>
              </a:rPr>
              <a:t>理</a:t>
            </a:r>
            <a:endParaRPr sz="3600">
              <a:latin typeface="Microsoft JhengHei"/>
              <a:cs typeface="Microsoft JhengHei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850900" y="774700"/>
            <a:ext cx="7136130" cy="4545330"/>
            <a:chOff x="850900" y="774700"/>
            <a:chExt cx="7136130" cy="4545330"/>
          </a:xfrm>
        </p:grpSpPr>
        <p:pic>
          <p:nvPicPr>
            <p:cNvPr id="10" name="object 10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850900" y="774700"/>
              <a:ext cx="3000375" cy="601662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4800600" y="1447800"/>
              <a:ext cx="3186112" cy="3871911"/>
            </a:xfrm>
            <a:prstGeom prst="rect">
              <a:avLst/>
            </a:prstGeom>
          </p:spPr>
        </p:pic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307225" rIns="0" bIns="0" rtlCol="0">
            <a:spAutoFit/>
          </a:bodyPr>
          <a:lstStyle/>
          <a:p>
            <a:pPr marL="746125">
              <a:lnSpc>
                <a:spcPct val="100000"/>
              </a:lnSpc>
              <a:spcBef>
                <a:spcPts val="100"/>
              </a:spcBef>
            </a:pPr>
            <a:r>
              <a:rPr b="0" i="1" spc="-10">
                <a:latin typeface="Verdana"/>
                <a:cs typeface="Verdana"/>
              </a:rPr>
              <a:t>Coblation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846387" y="3097044"/>
            <a:ext cx="28829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b="1">
                <a:solidFill>
                  <a:srgbClr val="6600CC"/>
                </a:solidFill>
                <a:latin typeface="Times New Roman"/>
                <a:cs typeface="Times New Roman"/>
              </a:rPr>
              <a:t>1.</a:t>
            </a:r>
            <a:r>
              <a:rPr sz="4400" b="1" spc="500">
                <a:solidFill>
                  <a:srgbClr val="6600CC"/>
                </a:solidFill>
                <a:latin typeface="Times New Roman"/>
                <a:cs typeface="Times New Roman"/>
              </a:rPr>
              <a:t> </a:t>
            </a:r>
            <a:r>
              <a:rPr sz="4400" b="1" spc="-15">
                <a:solidFill>
                  <a:srgbClr val="6600CC"/>
                </a:solidFill>
                <a:latin typeface="微软雅黑"/>
                <a:cs typeface="微软雅黑"/>
              </a:rPr>
              <a:t>背景介绍</a:t>
            </a:r>
            <a:endParaRPr sz="44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3938587" y="6537166"/>
            <a:ext cx="23114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5">
                <a:solidFill>
                  <a:srgbClr val="CCECFF"/>
                </a:solidFill>
                <a:latin typeface="微软雅黑"/>
                <a:cs typeface="微软雅黑"/>
              </a:rPr>
              <a:t>美国杰西实业有限公司</a:t>
            </a:r>
            <a:endParaRPr sz="18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315629" rIns="0" bIns="0" rtlCol="0">
            <a:spAutoFit/>
          </a:bodyPr>
          <a:lstStyle/>
          <a:p>
            <a:pPr marL="2033905">
              <a:lnSpc>
                <a:spcPct val="100000"/>
              </a:lnSpc>
              <a:spcBef>
                <a:spcPts val="100"/>
              </a:spcBef>
            </a:pPr>
            <a:r>
              <a:rPr sz="4000" spc="-10">
                <a:latin typeface="Verdana"/>
                <a:cs typeface="Verdana"/>
              </a:rPr>
              <a:t>Nucleoplasty</a:t>
            </a:r>
            <a:r>
              <a:rPr sz="3750" spc="-15" baseline="25555">
                <a:latin typeface="Verdana"/>
                <a:cs typeface="Verdana"/>
              </a:rPr>
              <a:t>™</a:t>
            </a:r>
            <a:endParaRPr sz="3750" baseline="25555">
              <a:latin typeface="Verdana"/>
              <a:cs typeface="Verdana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331912" y="2148442"/>
            <a:ext cx="6845300" cy="3620770"/>
          </a:xfrm>
          <a:prstGeom prst="rect">
            <a:avLst/>
          </a:prstGeom>
        </p:spPr>
        <p:txBody>
          <a:bodyPr vert="horz" wrap="square" lIns="0" tIns="177165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1395"/>
              </a:spcBef>
              <a:buSzPct val="101666"/>
              <a:buFont typeface="Arial"/>
              <a:buChar char="•"/>
              <a:tabLst>
                <a:tab pos="354965"/>
                <a:tab pos="355600"/>
              </a:tabLst>
            </a:pPr>
            <a:r>
              <a:rPr sz="3000" spc="-5">
                <a:latin typeface="黑体"/>
                <a:cs typeface="黑体"/>
              </a:rPr>
              <a:t>一种全新的微创经皮椎间盘减压术；</a:t>
            </a:r>
            <a:endParaRPr sz="3000">
              <a:latin typeface="黑体"/>
              <a:cs typeface="黑体"/>
            </a:endParaRPr>
          </a:p>
          <a:p>
            <a:pPr marL="354965" marR="5080" indent="-342265">
              <a:lnSpc>
                <a:spcPct val="118000"/>
              </a:lnSpc>
              <a:spcBef>
                <a:spcPts val="720"/>
              </a:spcBef>
              <a:buSzPct val="101666"/>
              <a:buFont typeface="Arial"/>
              <a:buChar char="•"/>
              <a:tabLst>
                <a:tab pos="354965"/>
                <a:tab pos="355600"/>
              </a:tabLst>
            </a:pPr>
            <a:r>
              <a:rPr sz="3000" spc="-5">
                <a:latin typeface="黑体"/>
                <a:cs typeface="黑体"/>
              </a:rPr>
              <a:t>适应症：患有间盘源性下腰痛，但纤维</a:t>
            </a:r>
            <a:r>
              <a:rPr sz="3000" spc="-10">
                <a:latin typeface="黑体"/>
                <a:cs typeface="黑体"/>
              </a:rPr>
              <a:t>环完好的病人；</a:t>
            </a:r>
            <a:endParaRPr sz="3000">
              <a:latin typeface="黑体"/>
              <a:cs typeface="黑体"/>
            </a:endParaRPr>
          </a:p>
          <a:p>
            <a:pPr marL="354965" marR="5080" indent="-342265">
              <a:lnSpc>
                <a:spcPct val="118000"/>
              </a:lnSpc>
              <a:spcBef>
                <a:spcPts val="720"/>
              </a:spcBef>
              <a:buSzPct val="101666"/>
              <a:buFont typeface="Arial"/>
              <a:buChar char="•"/>
              <a:tabLst>
                <a:tab pos="354965"/>
                <a:tab pos="355600"/>
              </a:tabLst>
            </a:pPr>
            <a:r>
              <a:rPr sz="3000" spc="-5">
                <a:latin typeface="黑体"/>
                <a:cs typeface="黑体"/>
              </a:rPr>
              <a:t>用等离子刀头在髓核中打出多个通道的方法来消融掉一部分组织；</a:t>
            </a:r>
            <a:endParaRPr sz="3000">
              <a:latin typeface="黑体"/>
              <a:cs typeface="黑体"/>
            </a:endParaRPr>
          </a:p>
          <a:p>
            <a:pPr marL="354965" indent="-342265">
              <a:lnSpc>
                <a:spcPct val="100000"/>
              </a:lnSpc>
              <a:spcBef>
                <a:spcPts val="1370"/>
              </a:spcBef>
              <a:buSzPct val="101666"/>
              <a:buFont typeface="Arial"/>
              <a:buChar char="•"/>
              <a:tabLst>
                <a:tab pos="354965"/>
                <a:tab pos="355600"/>
              </a:tabLst>
            </a:pPr>
            <a:r>
              <a:rPr sz="3000" spc="-5">
                <a:latin typeface="黑体"/>
                <a:cs typeface="黑体"/>
              </a:rPr>
              <a:t>在打孔的同时对组织进行热凝。</a:t>
            </a:r>
            <a:endParaRPr sz="3000">
              <a:latin typeface="黑体"/>
              <a:cs typeface="黑体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016980" y="555085"/>
            <a:ext cx="5081905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r>
              <a:rPr sz="4000" spc="-10">
                <a:latin typeface="Verdana"/>
                <a:cs typeface="Verdana"/>
              </a:rPr>
              <a:t>Nucleoplasty</a:t>
            </a:r>
            <a:r>
              <a:rPr sz="3750" spc="-15" baseline="25555">
                <a:latin typeface="Verdana"/>
                <a:cs typeface="Verdana"/>
              </a:rPr>
              <a:t>™</a:t>
            </a:r>
            <a:r>
              <a:rPr sz="4000" spc="-25">
                <a:latin typeface="Microsoft JhengHei"/>
                <a:cs typeface="Microsoft JhengHei"/>
              </a:rPr>
              <a:t>特点</a:t>
            </a:r>
            <a:endParaRPr sz="40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655762" y="2338786"/>
            <a:ext cx="5786120" cy="36734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marR="90805" indent="-342900" algn="just">
              <a:lnSpc>
                <a:spcPct val="130000"/>
              </a:lnSpc>
              <a:spcBef>
                <a:spcPts val="100"/>
              </a:spcBef>
              <a:buSzPct val="102083"/>
              <a:buFont typeface="Arial"/>
              <a:buChar char="•"/>
              <a:tabLst>
                <a:tab pos="355600"/>
              </a:tabLst>
            </a:pPr>
            <a:r>
              <a:rPr sz="2400" spc="-5">
                <a:solidFill>
                  <a:srgbClr val="6600CC"/>
                </a:solidFill>
                <a:latin typeface="黑体"/>
                <a:cs typeface="黑体"/>
              </a:rPr>
              <a:t>核心技术：</a:t>
            </a:r>
            <a:r>
              <a:rPr sz="2400" spc="-10">
                <a:solidFill>
                  <a:srgbClr val="6600CC"/>
                </a:solidFill>
                <a:latin typeface="Verdana"/>
                <a:cs typeface="Verdana"/>
              </a:rPr>
              <a:t>ArthroCare</a:t>
            </a:r>
            <a:r>
              <a:rPr sz="2400">
                <a:solidFill>
                  <a:srgbClr val="6600CC"/>
                </a:solidFill>
                <a:latin typeface="黑体"/>
                <a:cs typeface="黑体"/>
              </a:rPr>
              <a:t>公司独家专利</a:t>
            </a:r>
            <a:r>
              <a:rPr sz="2400" spc="-50">
                <a:solidFill>
                  <a:srgbClr val="6600CC"/>
                </a:solidFill>
                <a:latin typeface="Verdana"/>
                <a:cs typeface="Verdana"/>
              </a:rPr>
              <a:t>—</a:t>
            </a:r>
            <a:r>
              <a:rPr sz="2400">
                <a:solidFill>
                  <a:srgbClr val="6600CC"/>
                </a:solidFill>
                <a:latin typeface="黑体"/>
                <a:cs typeface="黑体"/>
              </a:rPr>
              <a:t>低温等离子消融术</a:t>
            </a:r>
            <a:r>
              <a:rPr sz="2400" spc="-10">
                <a:solidFill>
                  <a:srgbClr val="6600CC"/>
                </a:solidFill>
                <a:latin typeface="黑体"/>
                <a:cs typeface="黑体"/>
              </a:rPr>
              <a:t>（</a:t>
            </a:r>
            <a:r>
              <a:rPr sz="2400" spc="-10">
                <a:solidFill>
                  <a:srgbClr val="6600CC"/>
                </a:solidFill>
                <a:latin typeface="Verdana"/>
                <a:cs typeface="Verdana"/>
              </a:rPr>
              <a:t>Coblation</a:t>
            </a:r>
            <a:r>
              <a:rPr sz="2400" spc="-10">
                <a:solidFill>
                  <a:srgbClr val="6600CC"/>
                </a:solidFill>
                <a:latin typeface="黑体"/>
                <a:cs typeface="黑体"/>
              </a:rPr>
              <a:t>）</a:t>
            </a:r>
            <a:endParaRPr sz="2400">
              <a:latin typeface="黑体"/>
              <a:cs typeface="黑体"/>
            </a:endParaRPr>
          </a:p>
          <a:p>
            <a:pPr marL="355600" marR="240665" indent="-342900" algn="just">
              <a:lnSpc>
                <a:spcPct val="114999"/>
              </a:lnSpc>
              <a:spcBef>
                <a:spcPts val="2380"/>
              </a:spcBef>
              <a:buSzPct val="52083"/>
              <a:buFont typeface="Arial"/>
              <a:buChar char="•"/>
              <a:tabLst>
                <a:tab pos="355600"/>
              </a:tabLst>
            </a:pPr>
            <a:r>
              <a:rPr sz="2400" spc="-5">
                <a:solidFill>
                  <a:srgbClr val="6600CC"/>
                </a:solidFill>
                <a:latin typeface="黑体"/>
                <a:cs typeface="黑体"/>
              </a:rPr>
              <a:t>该技术目前已成功应用于：脊柱外科、关节镜手术、耳鼻喉科、整形外科、普通外科以及神经外科等领域。</a:t>
            </a:r>
            <a:endParaRPr sz="2400">
              <a:latin typeface="黑体"/>
              <a:cs typeface="黑体"/>
            </a:endParaRPr>
          </a:p>
          <a:p>
            <a:pPr marL="354965" indent="-342265">
              <a:lnSpc>
                <a:spcPct val="100000"/>
              </a:lnSpc>
              <a:spcBef>
                <a:spcPts val="1430"/>
              </a:spcBef>
              <a:buSzPct val="102083"/>
              <a:buFont typeface="Arial"/>
              <a:buChar char="•"/>
              <a:tabLst>
                <a:tab pos="354965"/>
                <a:tab pos="355600"/>
                <a:tab pos="3555365"/>
              </a:tabLst>
            </a:pPr>
            <a:r>
              <a:rPr sz="2400">
                <a:solidFill>
                  <a:srgbClr val="6600CC"/>
                </a:solidFill>
                <a:latin typeface="黑体"/>
                <a:cs typeface="黑体"/>
              </a:rPr>
              <a:t>脊柱外科和骨科：超</a:t>
            </a:r>
            <a:r>
              <a:rPr sz="2400" spc="-50">
                <a:solidFill>
                  <a:srgbClr val="6600CC"/>
                </a:solidFill>
                <a:latin typeface="黑体"/>
                <a:cs typeface="黑体"/>
              </a:rPr>
              <a:t>过</a:t>
            </a:r>
            <a:r>
              <a:rPr sz="2400">
                <a:solidFill>
                  <a:srgbClr val="6600CC"/>
                </a:solidFill>
                <a:latin typeface="黑体"/>
                <a:cs typeface="黑体"/>
              </a:rPr>
              <a:t>	</a:t>
            </a:r>
            <a:r>
              <a:rPr sz="2400" spc="-10">
                <a:solidFill>
                  <a:srgbClr val="6600CC"/>
                </a:solidFill>
                <a:latin typeface="Verdana"/>
                <a:cs typeface="Verdana"/>
              </a:rPr>
              <a:t>200</a:t>
            </a:r>
            <a:r>
              <a:rPr sz="2400">
                <a:solidFill>
                  <a:srgbClr val="6600CC"/>
                </a:solidFill>
                <a:latin typeface="黑体"/>
                <a:cs typeface="黑体"/>
              </a:rPr>
              <a:t>万例手术</a:t>
            </a:r>
            <a:r>
              <a:rPr sz="2400" spc="-50">
                <a:solidFill>
                  <a:srgbClr val="6600CC"/>
                </a:solidFill>
                <a:latin typeface="黑体"/>
                <a:cs typeface="黑体"/>
              </a:rPr>
              <a:t>。</a:t>
            </a:r>
            <a:endParaRPr sz="2400">
              <a:latin typeface="黑体"/>
              <a:cs typeface="黑体"/>
            </a:endParaRPr>
          </a:p>
          <a:p>
            <a:pPr marL="354965" indent="-342265">
              <a:lnSpc>
                <a:spcPct val="100000"/>
              </a:lnSpc>
              <a:spcBef>
                <a:spcPts val="1730"/>
              </a:spcBef>
              <a:buSzPct val="60416"/>
              <a:buChar char="•"/>
              <a:tabLst>
                <a:tab pos="354965"/>
                <a:tab pos="355600"/>
                <a:tab pos="1999614"/>
              </a:tabLst>
            </a:pPr>
            <a:r>
              <a:rPr sz="2400">
                <a:solidFill>
                  <a:srgbClr val="6600CC"/>
                </a:solidFill>
                <a:latin typeface="Verdana"/>
                <a:cs typeface="Verdana"/>
              </a:rPr>
              <a:t>1999</a:t>
            </a:r>
            <a:r>
              <a:rPr sz="2400" spc="-20">
                <a:solidFill>
                  <a:srgbClr val="6600CC"/>
                </a:solidFill>
                <a:latin typeface="Verdana"/>
                <a:cs typeface="Verdana"/>
              </a:rPr>
              <a:t> </a:t>
            </a:r>
            <a:r>
              <a:rPr sz="2400">
                <a:solidFill>
                  <a:srgbClr val="6600CC"/>
                </a:solidFill>
                <a:latin typeface="黑体"/>
                <a:cs typeface="黑体"/>
              </a:rPr>
              <a:t>年</a:t>
            </a:r>
            <a:r>
              <a:rPr sz="2400" spc="-50">
                <a:solidFill>
                  <a:srgbClr val="6600CC"/>
                </a:solidFill>
                <a:latin typeface="黑体"/>
                <a:cs typeface="黑体"/>
              </a:rPr>
              <a:t>获</a:t>
            </a:r>
            <a:r>
              <a:rPr sz="2400">
                <a:solidFill>
                  <a:srgbClr val="6600CC"/>
                </a:solidFill>
                <a:latin typeface="黑体"/>
                <a:cs typeface="黑体"/>
              </a:rPr>
              <a:t>	</a:t>
            </a:r>
            <a:r>
              <a:rPr sz="2400">
                <a:solidFill>
                  <a:srgbClr val="6600CC"/>
                </a:solidFill>
                <a:latin typeface="Verdana"/>
                <a:cs typeface="Verdana"/>
              </a:rPr>
              <a:t>FDA</a:t>
            </a:r>
            <a:r>
              <a:rPr sz="2400" spc="-10">
                <a:solidFill>
                  <a:srgbClr val="6600CC"/>
                </a:solidFill>
                <a:latin typeface="Verdana"/>
                <a:cs typeface="Verdana"/>
              </a:rPr>
              <a:t> </a:t>
            </a:r>
            <a:r>
              <a:rPr sz="2400">
                <a:solidFill>
                  <a:srgbClr val="6600CC"/>
                </a:solidFill>
                <a:latin typeface="黑体"/>
                <a:cs typeface="黑体"/>
              </a:rPr>
              <a:t>许可应用于脊柱外科</a:t>
            </a:r>
            <a:r>
              <a:rPr sz="2400" spc="-50">
                <a:solidFill>
                  <a:srgbClr val="6600CC"/>
                </a:solidFill>
                <a:latin typeface="黑体"/>
                <a:cs typeface="黑体"/>
              </a:rPr>
              <a:t>。</a:t>
            </a:r>
            <a:endParaRPr sz="2400">
              <a:latin typeface="黑体"/>
              <a:cs typeface="黑体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307225" rIns="0" bIns="0" rtlCol="0">
            <a:spAutoFit/>
          </a:bodyPr>
          <a:lstStyle/>
          <a:p>
            <a:pPr marL="746125">
              <a:lnSpc>
                <a:spcPct val="100000"/>
              </a:lnSpc>
              <a:spcBef>
                <a:spcPts val="100"/>
              </a:spcBef>
            </a:pPr>
            <a:r>
              <a:rPr b="0" i="1" spc="-10">
                <a:latin typeface="Verdana"/>
                <a:cs typeface="Verdana"/>
              </a:rPr>
              <a:t>Coblation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846387" y="3097044"/>
            <a:ext cx="28829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b="1">
                <a:solidFill>
                  <a:srgbClr val="6600CC"/>
                </a:solidFill>
                <a:latin typeface="Times New Roman"/>
                <a:cs typeface="Times New Roman"/>
              </a:rPr>
              <a:t>2.</a:t>
            </a:r>
            <a:r>
              <a:rPr sz="4400" b="1" spc="500">
                <a:solidFill>
                  <a:srgbClr val="6600CC"/>
                </a:solidFill>
                <a:latin typeface="Times New Roman"/>
                <a:cs typeface="Times New Roman"/>
              </a:rPr>
              <a:t> </a:t>
            </a:r>
            <a:r>
              <a:rPr sz="4400" b="1" spc="-15">
                <a:solidFill>
                  <a:srgbClr val="6600CC"/>
                </a:solidFill>
                <a:latin typeface="Microsoft JhengHei"/>
                <a:cs typeface="Microsoft JhengHei"/>
              </a:rPr>
              <a:t>系统构成</a:t>
            </a:r>
            <a:endParaRPr sz="44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3938587" y="6537166"/>
            <a:ext cx="23114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5">
                <a:solidFill>
                  <a:srgbClr val="CCECFF"/>
                </a:solidFill>
                <a:latin typeface="Microsoft JhengHei"/>
                <a:cs typeface="Microsoft JhengHei"/>
              </a:rPr>
              <a:t>美国杰西实业有限公司</a:t>
            </a:r>
            <a:endParaRPr sz="18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57213" y="349878"/>
            <a:ext cx="174117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>
                <a:latin typeface="Times New Roman"/>
                <a:cs typeface="Times New Roman"/>
              </a:rPr>
              <a:t>Coblation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57213" y="1001395"/>
            <a:ext cx="32766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 spc="-10">
                <a:solidFill>
                  <a:srgbClr val="FFFFFF"/>
                </a:solidFill>
                <a:latin typeface="Microsoft JhengHei"/>
                <a:cs typeface="Microsoft JhengHei"/>
              </a:rPr>
              <a:t>等离子体手术系统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643889" y="2952686"/>
            <a:ext cx="2501900" cy="25019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532765" indent="-520065">
              <a:lnSpc>
                <a:spcPct val="100000"/>
              </a:lnSpc>
              <a:spcBef>
                <a:spcPts val="100"/>
              </a:spcBef>
              <a:buSzPct val="101785"/>
              <a:buFont typeface="Arial"/>
              <a:buChar char="•"/>
              <a:tabLst>
                <a:tab pos="532765"/>
                <a:tab pos="533400"/>
                <a:tab pos="2132965"/>
              </a:tabLst>
            </a:pPr>
            <a:r>
              <a:rPr sz="2800" b="1" spc="-50">
                <a:solidFill>
                  <a:srgbClr val="6600CC"/>
                </a:solidFill>
                <a:latin typeface="Microsoft JhengHei"/>
                <a:cs typeface="Microsoft JhengHei"/>
              </a:rPr>
              <a:t>主</a:t>
            </a:r>
            <a:r>
              <a:rPr sz="2800" b="1">
                <a:solidFill>
                  <a:srgbClr val="6600CC"/>
                </a:solidFill>
                <a:latin typeface="Microsoft JhengHei"/>
                <a:cs typeface="Microsoft JhengHei"/>
              </a:rPr>
              <a:t>	</a:t>
            </a:r>
            <a:r>
              <a:rPr sz="2800" b="1" spc="-50">
                <a:solidFill>
                  <a:srgbClr val="6600CC"/>
                </a:solidFill>
                <a:latin typeface="Microsoft JhengHei"/>
                <a:cs typeface="Microsoft JhengHei"/>
              </a:rPr>
              <a:t>机</a:t>
            </a:r>
            <a:endParaRPr sz="28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10"/>
              </a:spcBef>
              <a:buClr>
                <a:srgbClr val="6600CC"/>
              </a:buClr>
              <a:buFont typeface="Arial"/>
              <a:buChar char="•"/>
            </a:pPr>
            <a:endParaRPr sz="2550">
              <a:latin typeface="Microsoft JhengHei"/>
              <a:cs typeface="Microsoft JhengHei"/>
            </a:endParaRPr>
          </a:p>
          <a:p>
            <a:pPr marL="532765" indent="-520065">
              <a:lnSpc>
                <a:spcPct val="100000"/>
              </a:lnSpc>
              <a:spcBef>
                <a:spcPts val="5"/>
              </a:spcBef>
              <a:buSzPct val="101785"/>
              <a:buFont typeface="Arial"/>
              <a:buChar char="•"/>
              <a:tabLst>
                <a:tab pos="532765"/>
                <a:tab pos="533400"/>
                <a:tab pos="1421765"/>
                <a:tab pos="1777364"/>
              </a:tabLst>
            </a:pPr>
            <a:r>
              <a:rPr sz="2800" b="1">
                <a:solidFill>
                  <a:srgbClr val="6600CC"/>
                </a:solidFill>
                <a:latin typeface="Microsoft JhengHei"/>
                <a:cs typeface="Microsoft JhengHei"/>
              </a:rPr>
              <a:t>刀</a:t>
            </a:r>
            <a:r>
              <a:rPr sz="2800" b="1" spc="-50">
                <a:solidFill>
                  <a:srgbClr val="6600CC"/>
                </a:solidFill>
                <a:latin typeface="Microsoft JhengHei"/>
                <a:cs typeface="Microsoft JhengHei"/>
              </a:rPr>
              <a:t>头</a:t>
            </a:r>
            <a:r>
              <a:rPr sz="2800" b="1">
                <a:solidFill>
                  <a:srgbClr val="6600CC"/>
                </a:solidFill>
                <a:latin typeface="Microsoft JhengHei"/>
                <a:cs typeface="Microsoft JhengHei"/>
              </a:rPr>
              <a:t>	</a:t>
            </a:r>
            <a:r>
              <a:rPr sz="2800" b="1" spc="-765">
                <a:solidFill>
                  <a:srgbClr val="6600CC"/>
                </a:solidFill>
                <a:latin typeface="Microsoft JhengHei"/>
                <a:cs typeface="Microsoft JhengHei"/>
              </a:rPr>
              <a:t>+</a:t>
            </a:r>
            <a:r>
              <a:rPr sz="2800" b="1">
                <a:solidFill>
                  <a:srgbClr val="6600CC"/>
                </a:solidFill>
                <a:latin typeface="Microsoft JhengHei"/>
                <a:cs typeface="Microsoft JhengHei"/>
              </a:rPr>
              <a:t>	电</a:t>
            </a:r>
            <a:r>
              <a:rPr sz="2800" b="1" spc="-50">
                <a:solidFill>
                  <a:srgbClr val="6600CC"/>
                </a:solidFill>
                <a:latin typeface="Microsoft JhengHei"/>
                <a:cs typeface="Microsoft JhengHei"/>
              </a:rPr>
              <a:t>缆</a:t>
            </a:r>
            <a:endParaRPr sz="28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10"/>
              </a:spcBef>
              <a:buClr>
                <a:srgbClr val="6600CC"/>
              </a:buClr>
              <a:buFont typeface="Arial"/>
              <a:buChar char="•"/>
            </a:pPr>
            <a:endParaRPr sz="2550">
              <a:latin typeface="Microsoft JhengHei"/>
              <a:cs typeface="Microsoft JhengHei"/>
            </a:endParaRPr>
          </a:p>
          <a:p>
            <a:pPr marL="532765" indent="-520065">
              <a:lnSpc>
                <a:spcPct val="100000"/>
              </a:lnSpc>
              <a:spcBef>
                <a:spcPts val="5"/>
              </a:spcBef>
              <a:buSzPct val="101785"/>
              <a:buFont typeface="Arial"/>
              <a:buChar char="•"/>
              <a:tabLst>
                <a:tab pos="532765"/>
                <a:tab pos="533400"/>
                <a:tab pos="1066165"/>
                <a:tab pos="1599565"/>
                <a:tab pos="2132965"/>
              </a:tabLst>
            </a:pPr>
            <a:r>
              <a:rPr sz="2800" b="1" spc="-50">
                <a:solidFill>
                  <a:srgbClr val="6600CC"/>
                </a:solidFill>
                <a:latin typeface="Microsoft JhengHei"/>
                <a:cs typeface="Microsoft JhengHei"/>
              </a:rPr>
              <a:t>脚</a:t>
            </a:r>
            <a:r>
              <a:rPr sz="2800" b="1">
                <a:solidFill>
                  <a:srgbClr val="6600CC"/>
                </a:solidFill>
                <a:latin typeface="Microsoft JhengHei"/>
                <a:cs typeface="Microsoft JhengHei"/>
              </a:rPr>
              <a:t>	</a:t>
            </a:r>
            <a:r>
              <a:rPr sz="2800" b="1" spc="-50">
                <a:solidFill>
                  <a:srgbClr val="6600CC"/>
                </a:solidFill>
                <a:latin typeface="Microsoft JhengHei"/>
                <a:cs typeface="Microsoft JhengHei"/>
              </a:rPr>
              <a:t>控</a:t>
            </a:r>
            <a:r>
              <a:rPr sz="2800" b="1">
                <a:solidFill>
                  <a:srgbClr val="6600CC"/>
                </a:solidFill>
                <a:latin typeface="Microsoft JhengHei"/>
                <a:cs typeface="Microsoft JhengHei"/>
              </a:rPr>
              <a:t>	</a:t>
            </a:r>
            <a:r>
              <a:rPr sz="2800" b="1" spc="-50">
                <a:solidFill>
                  <a:srgbClr val="6600CC"/>
                </a:solidFill>
                <a:latin typeface="Microsoft JhengHei"/>
                <a:cs typeface="Microsoft JhengHei"/>
              </a:rPr>
              <a:t>踏</a:t>
            </a:r>
            <a:r>
              <a:rPr sz="2800" b="1">
                <a:solidFill>
                  <a:srgbClr val="6600CC"/>
                </a:solidFill>
                <a:latin typeface="Microsoft JhengHei"/>
                <a:cs typeface="Microsoft JhengHei"/>
              </a:rPr>
              <a:t>	</a:t>
            </a:r>
            <a:r>
              <a:rPr sz="2800" b="1" spc="-50">
                <a:solidFill>
                  <a:srgbClr val="6600CC"/>
                </a:solidFill>
                <a:latin typeface="Microsoft JhengHei"/>
                <a:cs typeface="Microsoft JhengHei"/>
              </a:rPr>
              <a:t>板</a:t>
            </a:r>
            <a:endParaRPr sz="2800">
              <a:latin typeface="Microsoft JhengHei"/>
              <a:cs typeface="Microsoft JhengHei"/>
            </a:endParaRPr>
          </a:p>
        </p:txBody>
      </p:sp>
      <p:pic>
        <p:nvPicPr>
          <p:cNvPr id="5" name="object 5"/>
          <p:cNvPicPr/>
          <p:nvPr/>
        </p:nvPicPr>
        <p:blipFill>
          <a:blip r:embed="rId2"/>
          <a:stretch>
            <a:fillRect/>
          </a:stretch>
        </p:blipFill>
        <p:spPr>
          <a:xfrm>
            <a:off x="3797300" y="2463800"/>
            <a:ext cx="4616450" cy="3462337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307225" rIns="0" bIns="0" rtlCol="0">
            <a:spAutoFit/>
          </a:bodyPr>
          <a:lstStyle/>
          <a:p>
            <a:pPr marL="746125">
              <a:lnSpc>
                <a:spcPct val="100000"/>
              </a:lnSpc>
              <a:spcBef>
                <a:spcPts val="100"/>
              </a:spcBef>
            </a:pPr>
            <a:r>
              <a:rPr b="0" i="1" spc="-10">
                <a:latin typeface="Verdana"/>
                <a:cs typeface="Verdana"/>
              </a:rPr>
              <a:t>Coblation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846387" y="3097044"/>
            <a:ext cx="33020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b="1">
                <a:solidFill>
                  <a:srgbClr val="6600CC"/>
                </a:solidFill>
                <a:latin typeface="Times New Roman"/>
                <a:cs typeface="Times New Roman"/>
              </a:rPr>
              <a:t>3.</a:t>
            </a:r>
            <a:r>
              <a:rPr sz="4400" b="1" spc="500">
                <a:solidFill>
                  <a:srgbClr val="6600CC"/>
                </a:solidFill>
                <a:latin typeface="Times New Roman"/>
                <a:cs typeface="Times New Roman"/>
              </a:rPr>
              <a:t> </a:t>
            </a:r>
            <a:r>
              <a:rPr sz="4400" b="1" spc="-110">
                <a:solidFill>
                  <a:srgbClr val="6600CC"/>
                </a:solidFill>
                <a:latin typeface="微软雅黑"/>
                <a:cs typeface="微软雅黑"/>
              </a:rPr>
              <a:t>基 本 原 理</a:t>
            </a:r>
            <a:endParaRPr sz="44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3938587" y="6537166"/>
            <a:ext cx="23114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5">
                <a:solidFill>
                  <a:srgbClr val="CCECFF"/>
                </a:solidFill>
                <a:latin typeface="微软雅黑"/>
                <a:cs typeface="微软雅黑"/>
              </a:rPr>
              <a:t>美国杰西实业有限公司</a:t>
            </a:r>
            <a:endParaRPr sz="18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955675" y="574675"/>
            <a:ext cx="5536565" cy="22326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6195">
              <a:lnSpc>
                <a:spcPct val="100000"/>
              </a:lnSpc>
              <a:spcBef>
                <a:spcPts val="100"/>
              </a:spcBef>
            </a:pPr>
            <a:r>
              <a:rPr sz="4000" b="1" spc="-25">
                <a:solidFill>
                  <a:srgbClr val="FFFFFF"/>
                </a:solidFill>
                <a:latin typeface="Microsoft JhengHei"/>
                <a:cs typeface="Microsoft JhengHei"/>
              </a:rPr>
              <a:t>原理</a:t>
            </a:r>
            <a:endParaRPr sz="40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435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3800" b="1" spc="-235">
                <a:solidFill>
                  <a:srgbClr val="6600CC"/>
                </a:solidFill>
                <a:latin typeface="Microsoft JhengHei"/>
                <a:cs typeface="Microsoft JhengHei"/>
              </a:rPr>
              <a:t>独特的专利技术</a:t>
            </a:r>
            <a:r>
              <a:rPr sz="3600" b="1" i="1">
                <a:solidFill>
                  <a:srgbClr val="6600CC"/>
                </a:solidFill>
                <a:latin typeface="Times New Roman"/>
                <a:cs typeface="Times New Roman"/>
              </a:rPr>
              <a:t>—</a:t>
            </a:r>
            <a:r>
              <a:rPr sz="3600" b="1" i="1" spc="-10">
                <a:solidFill>
                  <a:srgbClr val="6600CC"/>
                </a:solidFill>
                <a:latin typeface="Times New Roman"/>
                <a:cs typeface="Times New Roman"/>
              </a:rPr>
              <a:t>Coblation</a:t>
            </a:r>
            <a:endParaRPr sz="3600">
              <a:latin typeface="Times New Roman"/>
              <a:cs typeface="Times New Roman"/>
            </a:endParaRP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7531100" y="431800"/>
            <a:ext cx="1254125" cy="1033462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2001838" y="3576637"/>
            <a:ext cx="5264150" cy="1676400"/>
          </a:xfrm>
          <a:prstGeom prst="rect">
            <a:avLst/>
          </a:prstGeom>
          <a:solidFill>
            <a:srgbClr val="3366FF"/>
          </a:solidFill>
          <a:ln w="9525">
            <a:solidFill>
              <a:srgbClr val="000000"/>
            </a:solidFill>
          </a:ln>
        </p:spPr>
        <p:txBody>
          <a:bodyPr vert="horz" wrap="square" lIns="0" tIns="19431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530"/>
              </a:spcBef>
            </a:pPr>
            <a:r>
              <a:rPr sz="5400" b="1" spc="-10">
                <a:solidFill>
                  <a:srgbClr val="FFFFFF"/>
                </a:solidFill>
                <a:latin typeface="Arial"/>
                <a:cs typeface="Arial"/>
              </a:rPr>
              <a:t>Coblation</a:t>
            </a:r>
            <a:r>
              <a:rPr sz="4350" spc="-15" baseline="24904">
                <a:latin typeface="Arial"/>
                <a:cs typeface="Arial"/>
              </a:rPr>
              <a:t>®</a:t>
            </a:r>
            <a:endParaRPr sz="4350" baseline="24904">
              <a:latin typeface="Arial"/>
              <a:cs typeface="Arial"/>
            </a:endParaRPr>
          </a:p>
          <a:p>
            <a:pPr algn="ctr">
              <a:lnSpc>
                <a:spcPct val="100000"/>
              </a:lnSpc>
              <a:spcBef>
                <a:spcPts val="70"/>
              </a:spcBef>
            </a:pPr>
            <a:r>
              <a:rPr sz="2800">
                <a:latin typeface="Arial"/>
                <a:cs typeface="Arial"/>
              </a:rPr>
              <a:t>Control</a:t>
            </a:r>
            <a:r>
              <a:rPr sz="2800" spc="-30">
                <a:latin typeface="Arial"/>
                <a:cs typeface="Arial"/>
              </a:rPr>
              <a:t> </a:t>
            </a:r>
            <a:r>
              <a:rPr sz="2800">
                <a:latin typeface="Arial"/>
                <a:cs typeface="Arial"/>
              </a:rPr>
              <a:t>(</a:t>
            </a:r>
            <a:r>
              <a:rPr sz="2000">
                <a:latin typeface="Arial"/>
                <a:cs typeface="Arial"/>
              </a:rPr>
              <a:t>or</a:t>
            </a:r>
            <a:r>
              <a:rPr sz="2000" spc="-5">
                <a:latin typeface="Arial"/>
                <a:cs typeface="Arial"/>
              </a:rPr>
              <a:t> </a:t>
            </a:r>
            <a:r>
              <a:rPr sz="2400">
                <a:latin typeface="Arial"/>
                <a:cs typeface="Arial"/>
              </a:rPr>
              <a:t>Cool)</a:t>
            </a:r>
            <a:r>
              <a:rPr sz="2400" spc="-15">
                <a:latin typeface="Arial"/>
                <a:cs typeface="Arial"/>
              </a:rPr>
              <a:t> </a:t>
            </a:r>
            <a:r>
              <a:rPr sz="2400">
                <a:latin typeface="Arial"/>
                <a:cs typeface="Arial"/>
              </a:rPr>
              <a:t>+</a:t>
            </a:r>
            <a:r>
              <a:rPr sz="2400" spc="100">
                <a:latin typeface="Arial"/>
                <a:cs typeface="Arial"/>
              </a:rPr>
              <a:t> </a:t>
            </a:r>
            <a:r>
              <a:rPr sz="2800" spc="-10">
                <a:latin typeface="Arial"/>
                <a:cs typeface="Arial"/>
              </a:rPr>
              <a:t>Ablation</a:t>
            </a:r>
            <a:endParaRPr sz="28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1866900" y="2146300"/>
            <a:ext cx="5486400" cy="3741737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877788" y="616629"/>
            <a:ext cx="1938655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i="1" spc="-10">
                <a:solidFill>
                  <a:srgbClr val="FFFFFF"/>
                </a:solidFill>
                <a:latin typeface="Verdana"/>
                <a:cs typeface="Verdana"/>
              </a:rPr>
              <a:t>Coblation</a:t>
            </a:r>
            <a:endParaRPr sz="3200">
              <a:latin typeface="Verdana"/>
              <a:cs typeface="Verdana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3325178" y="241378"/>
            <a:ext cx="4965700" cy="10953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571500" algn="just">
              <a:lnSpc>
                <a:spcPct val="130000"/>
              </a:lnSpc>
              <a:spcBef>
                <a:spcPts val="100"/>
              </a:spcBef>
            </a:pPr>
            <a:r>
              <a:rPr sz="1800" spc="-10">
                <a:latin typeface="Times New Roman"/>
                <a:cs typeface="Times New Roman"/>
              </a:rPr>
              <a:t>ArthroCare</a:t>
            </a:r>
            <a:r>
              <a:rPr sz="1800" spc="-5">
                <a:latin typeface="Microsoft JhengHei"/>
                <a:cs typeface="Microsoft JhengHei"/>
              </a:rPr>
              <a:t>公司在美国著名的伯克利实验室</a:t>
            </a:r>
            <a:r>
              <a:rPr sz="1800">
                <a:latin typeface="Microsoft JhengHei"/>
                <a:cs typeface="Microsoft JhengHei"/>
              </a:rPr>
              <a:t>协助下，经过</a:t>
            </a:r>
            <a:r>
              <a:rPr sz="1800">
                <a:latin typeface="Times New Roman"/>
                <a:cs typeface="Times New Roman"/>
              </a:rPr>
              <a:t>3</a:t>
            </a:r>
            <a:r>
              <a:rPr sz="1800" spc="-5">
                <a:latin typeface="Microsoft JhengHei"/>
                <a:cs typeface="Microsoft JhengHei"/>
              </a:rPr>
              <a:t>年多努力，成功研究出低温等离子</a:t>
            </a:r>
            <a:r>
              <a:rPr sz="1800">
                <a:latin typeface="Microsoft JhengHei"/>
                <a:cs typeface="Microsoft JhengHei"/>
              </a:rPr>
              <a:t>消融术，并获得</a:t>
            </a:r>
            <a:r>
              <a:rPr sz="1800" spc="-10">
                <a:latin typeface="Times New Roman"/>
                <a:cs typeface="Times New Roman"/>
              </a:rPr>
              <a:t>FDA</a:t>
            </a:r>
            <a:r>
              <a:rPr sz="1800" spc="-20">
                <a:latin typeface="Microsoft JhengHei"/>
                <a:cs typeface="Microsoft JhengHei"/>
              </a:rPr>
              <a:t>认证。</a:t>
            </a:r>
            <a:endParaRPr sz="18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79487" y="574675"/>
            <a:ext cx="1388745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867410"/>
              </a:tabLst>
            </a:pPr>
            <a:r>
              <a:rPr sz="4000" spc="-50">
                <a:latin typeface="Microsoft JhengHei"/>
                <a:cs typeface="Microsoft JhengHei"/>
              </a:rPr>
              <a:t>原</a:t>
            </a:r>
            <a:r>
              <a:rPr sz="4000">
                <a:latin typeface="Microsoft JhengHei"/>
                <a:cs typeface="Microsoft JhengHei"/>
              </a:rPr>
              <a:t>	</a:t>
            </a:r>
            <a:r>
              <a:rPr sz="4000" spc="-50">
                <a:latin typeface="Microsoft JhengHei"/>
                <a:cs typeface="Microsoft JhengHei"/>
              </a:rPr>
              <a:t>理</a:t>
            </a:r>
            <a:endParaRPr sz="4000">
              <a:latin typeface="Microsoft JhengHei"/>
              <a:cs typeface="Microsoft JhengHei"/>
            </a:endParaRP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7531100" y="431800"/>
            <a:ext cx="1254125" cy="1033462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571053" y="2171785"/>
            <a:ext cx="8080375" cy="367347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440055">
              <a:lnSpc>
                <a:spcPct val="100000"/>
              </a:lnSpc>
              <a:spcBef>
                <a:spcPts val="110"/>
              </a:spcBef>
            </a:pPr>
            <a:r>
              <a:rPr sz="3800" b="1" spc="-235">
                <a:solidFill>
                  <a:srgbClr val="6600CC"/>
                </a:solidFill>
                <a:latin typeface="Microsoft JhengHei"/>
                <a:cs typeface="Microsoft JhengHei"/>
              </a:rPr>
              <a:t>独特的专利技术</a:t>
            </a:r>
            <a:r>
              <a:rPr sz="3600" b="1" i="1">
                <a:solidFill>
                  <a:srgbClr val="6600CC"/>
                </a:solidFill>
                <a:latin typeface="Times New Roman"/>
                <a:cs typeface="Times New Roman"/>
              </a:rPr>
              <a:t>—</a:t>
            </a:r>
            <a:r>
              <a:rPr sz="3600" b="1" i="1" spc="-10">
                <a:solidFill>
                  <a:srgbClr val="6600CC"/>
                </a:solidFill>
                <a:latin typeface="Times New Roman"/>
                <a:cs typeface="Times New Roman"/>
              </a:rPr>
              <a:t>Coblation</a:t>
            </a:r>
            <a:endParaRPr sz="36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34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tabLst>
                <a:tab pos="2388870"/>
              </a:tabLst>
            </a:pPr>
            <a:r>
              <a:rPr sz="2800" b="1">
                <a:solidFill>
                  <a:srgbClr val="6600CC"/>
                </a:solidFill>
                <a:latin typeface="Microsoft JhengHei"/>
                <a:cs typeface="Microsoft JhengHei"/>
              </a:rPr>
              <a:t>名称来源于</a:t>
            </a:r>
            <a:r>
              <a:rPr sz="2800" b="1" spc="-50">
                <a:solidFill>
                  <a:srgbClr val="6600CC"/>
                </a:solidFill>
                <a:latin typeface="Microsoft JhengHei"/>
                <a:cs typeface="Microsoft JhengHei"/>
              </a:rPr>
              <a:t>：</a:t>
            </a:r>
            <a:r>
              <a:rPr sz="2800" b="1">
                <a:solidFill>
                  <a:srgbClr val="6600CC"/>
                </a:solidFill>
                <a:latin typeface="Microsoft JhengHei"/>
                <a:cs typeface="Microsoft JhengHei"/>
              </a:rPr>
              <a:t>	</a:t>
            </a:r>
            <a:r>
              <a:rPr sz="2800" b="1">
                <a:solidFill>
                  <a:srgbClr val="FF0000"/>
                </a:solidFill>
                <a:latin typeface="Verdana"/>
                <a:cs typeface="Verdana"/>
              </a:rPr>
              <a:t>Co</a:t>
            </a:r>
            <a:r>
              <a:rPr sz="2800" b="1">
                <a:solidFill>
                  <a:srgbClr val="6600FF"/>
                </a:solidFill>
                <a:latin typeface="Verdana"/>
                <a:cs typeface="Verdana"/>
              </a:rPr>
              <a:t>ld</a:t>
            </a:r>
            <a:r>
              <a:rPr sz="2800" b="1">
                <a:solidFill>
                  <a:srgbClr val="6600FF"/>
                </a:solidFill>
                <a:latin typeface="Microsoft JhengHei"/>
                <a:cs typeface="Microsoft JhengHei"/>
              </a:rPr>
              <a:t>（</a:t>
            </a:r>
            <a:r>
              <a:rPr sz="2800" b="1">
                <a:solidFill>
                  <a:srgbClr val="6600FF"/>
                </a:solidFill>
                <a:latin typeface="Verdana"/>
                <a:cs typeface="Verdana"/>
              </a:rPr>
              <a:t>or</a:t>
            </a:r>
            <a:r>
              <a:rPr sz="2800" b="1" spc="-35">
                <a:solidFill>
                  <a:srgbClr val="6600FF"/>
                </a:solidFill>
                <a:latin typeface="Verdana"/>
                <a:cs typeface="Verdana"/>
              </a:rPr>
              <a:t> </a:t>
            </a:r>
            <a:r>
              <a:rPr sz="2800" b="1">
                <a:solidFill>
                  <a:srgbClr val="6600FF"/>
                </a:solidFill>
                <a:latin typeface="Verdana"/>
                <a:cs typeface="Verdana"/>
              </a:rPr>
              <a:t>Control</a:t>
            </a:r>
            <a:r>
              <a:rPr sz="2800" b="1">
                <a:solidFill>
                  <a:srgbClr val="6600FF"/>
                </a:solidFill>
                <a:latin typeface="Microsoft JhengHei"/>
                <a:cs typeface="Microsoft JhengHei"/>
              </a:rPr>
              <a:t>）</a:t>
            </a:r>
            <a:r>
              <a:rPr sz="2800" b="1">
                <a:solidFill>
                  <a:srgbClr val="6600FF"/>
                </a:solidFill>
                <a:latin typeface="Verdana"/>
                <a:cs typeface="Verdana"/>
              </a:rPr>
              <a:t>+</a:t>
            </a:r>
            <a:r>
              <a:rPr sz="2800" b="1" spc="-20">
                <a:solidFill>
                  <a:srgbClr val="6600FF"/>
                </a:solidFill>
                <a:latin typeface="Verdana"/>
                <a:cs typeface="Verdana"/>
              </a:rPr>
              <a:t> </a:t>
            </a:r>
            <a:r>
              <a:rPr sz="2800" b="1" spc="-10">
                <a:solidFill>
                  <a:srgbClr val="6600FF"/>
                </a:solidFill>
                <a:latin typeface="Verdana"/>
                <a:cs typeface="Verdana"/>
              </a:rPr>
              <a:t>A</a:t>
            </a:r>
            <a:r>
              <a:rPr sz="2800" b="1" spc="-10">
                <a:solidFill>
                  <a:srgbClr val="FF0000"/>
                </a:solidFill>
                <a:latin typeface="Verdana"/>
                <a:cs typeface="Verdana"/>
              </a:rPr>
              <a:t>blation</a:t>
            </a:r>
            <a:endParaRPr sz="2800">
              <a:latin typeface="Verdana"/>
              <a:cs typeface="Verdana"/>
            </a:endParaRPr>
          </a:p>
          <a:p>
            <a:pPr marL="2447925">
              <a:lnSpc>
                <a:spcPct val="100000"/>
              </a:lnSpc>
              <a:spcBef>
                <a:spcPts val="2400"/>
              </a:spcBef>
              <a:tabLst>
                <a:tab pos="3730625"/>
                <a:tab pos="5993765"/>
                <a:tab pos="6668134"/>
              </a:tabLst>
            </a:pPr>
            <a:r>
              <a:rPr sz="2800" b="1">
                <a:solidFill>
                  <a:srgbClr val="6600FF"/>
                </a:solidFill>
                <a:latin typeface="Verdana"/>
                <a:cs typeface="Verdana"/>
              </a:rPr>
              <a:t>[</a:t>
            </a:r>
            <a:r>
              <a:rPr sz="2800" b="1" spc="35">
                <a:solidFill>
                  <a:srgbClr val="6600FF"/>
                </a:solidFill>
                <a:latin typeface="Verdana"/>
                <a:cs typeface="Verdana"/>
              </a:rPr>
              <a:t> </a:t>
            </a:r>
            <a:r>
              <a:rPr sz="2800" b="1" spc="-50">
                <a:solidFill>
                  <a:srgbClr val="6600FF"/>
                </a:solidFill>
                <a:latin typeface="Microsoft JhengHei"/>
                <a:cs typeface="Microsoft JhengHei"/>
              </a:rPr>
              <a:t>冷</a:t>
            </a:r>
            <a:r>
              <a:rPr sz="2800" b="1">
                <a:solidFill>
                  <a:srgbClr val="6600FF"/>
                </a:solidFill>
                <a:latin typeface="Microsoft JhengHei"/>
                <a:cs typeface="Microsoft JhengHei"/>
              </a:rPr>
              <a:t>	（或可控</a:t>
            </a:r>
            <a:r>
              <a:rPr sz="2800" b="1" spc="-50">
                <a:solidFill>
                  <a:srgbClr val="6600FF"/>
                </a:solidFill>
                <a:latin typeface="Microsoft JhengHei"/>
                <a:cs typeface="Microsoft JhengHei"/>
              </a:rPr>
              <a:t>）</a:t>
            </a:r>
            <a:r>
              <a:rPr sz="2800" b="1">
                <a:solidFill>
                  <a:srgbClr val="6600FF"/>
                </a:solidFill>
                <a:latin typeface="Microsoft JhengHei"/>
                <a:cs typeface="Microsoft JhengHei"/>
              </a:rPr>
              <a:t>	</a:t>
            </a:r>
            <a:r>
              <a:rPr sz="2800" b="1" spc="-50">
                <a:solidFill>
                  <a:srgbClr val="6600FF"/>
                </a:solidFill>
                <a:latin typeface="Verdana"/>
                <a:cs typeface="Verdana"/>
              </a:rPr>
              <a:t>+</a:t>
            </a:r>
            <a:r>
              <a:rPr sz="2800" b="1">
                <a:solidFill>
                  <a:srgbClr val="6600FF"/>
                </a:solidFill>
                <a:latin typeface="Verdana"/>
                <a:cs typeface="Verdana"/>
              </a:rPr>
              <a:t>	</a:t>
            </a:r>
            <a:r>
              <a:rPr sz="2800" b="1">
                <a:solidFill>
                  <a:srgbClr val="6600FF"/>
                </a:solidFill>
                <a:latin typeface="Microsoft JhengHei"/>
                <a:cs typeface="Microsoft JhengHei"/>
              </a:rPr>
              <a:t>消融</a:t>
            </a:r>
            <a:r>
              <a:rPr sz="2800" b="1" spc="250">
                <a:solidFill>
                  <a:srgbClr val="6600FF"/>
                </a:solidFill>
                <a:latin typeface="Microsoft JhengHei"/>
                <a:cs typeface="Microsoft JhengHei"/>
              </a:rPr>
              <a:t> </a:t>
            </a:r>
            <a:r>
              <a:rPr sz="2800" b="1" spc="-50">
                <a:solidFill>
                  <a:srgbClr val="6600FF"/>
                </a:solidFill>
                <a:latin typeface="Verdana"/>
                <a:cs typeface="Verdana"/>
              </a:rPr>
              <a:t>]</a:t>
            </a:r>
            <a:endParaRPr sz="2800">
              <a:latin typeface="Verdana"/>
              <a:cs typeface="Verdana"/>
            </a:endParaRPr>
          </a:p>
          <a:p>
            <a:pPr marL="3067050">
              <a:lnSpc>
                <a:spcPct val="100000"/>
              </a:lnSpc>
              <a:spcBef>
                <a:spcPts val="1680"/>
              </a:spcBef>
              <a:tabLst>
                <a:tab pos="4531360"/>
                <a:tab pos="5326380"/>
              </a:tabLst>
            </a:pPr>
            <a:r>
              <a:rPr sz="2800" b="1">
                <a:solidFill>
                  <a:srgbClr val="6600FF"/>
                </a:solidFill>
                <a:latin typeface="Arial"/>
                <a:cs typeface="Arial"/>
              </a:rPr>
              <a:t>→</a:t>
            </a:r>
            <a:r>
              <a:rPr sz="2800" b="1" spc="175">
                <a:solidFill>
                  <a:srgbClr val="6600FF"/>
                </a:solidFill>
                <a:latin typeface="Arial"/>
                <a:cs typeface="Arial"/>
              </a:rPr>
              <a:t> </a:t>
            </a:r>
            <a:r>
              <a:rPr sz="2800" b="1" spc="-25">
                <a:solidFill>
                  <a:srgbClr val="6600FF"/>
                </a:solidFill>
                <a:latin typeface="Verdana"/>
                <a:cs typeface="Verdana"/>
              </a:rPr>
              <a:t>Co</a:t>
            </a:r>
            <a:r>
              <a:rPr sz="2800" b="1">
                <a:solidFill>
                  <a:srgbClr val="6600FF"/>
                </a:solidFill>
                <a:latin typeface="Verdana"/>
                <a:cs typeface="Verdana"/>
              </a:rPr>
              <a:t>	</a:t>
            </a:r>
            <a:r>
              <a:rPr sz="2800" b="1" spc="-50">
                <a:solidFill>
                  <a:srgbClr val="6600FF"/>
                </a:solidFill>
                <a:latin typeface="Verdana"/>
                <a:cs typeface="Verdana"/>
              </a:rPr>
              <a:t>+</a:t>
            </a:r>
            <a:r>
              <a:rPr sz="2800" b="1">
                <a:solidFill>
                  <a:srgbClr val="6600FF"/>
                </a:solidFill>
                <a:latin typeface="Verdana"/>
                <a:cs typeface="Verdana"/>
              </a:rPr>
              <a:t>	</a:t>
            </a:r>
            <a:r>
              <a:rPr sz="2800" b="1" spc="-10">
                <a:solidFill>
                  <a:srgbClr val="6600FF"/>
                </a:solidFill>
                <a:latin typeface="Verdana"/>
                <a:cs typeface="Verdana"/>
              </a:rPr>
              <a:t>blation</a:t>
            </a:r>
            <a:endParaRPr sz="2800">
              <a:latin typeface="Verdana"/>
              <a:cs typeface="Verdana"/>
            </a:endParaRPr>
          </a:p>
          <a:p>
            <a:pPr marL="3039110">
              <a:lnSpc>
                <a:spcPct val="100000"/>
              </a:lnSpc>
              <a:spcBef>
                <a:spcPts val="2690"/>
              </a:spcBef>
            </a:pPr>
            <a:r>
              <a:rPr sz="2800" b="1">
                <a:solidFill>
                  <a:srgbClr val="6600FF"/>
                </a:solidFill>
                <a:latin typeface="Arial"/>
                <a:cs typeface="Arial"/>
              </a:rPr>
              <a:t>→</a:t>
            </a:r>
            <a:r>
              <a:rPr sz="2800" b="1" spc="175">
                <a:solidFill>
                  <a:srgbClr val="6600FF"/>
                </a:solidFill>
                <a:latin typeface="Arial"/>
                <a:cs typeface="Arial"/>
              </a:rPr>
              <a:t> </a:t>
            </a:r>
            <a:r>
              <a:rPr sz="2800" b="1" spc="-10">
                <a:solidFill>
                  <a:srgbClr val="FF0000"/>
                </a:solidFill>
                <a:latin typeface="Verdana"/>
                <a:cs typeface="Verdana"/>
              </a:rPr>
              <a:t>Coblation</a:t>
            </a:r>
            <a:endParaRPr sz="2800">
              <a:latin typeface="Verdana"/>
              <a:cs typeface="Verdana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630237" y="3833812"/>
            <a:ext cx="8054975" cy="0"/>
          </a:xfrm>
          <a:custGeom>
            <a:rect l="l" t="t" r="r" b="b"/>
            <a:pathLst>
              <a:path w="8054975">
                <a:moveTo>
                  <a:pt x="0" y="0"/>
                </a:moveTo>
                <a:lnTo>
                  <a:pt x="8054974" y="0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2652713" y="2857291"/>
            <a:ext cx="36830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spc="-10">
                <a:solidFill>
                  <a:srgbClr val="FF0000"/>
                </a:solidFill>
                <a:latin typeface="微软雅黑"/>
                <a:cs typeface="微软雅黑"/>
              </a:rPr>
              <a:t>低温等离子体技术</a:t>
            </a:r>
            <a:endParaRPr sz="36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b="0" spc="-5">
                <a:latin typeface="黑体"/>
                <a:cs typeface="黑体"/>
              </a:rPr>
              <a:t>低温等离子消融术的核心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66725" y="340299"/>
            <a:ext cx="367792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0">
                <a:latin typeface="黑体"/>
                <a:cs typeface="黑体"/>
              </a:rPr>
              <a:t>100kHz射频</a:t>
            </a:r>
            <a:r>
              <a:rPr sz="2800" spc="-10"/>
              <a:t>（</a:t>
            </a:r>
            <a:r>
              <a:rPr sz="2800" b="0" spc="-10">
                <a:latin typeface="Verdana"/>
                <a:cs typeface="Verdana"/>
              </a:rPr>
              <a:t>RF</a:t>
            </a:r>
            <a:r>
              <a:rPr sz="2800" spc="-10"/>
              <a:t>）</a:t>
            </a:r>
            <a:r>
              <a:rPr sz="2800" spc="-25"/>
              <a:t>电场</a:t>
            </a:r>
            <a:endParaRPr sz="2800">
              <a:latin typeface="Verdana"/>
              <a:cs typeface="Verdana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466725" y="994092"/>
            <a:ext cx="7493000" cy="250380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spc="-5">
                <a:solidFill>
                  <a:srgbClr val="FFFFFF"/>
                </a:solidFill>
                <a:latin typeface="黑体"/>
                <a:cs typeface="黑体"/>
              </a:rPr>
              <a:t>是产生低温等离子体的基础</a:t>
            </a:r>
            <a:endParaRPr sz="2800">
              <a:latin typeface="黑体"/>
              <a:cs typeface="黑体"/>
            </a:endParaRPr>
          </a:p>
          <a:p>
            <a:pPr>
              <a:lnSpc>
                <a:spcPct val="100000"/>
              </a:lnSpc>
            </a:pPr>
            <a:endParaRPr sz="3550">
              <a:latin typeface="黑体"/>
              <a:cs typeface="黑体"/>
            </a:endParaRPr>
          </a:p>
          <a:p>
            <a:pPr marL="546100" marR="5080" indent="-76200" algn="just">
              <a:lnSpc>
                <a:spcPct val="148200"/>
              </a:lnSpc>
            </a:pPr>
            <a:r>
              <a:rPr sz="2400" b="1">
                <a:solidFill>
                  <a:srgbClr val="6600CC"/>
                </a:solidFill>
                <a:latin typeface="微软雅黑"/>
                <a:cs typeface="微软雅黑"/>
              </a:rPr>
              <a:t>射频：</a:t>
            </a:r>
            <a:r>
              <a:rPr sz="2000" b="1">
                <a:solidFill>
                  <a:srgbClr val="6600CC"/>
                </a:solidFill>
                <a:latin typeface="微软雅黑"/>
                <a:cs typeface="微软雅黑"/>
              </a:rPr>
              <a:t>也称为</a:t>
            </a:r>
            <a:r>
              <a:rPr sz="2000" b="1">
                <a:solidFill>
                  <a:srgbClr val="6600CC"/>
                </a:solidFill>
                <a:latin typeface="Times New Roman"/>
                <a:cs typeface="Times New Roman"/>
              </a:rPr>
              <a:t>“</a:t>
            </a:r>
            <a:r>
              <a:rPr sz="2000" b="1">
                <a:solidFill>
                  <a:srgbClr val="6600CC"/>
                </a:solidFill>
                <a:latin typeface="Microsoft JhengHei"/>
                <a:cs typeface="Microsoft JhengHei"/>
              </a:rPr>
              <a:t>无线电频率</a:t>
            </a:r>
            <a:r>
              <a:rPr sz="2000" b="1">
                <a:solidFill>
                  <a:srgbClr val="6600CC"/>
                </a:solidFill>
                <a:latin typeface="Times New Roman"/>
                <a:cs typeface="Times New Roman"/>
              </a:rPr>
              <a:t>”</a:t>
            </a:r>
            <a:r>
              <a:rPr sz="2000" b="1" spc="-5">
                <a:solidFill>
                  <a:srgbClr val="6600CC"/>
                </a:solidFill>
                <a:latin typeface="Microsoft JhengHei"/>
                <a:cs typeface="Microsoft JhengHei"/>
              </a:rPr>
              <a:t>，是一个频率较高的电磁波频段，该频段的电磁场可以不依赖导体而直接在大气或真空中传播，所以主要应用于无线电广播、通讯，后来被用于医疗。</a:t>
            </a:r>
            <a:endParaRPr sz="2000">
              <a:latin typeface="Microsoft JhengHei"/>
              <a:cs typeface="Microsoft JhengHe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28575" y="3486150"/>
            <a:ext cx="9115425" cy="337185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536770" rIns="0" bIns="0" rtlCol="0">
            <a:spAutoFit/>
          </a:bodyPr>
          <a:lstStyle/>
          <a:p>
            <a:pPr marL="472440">
              <a:lnSpc>
                <a:spcPct val="100000"/>
              </a:lnSpc>
              <a:spcBef>
                <a:spcPts val="100"/>
              </a:spcBef>
            </a:pPr>
            <a:r>
              <a:rPr sz="2800" b="0">
                <a:latin typeface="黑体"/>
                <a:cs typeface="黑体"/>
              </a:rPr>
              <a:t>射频（</a:t>
            </a:r>
            <a:r>
              <a:rPr sz="2800" b="0">
                <a:latin typeface="Arial"/>
                <a:cs typeface="Arial"/>
              </a:rPr>
              <a:t>RF: </a:t>
            </a:r>
            <a:r>
              <a:rPr sz="2800" b="0" spc="-10">
                <a:latin typeface="Arial"/>
                <a:cs typeface="Arial"/>
              </a:rPr>
              <a:t>Radio-Frequency</a:t>
            </a:r>
            <a:r>
              <a:rPr sz="2800" b="0" spc="-10">
                <a:latin typeface="宋体"/>
                <a:cs typeface="宋体"/>
              </a:rPr>
              <a:t>）</a:t>
            </a:r>
            <a:endParaRPr sz="2800">
              <a:latin typeface="宋体"/>
              <a:cs typeface="宋体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504314" y="2815276"/>
            <a:ext cx="6125210" cy="196151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61645" indent="-449580">
              <a:lnSpc>
                <a:spcPct val="100000"/>
              </a:lnSpc>
              <a:spcBef>
                <a:spcPts val="100"/>
              </a:spcBef>
              <a:buClr>
                <a:srgbClr val="FF6600"/>
              </a:buClr>
              <a:buSzPct val="101785"/>
              <a:buFont typeface="Times New Roman"/>
              <a:buChar char="•"/>
              <a:tabLst>
                <a:tab pos="461645"/>
                <a:tab pos="462280"/>
              </a:tabLst>
            </a:pPr>
            <a:r>
              <a:rPr sz="2800" b="1">
                <a:solidFill>
                  <a:srgbClr val="6600CC"/>
                </a:solidFill>
                <a:latin typeface="Arial"/>
                <a:cs typeface="Arial"/>
              </a:rPr>
              <a:t>“</a:t>
            </a:r>
            <a:r>
              <a:rPr sz="2800" b="1">
                <a:solidFill>
                  <a:srgbClr val="6600CC"/>
                </a:solidFill>
                <a:latin typeface="Microsoft JhengHei"/>
                <a:cs typeface="Microsoft JhengHei"/>
              </a:rPr>
              <a:t>射频</a:t>
            </a:r>
            <a:r>
              <a:rPr sz="2800" b="1">
                <a:solidFill>
                  <a:srgbClr val="6600CC"/>
                </a:solidFill>
                <a:latin typeface="Arial"/>
                <a:cs typeface="Arial"/>
              </a:rPr>
              <a:t>”</a:t>
            </a:r>
            <a:r>
              <a:rPr sz="2800" b="1" spc="-10">
                <a:solidFill>
                  <a:srgbClr val="6600CC"/>
                </a:solidFill>
                <a:latin typeface="Microsoft JhengHei"/>
                <a:cs typeface="Microsoft JhengHei"/>
              </a:rPr>
              <a:t>的频谱范围很宽；</a:t>
            </a:r>
            <a:endParaRPr sz="2800">
              <a:latin typeface="Microsoft JhengHei"/>
              <a:cs typeface="Microsoft JhengHei"/>
            </a:endParaRPr>
          </a:p>
          <a:p>
            <a:pPr marL="461645" marR="5080" indent="-449580">
              <a:lnSpc>
                <a:spcPct val="145500"/>
              </a:lnSpc>
              <a:spcBef>
                <a:spcPts val="1914"/>
              </a:spcBef>
              <a:buClr>
                <a:srgbClr val="FF6600"/>
              </a:buClr>
              <a:buSzPct val="101785"/>
              <a:buFont typeface="Times New Roman"/>
              <a:buChar char="•"/>
              <a:tabLst>
                <a:tab pos="560070"/>
                <a:tab pos="561340"/>
              </a:tabLst>
            </a:pPr>
            <a:r>
              <a:rPr/>
              <a:t>	</a:t>
            </a:r>
            <a:r>
              <a:rPr sz="2800" b="1">
                <a:solidFill>
                  <a:srgbClr val="6600CC"/>
                </a:solidFill>
                <a:latin typeface="Microsoft JhengHei"/>
                <a:cs typeface="Microsoft JhengHei"/>
              </a:rPr>
              <a:t>所有的</a:t>
            </a:r>
            <a:r>
              <a:rPr sz="2800" b="1">
                <a:solidFill>
                  <a:srgbClr val="6600CC"/>
                </a:solidFill>
                <a:latin typeface="Arial"/>
                <a:cs typeface="Arial"/>
              </a:rPr>
              <a:t>“</a:t>
            </a:r>
            <a:r>
              <a:rPr sz="2800" b="1">
                <a:solidFill>
                  <a:srgbClr val="6600CC"/>
                </a:solidFill>
                <a:latin typeface="Microsoft JhengHei"/>
                <a:cs typeface="Microsoft JhengHei"/>
              </a:rPr>
              <a:t>射频</a:t>
            </a:r>
            <a:r>
              <a:rPr sz="2800" b="1">
                <a:solidFill>
                  <a:srgbClr val="6600CC"/>
                </a:solidFill>
                <a:latin typeface="Arial"/>
                <a:cs typeface="Arial"/>
              </a:rPr>
              <a:t>”</a:t>
            </a:r>
            <a:r>
              <a:rPr sz="2800" b="1">
                <a:solidFill>
                  <a:srgbClr val="6600CC"/>
                </a:solidFill>
                <a:latin typeface="Microsoft JhengHei"/>
                <a:cs typeface="Microsoft JhengHei"/>
              </a:rPr>
              <a:t>并不相同</a:t>
            </a:r>
            <a:r>
              <a:rPr sz="2800" b="1" spc="-70">
                <a:solidFill>
                  <a:srgbClr val="6600CC"/>
                </a:solidFill>
                <a:latin typeface="Arial"/>
                <a:cs typeface="Arial"/>
              </a:rPr>
              <a:t>: </a:t>
            </a:r>
            <a:r>
              <a:rPr sz="2800" b="1" spc="-10">
                <a:solidFill>
                  <a:srgbClr val="6600CC"/>
                </a:solidFill>
                <a:latin typeface="Microsoft JhengHei"/>
                <a:cs typeface="Microsoft JhengHei"/>
              </a:rPr>
              <a:t>它们的特性</a:t>
            </a:r>
            <a:r>
              <a:rPr sz="2800" b="1">
                <a:solidFill>
                  <a:srgbClr val="6600CC"/>
                </a:solidFill>
                <a:latin typeface="Microsoft JhengHei"/>
                <a:cs typeface="Microsoft JhengHei"/>
              </a:rPr>
              <a:t>随</a:t>
            </a:r>
            <a:r>
              <a:rPr sz="2950" b="1" u="heavy" spc="-185">
                <a:solidFill>
                  <a:srgbClr val="6600CC"/>
                </a:solidFill>
                <a:uFill>
                  <a:solidFill>
                    <a:srgbClr val="6600CC"/>
                  </a:solidFill>
                </a:uFill>
                <a:latin typeface="Microsoft JhengHei"/>
                <a:cs typeface="Microsoft JhengHei"/>
              </a:rPr>
              <a:t>频</a:t>
            </a:r>
            <a:r>
              <a:rPr sz="2950" b="1" u="heavy">
                <a:solidFill>
                  <a:srgbClr val="6600CC"/>
                </a:solidFill>
                <a:uFill>
                  <a:solidFill>
                    <a:srgbClr val="6600CC"/>
                  </a:solidFill>
                </a:uFill>
                <a:latin typeface="Microsoft JhengHei"/>
                <a:cs typeface="Microsoft JhengHei"/>
              </a:rPr>
              <a:t>率</a:t>
            </a:r>
            <a:r>
              <a:rPr sz="2950" b="1" spc="-20">
                <a:solidFill>
                  <a:srgbClr val="6600CC"/>
                </a:solidFill>
                <a:latin typeface="Microsoft JhengHei"/>
                <a:cs typeface="Microsoft JhengHei"/>
              </a:rPr>
              <a:t> </a:t>
            </a:r>
            <a:r>
              <a:rPr sz="2800" b="1" spc="10">
                <a:solidFill>
                  <a:srgbClr val="6600CC"/>
                </a:solidFill>
                <a:latin typeface="Microsoft JhengHei"/>
                <a:cs typeface="Microsoft JhengHei"/>
              </a:rPr>
              <a:t>和 </a:t>
            </a:r>
            <a:r>
              <a:rPr sz="2950" b="1" u="heavy" spc="-185">
                <a:solidFill>
                  <a:srgbClr val="6600CC"/>
                </a:solidFill>
                <a:uFill>
                  <a:solidFill>
                    <a:srgbClr val="6600CC"/>
                  </a:solidFill>
                </a:uFill>
                <a:latin typeface="Microsoft JhengHei"/>
                <a:cs typeface="Microsoft JhengHei"/>
              </a:rPr>
              <a:t>电</a:t>
            </a:r>
            <a:r>
              <a:rPr sz="2950" b="1" u="heavy">
                <a:solidFill>
                  <a:srgbClr val="6600CC"/>
                </a:solidFill>
                <a:uFill>
                  <a:solidFill>
                    <a:srgbClr val="6600CC"/>
                  </a:solidFill>
                </a:uFill>
                <a:latin typeface="Microsoft JhengHei"/>
                <a:cs typeface="Microsoft JhengHei"/>
              </a:rPr>
              <a:t>压</a:t>
            </a:r>
            <a:r>
              <a:rPr sz="2950" b="1" spc="-20">
                <a:solidFill>
                  <a:srgbClr val="6600CC"/>
                </a:solidFill>
                <a:latin typeface="Microsoft JhengHei"/>
                <a:cs typeface="Microsoft JhengHei"/>
              </a:rPr>
              <a:t> </a:t>
            </a:r>
            <a:r>
              <a:rPr sz="2800" b="1" spc="-30">
                <a:solidFill>
                  <a:srgbClr val="6600CC"/>
                </a:solidFill>
                <a:latin typeface="Arial"/>
                <a:cs typeface="Arial"/>
              </a:rPr>
              <a:t>( </a:t>
            </a:r>
            <a:r>
              <a:rPr sz="2800" b="1">
                <a:solidFill>
                  <a:srgbClr val="6600CC"/>
                </a:solidFill>
                <a:latin typeface="Microsoft JhengHei"/>
                <a:cs typeface="Microsoft JhengHei"/>
              </a:rPr>
              <a:t>能量输出 </a:t>
            </a:r>
            <a:r>
              <a:rPr sz="2800" b="1" spc="-30">
                <a:solidFill>
                  <a:srgbClr val="6600CC"/>
                </a:solidFill>
                <a:latin typeface="Arial"/>
                <a:cs typeface="Arial"/>
              </a:rPr>
              <a:t>) </a:t>
            </a:r>
            <a:r>
              <a:rPr sz="2800" b="1" spc="-20">
                <a:solidFill>
                  <a:srgbClr val="6600CC"/>
                </a:solidFill>
                <a:latin typeface="Microsoft JhengHei"/>
                <a:cs typeface="Microsoft JhengHei"/>
              </a:rPr>
              <a:t>改变。</a:t>
            </a:r>
            <a:endParaRPr sz="28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6667500" y="4152900"/>
            <a:ext cx="2474912" cy="270510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842963" y="2737513"/>
            <a:ext cx="4635500" cy="2366645"/>
          </a:xfrm>
          <a:prstGeom prst="rect">
            <a:avLst/>
          </a:prstGeom>
        </p:spPr>
        <p:txBody>
          <a:bodyPr vert="horz" wrap="square" lIns="0" tIns="53975" rIns="0" bIns="0" rtlCol="0">
            <a:spAutoFit/>
          </a:bodyPr>
          <a:lstStyle/>
          <a:p>
            <a:pPr marL="355600" marR="5080" indent="-342900" algn="just">
              <a:lnSpc>
                <a:spcPts val="2590"/>
              </a:lnSpc>
              <a:spcBef>
                <a:spcPts val="425"/>
              </a:spcBef>
              <a:buSzPct val="102083"/>
              <a:buFont typeface="Arial"/>
              <a:buChar char="•"/>
              <a:tabLst>
                <a:tab pos="355600"/>
              </a:tabLst>
            </a:pPr>
            <a:r>
              <a:rPr sz="2400" b="1" spc="-5">
                <a:solidFill>
                  <a:srgbClr val="6600CC"/>
                </a:solidFill>
                <a:latin typeface="Microsoft JhengHei"/>
                <a:cs typeface="Microsoft JhengHei"/>
              </a:rPr>
              <a:t>等离子态是除气态、液态和固态以外，物质的第四种存在方式。</a:t>
            </a:r>
            <a:endParaRPr sz="24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20"/>
              </a:spcBef>
              <a:buFont typeface="Arial"/>
              <a:buChar char="•"/>
            </a:pPr>
            <a:endParaRPr sz="1400">
              <a:latin typeface="Microsoft JhengHei"/>
              <a:cs typeface="Microsoft JhengHei"/>
            </a:endParaRPr>
          </a:p>
          <a:p>
            <a:pPr marL="355600" marR="5080" indent="-342900" algn="just">
              <a:lnSpc>
                <a:spcPts val="2590"/>
              </a:lnSpc>
              <a:spcBef>
                <a:spcPts val="5"/>
              </a:spcBef>
              <a:buSzPct val="102083"/>
              <a:buFont typeface="Arial"/>
              <a:buChar char="•"/>
              <a:tabLst>
                <a:tab pos="355600"/>
              </a:tabLst>
            </a:pPr>
            <a:r>
              <a:rPr sz="2400" b="1">
                <a:solidFill>
                  <a:srgbClr val="FF0000"/>
                </a:solidFill>
                <a:latin typeface="Microsoft JhengHei"/>
                <a:cs typeface="Microsoft JhengHei"/>
              </a:rPr>
              <a:t>等离子态定义：</a:t>
            </a:r>
            <a:r>
              <a:rPr sz="2400" b="1" spc="-10">
                <a:solidFill>
                  <a:srgbClr val="6600CC"/>
                </a:solidFill>
                <a:latin typeface="Microsoft JhengHei"/>
                <a:cs typeface="Microsoft JhengHei"/>
              </a:rPr>
              <a:t>含有大量自由带</a:t>
            </a:r>
            <a:r>
              <a:rPr sz="2400" b="1" spc="-5">
                <a:solidFill>
                  <a:srgbClr val="6600CC"/>
                </a:solidFill>
                <a:latin typeface="Microsoft JhengHei"/>
                <a:cs typeface="Microsoft JhengHei"/>
              </a:rPr>
              <a:t>电粒子，具有较大的电导率，而且运动状态主要受电磁力支配的</a:t>
            </a:r>
            <a:r>
              <a:rPr sz="2400" b="1" spc="-10">
                <a:solidFill>
                  <a:srgbClr val="6600CC"/>
                </a:solidFill>
                <a:latin typeface="Microsoft JhengHei"/>
                <a:cs typeface="Microsoft JhengHei"/>
              </a:rPr>
              <a:t>物质状态。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608790" rIns="0" bIns="0" rtlCol="0">
            <a:spAutoFit/>
          </a:bodyPr>
          <a:lstStyle/>
          <a:p>
            <a:pPr marL="515620">
              <a:lnSpc>
                <a:spcPct val="100000"/>
              </a:lnSpc>
              <a:spcBef>
                <a:spcPts val="100"/>
              </a:spcBef>
            </a:pPr>
            <a:r>
              <a:rPr/>
              <a:t>什么是等离子体</a:t>
            </a:r>
            <a:r>
              <a:rPr spc="-10"/>
              <a:t>（</a:t>
            </a:r>
            <a:r>
              <a:rPr b="0" spc="-10">
                <a:latin typeface="Arial"/>
                <a:cs typeface="Arial"/>
              </a:rPr>
              <a:t>Plasma</a:t>
            </a:r>
            <a:r>
              <a:rPr spc="-10"/>
              <a:t>）？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4000" cy="6858000"/>
          </a:xfrm>
          <a:custGeom>
            <a:rect l="l" t="t" r="r" b="b"/>
            <a:pathLst>
              <a:path w="9144000" h="6858000">
                <a:moveTo>
                  <a:pt x="9144000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9144000" y="0"/>
                </a:lnTo>
                <a:lnTo>
                  <a:pt x="9144000" y="6858000"/>
                </a:lnTo>
                <a:close/>
              </a:path>
            </a:pathLst>
          </a:custGeom>
          <a:solidFill>
            <a:srgbClr val="A3BAB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808412" y="773112"/>
            <a:ext cx="4635500" cy="1122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marR="5080" indent="-342900" algn="just">
              <a:lnSpc>
                <a:spcPct val="100000"/>
              </a:lnSpc>
              <a:spcBef>
                <a:spcPts val="100"/>
              </a:spcBef>
              <a:buSzPct val="102083"/>
              <a:buFont typeface="Arial"/>
              <a:buChar char="•"/>
              <a:tabLst>
                <a:tab pos="355600"/>
              </a:tabLst>
            </a:pPr>
            <a:r>
              <a:rPr sz="2400" b="1" spc="-5">
                <a:solidFill>
                  <a:srgbClr val="6600CC"/>
                </a:solidFill>
                <a:latin typeface="Microsoft JhengHei"/>
                <a:cs typeface="Microsoft JhengHei"/>
              </a:rPr>
              <a:t>该状态是宇宙中物质存在的主要形式。例如：太阳和大部分恒星</a:t>
            </a:r>
            <a:r>
              <a:rPr sz="2400" b="1" spc="-10">
                <a:solidFill>
                  <a:srgbClr val="6600CC"/>
                </a:solidFill>
                <a:latin typeface="Microsoft JhengHei"/>
                <a:cs typeface="Microsoft JhengHei"/>
              </a:rPr>
              <a:t>均为高温等离子态。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774700" y="2961321"/>
            <a:ext cx="24638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>
                <a:solidFill>
                  <a:srgbClr val="FF0000"/>
                </a:solidFill>
              </a:rPr>
              <a:t>高温等离子态</a:t>
            </a:r>
          </a:p>
        </p:txBody>
      </p:sp>
      <p:pic>
        <p:nvPicPr>
          <p:cNvPr id="5" name="object 5"/>
          <p:cNvPicPr/>
          <p:nvPr/>
        </p:nvPicPr>
        <p:blipFill>
          <a:blip r:embed="rId2"/>
          <a:stretch>
            <a:fillRect/>
          </a:stretch>
        </p:blipFill>
        <p:spPr>
          <a:xfrm>
            <a:off x="774700" y="406400"/>
            <a:ext cx="2325688" cy="2185988"/>
          </a:xfrm>
          <a:prstGeom prst="rect">
            <a:avLst/>
          </a:prstGeom>
        </p:spPr>
      </p:pic>
      <p:sp>
        <p:nvSpPr>
          <p:cNvPr id="6" name="object 6"/>
          <p:cNvSpPr txBox="1"/>
          <p:nvPr/>
        </p:nvSpPr>
        <p:spPr>
          <a:xfrm>
            <a:off x="579437" y="3926661"/>
            <a:ext cx="3213100" cy="1988820"/>
          </a:xfrm>
          <a:prstGeom prst="rect">
            <a:avLst/>
          </a:prstGeom>
        </p:spPr>
        <p:txBody>
          <a:bodyPr vert="horz" wrap="square" lIns="0" tIns="61594" rIns="0" bIns="0" rtlCol="0">
            <a:spAutoFit/>
          </a:bodyPr>
          <a:lstStyle/>
          <a:p>
            <a:pPr marL="355600" marR="5080" indent="-342900" algn="just">
              <a:lnSpc>
                <a:spcPts val="3020"/>
              </a:lnSpc>
              <a:spcBef>
                <a:spcPts val="484"/>
              </a:spcBef>
              <a:buSzPct val="101785"/>
              <a:buFont typeface="Arial"/>
              <a:buChar char="•"/>
              <a:tabLst>
                <a:tab pos="355600"/>
              </a:tabLst>
            </a:pPr>
            <a:r>
              <a:rPr sz="2800" b="1" spc="-10">
                <a:solidFill>
                  <a:srgbClr val="6600CC"/>
                </a:solidFill>
                <a:latin typeface="Microsoft JhengHei"/>
                <a:cs typeface="Microsoft JhengHei"/>
              </a:rPr>
              <a:t>加热 → 粒子获得动能 → 电子摆脱原子核的束缚，物体转为高温等离子</a:t>
            </a:r>
            <a:r>
              <a:rPr sz="2800" b="1" spc="-25">
                <a:solidFill>
                  <a:srgbClr val="6600CC"/>
                </a:solidFill>
                <a:latin typeface="Microsoft JhengHei"/>
                <a:cs typeface="Microsoft JhengHei"/>
              </a:rPr>
              <a:t>态。</a:t>
            </a:r>
            <a:endParaRPr sz="2800">
              <a:latin typeface="Microsoft JhengHei"/>
              <a:cs typeface="Microsoft JhengHei"/>
            </a:endParaRPr>
          </a:p>
        </p:txBody>
      </p:sp>
      <p:pic>
        <p:nvPicPr>
          <p:cNvPr id="7" name="object 7"/>
          <p:cNvPicPr/>
          <p:nvPr/>
        </p:nvPicPr>
        <p:blipFill>
          <a:blip r:embed="rId3"/>
          <a:stretch>
            <a:fillRect/>
          </a:stretch>
        </p:blipFill>
        <p:spPr>
          <a:xfrm>
            <a:off x="4483100" y="2336800"/>
            <a:ext cx="4006850" cy="400685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919162" y="2183606"/>
            <a:ext cx="4254500" cy="16351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marR="5080" indent="-342900" algn="just">
              <a:lnSpc>
                <a:spcPct val="100000"/>
              </a:lnSpc>
              <a:spcBef>
                <a:spcPts val="100"/>
              </a:spcBef>
              <a:buSzPct val="102777"/>
              <a:buFont typeface="Arial"/>
              <a:buChar char="•"/>
              <a:tabLst>
                <a:tab pos="355600"/>
              </a:tabLst>
            </a:pPr>
            <a:r>
              <a:rPr sz="1800" b="1" spc="-5">
                <a:solidFill>
                  <a:srgbClr val="6600CC"/>
                </a:solidFill>
                <a:latin typeface="Microsoft JhengHei"/>
                <a:cs typeface="Microsoft JhengHei"/>
              </a:rPr>
              <a:t>人工等离子体：对气体或液体施加强射频电场可将其变成低温等离子态，如：日光灯管、霓红灯以及等离子彩电等。</a:t>
            </a:r>
            <a:endParaRPr sz="18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30"/>
              </a:spcBef>
              <a:buClr>
                <a:srgbClr val="6600CC"/>
              </a:buClr>
              <a:buFont typeface="Arial"/>
              <a:buChar char="•"/>
            </a:pPr>
            <a:endParaRPr sz="1000">
              <a:latin typeface="Microsoft JhengHei"/>
              <a:cs typeface="Microsoft JhengHei"/>
            </a:endParaRPr>
          </a:p>
          <a:p>
            <a:pPr marL="355600" marR="5080" indent="-342900" algn="just">
              <a:lnSpc>
                <a:spcPct val="100000"/>
              </a:lnSpc>
              <a:buSzPct val="102777"/>
              <a:buFont typeface="Arial"/>
              <a:buChar char="•"/>
              <a:tabLst>
                <a:tab pos="355600"/>
              </a:tabLst>
            </a:pPr>
            <a:r>
              <a:rPr sz="1800" b="1">
                <a:solidFill>
                  <a:srgbClr val="6600CC"/>
                </a:solidFill>
                <a:latin typeface="Microsoft JhengHei"/>
                <a:cs typeface="Microsoft JhengHei"/>
              </a:rPr>
              <a:t>Coblation</a:t>
            </a:r>
            <a:r>
              <a:rPr sz="1800" b="1" spc="-30">
                <a:solidFill>
                  <a:srgbClr val="6600CC"/>
                </a:solidFill>
                <a:latin typeface="Microsoft JhengHei"/>
                <a:cs typeface="Microsoft JhengHei"/>
              </a:rPr>
              <a:t> 低温等离子消融技术应用的</a:t>
            </a:r>
            <a:r>
              <a:rPr sz="1800" b="1" spc="-5">
                <a:solidFill>
                  <a:srgbClr val="6600CC"/>
                </a:solidFill>
                <a:latin typeface="Microsoft JhengHei"/>
                <a:cs typeface="Microsoft JhengHei"/>
              </a:rPr>
              <a:t>就是低温等离子技术。</a:t>
            </a:r>
            <a:endParaRPr sz="18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798512" y="584834"/>
            <a:ext cx="24638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b="0" spc="-10">
                <a:latin typeface="黑体"/>
                <a:cs typeface="黑体"/>
              </a:rPr>
              <a:t>低温等离子态</a:t>
            </a: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5994400" y="3695700"/>
            <a:ext cx="2627312" cy="2489200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/>
          <a:stretch>
            <a:fillRect/>
          </a:stretch>
        </p:blipFill>
        <p:spPr>
          <a:xfrm>
            <a:off x="660400" y="4483100"/>
            <a:ext cx="2268538" cy="1701800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4"/>
          <a:stretch>
            <a:fillRect/>
          </a:stretch>
        </p:blipFill>
        <p:spPr>
          <a:xfrm>
            <a:off x="3289300" y="4533900"/>
            <a:ext cx="2355850" cy="1658938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5"/>
          <a:stretch>
            <a:fillRect/>
          </a:stretch>
        </p:blipFill>
        <p:spPr>
          <a:xfrm>
            <a:off x="5943600" y="698500"/>
            <a:ext cx="2660650" cy="260191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6223000" y="0"/>
            <a:ext cx="2921000" cy="6857675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612775" y="2726426"/>
            <a:ext cx="5200650" cy="2631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>
                <a:solidFill>
                  <a:srgbClr val="6600CC"/>
                </a:solidFill>
                <a:latin typeface="Microsoft JhengHei"/>
                <a:cs typeface="Microsoft JhengHei"/>
              </a:rPr>
              <a:t>通过</a:t>
            </a:r>
            <a:r>
              <a:rPr sz="1800" b="1" spc="-225">
                <a:solidFill>
                  <a:srgbClr val="6600CC"/>
                </a:solidFill>
                <a:latin typeface="Microsoft JhengHei"/>
                <a:cs typeface="Microsoft JhengHei"/>
              </a:rPr>
              <a:t>100KHz</a:t>
            </a:r>
            <a:r>
              <a:rPr sz="1800" b="1" spc="-10">
                <a:solidFill>
                  <a:srgbClr val="6600CC"/>
                </a:solidFill>
                <a:latin typeface="Microsoft JhengHei"/>
                <a:cs typeface="Microsoft JhengHei"/>
              </a:rPr>
              <a:t>的强射频电场：</a:t>
            </a:r>
            <a:endParaRPr sz="1800">
              <a:latin typeface="Microsoft JhengHei"/>
              <a:cs typeface="Microsoft JhengHei"/>
            </a:endParaRPr>
          </a:p>
          <a:p>
            <a:pPr marL="355600" marR="36830" indent="-342900" algn="just">
              <a:lnSpc>
                <a:spcPct val="150000"/>
              </a:lnSpc>
              <a:spcBef>
                <a:spcPts val="1080"/>
              </a:spcBef>
              <a:buAutoNum type="arabicPeriod"/>
              <a:tabLst>
                <a:tab pos="387350"/>
              </a:tabLst>
            </a:pPr>
            <a:r>
              <a:rPr sz="1800" b="1">
                <a:solidFill>
                  <a:srgbClr val="6600CC"/>
                </a:solidFill>
                <a:latin typeface="Microsoft JhengHei"/>
                <a:cs typeface="Microsoft JhengHei"/>
              </a:rPr>
              <a:t>使电解液变为</a:t>
            </a:r>
            <a:r>
              <a:rPr sz="1800" b="1">
                <a:solidFill>
                  <a:srgbClr val="FF0000"/>
                </a:solidFill>
                <a:latin typeface="Microsoft JhengHei"/>
                <a:cs typeface="Microsoft JhengHei"/>
              </a:rPr>
              <a:t>低温等离子态</a:t>
            </a:r>
            <a:r>
              <a:rPr sz="1800" b="1" spc="-10">
                <a:solidFill>
                  <a:srgbClr val="6600CC"/>
                </a:solidFill>
                <a:latin typeface="Microsoft JhengHei"/>
                <a:cs typeface="Microsoft JhengHei"/>
              </a:rPr>
              <a:t>，在电极前形成厚度	</a:t>
            </a:r>
            <a:r>
              <a:rPr sz="1800" b="1">
                <a:solidFill>
                  <a:srgbClr val="6600CC"/>
                </a:solidFill>
                <a:latin typeface="Microsoft JhengHei"/>
                <a:cs typeface="Microsoft JhengHei"/>
              </a:rPr>
              <a:t>为</a:t>
            </a:r>
            <a:r>
              <a:rPr sz="1800" b="1" spc="-190">
                <a:solidFill>
                  <a:srgbClr val="6600CC"/>
                </a:solidFill>
                <a:latin typeface="Microsoft JhengHei"/>
                <a:cs typeface="Microsoft JhengHei"/>
              </a:rPr>
              <a:t>100</a:t>
            </a:r>
            <a:r>
              <a:rPr sz="1800" b="1" spc="-5">
                <a:solidFill>
                  <a:srgbClr val="6600CC"/>
                </a:solidFill>
                <a:latin typeface="Microsoft JhengHei"/>
                <a:cs typeface="Microsoft JhengHei"/>
              </a:rPr>
              <a:t>微米的等离子体薄层。</a:t>
            </a:r>
            <a:endParaRPr sz="1800">
              <a:latin typeface="Microsoft JhengHei"/>
              <a:cs typeface="Microsoft JhengHei"/>
            </a:endParaRPr>
          </a:p>
          <a:p>
            <a:pPr marL="355600" marR="5080" indent="-342900" algn="just">
              <a:lnSpc>
                <a:spcPct val="150000"/>
              </a:lnSpc>
              <a:spcBef>
                <a:spcPts val="1080"/>
              </a:spcBef>
              <a:buAutoNum type="arabicPeriod"/>
              <a:tabLst>
                <a:tab pos="387350"/>
              </a:tabLst>
            </a:pPr>
            <a:r>
              <a:rPr sz="1800" b="1">
                <a:solidFill>
                  <a:srgbClr val="6600CC"/>
                </a:solidFill>
                <a:latin typeface="Microsoft JhengHei"/>
                <a:cs typeface="Microsoft JhengHei"/>
              </a:rPr>
              <a:t>强大的电场还使等离子体薄层中的</a:t>
            </a:r>
            <a:r>
              <a:rPr sz="1800" b="1" spc="-10">
                <a:solidFill>
                  <a:srgbClr val="FF0000"/>
                </a:solidFill>
                <a:latin typeface="Microsoft JhengHei"/>
                <a:cs typeface="Microsoft JhengHei"/>
              </a:rPr>
              <a:t>自由带电粒子	</a:t>
            </a:r>
            <a:r>
              <a:rPr sz="1800" b="1" spc="-5">
                <a:solidFill>
                  <a:srgbClr val="6600CC"/>
                </a:solidFill>
                <a:latin typeface="Microsoft JhengHei"/>
                <a:cs typeface="Microsoft JhengHei"/>
              </a:rPr>
              <a:t>获得足够动能，打断分子键，使靶组织细胞以分	子为单位解体，在低温下形成切割和消融效果。</a:t>
            </a:r>
            <a:endParaRPr sz="18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944562" y="158002"/>
            <a:ext cx="191643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5400">
              <a:lnSpc>
                <a:spcPct val="100000"/>
              </a:lnSpc>
              <a:spcBef>
                <a:spcPts val="100"/>
              </a:spcBef>
            </a:pPr>
            <a:r>
              <a:rPr b="0" spc="-10">
                <a:latin typeface="Arial"/>
                <a:cs typeface="Arial"/>
              </a:rPr>
              <a:t>Coblation</a:t>
            </a:r>
            <a:r>
              <a:rPr sz="2325" b="0" spc="-15" baseline="25089">
                <a:latin typeface="Arial"/>
                <a:cs typeface="Arial"/>
              </a:rPr>
              <a:t>®</a:t>
            </a:r>
            <a:endParaRPr sz="2325" baseline="25089">
              <a:latin typeface="Arial"/>
              <a:cs typeface="Arial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969962" y="1321879"/>
            <a:ext cx="1473200" cy="35560"/>
            <a:chOff x="969962" y="1321879"/>
            <a:chExt cx="1473200" cy="35560"/>
          </a:xfrm>
        </p:grpSpPr>
        <p:sp>
          <p:nvSpPr>
            <p:cNvPr id="6" name="object 6"/>
            <p:cNvSpPr/>
            <p:nvPr/>
          </p:nvSpPr>
          <p:spPr>
            <a:xfrm>
              <a:off x="969962" y="1328495"/>
              <a:ext cx="1016000" cy="28575"/>
            </a:xfrm>
            <a:custGeom>
              <a:rect l="l" t="t" r="r" b="b"/>
              <a:pathLst>
                <a:path w="1016000" h="28575">
                  <a:moveTo>
                    <a:pt x="1016000" y="0"/>
                  </a:moveTo>
                  <a:lnTo>
                    <a:pt x="812800" y="0"/>
                  </a:lnTo>
                  <a:lnTo>
                    <a:pt x="0" y="0"/>
                  </a:lnTo>
                  <a:lnTo>
                    <a:pt x="0" y="28448"/>
                  </a:lnTo>
                  <a:lnTo>
                    <a:pt x="812800" y="28448"/>
                  </a:lnTo>
                  <a:lnTo>
                    <a:pt x="1016000" y="28448"/>
                  </a:lnTo>
                  <a:lnTo>
                    <a:pt x="101600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1985962" y="1321891"/>
              <a:ext cx="457200" cy="21590"/>
            </a:xfrm>
            <a:custGeom>
              <a:rect l="l" t="t" r="r" b="b"/>
              <a:pathLst>
                <a:path w="457200" h="21590">
                  <a:moveTo>
                    <a:pt x="457200" y="0"/>
                  </a:moveTo>
                  <a:lnTo>
                    <a:pt x="304800" y="0"/>
                  </a:lnTo>
                  <a:lnTo>
                    <a:pt x="0" y="0"/>
                  </a:lnTo>
                  <a:lnTo>
                    <a:pt x="0" y="21336"/>
                  </a:lnTo>
                  <a:lnTo>
                    <a:pt x="304800" y="21336"/>
                  </a:lnTo>
                  <a:lnTo>
                    <a:pt x="457200" y="21336"/>
                  </a:lnTo>
                  <a:lnTo>
                    <a:pt x="457200" y="0"/>
                  </a:lnTo>
                  <a:close/>
                </a:path>
              </a:pathLst>
            </a:custGeom>
            <a:solidFill>
              <a:srgbClr val="FFCC66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8" name="object 8"/>
          <p:cNvSpPr txBox="1"/>
          <p:nvPr/>
        </p:nvSpPr>
        <p:spPr>
          <a:xfrm>
            <a:off x="957262" y="882967"/>
            <a:ext cx="35306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028065"/>
                <a:tab pos="1485265"/>
              </a:tabLst>
            </a:pPr>
            <a:r>
              <a:rPr sz="3200" b="1">
                <a:solidFill>
                  <a:srgbClr val="FFFFFF"/>
                </a:solidFill>
                <a:latin typeface="微软雅黑"/>
                <a:cs typeface="微软雅黑"/>
              </a:rPr>
              <a:t>消</a:t>
            </a:r>
            <a:r>
              <a:rPr sz="3200" b="1" spc="-50">
                <a:solidFill>
                  <a:srgbClr val="FFFFFF"/>
                </a:solidFill>
                <a:latin typeface="微软雅黑"/>
                <a:cs typeface="微软雅黑"/>
              </a:rPr>
              <a:t>融</a:t>
            </a:r>
            <a:r>
              <a:rPr sz="3200" b="1">
                <a:solidFill>
                  <a:srgbClr val="FFFFFF"/>
                </a:solidFill>
                <a:latin typeface="微软雅黑"/>
                <a:cs typeface="微软雅黑"/>
              </a:rPr>
              <a:t>	</a:t>
            </a:r>
            <a:r>
              <a:rPr sz="2400" spc="-50">
                <a:solidFill>
                  <a:srgbClr val="FFCC66"/>
                </a:solidFill>
                <a:latin typeface="宋体"/>
                <a:cs typeface="宋体"/>
              </a:rPr>
              <a:t>与</a:t>
            </a:r>
            <a:r>
              <a:rPr sz="2400">
                <a:solidFill>
                  <a:srgbClr val="FFCC66"/>
                </a:solidFill>
                <a:latin typeface="宋体"/>
                <a:cs typeface="宋体"/>
              </a:rPr>
              <a:t>	</a:t>
            </a:r>
            <a:r>
              <a:rPr sz="3200" b="1">
                <a:solidFill>
                  <a:srgbClr val="FFFFFF"/>
                </a:solidFill>
                <a:latin typeface="微软雅黑"/>
                <a:cs typeface="微软雅黑"/>
              </a:rPr>
              <a:t>切割的原</a:t>
            </a:r>
            <a:r>
              <a:rPr sz="3200" b="1" spc="-50">
                <a:solidFill>
                  <a:srgbClr val="FFFFFF"/>
                </a:solidFill>
                <a:latin typeface="微软雅黑"/>
                <a:cs typeface="微软雅黑"/>
              </a:rPr>
              <a:t>理</a:t>
            </a:r>
            <a:endParaRPr sz="3200">
              <a:latin typeface="微软雅黑"/>
              <a:cs typeface="微软雅黑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2443162" y="1328483"/>
            <a:ext cx="2032000" cy="28575"/>
          </a:xfrm>
          <a:custGeom>
            <a:rect l="l" t="t" r="r" b="b"/>
            <a:pathLst>
              <a:path w="2032000" h="28575">
                <a:moveTo>
                  <a:pt x="2032000" y="28447"/>
                </a:moveTo>
                <a:lnTo>
                  <a:pt x="0" y="28447"/>
                </a:lnTo>
                <a:lnTo>
                  <a:pt x="0" y="0"/>
                </a:lnTo>
                <a:lnTo>
                  <a:pt x="2032000" y="0"/>
                </a:lnTo>
                <a:lnTo>
                  <a:pt x="2032000" y="28447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https://d.book118.com/475134020200011041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7">
      <vt:lpstr>Arial</vt:lpstr>
      <vt:lpstr>Calibri</vt:lpstr>
      <vt:lpstr>微软雅黑</vt:lpstr>
      <vt:lpstr>宋体</vt:lpstr>
      <vt:lpstr>Microsoft JhengHei</vt:lpstr>
      <vt:lpstr>Verdana</vt:lpstr>
      <vt:lpstr>Times New Roman</vt:lpstr>
      <vt:lpstr>黑体</vt:lpstr>
      <vt:lpstr>Office Theme</vt:lpstr>
      <vt:lpstr>PowerPoint Presentation</vt:lpstr>
      <vt:lpstr>Coblation</vt:lpstr>
      <vt:lpstr>Nucleoplasty™</vt:lpstr>
      <vt:lpstr>Nucleoplasty™特点</vt:lpstr>
      <vt:lpstr>Coblation</vt:lpstr>
      <vt:lpstr>Coblation</vt:lpstr>
      <vt:lpstr>Coblation</vt:lpstr>
      <vt:lpstr>PowerPoint Presentation</vt:lpstr>
      <vt:lpstr>ArthroCare公司在美国著名的伯克利实验室协助下，经过3年多努力，成功研究出低温等离子消融术，并获得FDA认证。</vt:lpstr>
      <vt:lpstr>原	理</vt:lpstr>
      <vt:lpstr>低温等离子消融术的核心</vt:lpstr>
      <vt:lpstr>100kHz射频（RF）电场</vt:lpstr>
      <vt:lpstr>射频（RF: Radio-Frequency）</vt:lpstr>
      <vt:lpstr>什么是等离子体（Plasma）？</vt:lpstr>
      <vt:lpstr>高温等离子态</vt:lpstr>
      <vt:lpstr>低温等离子态</vt:lpstr>
      <vt:lpstr>Coblation®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2024-09-02T03:25:26.218</cp:lastPrinted>
  <dcterms:created xsi:type="dcterms:W3CDTF">2024-09-01T19:25:26Z</dcterms:created>
  <dcterms:modified xsi:type="dcterms:W3CDTF">2024-09-01T19:25:27Z</dcterms:modified>
</cp:coreProperties>
</file>