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3" r:id="rId19"/>
  </p:sldIdLst>
  <p:sldSz cx="9144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100" name="Rectangle 4"/>
          <p:cNvSpPr>
            <a:spLocks noRot="1" noTextEdit="1"/>
          </p:cNvSpPr>
          <p:nvPr>
            <p:ph type="sldImg" idx="6"/>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p>
            <a:pPr lvl="0" algn="r" eaLnBrk="1" fontAlgn="base" hangingPunct="1">
              <a:buNone/>
            </a:pPr>
            <a:fld id="{9A0DB2DC-4C9A-4742-B13C-FB6460FD3503}" type="slidenum">
              <a:rPr lang="en-US" altLang="zh-CN" sz="1200" strike="noStrike" noProof="1">
                <a:latin typeface="Arial" pitchFamily="34" charset="0"/>
                <a:ea typeface="宋体" panose="02010600030101010101" pitchFamily="2" charset="-122"/>
                <a:cs typeface="+mn-cs"/>
              </a:rPr>
              <a:t/>
            </a:fld>
            <a:endParaRPr lang="en-US" altLang="zh-CN" sz="1200" strike="noStrike" noProof="1"/>
          </a:p>
        </p:txBody>
      </p:sp>
    </p:spTree>
  </p:cSld>
  <p:clrMap bg1="lt1" tx1="dk1" bg2="lt2" tx2="dk2" accent1="accent1" accent2="accent2" accent3="accent3" accent4="accent4" accent5="accent5" accent6="accent6" hlink="hlink" folHlink="folHlink"/>
  <p:hf sldNum="0" hdr="0" ftr="0"/>
  <p:notesStyle>
    <a:lvl1pPr algn="l" rtl="0" fontAlgn="base">
      <a:spcBef>
        <a:spcPct val="30000"/>
      </a:spcBef>
      <a:spcAft>
        <a:spcPct val="0"/>
      </a:spcAft>
      <a:defRPr sz="1200" kern="1200">
        <a:solidFill>
          <a:schemeClr val="tx1"/>
        </a:solidFill>
        <a:latin typeface="Arial" pitchFamily="34"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Arial" pitchFamily="34"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Arial" pitchFamily="34"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Arial" pitchFamily="34"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Arial"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p:nvPr>
            <p:ph type="body" idx="3"/>
          </p:nvPr>
        </p:nvSpPr>
        <p:spPr/>
        <p:txBody>
          <a:bodyPr/>
          <a:lstStyle/>
          <a:p>
            <a:endParaRPr lang="zh-CN" altLang="en-US"/>
          </a:p>
        </p:txBody>
      </p:sp>
      <p:sp>
        <p:nvSpPr>
          <p:cNvPr id="4" name="日期占位符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rPr>
              <a:t>2022-12-9</a:t>
            </a:r>
            <a:endParaRPr kumimoji="0" lang="en-US" altLang="zh-CN" sz="12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020F1E2-39B8-4428-8106-A8C97035C4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709918-705A-4D5D-B813-0B3B96D406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2F013C1-1031-4CC6-BFC6-CF5DAF977E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7D792C-1CCA-45B0-BF46-EDDA828B5D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DEE664E-67B4-468A-B3C6-2405E9AA939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874871-4358-4D18-A682-154EAA6FED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3AAB449-E215-408F-B070-01AB323C1AE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40D07A9-8D23-4EF0-8CCC-6BE30419D0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7D6E22-1A88-4A62-95B3-0B4EC94709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205A92-13EC-49D9-B019-0284D6F1DE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14AED2-D0FE-4685-9935-BEE126BFC3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noFill/>
        <a:effectLst/>
      </p:bgPr>
    </p:bg>
    <p:spTree>
      <p:nvGrpSpPr>
        <p:cNvPr id="1" name=""/>
        <p:cNvGrpSpPr/>
        <p:nvPr/>
      </p:nvGrpSpPr>
      <p:grpSpPr>
        <a:xfrm>
          <a:off x="0" y="0"/>
          <a:ext cx="0" cy="0"/>
        </a:xfrm>
      </p:grpSpPr>
      <p:sp>
        <p:nvSpPr>
          <p:cNvPr id="286722" name="Rectangle 2"/>
          <p:cNvSpPr>
            <a:spLocks noGrp="1" noRot="1" noChangeArrowheads="1"/>
          </p:cNvSpPr>
          <p:nvPr>
            <p:ph type="ctrTitle"/>
          </p:nvPr>
        </p:nvSpPr>
        <p:spPr>
          <a:xfrm>
            <a:off x="685800" y="2286000"/>
            <a:ext cx="7772400" cy="1143000"/>
          </a:xfrm>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286723"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fontAlgn="base"/>
            <a:r>
              <a:rPr lang="zh-CN" altLang="en-US" strike="noStrike" noProof="1"/>
              <a:t>单击此处编辑母版副标题样式</a:t>
            </a:r>
            <a:endParaRPr lang="zh-CN" altLang="en-US"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p>
            <a:pPr algn="r" fontAlgn="base"/>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01625"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707188" y="609600"/>
            <a:ext cx="2135187" cy="548957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1625" y="609600"/>
            <a:ext cx="6253163" cy="548957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bl" preserve="1">
  <p:cSld name="标题和表格">
    <p:spTree>
      <p:nvGrpSpPr>
        <p:cNvPr id="1" name=""/>
        <p:cNvGrpSpPr/>
        <p:nvPr/>
      </p:nvGrpSpPr>
      <p:grpSpPr>
        <a:xfrm>
          <a:off x="0" y="0"/>
          <a:ext cx="0" cy="0"/>
        </a:xfrm>
      </p:grpSpPr>
      <p:sp>
        <p:nvSpPr>
          <p:cNvPr id="2" name="标题 1"/>
          <p:cNvSpPr>
            <a:spLocks noGrp="1"/>
          </p:cNvSpPr>
          <p:nvPr>
            <p:ph type="title"/>
          </p:nvPr>
        </p:nvSpPr>
        <p:spPr>
          <a:xfrm>
            <a:off x="301625" y="609600"/>
            <a:ext cx="8540750" cy="1143000"/>
          </a:xfrm>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a:xfrm>
            <a:off x="301625" y="1905000"/>
            <a:ext cx="8540750" cy="419417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noFill/>
        <a:effectLst/>
      </p:bgPr>
    </p:bg>
    <p:spTree>
      <p:nvGrpSpPr>
        <p:cNvPr id="1" name=""/>
        <p:cNvGrpSpPr/>
        <p:nvPr/>
      </p:nvGrpSpPr>
      <p:grpSpPr/>
      <p:sp>
        <p:nvSpPr>
          <p:cNvPr id="1026" name="Rectangle 2"/>
          <p:cNvSpPr>
            <a:spLocks noGrp="1" noRot="1"/>
          </p:cNvSpPr>
          <p:nvPr>
            <p:ph type="title"/>
          </p:nvPr>
        </p:nvSpPr>
        <p:spPr>
          <a:xfrm>
            <a:off x="301625" y="609600"/>
            <a:ext cx="8540750" cy="1143000"/>
          </a:xfrm>
          <a:prstGeom prst="rect">
            <a:avLst/>
          </a:prstGeom>
          <a:noFill/>
          <a:ln w="9525">
            <a:noFill/>
          </a:ln>
        </p:spPr>
        <p:txBody>
          <a:bodyPr anchor="ctr"/>
          <a:lstStyle/>
          <a:p>
            <a:pPr lvl="0"/>
            <a:r>
              <a:rPr lang="zh-CN" altLang="en-US"/>
              <a:t>单击此处编辑母版标题样式</a:t>
            </a:r>
            <a:endParaRPr lang="zh-CN" altLang="en-US"/>
          </a:p>
        </p:txBody>
      </p:sp>
      <p:sp>
        <p:nvSpPr>
          <p:cNvPr id="1027" name="Rectangle 3"/>
          <p:cNvSpPr>
            <a:spLocks noGrp="1" noRot="1"/>
          </p:cNvSpPr>
          <p:nvPr>
            <p:ph type="body" idx="5"/>
          </p:nvPr>
        </p:nvSpPr>
        <p:spPr>
          <a:xfrm>
            <a:off x="301625" y="1905000"/>
            <a:ext cx="8540750" cy="4194175"/>
          </a:xfrm>
          <a:prstGeom prst="rect">
            <a:avLst/>
          </a:prstGeom>
          <a:noFill/>
          <a:ln w="9525">
            <a:noFill/>
          </a:ln>
        </p:spPr>
        <p:txBody>
          <a:bodyPr anchor="t"/>
          <a:lstStyle/>
          <a:p>
            <a:pPr lvl="0" indent="-34290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285700"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285701"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ctr" defTabSz="914400" rtl="0" eaLnBrk="1" fontAlgn="base" latinLnBrk="0" hangingPunct="1">
              <a:lnSpc>
                <a:spcPct val="100000"/>
              </a:lnSpc>
              <a:spcBef>
                <a:spcPct val="0"/>
              </a:spcBef>
              <a:spcAft>
                <a:spcPct val="0"/>
              </a:spcAft>
              <a:buFont typeface="Arial" pitchFamily="34" charset="0"/>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285702"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r" defTabSz="914400" rtl="0" eaLnBrk="1" fontAlgn="base" latinLnBrk="0" hangingPunct="1">
              <a:lnSpc>
                <a:spcPct val="100000"/>
              </a:lnSpc>
              <a:spcBef>
                <a:spcPct val="0"/>
              </a:spcBef>
              <a:spcAft>
                <a:spcPct val="0"/>
              </a:spcAft>
              <a:buFont typeface="Arial" pitchFamily="34" charset="0"/>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lvl="0" eaLnBrk="1" fontAlgn="base" hangingPunct="1"/>
            <a:fld id="{9A0DB2DC-4C9A-4742-B13C-FB6460FD3503}" type="slidenum">
              <a:rPr lang="zh-CN" altLang="en-US" strike="noStrike" noProof="1">
                <a:latin typeface="Arial" pitchFamily="34" charset="0"/>
                <a:ea typeface="宋体" panose="02010600030101010101" pitchFamily="2" charset="-122"/>
                <a:cs typeface="+mn-cs"/>
              </a:rPr>
              <a:t/>
            </a:fld>
            <a:endParaRPr lang="zh-CN" altLang="en-US" strike="noStrike" noProof="1">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hf sldNum="0"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itchFamily="34" charset="0"/>
          <a:ea typeface="宋体" panose="02010600030101010101" pitchFamily="2" charset="-122"/>
        </a:defRPr>
      </a:lvl9pPr>
    </p:titleStyle>
    <p:bodyStyle>
      <a:lvl1pPr marL="342900" indent="-342900" algn="l" rtl="0" fontAlgn="base">
        <a:spcBef>
          <a:spcPct val="20000"/>
        </a:spcBef>
        <a:spcAft>
          <a:spcPct val="0"/>
        </a:spcAft>
        <a:buClr>
          <a:schemeClr val="hlink"/>
        </a:buClr>
        <a:buSzPct val="75000"/>
        <a:buFont typeface="Wingdings" panose="05000000000000000000" pitchFamily="2" charset="2"/>
        <a:buChar char="v"/>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5000"/>
        <a:buFont typeface="Wingdings" panose="05000000000000000000"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hlink"/>
        </a:buClr>
        <a:buSzPct val="85000"/>
        <a:buFont typeface="Wingdings" panose="05000000000000000000" pitchFamily="2" charset="2"/>
        <a:buChar char="v"/>
        <a:defRPr sz="2400">
          <a:solidFill>
            <a:schemeClr val="tx1"/>
          </a:solidFill>
          <a:latin typeface="+mn-lt"/>
          <a:ea typeface="+mn-ea"/>
        </a:defRPr>
      </a:lvl3pPr>
      <a:lvl4pPr marL="1600200" indent="-228600" algn="l" rtl="0" fontAlgn="base">
        <a:spcBef>
          <a:spcPct val="20000"/>
        </a:spcBef>
        <a:spcAft>
          <a:spcPct val="0"/>
        </a:spcAft>
        <a:buClr>
          <a:schemeClr val="accent2"/>
        </a:buClr>
        <a:buSzPct val="90000"/>
        <a:buFont typeface="Wingdings" panose="05000000000000000000"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5pPr>
      <a:lvl6pPr marL="25146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6pPr>
      <a:lvl7pPr marL="29718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7pPr>
      <a:lvl8pPr marL="34290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8pPr>
      <a:lvl9pPr marL="3886200" indent="-228600" algn="l" rtl="0" fontAlgn="base">
        <a:spcBef>
          <a:spcPct val="20000"/>
        </a:spcBef>
        <a:spcAft>
          <a:spcPct val="0"/>
        </a:spcAft>
        <a:buClr>
          <a:schemeClr val="hlink"/>
        </a:buClr>
        <a:buSzPct val="85000"/>
        <a:buFont typeface="Wingdings" panose="05000000000000000000"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7.xml" /><Relationship Id="rId3"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8.xml" /><Relationship Id="rId3"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9.xml" /><Relationship Id="rId3"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0.xml" /><Relationship Id="rId3"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1.xml" /><Relationship Id="rId3"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2.xml" /><Relationship Id="rId3"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3.xml" /><Relationship Id="rId3"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4.xml" /><Relationship Id="rId3"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5.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52101423010111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5121" name="标题 1"/>
          <p:cNvSpPr>
            <a:spLocks noGrp="1" noRot="1"/>
          </p:cNvSpPr>
          <p:nvPr>
            <p:ph type="title"/>
          </p:nvPr>
        </p:nvSpPr>
        <p:spPr>
          <a:xfrm>
            <a:off x="146685" y="1461770"/>
            <a:ext cx="8695690" cy="4345940"/>
          </a:xfrm>
        </p:spPr>
        <p:txBody>
          <a:bodyPr anchor="ctr"/>
          <a:lstStyle/>
          <a:p>
            <a:br>
              <a:rPr lang="zh-CN" altLang="zh-CN"/>
            </a:br>
            <a:br>
              <a:rPr lang="zh-CN" altLang="zh-CN"/>
            </a:br>
            <a:r>
              <a:rPr lang="zh-CN" altLang="zh-CN"/>
              <a:t>科室培训内容</a:t>
            </a:r>
            <a:br>
              <a:rPr lang="zh-CN" altLang="zh-CN"/>
            </a:br>
            <a:br>
              <a:rPr lang="zh-CN" altLang="zh-CN"/>
            </a:br>
            <a:r>
              <a:rPr lang="zh-CN" altLang="zh-CN"/>
              <a:t>        </a:t>
            </a:r>
            <a:br>
              <a:rPr lang="zh-CN" altLang="zh-CN"/>
            </a:br>
            <a:r>
              <a:rPr lang="zh-CN" altLang="zh-CN"/>
              <a:t>                                     </a:t>
            </a:r>
            <a:br>
              <a:rPr lang="zh-CN" altLang="zh-CN" sz="2400"/>
            </a:br>
            <a:endParaRPr lang="zh-CN" altLang="zh-CN" sz="24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5" name="文本框 4"/>
          <p:cNvSpPr txBox="1"/>
          <p:nvPr/>
        </p:nvSpPr>
        <p:spPr>
          <a:xfrm>
            <a:off x="381000" y="882015"/>
            <a:ext cx="7853045" cy="583565"/>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zh-CN" sz="3200" b="1"/>
              <a:t>一、</a:t>
            </a:r>
            <a:r>
              <a:rPr lang="zh-CN" altLang="zh-CN" sz="3200" b="1">
                <a:sym typeface="+mn-ea"/>
              </a:rPr>
              <a:t>护理九大核心制度</a:t>
            </a:r>
            <a:endParaRPr lang="zh-CN" altLang="zh-CN" sz="3200" b="1"/>
          </a:p>
        </p:txBody>
      </p:sp>
      <p:sp>
        <p:nvSpPr>
          <p:cNvPr id="10" name="文本框 9"/>
          <p:cNvSpPr txBox="1"/>
          <p:nvPr/>
        </p:nvSpPr>
        <p:spPr>
          <a:xfrm>
            <a:off x="2057400" y="2407285"/>
            <a:ext cx="2826385" cy="27559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sz="1200"/>
              <a:t>.</a:t>
            </a:r>
            <a:endParaRPr lang="en-US" altLang="zh-CN" sz="1200"/>
          </a:p>
        </p:txBody>
      </p:sp>
      <p:sp>
        <p:nvSpPr>
          <p:cNvPr id="2" name="文本框 1"/>
          <p:cNvSpPr txBox="1"/>
          <p:nvPr/>
        </p:nvSpPr>
        <p:spPr>
          <a:xfrm>
            <a:off x="457200" y="1524000"/>
            <a:ext cx="8037195" cy="424624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mn-ea"/>
              </a:rPr>
              <a:t>1</a:t>
            </a:r>
            <a:r>
              <a:rPr lang="zh-CN" altLang="en-US" b="1">
                <a:sym typeface="+mn-ea"/>
              </a:rPr>
              <a:t>、危重患者抢救制度</a:t>
            </a:r>
            <a:endParaRPr lang="zh-CN" altLang="en-US" b="1"/>
          </a:p>
          <a:p>
            <a:r>
              <a:rPr lang="en-US" altLang="zh-CN">
                <a:sym typeface="+mn-ea"/>
              </a:rPr>
              <a:t>   </a:t>
            </a:r>
            <a:r>
              <a:rPr lang="zh-CN" altLang="en-US">
                <a:sym typeface="+mn-ea"/>
              </a:rPr>
              <a:t>一、加强对急、重症患者的严密观察，发现病情转危及时报告医生，在医生未到前，应根据病情采取必要的抢救措施。</a:t>
            </a:r>
            <a:endParaRPr lang="zh-CN" altLang="en-US"/>
          </a:p>
          <a:p>
            <a:r>
              <a:rPr lang="en-US" altLang="zh-CN">
                <a:sym typeface="+mn-ea"/>
              </a:rPr>
              <a:t>  </a:t>
            </a:r>
            <a:r>
              <a:rPr lang="zh-CN" altLang="en-US">
                <a:sym typeface="+mn-ea"/>
              </a:rPr>
              <a:t>二、担负抢救工作的护士，必须坚守工作岗位，按岗定位，紧密配合，听从指挥，全力以赴，保证抢救工作有效有序进行。</a:t>
            </a:r>
            <a:endParaRPr lang="zh-CN" altLang="en-US"/>
          </a:p>
          <a:p>
            <a:r>
              <a:rPr lang="en-US" altLang="zh-CN">
                <a:sym typeface="+mn-ea"/>
              </a:rPr>
              <a:t>  </a:t>
            </a:r>
            <a:r>
              <a:rPr lang="zh-CN" altLang="en-US">
                <a:sym typeface="+mn-ea"/>
              </a:rPr>
              <a:t>三、在抢救过程中，医生下达的口头医嘱，护士须对医嘱完整重述确认，在执行时双人核查。保留安瓿，核对无误后再弃去，抢救结束后督促医生及时补记医嘱，执行护士签名，执行时间为抢救当时时间。</a:t>
            </a:r>
            <a:endParaRPr lang="zh-CN" altLang="en-US"/>
          </a:p>
          <a:p>
            <a:r>
              <a:rPr lang="en-US" altLang="zh-CN">
                <a:sym typeface="+mn-ea"/>
              </a:rPr>
              <a:t>  </a:t>
            </a:r>
            <a:r>
              <a:rPr lang="zh-CN" altLang="en-US">
                <a:sym typeface="+mn-ea"/>
              </a:rPr>
              <a:t>四、抢救结束做好抢救记录（应在抢救结束后6小时内据实补记）。</a:t>
            </a:r>
            <a:endParaRPr lang="zh-CN" altLang="en-US"/>
          </a:p>
          <a:p>
            <a:r>
              <a:rPr lang="en-US" altLang="zh-CN">
                <a:sym typeface="+mn-ea"/>
              </a:rPr>
              <a:t>  </a:t>
            </a:r>
            <a:r>
              <a:rPr lang="zh-CN" altLang="en-US">
                <a:sym typeface="+mn-ea"/>
              </a:rPr>
              <a:t>五、认真做好患者的各项基础护理，预防和减少并发症的发生。烦躁、昏迷及神志不清者，加床档和采取保护性约束，确保患者安全。</a:t>
            </a:r>
            <a:endParaRPr lang="zh-CN" altLang="en-US"/>
          </a:p>
          <a:p>
            <a:r>
              <a:rPr lang="en-US" altLang="zh-CN">
                <a:sym typeface="+mn-ea"/>
              </a:rPr>
              <a:t>  </a:t>
            </a:r>
            <a:r>
              <a:rPr lang="zh-CN" altLang="en-US">
                <a:sym typeface="+mn-ea"/>
              </a:rPr>
              <a:t>六、为保证抢救工作的及时有效，各种抢救药品，器械、耗材应随时处于备用状态，使用后应及时清理，消毒，补充，物归原处，以备再用。</a:t>
            </a:r>
            <a:endParaRPr lang="zh-CN" altLang="en-US"/>
          </a:p>
          <a:p>
            <a:r>
              <a:rPr lang="en-US" altLang="zh-CN">
                <a:sym typeface="+mn-ea"/>
              </a:rPr>
              <a:t>  </a:t>
            </a:r>
            <a:r>
              <a:rPr lang="zh-CN" altLang="en-US">
                <a:sym typeface="+mn-ea"/>
              </a:rPr>
              <a:t>七、进行护理操作、治疗时需保护患者的隐私，必要时用屏风与隔帘遮挡。</a:t>
            </a:r>
            <a:endParaRPr lang="zh-CN" altLang="en-US"/>
          </a:p>
          <a:p>
            <a:r>
              <a:rPr lang="en-US" altLang="zh-CN">
                <a:sym typeface="+mn-ea"/>
              </a:rPr>
              <a:t>  </a:t>
            </a:r>
            <a:r>
              <a:rPr lang="zh-CN" altLang="en-US">
                <a:sym typeface="+mn-ea"/>
              </a:rPr>
              <a:t>八、重大抢救完毕，有关护士应参加临床讨论会。</a:t>
            </a:r>
            <a:endParaRPr lang="zh-CN" altLang="en-US"/>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4" name="文本框 3"/>
          <p:cNvSpPr txBox="1"/>
          <p:nvPr/>
        </p:nvSpPr>
        <p:spPr>
          <a:xfrm>
            <a:off x="304800" y="838200"/>
            <a:ext cx="8559165" cy="532447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marL="0" indent="0" fontAlgn="base">
              <a:lnSpc>
                <a:spcPct val="170000"/>
              </a:lnSpc>
              <a:buNone/>
            </a:pPr>
            <a:r>
              <a:rPr lang="en-US" altLang="zh-CN" b="1">
                <a:sym typeface="+mn-ea"/>
              </a:rPr>
              <a:t>2</a:t>
            </a:r>
            <a:r>
              <a:rPr lang="zh-CN" altLang="en-US" b="1">
                <a:sym typeface="+mn-ea"/>
              </a:rPr>
              <a:t>、护理查对制度</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一、医嘱查对制度</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（一）处理医嘱应做到两名护士进行核对，对有疑问的医嘱必须查清后方可执行。</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（二）医嘱需班班核对，每日总对，护士长每周至少参与总对1次，凡参与查对者，在医嘱总对本上签全名。</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三）抢救患者时，医生下达的口头医嘱，护士须大声完整复述一遍，医生确认无误后方可执行，用后的安瓿需经二人核对后再弃去。抢救结束后督促医生及时补记医嘱，执行护士签名，执行时间为抢救当时时间。</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二、注射、输液、服药等操作必须严格执行三查八对</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（一）三查：操作前查，操作中查，操作后查。</a:t>
            </a:r>
            <a:endParaRPr lang="zh-CN" altLang="en-US" strike="noStrike" noProof="1"/>
          </a:p>
          <a:p>
            <a:pPr fontAlgn="base">
              <a:lnSpc>
                <a:spcPct val="150000"/>
              </a:lnSpc>
              <a:spcBef>
                <a:spcPts val="100"/>
              </a:spcBef>
              <a:spcAft>
                <a:spcPts val="100"/>
              </a:spcAft>
            </a:pPr>
            <a:r>
              <a:rPr lang="zh-CN" altLang="en-US">
                <a:sym typeface="+mn-ea"/>
              </a:rPr>
              <a:t>具体检查内容：</a:t>
            </a:r>
            <a:endParaRPr lang="zh-CN" altLang="en-US" strike="noStrike" noProof="1"/>
          </a:p>
          <a:p>
            <a:pPr fontAlgn="base">
              <a:lnSpc>
                <a:spcPct val="150000"/>
              </a:lnSpc>
              <a:spcBef>
                <a:spcPts val="100"/>
              </a:spcBef>
              <a:spcAft>
                <a:spcPts val="100"/>
              </a:spcAft>
            </a:pPr>
            <a:r>
              <a:rPr lang="en-US" altLang="zh-CN">
                <a:sym typeface="+mn-ea"/>
              </a:rPr>
              <a:t>  </a:t>
            </a:r>
            <a:r>
              <a:rPr lang="zh-CN" altLang="en-US">
                <a:sym typeface="+mn-ea"/>
              </a:rPr>
              <a:t>1．查药物有无沉淀、变质、浑浊、安瓿药瓶有无裂痕、瓶口有无松动。</a:t>
            </a:r>
            <a:endParaRPr lang="zh-CN" altLang="en-US"/>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2" name="文本框 1"/>
          <p:cNvSpPr txBox="1"/>
          <p:nvPr/>
        </p:nvSpPr>
        <p:spPr>
          <a:xfrm>
            <a:off x="152400" y="685800"/>
            <a:ext cx="8597900" cy="535686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nSpc>
                <a:spcPct val="150000"/>
              </a:lnSpc>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2．查药物的有效期、批号和配伍禁忌。</a:t>
            </a:r>
            <a:endParaRPr lang="zh-CN" altLang="en-US"/>
          </a:p>
          <a:p>
            <a:pPr>
              <a:lnSpc>
                <a:spcPct val="150000"/>
              </a:lnSpc>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3．查输液器、注射器包装是否完好，是否在有效期内，注射器有无漏气、针头是否锐利完好。</a:t>
            </a:r>
            <a:endParaRPr lang="zh-CN" altLang="en-US"/>
          </a:p>
          <a:p>
            <a:pPr>
              <a:lnSpc>
                <a:spcPct val="150000"/>
              </a:lnSpc>
              <a:spcBef>
                <a:spcPts val="100"/>
              </a:spcBef>
              <a:spcAft>
                <a:spcPts val="100"/>
              </a:spcAft>
            </a:pPr>
            <a:r>
              <a:rPr lang="en-US" altLang="zh-CN">
                <a:sym typeface="+mn-ea"/>
              </a:rPr>
              <a:t>  </a:t>
            </a:r>
            <a:r>
              <a:rPr lang="zh-CN" altLang="en-US">
                <a:sym typeface="+mn-ea"/>
              </a:rPr>
              <a:t>（二）八对：对床号、姓名、药名、浓度、剂量、时间、用法、有效期。</a:t>
            </a:r>
            <a:endParaRPr lang="zh-CN" altLang="en-US"/>
          </a:p>
          <a:p>
            <a:pPr>
              <a:lnSpc>
                <a:spcPct val="150000"/>
              </a:lnSpc>
              <a:spcBef>
                <a:spcPts val="100"/>
              </a:spcBef>
              <a:spcAft>
                <a:spcPts val="100"/>
              </a:spcAft>
            </a:pPr>
            <a:r>
              <a:rPr lang="en-US" altLang="zh-CN">
                <a:sym typeface="+mn-ea"/>
              </a:rPr>
              <a:t>  </a:t>
            </a:r>
            <a:r>
              <a:rPr lang="zh-CN" altLang="en-US">
                <a:sym typeface="+mn-ea"/>
              </a:rPr>
              <a:t>（三）护士进行各项治疗护理时，应认真查对病人基本信息，如姓名、性别、年龄、门诊号/住院号、床号及药物过敏史、既往史等。</a:t>
            </a:r>
            <a:endParaRPr lang="zh-CN" altLang="en-US"/>
          </a:p>
          <a:p>
            <a:pPr>
              <a:lnSpc>
                <a:spcPct val="150000"/>
              </a:lnSpc>
              <a:spcBef>
                <a:spcPts val="100"/>
              </a:spcBef>
              <a:spcAft>
                <a:spcPts val="100"/>
              </a:spcAft>
            </a:pPr>
            <a:r>
              <a:rPr lang="en-US" altLang="zh-CN">
                <a:sym typeface="+mn-ea"/>
              </a:rPr>
              <a:t> </a:t>
            </a:r>
            <a:r>
              <a:rPr lang="zh-CN" altLang="en-US">
                <a:sym typeface="+mn-ea"/>
              </a:rPr>
              <a:t>（四）摆药后必须经第二人核对方可执行。</a:t>
            </a:r>
            <a:endParaRPr lang="zh-CN" altLang="en-US"/>
          </a:p>
          <a:p>
            <a:pPr>
              <a:lnSpc>
                <a:spcPct val="150000"/>
              </a:lnSpc>
              <a:spcBef>
                <a:spcPts val="100"/>
              </a:spcBef>
              <a:spcAft>
                <a:spcPts val="100"/>
              </a:spcAft>
            </a:pPr>
            <a:r>
              <a:rPr lang="en-US" altLang="zh-CN">
                <a:sym typeface="+mn-ea"/>
              </a:rPr>
              <a:t>  </a:t>
            </a:r>
            <a:r>
              <a:rPr lang="zh-CN" altLang="en-US">
                <a:sym typeface="+mn-ea"/>
              </a:rPr>
              <a:t>（五）对易致过敏的药，给药前需询问患者有无过敏史、家族史；使用毒、麻、第一类精神药品时，要经过双人核对，用后保留安瓿。</a:t>
            </a:r>
            <a:endParaRPr lang="zh-CN" altLang="en-US"/>
          </a:p>
          <a:p>
            <a:r>
              <a:rPr lang="en-US" altLang="zh-CN">
                <a:sym typeface="+mn-ea"/>
              </a:rPr>
              <a:t>  </a:t>
            </a:r>
            <a:r>
              <a:rPr lang="zh-CN" altLang="en-US">
                <a:sym typeface="+mn-ea"/>
              </a:rPr>
              <a:t>（六）发药或注射时，如患者提出疑问，应及时查清，确认无误后向患者解释后方可执行，必要时与医生联系。</a:t>
            </a:r>
            <a:endParaRPr lang="zh-CN" altLang="en-US">
              <a:sym typeface="+mn-ea"/>
            </a:endParaRPr>
          </a:p>
          <a:p>
            <a:endParaRPr lang="zh-CN" altLang="en-US">
              <a:sym typeface="+mn-ea"/>
            </a:endParaRPr>
          </a:p>
          <a:p>
            <a:endParaRPr lang="zh-CN" altLang="en-US"/>
          </a:p>
          <a:p>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4" name="文本框 3"/>
          <p:cNvSpPr txBox="1"/>
          <p:nvPr/>
        </p:nvSpPr>
        <p:spPr>
          <a:xfrm>
            <a:off x="152400" y="914400"/>
            <a:ext cx="8810625" cy="147637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en-US">
                <a:sym typeface="+mn-ea"/>
              </a:rPr>
              <a:t>三、输血查对制度</a:t>
            </a:r>
            <a:endParaRPr lang="zh-CN" altLang="en-US"/>
          </a:p>
          <a:p>
            <a:r>
              <a:rPr lang="en-US" altLang="zh-CN">
                <a:sym typeface="+mn-ea"/>
              </a:rPr>
              <a:t>  </a:t>
            </a:r>
            <a:r>
              <a:rPr lang="zh-CN" altLang="en-US">
                <a:sym typeface="+mn-ea"/>
              </a:rPr>
              <a:t>严格执行“三查十一对”</a:t>
            </a:r>
            <a:endParaRPr lang="zh-CN" altLang="en-US"/>
          </a:p>
          <a:p>
            <a:r>
              <a:rPr lang="en-US" altLang="zh-CN">
                <a:sym typeface="+mn-ea"/>
              </a:rPr>
              <a:t>  </a:t>
            </a:r>
            <a:r>
              <a:rPr lang="zh-CN" altLang="en-US">
                <a:sym typeface="+mn-ea"/>
              </a:rPr>
              <a:t>三查：查血液有效期、查血液质量、查输血装置是否完好。</a:t>
            </a:r>
            <a:endParaRPr lang="zh-CN" altLang="en-US"/>
          </a:p>
          <a:p>
            <a:r>
              <a:rPr lang="en-US" altLang="zh-CN">
                <a:sym typeface="+mn-ea"/>
              </a:rPr>
              <a:t>  </a:t>
            </a:r>
            <a:r>
              <a:rPr lang="zh-CN" altLang="en-US">
                <a:sym typeface="+mn-ea"/>
              </a:rPr>
              <a:t>十一对：对床号、姓名、性别、年龄、科别、住院号/门急诊卡号、血袋号、血型、交叉配血试验结果、血液种类、</a:t>
            </a:r>
            <a:endParaRPr lang="zh-CN" altLang="en-US"/>
          </a:p>
        </p:txBody>
      </p:sp>
      <p:sp>
        <p:nvSpPr>
          <p:cNvPr id="5" name="文本框 4"/>
          <p:cNvSpPr txBox="1"/>
          <p:nvPr/>
        </p:nvSpPr>
        <p:spPr>
          <a:xfrm>
            <a:off x="82550" y="2590800"/>
            <a:ext cx="8808085" cy="435165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lnSpc>
                <a:spcPct val="140000"/>
              </a:lnSpc>
            </a:pPr>
            <a:r>
              <a:rPr lang="zh-CN" altLang="en-US">
                <a:sym typeface="宋体" panose="02010600030101010101" pitchFamily="2" charset="-122"/>
              </a:rPr>
              <a:t>四、标本采集核对制度</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（一）护士应掌握各种标本的正确留取方法。</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（二）采集标本严格遵医嘱执行。</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（三）认真执行查对制度，医嘱和条码信息逐项核对无误后，方可执行。</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（四）标本采集前要再次核对试管上的条码信息与患者是否相符。</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（五）输血、配血抽取标本时，必须两人核对无误后抽取并签名。</a:t>
            </a:r>
            <a:endParaRPr lang="zh-CN" altLang="en-US">
              <a:sym typeface="宋体" panose="02010600030101010101" pitchFamily="2" charset="-122"/>
            </a:endParaRPr>
          </a:p>
          <a:p>
            <a:pPr>
              <a:lnSpc>
                <a:spcPct val="140000"/>
              </a:lnSpc>
            </a:pPr>
            <a:endParaRPr lang="zh-CN" altLang="en-US">
              <a:sym typeface="宋体" panose="02010600030101010101" pitchFamily="2" charset="-122"/>
            </a:endParaRPr>
          </a:p>
          <a:p>
            <a:pPr>
              <a:lnSpc>
                <a:spcPct val="140000"/>
              </a:lnSpc>
            </a:pPr>
            <a:r>
              <a:rPr lang="zh-CN" altLang="en-US">
                <a:sym typeface="宋体" panose="02010600030101010101" pitchFamily="2" charset="-122"/>
              </a:rPr>
              <a:t>五、饮食查对</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（一）每天查对饮食与医嘱是否相符。</a:t>
            </a:r>
            <a:endParaRPr lang="zh-CN" altLang="en-US">
              <a:sym typeface="宋体" panose="02010600030101010101" pitchFamily="2" charset="-122"/>
            </a:endParaRPr>
          </a:p>
          <a:p>
            <a:pPr>
              <a:lnSpc>
                <a:spcPct val="140000"/>
              </a:lnSpc>
            </a:pPr>
            <a:r>
              <a:rPr lang="en-US" altLang="zh-CN">
                <a:sym typeface="宋体" panose="02010600030101010101" pitchFamily="2" charset="-122"/>
              </a:rPr>
              <a:t>  </a:t>
            </a:r>
            <a:r>
              <a:rPr lang="zh-CN" altLang="en-US">
                <a:sym typeface="宋体" panose="02010600030101010101" pitchFamily="2" charset="-122"/>
              </a:rPr>
              <a:t>（二）对特殊治疗饮食、检查饮食，护士应检查落实。</a:t>
            </a:r>
            <a:endParaRPr lang="zh-CN" altLang="en-US" b="1">
              <a:sym typeface="宋体" panose="02010600030101010101" pitchFamily="2" charset="-122"/>
            </a:endParaRPr>
          </a:p>
          <a:p>
            <a:pPr>
              <a:lnSpc>
                <a:spcPct val="140000"/>
              </a:lnSpc>
            </a:pPr>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6" name="文本框 5"/>
          <p:cNvSpPr txBox="1"/>
          <p:nvPr/>
        </p:nvSpPr>
        <p:spPr>
          <a:xfrm>
            <a:off x="2819400" y="2209800"/>
            <a:ext cx="3910965" cy="460375"/>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buFont typeface="Arial" pitchFamily="34" charset="0"/>
            </a:pPr>
            <a:endParaRPr lang="zh-CN" altLang="en-US" sz="1200"/>
          </a:p>
          <a:p>
            <a:endParaRPr lang="en-US" altLang="zh-CN" sz="1200"/>
          </a:p>
        </p:txBody>
      </p:sp>
      <p:sp>
        <p:nvSpPr>
          <p:cNvPr id="4" name="文本框 3"/>
          <p:cNvSpPr txBox="1"/>
          <p:nvPr/>
        </p:nvSpPr>
        <p:spPr>
          <a:xfrm>
            <a:off x="292735" y="838200"/>
            <a:ext cx="8851265" cy="563626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a:spcBef>
                <a:spcPts val="100"/>
              </a:spcBef>
              <a:spcAft>
                <a:spcPts val="100"/>
              </a:spcAft>
            </a:pPr>
            <a:r>
              <a:rPr lang="en-US" altLang="zh-CN" b="1">
                <a:sym typeface="宋体" panose="02010600030101010101" pitchFamily="2" charset="-122"/>
              </a:rPr>
              <a:t>3</a:t>
            </a:r>
            <a:r>
              <a:rPr lang="zh-CN" altLang="en-US" b="1">
                <a:sym typeface="宋体" panose="02010600030101010101" pitchFamily="2" charset="-122"/>
              </a:rPr>
              <a:t>、执行医嘱制度</a:t>
            </a:r>
            <a:endParaRPr lang="zh-CN" altLang="en-US" b="1">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一、护士阅读医嘱后，先处理紧急医嘱，后处理其他医嘱，做到先急后缓。</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二、医嘱的执行应严格执行查对制度，确认医嘱准确无误后方可执行。</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三、执行医嘱过程中，如发现医嘱有违反法律、法规、规章和临床技术操作     规范、常规、怀疑医嘱存在错误，护士有权拒绝执行，并及时报告医生，必 要时向所在科室负责人或上级领导报告。</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四、一般情况下，护士不得执行口头医嘱，因抢救急危患者需要下达口头医嘱时，护士应复诵一遍，医生核对准确无误后方可执行，抢救结束后，要求医师据实补记医嘱。</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五、医嘱执行记录需客观、真实、原始，执行人签全名和执行时间。因抢救病人未能及时签署记录的，应在抢救结束后6小时内据实补记。</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六、凡需下一班执行的医嘱，要交代清楚，并做好交班记录和标记，接班者严格执行，执行后签全名和执行时间。</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七、对因各种原因患者未能及时用药者应及时报告医生，根据医嘱做好处理，并做好护理记录。</a:t>
            </a:r>
            <a:endParaRPr lang="zh-CN" altLang="en-US">
              <a:sym typeface="宋体" panose="02010600030101010101" pitchFamily="2" charset="-122"/>
            </a:endParaRPr>
          </a:p>
          <a:p>
            <a:pPr>
              <a:spcBef>
                <a:spcPts val="100"/>
              </a:spcBef>
              <a:spcAft>
                <a:spcPts val="100"/>
              </a:spcAft>
            </a:pPr>
            <a:r>
              <a:rPr lang="en-US" altLang="zh-CN">
                <a:sym typeface="宋体" panose="02010600030101010101" pitchFamily="2" charset="-122"/>
              </a:rPr>
              <a:t>  </a:t>
            </a:r>
            <a:r>
              <a:rPr lang="zh-CN" altLang="en-US">
                <a:sym typeface="宋体" panose="02010600030101010101" pitchFamily="2" charset="-122"/>
              </a:rPr>
              <a:t>八、手术、分娩应停止术前、产前医嘱，手术、分娩后执行术后、产后医嘱，出院、转院、转科、死亡病人应及时注销各种执行单。</a:t>
            </a:r>
            <a:endParaRPr lang="zh-CN" altLang="en-US">
              <a:sym typeface="宋体" panose="02010600030101010101" pitchFamily="2" charset="-122"/>
            </a:endParaRPr>
          </a:p>
          <a:p>
            <a:pPr>
              <a:spcBef>
                <a:spcPts val="100"/>
              </a:spcBef>
              <a:spcAft>
                <a:spcPts val="100"/>
              </a:spcAft>
            </a:pPr>
            <a:r>
              <a:rPr lang="zh-CN" altLang="en-US">
                <a:sym typeface="宋体" panose="02010600030101010101" pitchFamily="2" charset="-122"/>
              </a:rPr>
              <a:t>执行医嘱流程</a:t>
            </a:r>
            <a:endParaRPr lang="zh-CN" altLang="en-US">
              <a:sym typeface="宋体" panose="02010600030101010101" pitchFamily="2" charset="-122"/>
            </a:endParaRPr>
          </a:p>
          <a:p>
            <a:pPr>
              <a:spcBef>
                <a:spcPts val="100"/>
              </a:spcBef>
              <a:spcAft>
                <a:spcPts val="100"/>
              </a:spcAft>
            </a:pPr>
            <a:r>
              <a:rPr lang="zh-CN" altLang="en-US">
                <a:sym typeface="宋体" panose="02010600030101010101" pitchFamily="2" charset="-122"/>
              </a:rPr>
              <a:t>阅读——确认——打印执行单——执行——疗效及不良反应观察</a:t>
            </a:r>
            <a:endParaRPr lang="zh-CN" altLang="en-US">
              <a:sym typeface="宋体" panose="02010600030101010101" pitchFamily="2" charset="-122"/>
            </a:endParaRPr>
          </a:p>
          <a:p>
            <a:pPr>
              <a:spcBef>
                <a:spcPts val="100"/>
              </a:spcBef>
              <a:spcAft>
                <a:spcPts val="100"/>
              </a:spcAft>
            </a:pPr>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76200" y="838200"/>
            <a:ext cx="8528685" cy="396938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宋体" panose="02010600030101010101" pitchFamily="2" charset="-122"/>
              </a:rPr>
              <a:t>4</a:t>
            </a:r>
            <a:r>
              <a:rPr lang="zh-CN" altLang="en-US" b="1">
                <a:sym typeface="宋体" panose="02010600030101010101" pitchFamily="2" charset="-122"/>
              </a:rPr>
              <a:t>、护士交接班制度</a:t>
            </a:r>
            <a:endParaRPr lang="zh-CN" altLang="en-US" b="1">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一、接班者提前15分钟到岗，清点药品、物品等，阅读病室交班报告、护理记录等。</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二、认真做好书面、床头、口头交接班，内容包括：</a:t>
            </a:r>
            <a:endParaRPr lang="zh-CN" altLang="en-US">
              <a:sym typeface="宋体" panose="02010600030101010101" pitchFamily="2" charset="-122"/>
            </a:endParaRPr>
          </a:p>
          <a:p>
            <a:r>
              <a:rPr lang="zh-CN" altLang="en-US">
                <a:sym typeface="宋体" panose="02010600030101010101" pitchFamily="2" charset="-122"/>
              </a:rPr>
              <a:t>（一）住院患者总数、出入院、转科（院）、手术（分娩）、死亡人数以及危重、抢救患者、特殊检查、各种标本等。</a:t>
            </a:r>
            <a:endParaRPr lang="zh-CN" altLang="en-US">
              <a:sym typeface="宋体" panose="02010600030101010101" pitchFamily="2" charset="-122"/>
            </a:endParaRPr>
          </a:p>
          <a:p>
            <a:r>
              <a:rPr lang="zh-CN" altLang="en-US">
                <a:sym typeface="宋体" panose="02010600030101010101" pitchFamily="2" charset="-122"/>
              </a:rPr>
              <a:t>（二）床头重点交接危重、抢救、昏迷、大手术、瘫痪等患者的病情，包括生命体征、输液、皮肤、各种管道、护理安全、特殊治疗及各专科护理执行等。</a:t>
            </a:r>
            <a:endParaRPr lang="zh-CN" altLang="en-US">
              <a:sym typeface="宋体" panose="02010600030101010101" pitchFamily="2" charset="-122"/>
            </a:endParaRPr>
          </a:p>
          <a:p>
            <a:r>
              <a:rPr lang="zh-CN" altLang="en-US">
                <a:sym typeface="宋体" panose="02010600030101010101" pitchFamily="2" charset="-122"/>
              </a:rPr>
              <a:t>（三）贵重、毒、麻、精神药品及抢救药品、器械、仪器的数量、功能状态等。</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三、如未行交接班，交班者不得离开岗位。交接班过程中如发现问题，要及时查明原因，交班时发现问题，应由交班者负责，接班后如因交班不清出现的问题，由接班者负责。</a:t>
            </a:r>
            <a:endParaRPr lang="zh-CN" altLang="en-US">
              <a:sym typeface="宋体" panose="02010600030101010101" pitchFamily="2" charset="-122"/>
            </a:endParaRPr>
          </a:p>
          <a:p>
            <a:r>
              <a:rPr lang="zh-CN" altLang="en-US">
                <a:sym typeface="宋体" panose="02010600030101010101" pitchFamily="2" charset="-122"/>
              </a:rPr>
              <a:t>四、白班应为夜班做好药品、物品准备，确保仪器设备处于完好备用状态。</a:t>
            </a:r>
            <a:endParaRPr lang="zh-CN" altLang="en-US">
              <a:sym typeface="宋体" panose="02010600030101010101" pitchFamily="2" charset="-122"/>
            </a:endParaRPr>
          </a:p>
          <a:p>
            <a:r>
              <a:rPr lang="zh-CN" altLang="en-US">
                <a:sym typeface="宋体" panose="02010600030101010101" pitchFamily="2" charset="-122"/>
              </a:rPr>
              <a:t>五、保持病房清洁、整齐、安静、安全。</a:t>
            </a:r>
            <a:endParaRPr lang="zh-CN" altLang="en-US"/>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2" name="文本框 1"/>
          <p:cNvSpPr txBox="1"/>
          <p:nvPr/>
        </p:nvSpPr>
        <p:spPr>
          <a:xfrm>
            <a:off x="381000" y="890270"/>
            <a:ext cx="8692515" cy="507746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宋体" panose="02010600030101010101" pitchFamily="2" charset="-122"/>
              </a:rPr>
              <a:t>5</a:t>
            </a:r>
            <a:r>
              <a:rPr lang="zh-CN" altLang="en-US" b="1">
                <a:sym typeface="宋体" panose="02010600030101010101" pitchFamily="2" charset="-122"/>
              </a:rPr>
              <a:t>、输血安全管理制度</a:t>
            </a:r>
            <a:endParaRPr lang="zh-CN" altLang="en-US" b="1">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一、根据医嘱、输血申请单，由两名护士核对患者床号、姓名、性别、年龄、住院号、血型（含Rh 因子）、肝功能，并至病人床边与患者核实配血管上的条码信息无误后方可抽取配型血标本。</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二、护士抽取血标本后， 两名护士分别在输血申请单上签全名。有2个以上患者需同时配血时，应做到一次配血一人一单一管。</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三、专人负责将配型血标本和输血申请单送交输血科。</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四、患者血型鉴定单应由两名护士认真核对（姓名、床号、住院号、血型），血型告知患者或其家属，病房护士在术前准备中要检查核对血型鉴定单。手术室护士除常规核对外，术前还必须与患者核对血型。</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五、由护士到输血科与发血者共同查对病室/门急诊、床号、住院号、患者姓名、性别、年龄、血型（含Rh 因子）、交叉配血试验结果、血袋编号、血液种类、血量、血液有效期，以及血的外观等，信息无误后双方共同在临床交叉配血记录单上签全名。</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六、血液一旦从输血科发出，不得退回输血科。</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七、凡血袋有下列情形之一的，一律不得发出或接收：</a:t>
            </a:r>
            <a:endParaRPr lang="zh-CN" altLang="en-US">
              <a:sym typeface="宋体" panose="02010600030101010101" pitchFamily="2" charset="-122"/>
            </a:endParaRPr>
          </a:p>
          <a:p>
            <a:r>
              <a:rPr lang="zh-CN" altLang="en-US">
                <a:sym typeface="宋体" panose="02010600030101010101" pitchFamily="2" charset="-122"/>
              </a:rPr>
              <a:t>（一）标签破损、字迹不清；</a:t>
            </a:r>
            <a:endParaRPr lang="zh-CN" altLang="en-US">
              <a:sym typeface="宋体" panose="02010600030101010101" pitchFamily="2" charset="-122"/>
            </a:endParaRPr>
          </a:p>
          <a:p>
            <a:r>
              <a:rPr lang="zh-CN" altLang="en-US">
                <a:sym typeface="宋体" panose="02010600030101010101" pitchFamily="2" charset="-122"/>
              </a:rPr>
              <a:t>（二）血袋有破损、漏血；</a:t>
            </a:r>
            <a:endParaRPr lang="zh-CN" altLang="en-US">
              <a:sym typeface="宋体" panose="02010600030101010101" pitchFamily="2" charset="-122"/>
            </a:endParaRPr>
          </a:p>
          <a:p>
            <a:r>
              <a:rPr lang="zh-CN" altLang="en-US">
                <a:sym typeface="宋体" panose="02010600030101010101" pitchFamily="2" charset="-122"/>
              </a:rPr>
              <a:t>（三）血液中有明显凝块；</a:t>
            </a:r>
            <a:endParaRPr lang="zh-CN" altLang="en-US"/>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228600" y="990600"/>
            <a:ext cx="8615680" cy="618553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a:sym typeface="宋体" panose="02010600030101010101" pitchFamily="2" charset="-122"/>
              </a:rPr>
              <a:t>  ( </a:t>
            </a:r>
            <a:r>
              <a:rPr lang="zh-CN" altLang="en-US">
                <a:sym typeface="宋体" panose="02010600030101010101" pitchFamily="2" charset="-122"/>
              </a:rPr>
              <a:t>四）血浆呈乳糜状或灰暗色；</a:t>
            </a:r>
            <a:endParaRPr lang="zh-CN" altLang="en-US">
              <a:sym typeface="宋体" panose="02010600030101010101" pitchFamily="2" charset="-122"/>
            </a:endParaRPr>
          </a:p>
          <a:p>
            <a:r>
              <a:rPr lang="zh-CN" altLang="en-US">
                <a:sym typeface="宋体" panose="02010600030101010101" pitchFamily="2" charset="-122"/>
              </a:rPr>
              <a:t>（五）血浆中有明显气泡、絮状物或粗大颗粒；</a:t>
            </a:r>
            <a:endParaRPr lang="zh-CN" altLang="en-US">
              <a:sym typeface="宋体" panose="02010600030101010101" pitchFamily="2" charset="-122"/>
            </a:endParaRPr>
          </a:p>
          <a:p>
            <a:r>
              <a:rPr lang="zh-CN" altLang="en-US">
                <a:sym typeface="宋体" panose="02010600030101010101" pitchFamily="2" charset="-122"/>
              </a:rPr>
              <a:t>（六）未摇动时血浆层与红细胞的界面不清或交界面上出现溶血；</a:t>
            </a:r>
            <a:endParaRPr lang="zh-CN" altLang="en-US">
              <a:sym typeface="宋体" panose="02010600030101010101" pitchFamily="2" charset="-122"/>
            </a:endParaRPr>
          </a:p>
          <a:p>
            <a:r>
              <a:rPr lang="zh-CN" altLang="en-US">
                <a:sym typeface="宋体" panose="02010600030101010101" pitchFamily="2" charset="-122"/>
              </a:rPr>
              <a:t>（七）红细胞层呈紫红色；</a:t>
            </a:r>
            <a:endParaRPr lang="zh-CN" altLang="en-US">
              <a:sym typeface="宋体" panose="02010600030101010101" pitchFamily="2" charset="-122"/>
            </a:endParaRPr>
          </a:p>
          <a:p>
            <a:r>
              <a:rPr lang="zh-CN" altLang="en-US">
                <a:sym typeface="宋体" panose="02010600030101010101" pitchFamily="2" charset="-122"/>
              </a:rPr>
              <a:t>（八）过期或其他须查证的情况。</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八、从输血科取出的血应尽快输注，不得自行贮血。输血前应将血袋内的成分轻轻混匀，避免剧烈震荡。血液内不得加入其他药物，如需稀释只能用静脉注射生理盐水。</a:t>
            </a:r>
            <a:endParaRPr lang="zh-CN" altLang="en-US">
              <a:sym typeface="宋体" panose="02010600030101010101" pitchFamily="2" charset="-122"/>
            </a:endParaRPr>
          </a:p>
          <a:p>
            <a:r>
              <a:rPr lang="zh-CN" altLang="en-US">
                <a:sym typeface="宋体" panose="02010600030101010101" pitchFamily="2" charset="-122"/>
              </a:rPr>
              <a:t>护士执行输血医嘱时，严格执行双人核查核对制度，正确执行输血的“三查十一对”，两名护士同时携输血执行单和血到床边核对病人姓名、床号、住院号及血型，输血时做到一次一人一份，并在规定时限内输注。操作者与核对者均在相应的输血单栏内签全名。</a:t>
            </a:r>
            <a:endParaRPr lang="zh-CN" altLang="en-US">
              <a:sym typeface="宋体" panose="02010600030101010101" pitchFamily="2" charset="-122"/>
            </a:endParaRPr>
          </a:p>
          <a:p>
            <a:r>
              <a:rPr lang="en-US" altLang="zh-CN">
                <a:sym typeface="宋体" panose="02010600030101010101" pitchFamily="2" charset="-122"/>
              </a:rPr>
              <a:t> (</a:t>
            </a:r>
            <a:r>
              <a:rPr lang="zh-CN" altLang="en-US">
                <a:sym typeface="宋体" panose="02010600030101010101" pitchFamily="2" charset="-122"/>
              </a:rPr>
              <a:t>一）三查：查血液有效期；查输血装置是否符合标准、完整，在有效期之内；查血液质量。</a:t>
            </a:r>
            <a:endParaRPr lang="zh-CN" altLang="en-US">
              <a:sym typeface="宋体" panose="02010600030101010101" pitchFamily="2" charset="-122"/>
            </a:endParaRPr>
          </a:p>
          <a:p>
            <a:r>
              <a:rPr lang="zh-CN" altLang="en-US">
                <a:sym typeface="宋体" panose="02010600030101010101" pitchFamily="2" charset="-122"/>
              </a:rPr>
              <a:t>（二）十一对：对床号、姓名、性别、年龄、住院号/门急诊卡号、科别、血袋编号、血液剂量、血液成分、血型鉴定单、交叉配血试验单。</a:t>
            </a:r>
            <a:endParaRPr lang="zh-CN" altLang="en-US">
              <a:sym typeface="宋体" panose="02010600030101010101" pitchFamily="2" charset="-122"/>
            </a:endParaRPr>
          </a:p>
          <a:p>
            <a:r>
              <a:rPr lang="zh-CN" altLang="en-US">
                <a:sym typeface="宋体" panose="02010600030101010101" pitchFamily="2" charset="-122"/>
              </a:rPr>
              <a:t>十、输血前后用生理盐水冲洗输血器。连续输用不同供血者的血液时、前一袋血输尽后，用生理盐水冲洗输血器，再接下一袋血继续输注，每袋输血前应两名护士到床边核对。</a:t>
            </a:r>
            <a:endParaRPr lang="zh-CN" altLang="en-US">
              <a:sym typeface="宋体" panose="02010600030101010101" pitchFamily="2" charset="-122"/>
            </a:endParaRPr>
          </a:p>
          <a:p>
            <a:endParaRPr lang="zh-CN" altLang="en-US">
              <a:sym typeface="宋体" panose="02010600030101010101" pitchFamily="2" charset="-122"/>
            </a:endParaRPr>
          </a:p>
          <a:p>
            <a:endParaRPr lang="zh-CN" altLang="en-US">
              <a:sym typeface="宋体" panose="02010600030101010101" pitchFamily="2" charset="-122"/>
            </a:endParaRPr>
          </a:p>
          <a:p>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609600" y="990600"/>
            <a:ext cx="8383905" cy="452310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a:sym typeface="+mn-ea"/>
              </a:rPr>
              <a:t>十一、密切监测输血过程中临床症状和生命体征变化；输血过程中应先慢后快，再根据病情和年龄调整输注速度，并严密观察受血者有无输血反应，如出现异常情况应及时处理：</a:t>
            </a:r>
            <a:endParaRPr lang="en-US" altLang="zh-CN"/>
          </a:p>
          <a:p>
            <a:r>
              <a:rPr lang="en-US" altLang="zh-CN">
                <a:sym typeface="+mn-ea"/>
              </a:rPr>
              <a:t>（一）减慢或停止输血，用生理盐水维持静脉通路。</a:t>
            </a:r>
            <a:endParaRPr lang="en-US" altLang="zh-CN"/>
          </a:p>
          <a:p>
            <a:r>
              <a:rPr lang="en-US" altLang="zh-CN">
                <a:sym typeface="+mn-ea"/>
              </a:rPr>
              <a:t>（二）立即通知值班医师和输血科值班人员，及时检查、治疗和抢救，并查找原因，做好记录。</a:t>
            </a:r>
            <a:endParaRPr lang="en-US" altLang="zh-CN"/>
          </a:p>
          <a:p>
            <a:r>
              <a:rPr lang="en-US" altLang="zh-CN">
                <a:sym typeface="+mn-ea"/>
              </a:rPr>
              <a:t>（三）疑为溶血性或细菌污染性输血反应，应立即停止输血，及时报告上级医师，在积极治疗抢救的同时，做以下核对检查：</a:t>
            </a:r>
            <a:endParaRPr lang="en-US" altLang="zh-CN"/>
          </a:p>
          <a:p>
            <a:r>
              <a:rPr lang="en-US" altLang="zh-CN">
                <a:sym typeface="+mn-ea"/>
              </a:rPr>
              <a:t>1.核对用血申请单，血袋标签、交叉配血试验记录；</a:t>
            </a:r>
            <a:endParaRPr lang="en-US" altLang="zh-CN"/>
          </a:p>
          <a:p>
            <a:r>
              <a:rPr lang="en-US" altLang="zh-CN">
                <a:sym typeface="+mn-ea"/>
              </a:rPr>
              <a:t>2.核对受血者及供血者ABO血型、RhD血型。</a:t>
            </a:r>
            <a:endParaRPr lang="en-US" altLang="zh-CN"/>
          </a:p>
          <a:p>
            <a:r>
              <a:rPr lang="en-US" altLang="zh-CN">
                <a:sym typeface="+mn-ea"/>
              </a:rPr>
              <a:t>（四）剩余血及输血用具均需交输血科进一步检验，积极配合医师或输血科进行输血不良反应的各项检测。</a:t>
            </a:r>
            <a:endParaRPr lang="en-US" altLang="zh-CN"/>
          </a:p>
          <a:p>
            <a:r>
              <a:rPr lang="en-US" altLang="zh-CN">
                <a:sym typeface="+mn-ea"/>
              </a:rPr>
              <a:t>十二、输血护理记录包括异体输血的献血码、品种、ABO、RhD血型、剂量，输血起止时间，输注过程的监测记录及有无输血反应，输血反应处理与转归等。</a:t>
            </a:r>
            <a:endParaRPr lang="en-US" altLang="zh-CN"/>
          </a:p>
          <a:p>
            <a:r>
              <a:rPr lang="en-US" altLang="zh-CN">
                <a:sym typeface="+mn-ea"/>
              </a:rPr>
              <a:t>十三、输血完毕后护士应及时将血袋放入血袋临时存放处中，由护理人员及时送回输血科集中处理。 </a:t>
            </a: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rPr>
              <a:t>ZCP     2012.8.27</a:t>
            </a:r>
            <a:endParaRPr kumimoji="0" lang="en-US" altLang="zh-CN" sz="1400" b="0" i="0" u="none" strike="noStrike" kern="1200" cap="none" spc="0" normalizeH="0" baseline="0" noProof="0" smtClean="0">
              <a:ln>
                <a:noFill/>
              </a:ln>
              <a:solidFill>
                <a:schemeClr val="tx1"/>
              </a:solidFill>
              <a:effectLst/>
              <a:uLnTx/>
              <a:uFillTx/>
              <a:latin typeface="Arial" pitchFamily="34" charset="0"/>
              <a:ea typeface="宋体" panose="02010600030101010101" pitchFamily="2" charset="-122"/>
              <a:cs typeface="+mn-cs"/>
            </a:endParaRPr>
          </a:p>
        </p:txBody>
      </p:sp>
      <p:sp>
        <p:nvSpPr>
          <p:cNvPr id="3" name="文本框 2"/>
          <p:cNvSpPr txBox="1"/>
          <p:nvPr/>
        </p:nvSpPr>
        <p:spPr>
          <a:xfrm>
            <a:off x="457200" y="1524000"/>
            <a:ext cx="7459980" cy="313817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mn-ea"/>
              </a:rPr>
              <a:t>6</a:t>
            </a:r>
            <a:r>
              <a:rPr lang="zh-CN" altLang="en-US" b="1">
                <a:sym typeface="+mn-ea"/>
              </a:rPr>
              <a:t>、接获危急值报告制度</a:t>
            </a:r>
            <a:endParaRPr lang="zh-CN" altLang="en-US" b="1">
              <a:sym typeface="+mn-ea"/>
            </a:endParaRPr>
          </a:p>
          <a:p>
            <a:endParaRPr lang="zh-CN" altLang="en-US"/>
          </a:p>
          <a:p>
            <a:r>
              <a:rPr lang="en-US" altLang="zh-CN">
                <a:sym typeface="+mn-ea"/>
              </a:rPr>
              <a:t>  </a:t>
            </a:r>
            <a:r>
              <a:rPr lang="zh-CN" altLang="en-US">
                <a:sym typeface="+mn-ea"/>
              </a:rPr>
              <a:t>一、护士接到危急值报告，确认无误后将结果转告值班医生。</a:t>
            </a:r>
            <a:endParaRPr lang="zh-CN" altLang="en-US"/>
          </a:p>
          <a:p>
            <a:r>
              <a:rPr lang="en-US" altLang="zh-CN">
                <a:sym typeface="+mn-ea"/>
              </a:rPr>
              <a:t>  </a:t>
            </a:r>
            <a:r>
              <a:rPr lang="zh-CN" altLang="en-US">
                <a:sym typeface="+mn-ea"/>
              </a:rPr>
              <a:t>二、护士接获口头或电话通知的 “危急值”或其它重要的检查、检验结果时，在“危急值”报告登记本上完整记录检查、检验结果、报告者的科室、姓名、电话、报告时间等，并进行复述确认，无误后方可提供给医生。</a:t>
            </a:r>
            <a:endParaRPr lang="zh-CN" altLang="en-US"/>
          </a:p>
          <a:p>
            <a:r>
              <a:rPr lang="en-US" altLang="zh-CN">
                <a:sym typeface="+mn-ea"/>
              </a:rPr>
              <a:t>  </a:t>
            </a:r>
            <a:r>
              <a:rPr lang="zh-CN" altLang="en-US">
                <a:sym typeface="+mn-ea"/>
              </a:rPr>
              <a:t>三、护士应在第一时间内将接获的“危急值”报告给医生，并将报告的时间及告知的医生姓名记录在案，以备核查。</a:t>
            </a:r>
            <a:endParaRPr lang="zh-CN" altLang="en-US"/>
          </a:p>
          <a:p>
            <a:r>
              <a:rPr lang="zh-CN" altLang="en-US">
                <a:sym typeface="+mn-ea"/>
              </a:rPr>
              <a:t>四、接获者与报告者必须为同一护士，所有记录均在“危急值登记本”上登记。</a:t>
            </a: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304800" y="838200"/>
            <a:ext cx="8564880" cy="535432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mn-ea"/>
              </a:rPr>
              <a:t>7</a:t>
            </a:r>
            <a:r>
              <a:rPr lang="zh-CN" altLang="en-US" b="1">
                <a:sym typeface="+mn-ea"/>
              </a:rPr>
              <a:t>、分级护理制度</a:t>
            </a:r>
            <a:endParaRPr lang="zh-CN" altLang="en-US"/>
          </a:p>
          <a:p>
            <a:r>
              <a:rPr lang="en-US" altLang="zh-CN">
                <a:sym typeface="+mn-ea"/>
              </a:rPr>
              <a:t>  </a:t>
            </a:r>
            <a:r>
              <a:rPr lang="zh-CN" altLang="en-US">
                <a:sym typeface="+mn-ea"/>
              </a:rPr>
              <a:t>一、护理分级是患者在住院期间，医护人员根据病情和（或）自理能力进行评定而确定的护理级别。护理级别分为特级护理及一、二、三级护理。</a:t>
            </a:r>
            <a:endParaRPr lang="zh-CN" altLang="en-US"/>
          </a:p>
          <a:p>
            <a:r>
              <a:rPr lang="en-US" altLang="zh-CN">
                <a:sym typeface="+mn-ea"/>
              </a:rPr>
              <a:t>  </a:t>
            </a:r>
            <a:r>
              <a:rPr lang="zh-CN" altLang="en-US">
                <a:sym typeface="+mn-ea"/>
              </a:rPr>
              <a:t>二、特级护理：</a:t>
            </a:r>
            <a:endParaRPr lang="zh-CN" altLang="en-US"/>
          </a:p>
          <a:p>
            <a:r>
              <a:rPr lang="zh-CN" altLang="en-US">
                <a:sym typeface="+mn-ea"/>
              </a:rPr>
              <a:t>（一）符合以下情况之一，可确定为特级护理</a:t>
            </a:r>
            <a:endParaRPr lang="zh-CN" altLang="en-US"/>
          </a:p>
          <a:p>
            <a:r>
              <a:rPr lang="zh-CN" altLang="en-US">
                <a:sym typeface="+mn-ea"/>
              </a:rPr>
              <a:t>分级依据：</a:t>
            </a:r>
            <a:endParaRPr lang="zh-CN" altLang="en-US"/>
          </a:p>
          <a:p>
            <a:r>
              <a:rPr lang="en-US" altLang="zh-CN">
                <a:sym typeface="+mn-ea"/>
              </a:rPr>
              <a:t>  </a:t>
            </a:r>
            <a:r>
              <a:rPr lang="zh-CN" altLang="en-US">
                <a:sym typeface="+mn-ea"/>
              </a:rPr>
              <a:t>1．维持生命，实施抢救性治疗的重症监护患者；</a:t>
            </a:r>
            <a:endParaRPr lang="zh-CN" altLang="en-US"/>
          </a:p>
          <a:p>
            <a:r>
              <a:rPr lang="en-US" altLang="zh-CN">
                <a:sym typeface="+mn-ea"/>
              </a:rPr>
              <a:t>  </a:t>
            </a:r>
            <a:r>
              <a:rPr lang="zh-CN" altLang="en-US">
                <a:sym typeface="+mn-ea"/>
              </a:rPr>
              <a:t>2．病情危重，随时可能发生病情变化需要进行监护、抢救的患者；</a:t>
            </a:r>
            <a:endParaRPr lang="zh-CN" altLang="en-US"/>
          </a:p>
          <a:p>
            <a:r>
              <a:rPr lang="en-US" altLang="zh-CN">
                <a:sym typeface="+mn-ea"/>
              </a:rPr>
              <a:t>  </a:t>
            </a:r>
            <a:r>
              <a:rPr lang="zh-CN" altLang="en-US">
                <a:sym typeface="+mn-ea"/>
              </a:rPr>
              <a:t>3．各种复杂或者大手术后的患者；</a:t>
            </a:r>
            <a:endParaRPr lang="zh-CN" altLang="en-US"/>
          </a:p>
          <a:p>
            <a:r>
              <a:rPr lang="en-US" altLang="zh-CN">
                <a:sym typeface="+mn-ea"/>
              </a:rPr>
              <a:t>  </a:t>
            </a:r>
            <a:r>
              <a:rPr lang="zh-CN" altLang="en-US">
                <a:sym typeface="+mn-ea"/>
              </a:rPr>
              <a:t>4．严重创伤或大面积烧伤的患者。   </a:t>
            </a:r>
            <a:endParaRPr lang="zh-CN" altLang="en-US"/>
          </a:p>
          <a:p>
            <a:r>
              <a:rPr lang="zh-CN" altLang="en-US">
                <a:sym typeface="+mn-ea"/>
              </a:rPr>
              <a:t>（二）护理要求</a:t>
            </a:r>
            <a:endParaRPr lang="zh-CN" altLang="en-US"/>
          </a:p>
          <a:p>
            <a:r>
              <a:rPr lang="en-US" altLang="zh-CN">
                <a:sym typeface="+mn-ea"/>
              </a:rPr>
              <a:t>  </a:t>
            </a:r>
            <a:r>
              <a:rPr lang="zh-CN" altLang="en-US">
                <a:sym typeface="+mn-ea"/>
              </a:rPr>
              <a:t>1．严密观察患者病情变化，监测生命体征；</a:t>
            </a:r>
            <a:endParaRPr lang="zh-CN" altLang="en-US"/>
          </a:p>
          <a:p>
            <a:r>
              <a:rPr lang="en-US" altLang="zh-CN">
                <a:sym typeface="+mn-ea"/>
              </a:rPr>
              <a:t>  </a:t>
            </a:r>
            <a:r>
              <a:rPr lang="zh-CN" altLang="en-US">
                <a:sym typeface="+mn-ea"/>
              </a:rPr>
              <a:t>2．根据医嘱，正确实施治疗、给药措施。</a:t>
            </a:r>
            <a:endParaRPr lang="zh-CN" altLang="en-US"/>
          </a:p>
          <a:p>
            <a:r>
              <a:rPr lang="en-US" altLang="zh-CN">
                <a:sym typeface="+mn-ea"/>
              </a:rPr>
              <a:t>  </a:t>
            </a:r>
            <a:r>
              <a:rPr lang="zh-CN" altLang="en-US">
                <a:sym typeface="+mn-ea"/>
              </a:rPr>
              <a:t>3．根据医嘱，准确测量出入量；</a:t>
            </a:r>
            <a:endParaRPr lang="zh-CN" altLang="en-US"/>
          </a:p>
          <a:p>
            <a:r>
              <a:rPr lang="en-US" altLang="zh-CN">
                <a:sym typeface="+mn-ea"/>
              </a:rPr>
              <a:t>  </a:t>
            </a:r>
            <a:r>
              <a:rPr lang="zh-CN" altLang="en-US">
                <a:sym typeface="+mn-ea"/>
              </a:rPr>
              <a:t>4．根据患者病情，正确实施基础和专科护理，如口腔护理、压力性损伤预防、跌倒坠床、气道护理及管路护理等，实施安全措施；</a:t>
            </a:r>
            <a:endParaRPr lang="zh-CN" altLang="en-US"/>
          </a:p>
          <a:p>
            <a:r>
              <a:rPr lang="en-US" altLang="zh-CN">
                <a:sym typeface="+mn-ea"/>
              </a:rPr>
              <a:t>  </a:t>
            </a:r>
            <a:r>
              <a:rPr lang="zh-CN" altLang="en-US">
                <a:sym typeface="+mn-ea"/>
              </a:rPr>
              <a:t>5．保持患者的舒适和功能体位；</a:t>
            </a:r>
            <a:endParaRPr lang="zh-CN" altLang="en-US"/>
          </a:p>
          <a:p>
            <a:r>
              <a:rPr lang="en-US" altLang="zh-CN">
                <a:sym typeface="+mn-ea"/>
              </a:rPr>
              <a:t>  </a:t>
            </a:r>
            <a:r>
              <a:rPr lang="zh-CN" altLang="en-US">
                <a:sym typeface="+mn-ea"/>
              </a:rPr>
              <a:t>6．神志清醒者提供护理相关的健康指导；</a:t>
            </a:r>
            <a:endParaRPr lang="zh-CN" altLang="en-US"/>
          </a:p>
          <a:p>
            <a:r>
              <a:rPr lang="en-US" altLang="zh-CN">
                <a:sym typeface="+mn-ea"/>
              </a:rPr>
              <a:t>  </a:t>
            </a:r>
            <a:r>
              <a:rPr lang="zh-CN" altLang="en-US">
                <a:sym typeface="+mn-ea"/>
              </a:rPr>
              <a:t>7．实施床旁交接班。</a:t>
            </a:r>
            <a:endParaRPr lang="zh-CN" altLang="en-US"/>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304800" y="914400"/>
            <a:ext cx="8545830" cy="396938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pPr marL="0" indent="0" fontAlgn="base">
              <a:buNone/>
            </a:pPr>
            <a:r>
              <a:rPr lang="zh-CN" altLang="en-US">
                <a:sym typeface="+mn-ea"/>
              </a:rPr>
              <a:t>（三）实施床旁交接班。</a:t>
            </a:r>
            <a:endParaRPr lang="zh-CN" altLang="en-US" strike="noStrike" noProof="1"/>
          </a:p>
          <a:p>
            <a:pPr fontAlgn="base"/>
            <a:r>
              <a:rPr lang="zh-CN" altLang="en-US">
                <a:sym typeface="+mn-ea"/>
              </a:rPr>
              <a:t>三、一级护理</a:t>
            </a:r>
            <a:endParaRPr lang="zh-CN" altLang="en-US" strike="noStrike" noProof="1"/>
          </a:p>
          <a:p>
            <a:pPr fontAlgn="base"/>
            <a:r>
              <a:rPr lang="zh-CN" altLang="en-US">
                <a:sym typeface="+mn-ea"/>
              </a:rPr>
              <a:t>（一）符合以下情况之一，可确定为一级护理</a:t>
            </a:r>
            <a:endParaRPr lang="zh-CN" altLang="en-US" strike="noStrike" noProof="1"/>
          </a:p>
          <a:p>
            <a:pPr fontAlgn="base"/>
            <a:r>
              <a:rPr lang="zh-CN" altLang="en-US">
                <a:sym typeface="+mn-ea"/>
              </a:rPr>
              <a:t>1．病情趋向稳定的重症患者；</a:t>
            </a:r>
            <a:endParaRPr lang="zh-CN" altLang="en-US" strike="noStrike" noProof="1"/>
          </a:p>
          <a:p>
            <a:pPr fontAlgn="base"/>
            <a:r>
              <a:rPr lang="zh-CN" altLang="en-US">
                <a:sym typeface="+mn-ea"/>
              </a:rPr>
              <a:t>2．病情不稳定或随时可能发生变化的患者；</a:t>
            </a:r>
            <a:endParaRPr lang="zh-CN" altLang="en-US" strike="noStrike" noProof="1"/>
          </a:p>
          <a:p>
            <a:pPr fontAlgn="base"/>
            <a:r>
              <a:rPr lang="zh-CN" altLang="en-US">
                <a:sym typeface="+mn-ea"/>
              </a:rPr>
              <a:t>3．手术后或者治疗期间需要严格卧床的患者；</a:t>
            </a:r>
            <a:endParaRPr lang="zh-CN" altLang="en-US" strike="noStrike" noProof="1"/>
          </a:p>
          <a:p>
            <a:pPr fontAlgn="base"/>
            <a:r>
              <a:rPr lang="zh-CN" altLang="en-US">
                <a:sym typeface="+mn-ea"/>
              </a:rPr>
              <a:t>4．生活自理能力重度依赖（Barthel指数≤40分）的患者。 </a:t>
            </a:r>
            <a:endParaRPr lang="zh-CN" altLang="en-US" strike="noStrike" noProof="1"/>
          </a:p>
          <a:p>
            <a:pPr fontAlgn="base"/>
            <a:r>
              <a:rPr lang="zh-CN" altLang="en-US">
                <a:sym typeface="+mn-ea"/>
              </a:rPr>
              <a:t>（二）护理要求：</a:t>
            </a:r>
            <a:endParaRPr lang="zh-CN" altLang="en-US" strike="noStrike" noProof="1"/>
          </a:p>
          <a:p>
            <a:pPr fontAlgn="base"/>
            <a:r>
              <a:rPr lang="zh-CN" altLang="en-US">
                <a:sym typeface="+mn-ea"/>
              </a:rPr>
              <a:t>1．每小时巡视患者，观察患者病情变化；</a:t>
            </a:r>
            <a:endParaRPr lang="zh-CN" altLang="en-US" strike="noStrike" noProof="1"/>
          </a:p>
          <a:p>
            <a:pPr fontAlgn="base"/>
            <a:r>
              <a:rPr lang="zh-CN" altLang="en-US">
                <a:sym typeface="+mn-ea"/>
              </a:rPr>
              <a:t>2．根据患者病情，测量生命体征；</a:t>
            </a:r>
            <a:endParaRPr lang="zh-CN" altLang="en-US" strike="noStrike" noProof="1"/>
          </a:p>
          <a:p>
            <a:pPr fontAlgn="base"/>
            <a:r>
              <a:rPr lang="zh-CN" altLang="en-US">
                <a:sym typeface="+mn-ea"/>
              </a:rPr>
              <a:t>3．根据医嘱，正确实施治疗、给药措施；</a:t>
            </a:r>
            <a:endParaRPr lang="zh-CN" altLang="en-US" strike="noStrike" noProof="1"/>
          </a:p>
          <a:p>
            <a:pPr fontAlgn="base"/>
            <a:r>
              <a:rPr lang="zh-CN" altLang="en-US">
                <a:sym typeface="+mn-ea"/>
              </a:rPr>
              <a:t>4．根据患者病情，正确实施基础和专科护理，如口腔护理、压力性损伤预防、跌倒坠床、气道护理及管路护理等，实施安全措施；</a:t>
            </a:r>
            <a:endParaRPr lang="zh-CN" altLang="en-US" strike="noStrike" noProof="1"/>
          </a:p>
          <a:p>
            <a:pPr fontAlgn="base"/>
            <a:r>
              <a:rPr lang="zh-CN" altLang="en-US">
                <a:sym typeface="+mn-ea"/>
              </a:rPr>
              <a:t>5．提供护理相关的健康指导。</a:t>
            </a:r>
            <a:endParaRPr lang="zh-CN" altLang="en-US"/>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533400" y="699770"/>
            <a:ext cx="8622665" cy="341503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en-US">
                <a:sym typeface="+mn-ea"/>
              </a:rPr>
              <a:t>四、二级护理：</a:t>
            </a:r>
            <a:endParaRPr lang="zh-CN" altLang="en-US"/>
          </a:p>
          <a:p>
            <a:r>
              <a:rPr lang="zh-CN" altLang="en-US">
                <a:sym typeface="+mn-ea"/>
              </a:rPr>
              <a:t>（一）符合以下情况之一，可确定为二级护理：</a:t>
            </a:r>
            <a:endParaRPr lang="zh-CN" altLang="en-US"/>
          </a:p>
          <a:p>
            <a:r>
              <a:rPr lang="zh-CN" altLang="en-US">
                <a:sym typeface="+mn-ea"/>
              </a:rPr>
              <a:t>1．病情趋于稳定或未明确诊断前，仍需观察，且自理能力轻度依赖（Barthel指数61-99分）的患者；</a:t>
            </a:r>
            <a:endParaRPr lang="zh-CN" altLang="en-US"/>
          </a:p>
          <a:p>
            <a:r>
              <a:rPr lang="zh-CN" altLang="en-US">
                <a:sym typeface="+mn-ea"/>
              </a:rPr>
              <a:t>2．病情稳定，仍需卧床，且自理能力轻度依赖（Barthel指数61-99分）的患者；</a:t>
            </a:r>
            <a:endParaRPr lang="zh-CN" altLang="en-US"/>
          </a:p>
          <a:p>
            <a:r>
              <a:rPr lang="zh-CN" altLang="en-US">
                <a:sym typeface="+mn-ea"/>
              </a:rPr>
              <a:t>3．病情稳定或处于康复期，且自理能力中度依赖（Barthel指数40-60分）的患者。</a:t>
            </a:r>
            <a:endParaRPr lang="zh-CN" altLang="en-US"/>
          </a:p>
          <a:p>
            <a:r>
              <a:rPr lang="zh-CN" altLang="en-US">
                <a:sym typeface="+mn-ea"/>
              </a:rPr>
              <a:t>（二）护理要求</a:t>
            </a:r>
            <a:endParaRPr lang="zh-CN" altLang="en-US"/>
          </a:p>
          <a:p>
            <a:r>
              <a:rPr lang="zh-CN" altLang="en-US">
                <a:sym typeface="+mn-ea"/>
              </a:rPr>
              <a:t>1．每2小时巡视，观察患者病情变化。</a:t>
            </a:r>
            <a:endParaRPr lang="zh-CN" altLang="en-US"/>
          </a:p>
          <a:p>
            <a:r>
              <a:rPr lang="zh-CN" altLang="en-US">
                <a:sym typeface="+mn-ea"/>
              </a:rPr>
              <a:t>2．根据患者病情，测量生命体征；</a:t>
            </a:r>
            <a:endParaRPr lang="zh-CN" altLang="en-US"/>
          </a:p>
          <a:p>
            <a:r>
              <a:rPr lang="zh-CN" altLang="en-US">
                <a:sym typeface="+mn-ea"/>
              </a:rPr>
              <a:t>3．根据医嘱，正确实施治疗、给药措施；</a:t>
            </a:r>
            <a:endParaRPr lang="zh-CN" altLang="en-US"/>
          </a:p>
          <a:p>
            <a:r>
              <a:rPr lang="zh-CN" altLang="en-US">
                <a:sym typeface="+mn-ea"/>
              </a:rPr>
              <a:t>4．根据患者病情，正确实施护理措施和安全措施。</a:t>
            </a:r>
            <a:endParaRPr lang="zh-CN" altLang="en-US"/>
          </a:p>
          <a:p>
            <a:r>
              <a:rPr lang="zh-CN" altLang="en-US">
                <a:sym typeface="+mn-ea"/>
              </a:rPr>
              <a:t>5．提供护理相关的健康指导。</a:t>
            </a:r>
            <a:endParaRPr lang="zh-CN" altLang="en-US"/>
          </a:p>
        </p:txBody>
      </p:sp>
      <p:sp>
        <p:nvSpPr>
          <p:cNvPr id="4" name="文本框 3"/>
          <p:cNvSpPr txBox="1"/>
          <p:nvPr/>
        </p:nvSpPr>
        <p:spPr>
          <a:xfrm>
            <a:off x="533400" y="4114800"/>
            <a:ext cx="8263255" cy="2306955"/>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zh-CN" altLang="en-US">
                <a:sym typeface="+mn-ea"/>
              </a:rPr>
              <a:t>五、三级护理</a:t>
            </a:r>
            <a:endParaRPr lang="zh-CN" altLang="en-US"/>
          </a:p>
          <a:p>
            <a:r>
              <a:rPr lang="zh-CN" altLang="en-US">
                <a:sym typeface="+mn-ea"/>
              </a:rPr>
              <a:t>（一）病情稳定或处于康复期，且自理能力轻度依赖（Barthel指数61-99分）或无需依赖（Barthel指数100分）的患者，可确定为三级护理。</a:t>
            </a:r>
            <a:endParaRPr lang="zh-CN" altLang="en-US"/>
          </a:p>
          <a:p>
            <a:r>
              <a:rPr lang="zh-CN" altLang="en-US">
                <a:sym typeface="+mn-ea"/>
              </a:rPr>
              <a:t>（二）护理要求</a:t>
            </a:r>
            <a:endParaRPr lang="zh-CN" altLang="en-US"/>
          </a:p>
          <a:p>
            <a:r>
              <a:rPr lang="zh-CN" altLang="en-US">
                <a:sym typeface="+mn-ea"/>
              </a:rPr>
              <a:t>1．每3小时巡视患者，观察患者病情变化；</a:t>
            </a:r>
            <a:endParaRPr lang="zh-CN" altLang="en-US"/>
          </a:p>
          <a:p>
            <a:r>
              <a:rPr lang="zh-CN" altLang="en-US">
                <a:sym typeface="+mn-ea"/>
              </a:rPr>
              <a:t>2．根据患者病情，测量生命体征；</a:t>
            </a:r>
            <a:endParaRPr lang="zh-CN" altLang="en-US"/>
          </a:p>
          <a:p>
            <a:r>
              <a:rPr lang="zh-CN" altLang="en-US">
                <a:sym typeface="+mn-ea"/>
              </a:rPr>
              <a:t>3．根据医嘱，正确实施治疗、给药措施。</a:t>
            </a:r>
            <a:endParaRPr lang="zh-CN" altLang="en-US"/>
          </a:p>
          <a:p>
            <a:r>
              <a:rPr lang="zh-CN" altLang="en-US">
                <a:sym typeface="+mn-ea"/>
              </a:rPr>
              <a:t>4．提供护理相关的健康指导。</a:t>
            </a:r>
            <a:endParaRPr lang="zh-CN" alt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sp>
        <p:nvSpPr>
          <p:cNvPr id="3" name="文本框 2"/>
          <p:cNvSpPr txBox="1"/>
          <p:nvPr/>
        </p:nvSpPr>
        <p:spPr>
          <a:xfrm>
            <a:off x="290195" y="914400"/>
            <a:ext cx="8512175" cy="5077460"/>
          </a:xfrm>
          <a:prstGeom prst="rect">
            <a:avLst/>
          </a:prstGeom>
          <a:noFill/>
        </p:spPr>
        <p:txBody>
          <a:bodyPr wrap="square" rtlCol="0"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itchFamily="34" charset="0"/>
              <a:buNone/>
              <a:defRPr b="0" i="0" u="none" kern="1200" baseline="0">
                <a:solidFill>
                  <a:schemeClr val="tx1"/>
                </a:solidFill>
                <a:latin typeface="Arial" pitchFamily="34" charset="0"/>
                <a:ea typeface="宋体" panose="02010600030101010101" pitchFamily="2" charset="-122"/>
                <a:cs typeface="+mn-cs"/>
              </a:defRPr>
            </a:lvl9pPr>
          </a:lstStyle>
          <a:p>
            <a:r>
              <a:rPr lang="en-US" altLang="zh-CN" b="1">
                <a:sym typeface="+mn-ea"/>
              </a:rPr>
              <a:t>8</a:t>
            </a:r>
            <a:r>
              <a:rPr lang="zh-CN" altLang="en-US" b="1">
                <a:sym typeface="+mn-ea"/>
              </a:rPr>
              <a:t>、护理不良事件报告制度</a:t>
            </a:r>
            <a:endParaRPr lang="zh-CN" altLang="en-US" b="1">
              <a:sym typeface="+mn-ea"/>
            </a:endParaRPr>
          </a:p>
          <a:p>
            <a:endParaRPr lang="zh-CN" altLang="en-US" b="1"/>
          </a:p>
          <a:p>
            <a:r>
              <a:rPr lang="zh-CN" altLang="en-US">
                <a:sym typeface="+mn-ea"/>
              </a:rPr>
              <a:t>护理不良事件是在护理过程中发生的对患者不安全的，增加痛苦和负担的事件；护士不希望发生的、未预计到的事件；可能引发纠纷，造成事故的事件。</a:t>
            </a:r>
            <a:endParaRPr lang="zh-CN" altLang="en-US"/>
          </a:p>
          <a:p>
            <a:r>
              <a:rPr lang="zh-CN" altLang="en-US">
                <a:sym typeface="+mn-ea"/>
              </a:rPr>
              <a:t>一、护理工作必须严格遵守医疗卫生管理法律、行政法规、部门规章和诊疗护理规范、常规，遵守护理服务职业道德。</a:t>
            </a:r>
            <a:endParaRPr lang="zh-CN" altLang="en-US"/>
          </a:p>
          <a:p>
            <a:r>
              <a:rPr lang="zh-CN" altLang="en-US">
                <a:sym typeface="+mn-ea"/>
              </a:rPr>
              <a:t>二、发生护理不良事件后，要及时评估事件发生后的影响，如实上报，并积极采取挽救和抢救措施，尽量减少或消除不良后果。</a:t>
            </a:r>
            <a:endParaRPr lang="zh-CN" altLang="en-US"/>
          </a:p>
          <a:p>
            <a:r>
              <a:rPr lang="zh-CN" altLang="en-US">
                <a:sym typeface="+mn-ea"/>
              </a:rPr>
              <a:t>三、发生护理不良事件后，有关的记录、标本、化验结果及相关药品、器械等应妥善保管，不得擅自涂改、销毁。</a:t>
            </a:r>
            <a:endParaRPr lang="zh-CN" altLang="en-US"/>
          </a:p>
          <a:p>
            <a:r>
              <a:rPr lang="zh-CN" altLang="en-US">
                <a:sym typeface="+mn-ea"/>
              </a:rPr>
              <a:t>四、发生护理不良事件，当事人应立即报告值班医生、护士长，护士长报护理部。</a:t>
            </a:r>
            <a:endParaRPr lang="zh-CN" altLang="en-US"/>
          </a:p>
          <a:p>
            <a:r>
              <a:rPr lang="zh-CN" altLang="en-US">
                <a:sym typeface="+mn-ea"/>
              </a:rPr>
              <a:t>五、当事人网报并填写不良事件报告表，记录事件发生的具体时间、地点、过程、采取的措施等。护士长应负责组织对事件进行调查，分析，确定其真实原因并提出改进意见及方案。</a:t>
            </a:r>
            <a:endParaRPr lang="zh-CN" altLang="en-US"/>
          </a:p>
          <a:p>
            <a:r>
              <a:rPr lang="zh-CN" altLang="en-US">
                <a:sym typeface="+mn-ea"/>
              </a:rPr>
              <a:t>六、护理部对发生的I级、II级及药物不良事件，组织护理质量管理委员会对事件进行讨论，提交处理意见；造成不良影响时，应做好有关善后工作。</a:t>
            </a:r>
            <a:endParaRPr lang="zh-CN" altLang="en-US"/>
          </a:p>
          <a:p>
            <a:r>
              <a:rPr lang="zh-CN" altLang="en-US">
                <a:sym typeface="+mn-ea"/>
              </a:rPr>
              <a:t>七、发生不良事件的科室或个人，如不按规定报告，有意隐瞒，事后经领导或他人发现，须按情节严重程度给予处理。</a:t>
            </a:r>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https://d.book118.com/475210142301011122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2_诗情画意">
  <a:themeElements>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诗情画意">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155</Paragraphs>
  <Slides>16</Slides>
  <Notes>15</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宋体</vt:lpstr>
      <vt:lpstr>Wingdings</vt:lpstr>
      <vt:lpstr>Office Theme</vt:lpstr>
      <vt:lpstr>科室培训内容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2024-09-26T08:21:42.844</cp:lastPrinted>
  <dcterms:created xsi:type="dcterms:W3CDTF">2024-09-26T00:21:42Z</dcterms:created>
  <dcterms:modified xsi:type="dcterms:W3CDTF">2024-09-26T00:21:44Z</dcterms:modified>
</cp:coreProperties>
</file>