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205A058-A941-4754-A56C-6C4FA6BAD9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02EDB7-6ABB-4723-8BB1-30CFFD215F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7880F0F-F619-4566-B3EB-2BDAC1C132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4D7FFFF-DDDA-4DA9-AE87-1EC5E69940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155B856-C72D-4174-9F79-CB4E98BDF16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0ABB9A-CB40-466A-A0B0-775953473CC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317A27B-76F6-459B-94AA-BB371DF8D01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FFC912D-658F-4724-92E2-35CADCB902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3043BB-E3F4-45C6-AEF7-77DD810177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32CE03-09B4-4E1F-9BBF-2DABA379A2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45B0BE-9A4E-4D7C-8273-7B654D4B4D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5300112011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提高新闻媒体行业从业人员的职业素养与技能</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汇报时间：2024-01-23</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汇报人：PPT可修改</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新闻媒体行业职业技能</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提高职业素养与技能的途径</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职业素养与技能在新闻媒体行业中的应用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随着新闻传播方式的变革和媒体融合的发展，提高新闻媒体行业从业人员的职业素养与技能成为迫切需求。</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适应新闻传播行业变革</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具备良好职业素养和技能的新闻从业人员能够制作出更高质量的新闻报道，满足公众对信息的需求。</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提升新闻报道质量</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新闻从业人员的职业素养和技能水平直接关系到媒体的公信力，提高职业素养和技能有助于提升媒体形象。</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增强媒体公信力</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新闻从业人员需要具备高度的职业道德和责任心，确保新闻报道的客观性和真实性。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保证新闻报道的客观性、真实性</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良好的职业素养和技能可以帮助新闻从业人员更好地与受众沟通，了解受众需求，提供有针对性的新闻报道。</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提升与受众的沟通能力</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随着新闻传播技术的不断发展，新闻从业人员需要不断学习和掌握新技术，以适应新闻传播方式的变革。</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适应新闻传播技术变革</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新闻媒体行业职业素养与技能的重要性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3214" b="1321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2559" r="255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职业道德与操守</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遵守新闻职业道德规范</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从业人员应遵守新闻职业道德准则，维护新闻媒体的公信力。</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保持诚信</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在采访、报道和编辑过程中，应坚守诚信原则，不编造、不传播虚假信息。</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尊重他人</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尊重采访对象、同事和竞争对手，以平等、友善的态度进行沟通和合作。</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承担社会责任</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新闻媒体作为社会公器，应积极履行社会责任，关注社会热点问题，传递正能量。</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维护公众利益</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从业人员应把公众利益放在首位，积极报道与公众利益相关的信息，促进社会进步。</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倡导社会价值观</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通过新闻报道和评论，引导社会舆论，弘扬社会主义核心价值观。</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社会责任与公众利益</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在新闻报道中，应坚持客观公正的原则，避免主观臆断和片面报道。</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保持客观公正</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从业人员应严谨核实新闻信息，确保报道内容的真实性和准确性。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追求真实准确</a:t>
            </a:r>
          </a:p>
        </p:txBody>
      </p:sp>
      <p:pic>
        <p:nvPicPr>
          <p:cNvPr id="10" name="Picture 10"/>
          <p:cNvPicPr>
            <a:picLocks noChangeAspect="1"/>
          </p:cNvPicPr>
          <p:nvPr/>
        </p:nvPicPr>
        <p:blipFill>
          <a:blip r:embed="rId3"/>
          <a:srcRect l="16675" r="166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792" r="1679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在报道中尊重不同文化、民族和宗教信仰，促进多元文化的交流与融合。</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尊重多元文化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客观公正与真实准确</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新闻媒体行业职业技能</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预测新闻趋势</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根据当前形势和已有信息，预测新闻事件的发展趋势，提前布局。</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了解社会热点和时事动态</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关注国内外重大事件、社会热点话题，及时捕捉新闻线索。</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发掘新闻价值</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从海量信息中筛选出具有新闻价值的内容，进行深入报道。</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新闻敏感性与洞察力</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掌握提问的艺术，能够针对不同受访对象提出恰当、有深度的问题。</a:t>
            </a:r>
            <a:endParaRPr lang="en-US" sz="1100"/>
          </a:p>
        </p:txBody>
      </p:sp>
      <p:grpSp>
        <p:nvGrpSpPr>
          <p:cNvPr id="3" name="Group 3"/>
          <p:cNvGrpSpPr/>
          <p:nvPr/>
        </p:nvGrpSpPr>
        <p:grpSpPr>
          <a:xfrm>
            <a:off x="4987195" y="1802035"/>
            <a:ext cx="561213" cy="561213"/>
            <a:chOff x="4987195" y="1802035"/>
            <a:chExt cx="561213" cy="561213"/>
          </a:xfrm>
        </p:grpSpPr>
        <p:sp>
          <p:nvSpPr>
            <p:cNvPr id="4" name="AutoShape 4"/>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5121688" y="1936528"/>
            <a:ext cx="292227" cy="292227"/>
            <a:chOff x="5121688" y="1936528"/>
            <a:chExt cx="292227" cy="292227"/>
          </a:xfrm>
        </p:grpSpPr>
        <p:sp>
          <p:nvSpPr>
            <p:cNvPr id="6" name="Freeform 6"/>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5554409" y="1919002"/>
            <a:ext cx="1897189" cy="368046"/>
            <a:chOff x="5554409" y="1919002"/>
            <a:chExt cx="1897189" cy="368046"/>
          </a:xfrm>
        </p:grpSpPr>
        <p:sp>
          <p:nvSpPr>
            <p:cNvPr id="13" name="AutoShape 13"/>
            <p:cNvSpPr/>
            <p:nvPr/>
          </p:nvSpPr>
          <p:spPr>
            <a:xfrm>
              <a:off x="5554409" y="1919002"/>
              <a:ext cx="1897189" cy="36804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提问技巧</a:t>
              </a:r>
              <a:endParaRPr lang="en-US" sz="1100"/>
            </a:p>
          </p:txBody>
        </p:sp>
      </p:grpSp>
      <p:sp>
        <p:nvSpPr>
          <p:cNvPr id="14" name="AutoShape 14"/>
          <p:cNvSpPr/>
          <p:nvPr/>
        </p:nvSpPr>
        <p:spPr>
          <a:xfrm>
            <a:off x="8335955"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善于倾听受访者的讲述，同时观察其非言语表达，获取更全面的信息。</a:t>
            </a:r>
            <a:endParaRPr lang="en-US" sz="1100"/>
          </a:p>
        </p:txBody>
      </p:sp>
      <p:sp>
        <p:nvSpPr>
          <p:cNvPr id="15" name="AutoShape 15"/>
          <p:cNvSpPr/>
          <p:nvPr/>
        </p:nvSpPr>
        <p:spPr>
          <a:xfrm>
            <a:off x="8948027" y="191837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倾听与观察</a:t>
            </a:r>
            <a:endParaRPr lang="en-US" sz="1100"/>
          </a:p>
        </p:txBody>
      </p:sp>
      <p:grpSp>
        <p:nvGrpSpPr>
          <p:cNvPr id="16" name="Group 16"/>
          <p:cNvGrpSpPr/>
          <p:nvPr/>
        </p:nvGrpSpPr>
        <p:grpSpPr>
          <a:xfrm>
            <a:off x="8380762" y="1802035"/>
            <a:ext cx="561213" cy="561213"/>
            <a:chOff x="8380762" y="1802035"/>
            <a:chExt cx="561213" cy="561213"/>
          </a:xfrm>
        </p:grpSpPr>
        <p:sp>
          <p:nvSpPr>
            <p:cNvPr id="17" name="AutoShape 17"/>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8515255" y="1990630"/>
            <a:ext cx="292227" cy="201263"/>
            <a:chOff x="8515255" y="1990630"/>
            <a:chExt cx="292227" cy="201263"/>
          </a:xfrm>
        </p:grpSpPr>
        <p:sp>
          <p:nvSpPr>
            <p:cNvPr id="19" name="AutoShape 19"/>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4942376"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遵循新闻写作的基本规范，确保新闻稿件的准确性、客观性和时效性。</a:t>
            </a:r>
            <a:endParaRPr lang="en-US" sz="1100"/>
          </a:p>
        </p:txBody>
      </p:sp>
      <p:sp>
        <p:nvSpPr>
          <p:cNvPr id="30" name="AutoShape 30"/>
          <p:cNvSpPr/>
          <p:nvPr/>
        </p:nvSpPr>
        <p:spPr>
          <a:xfrm>
            <a:off x="5554448"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写作规范</a:t>
            </a:r>
            <a:endParaRPr lang="en-US" sz="1100"/>
          </a:p>
        </p:txBody>
      </p:sp>
      <p:grpSp>
        <p:nvGrpSpPr>
          <p:cNvPr id="31" name="Group 31"/>
          <p:cNvGrpSpPr/>
          <p:nvPr/>
        </p:nvGrpSpPr>
        <p:grpSpPr>
          <a:xfrm>
            <a:off x="4987195" y="4188148"/>
            <a:ext cx="561213" cy="561213"/>
            <a:chOff x="4987195" y="4188148"/>
            <a:chExt cx="561213" cy="561213"/>
          </a:xfrm>
        </p:grpSpPr>
        <p:sp>
          <p:nvSpPr>
            <p:cNvPr id="32" name="AutoShape 32"/>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grpSp>
      <p:grpSp>
        <p:nvGrpSpPr>
          <p:cNvPr id="33" name="Group 33"/>
          <p:cNvGrpSpPr/>
          <p:nvPr/>
        </p:nvGrpSpPr>
        <p:grpSpPr>
          <a:xfrm>
            <a:off x="5122640" y="4315015"/>
            <a:ext cx="290322" cy="285560"/>
            <a:chOff x="5122640" y="4315015"/>
            <a:chExt cx="290322" cy="285560"/>
          </a:xfrm>
        </p:grpSpPr>
        <p:sp>
          <p:nvSpPr>
            <p:cNvPr id="34" name="Freeform 34"/>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2" name="AutoShape 42"/>
          <p:cNvSpPr/>
          <p:nvPr/>
        </p:nvSpPr>
        <p:spPr>
          <a:xfrm>
            <a:off x="8335955"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能够深入挖掘新闻背后的故事，撰写有深度、有见解的报道。</a:t>
            </a:r>
            <a:endParaRPr lang="en-US" sz="1100"/>
          </a:p>
        </p:txBody>
      </p:sp>
      <p:sp>
        <p:nvSpPr>
          <p:cNvPr id="43" name="AutoShape 43"/>
          <p:cNvSpPr/>
          <p:nvPr/>
        </p:nvSpPr>
        <p:spPr>
          <a:xfrm>
            <a:off x="8948027"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深度报道</a:t>
            </a:r>
            <a:endParaRPr lang="en-US" sz="1100"/>
          </a:p>
        </p:txBody>
      </p:sp>
      <p:grpSp>
        <p:nvGrpSpPr>
          <p:cNvPr id="44" name="Group 44"/>
          <p:cNvGrpSpPr/>
          <p:nvPr/>
        </p:nvGrpSpPr>
        <p:grpSpPr>
          <a:xfrm>
            <a:off x="8380762" y="4177284"/>
            <a:ext cx="561213" cy="561213"/>
            <a:chOff x="8380762" y="4177284"/>
            <a:chExt cx="561213" cy="561213"/>
          </a:xfrm>
        </p:grpSpPr>
        <p:sp>
          <p:nvSpPr>
            <p:cNvPr id="45" name="AutoShape 45"/>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8533542" y="4316063"/>
            <a:ext cx="282417" cy="283559"/>
            <a:chOff x="8533542" y="4316063"/>
            <a:chExt cx="282417" cy="283559"/>
          </a:xfrm>
        </p:grpSpPr>
        <p:sp>
          <p:nvSpPr>
            <p:cNvPr id="47" name="Freeform 47"/>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51" name="Picture 51"/>
          <p:cNvPicPr>
            <a:picLocks noChangeAspect="1"/>
          </p:cNvPicPr>
          <p:nvPr/>
        </p:nvPicPr>
        <p:blipFill>
          <a:blip r:embed="rId2"/>
          <a:srcRect l="19144" r="19144"/>
          <a:stretch>
            <a:fillRect/>
          </a:stretch>
        </p:blipFill>
        <p:spPr>
          <a:xfrm>
            <a:off x="706988" y="1587639"/>
            <a:ext cx="3579894" cy="3867314"/>
          </a:xfrm>
          <a:prstGeom prst="rect">
            <a:avLst/>
          </a:prstGeom>
        </p:spPr>
      </p:pic>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采访与写作技巧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094413" y="2032650"/>
            <a:ext cx="2205363" cy="2203315"/>
          </a:xfrm>
          <a:custGeom>
            <a:rect l="l" t="t"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471134" y="1450565"/>
            <a:ext cx="2205363" cy="2203315"/>
          </a:xfrm>
          <a:custGeom>
            <a:rect l="l" t="t"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673654" y="2016804"/>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摄影基础知识</a:t>
            </a:r>
            <a:endParaRPr lang="en-US" sz="1100"/>
          </a:p>
        </p:txBody>
      </p:sp>
      <p:sp>
        <p:nvSpPr>
          <p:cNvPr id="5" name="AutoShape 5"/>
          <p:cNvSpPr/>
          <p:nvPr/>
        </p:nvSpPr>
        <p:spPr>
          <a:xfrm>
            <a:off x="1673654" y="2271013"/>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掌握摄影的基本原理和技巧，如光线运用、构图等。</a:t>
            </a:r>
            <a:endParaRPr lang="en-US" sz="1100"/>
          </a:p>
        </p:txBody>
      </p:sp>
      <p:sp>
        <p:nvSpPr>
          <p:cNvPr id="6" name="AutoShape 6"/>
          <p:cNvSpPr/>
          <p:nvPr/>
        </p:nvSpPr>
        <p:spPr>
          <a:xfrm>
            <a:off x="1067480" y="3781051"/>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摄像操作</a:t>
            </a:r>
            <a:endParaRPr lang="en-US" sz="1100"/>
          </a:p>
        </p:txBody>
      </p:sp>
      <p:sp>
        <p:nvSpPr>
          <p:cNvPr id="7" name="AutoShape 7"/>
          <p:cNvSpPr/>
          <p:nvPr/>
        </p:nvSpPr>
        <p:spPr>
          <a:xfrm>
            <a:off x="1067480"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200">
                <a:solidFill>
                  <a:schemeClr val="dk1">
                    <a:alpha val="100000"/>
                  </a:schemeClr>
                </a:solidFill>
                <a:latin typeface="Microsoft Yahei"/>
                <a:ea typeface="Microsoft Yahei"/>
                <a:cs typeface="Microsoft Yahei"/>
              </a:rPr>
              <a:t>熟练掌握摄像机操作，包括推、拉、摇、移等基本镜头运用。</a:t>
            </a:r>
            <a:endParaRPr lang="en-US" sz="1100"/>
          </a:p>
        </p:txBody>
      </p:sp>
      <p:sp>
        <p:nvSpPr>
          <p:cNvPr id="8" name="AutoShape 8"/>
          <p:cNvSpPr/>
          <p:nvPr/>
        </p:nvSpPr>
        <p:spPr>
          <a:xfrm>
            <a:off x="8402519" y="2032650"/>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后期制作</a:t>
            </a:r>
            <a:endParaRPr lang="en-US" sz="1100"/>
          </a:p>
        </p:txBody>
      </p:sp>
      <p:sp>
        <p:nvSpPr>
          <p:cNvPr id="9" name="AutoShape 9"/>
          <p:cNvSpPr/>
          <p:nvPr/>
        </p:nvSpPr>
        <p:spPr>
          <a:xfrm>
            <a:off x="8402519" y="2286858"/>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掌握视频剪辑、特效添加等后期制作技能，提升作品质量。</a:t>
            </a:r>
            <a:endParaRPr lang="en-US" sz="1100"/>
          </a:p>
        </p:txBody>
      </p:sp>
      <p:sp>
        <p:nvSpPr>
          <p:cNvPr id="10" name="AutoShape 10"/>
          <p:cNvSpPr/>
          <p:nvPr/>
        </p:nvSpPr>
        <p:spPr>
          <a:xfrm>
            <a:off x="7901767" y="3781052"/>
            <a:ext cx="2532763" cy="318180"/>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创新意识</a:t>
            </a:r>
            <a:endParaRPr lang="en-US" sz="1100"/>
          </a:p>
        </p:txBody>
      </p:sp>
      <p:sp>
        <p:nvSpPr>
          <p:cNvPr id="11" name="AutoShape 11"/>
          <p:cNvSpPr/>
          <p:nvPr/>
        </p:nvSpPr>
        <p:spPr>
          <a:xfrm>
            <a:off x="7901767" y="4035260"/>
            <a:ext cx="2532763" cy="1241899"/>
          </a:xfrm>
          <a:prstGeom prst="rect">
            <a:avLst/>
          </a:prstGeom>
          <a:noFill/>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200">
                <a:solidFill>
                  <a:schemeClr val="dk1">
                    <a:alpha val="100000"/>
                  </a:schemeClr>
                </a:solidFill>
                <a:latin typeface="Microsoft Yahei"/>
                <a:ea typeface="Microsoft Yahei"/>
                <a:cs typeface="Microsoft Yahei"/>
              </a:rPr>
              <a:t>在摄影和摄像过程中注重创新，尝试不同的拍摄手法和角度，呈现独特的视觉效果。</a:t>
            </a:r>
            <a:endParaRPr lang="en-US" sz="1100"/>
          </a:p>
        </p:txBody>
      </p:sp>
      <p:sp>
        <p:nvSpPr>
          <p:cNvPr id="12" name="Freeform 12"/>
          <p:cNvSpPr/>
          <p:nvPr/>
        </p:nvSpPr>
        <p:spPr>
          <a:xfrm>
            <a:off x="3889049" y="3073844"/>
            <a:ext cx="2205363" cy="2203315"/>
          </a:xfrm>
          <a:custGeom>
            <a:rect l="l" t="t"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512328" y="3653879"/>
            <a:ext cx="2205363" cy="2205364"/>
          </a:xfrm>
          <a:custGeom>
            <a:rect l="l" t="t"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摄影与摄像技术</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https://d.book118.com/475300112011011110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2024-09-15T03:26:03.289</cp:lastPrinted>
  <dcterms:created xsi:type="dcterms:W3CDTF">2024-09-14T19:26:03Z</dcterms:created>
  <dcterms:modified xsi:type="dcterms:W3CDTF">2024-09-14T19:26:05Z</dcterms:modified>
</cp:coreProperties>
</file>