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3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3B04B-D123-4801-9C9F-01B941D6D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B534A-3366-45B9-8778-38C431E72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47185-7045-4DA6-A191-B282A9B7D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4C990-2472-43BB-8229-C9B0A9EAA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18B240-5C32-4032-960B-2B28A7D2E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945993-4209-4B8C-ADE1-88A4CC6C6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48D75C-DCB6-41F5-941C-90D263C5F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BD505-5484-4DFD-8A3F-1CBD8F591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DC7F4-FA7F-4717-8CC3-68A4B9C29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EE023-45A7-4E0B-A207-F205794C5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98A4B-CFD3-48B4-A903-4EDCE9F07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103141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胆囊恶性肿瘤的个案护理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8" name="直接连接符 7"/>
          <p:cNvCxnSpPr/>
          <p:nvPr>
            <p:custDataLst>
              <p:tags r:id="rId5"/>
            </p:custDataLst>
          </p:nvPr>
        </p:nvCxnSpPr>
        <p:spPr>
          <a:xfrm flipH="1" flipV="1">
            <a:off x="3936365" y="1578794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序号"/>
          <p:cNvSpPr txBox="1"/>
          <p:nvPr>
            <p:custDataLst>
              <p:tags r:id="rId6"/>
            </p:custDataLst>
          </p:nvPr>
        </p:nvSpPr>
        <p:spPr>
          <a:xfrm>
            <a:off x="3302000" y="1503864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5" name="标题"/>
          <p:cNvSpPr txBox="1"/>
          <p:nvPr>
            <p:custDataLst>
              <p:tags r:id="rId7"/>
            </p:custDataLst>
          </p:nvPr>
        </p:nvSpPr>
        <p:spPr>
          <a:xfrm>
            <a:off x="4031615" y="1578610"/>
            <a:ext cx="321500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患者情况评估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18" name="直接连接符 17"/>
          <p:cNvCxnSpPr/>
          <p:nvPr>
            <p:custDataLst>
              <p:tags r:id="rId8"/>
            </p:custDataLst>
          </p:nvPr>
        </p:nvCxnSpPr>
        <p:spPr>
          <a:xfrm flipH="1" flipV="1">
            <a:off x="8277221" y="1578794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序号"/>
          <p:cNvSpPr txBox="1"/>
          <p:nvPr>
            <p:custDataLst>
              <p:tags r:id="rId9"/>
            </p:custDataLst>
          </p:nvPr>
        </p:nvSpPr>
        <p:spPr>
          <a:xfrm>
            <a:off x="7642856" y="1503864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1" name="标题"/>
          <p:cNvSpPr txBox="1"/>
          <p:nvPr>
            <p:custDataLst>
              <p:tags r:id="rId10"/>
            </p:custDataLst>
          </p:nvPr>
        </p:nvSpPr>
        <p:spPr>
          <a:xfrm>
            <a:off x="8372475" y="1578610"/>
            <a:ext cx="321500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护理计划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4" name="直接连接符 33"/>
          <p:cNvCxnSpPr/>
          <p:nvPr>
            <p:custDataLst>
              <p:tags r:id="rId11"/>
            </p:custDataLst>
          </p:nvPr>
        </p:nvCxnSpPr>
        <p:spPr>
          <a:xfrm flipH="1" flipV="1">
            <a:off x="8277221" y="3630837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序号"/>
          <p:cNvSpPr txBox="1"/>
          <p:nvPr>
            <p:custDataLst>
              <p:tags r:id="rId12"/>
            </p:custDataLst>
          </p:nvPr>
        </p:nvSpPr>
        <p:spPr>
          <a:xfrm>
            <a:off x="7642856" y="3555907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7" name="标题"/>
          <p:cNvSpPr txBox="1"/>
          <p:nvPr>
            <p:custDataLst>
              <p:tags r:id="rId13"/>
            </p:custDataLst>
          </p:nvPr>
        </p:nvSpPr>
        <p:spPr>
          <a:xfrm>
            <a:off x="8372475" y="3630930"/>
            <a:ext cx="321500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护理效果评价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9" name="直接连接符 38"/>
          <p:cNvCxnSpPr/>
          <p:nvPr>
            <p:custDataLst>
              <p:tags r:id="rId14"/>
            </p:custDataLst>
          </p:nvPr>
        </p:nvCxnSpPr>
        <p:spPr>
          <a:xfrm flipH="1" flipV="1">
            <a:off x="3936365" y="3630837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序号"/>
          <p:cNvSpPr txBox="1"/>
          <p:nvPr>
            <p:custDataLst>
              <p:tags r:id="rId15"/>
            </p:custDataLst>
          </p:nvPr>
        </p:nvSpPr>
        <p:spPr>
          <a:xfrm>
            <a:off x="3302000" y="3555907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2" name="标题"/>
          <p:cNvSpPr txBox="1"/>
          <p:nvPr>
            <p:custDataLst>
              <p:tags r:id="rId16"/>
            </p:custDataLst>
          </p:nvPr>
        </p:nvSpPr>
        <p:spPr>
          <a:xfrm>
            <a:off x="4031615" y="3630930"/>
            <a:ext cx="3215005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患者情况评估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2"/>
          </p:nvPr>
        </p:nvSpPr>
        <p:spPr/>
        <p:txBody>
          <a:bodyPr>
            <a:normAutofit fontScale="40000"/>
          </a:bodyPr>
          <a:lstStyle/>
          <a:p>
            <a:r>
              <a:rPr lang="zh-CN" altLang="en-US"/>
              <a:t>姓名：张三</a:t>
            </a:r>
            <a:endParaRPr lang="zh-CN" altLang="en-US"/>
          </a:p>
          <a:p>
            <a:r>
              <a:rPr lang="zh-CN" altLang="en-US"/>
              <a:t>年龄：50岁</a:t>
            </a:r>
            <a:endParaRPr lang="zh-CN" altLang="en-US"/>
          </a:p>
          <a:p>
            <a:r>
              <a:rPr lang="zh-CN" altLang="en-US"/>
              <a:t>性别：男</a:t>
            </a:r>
            <a:endParaRPr lang="zh-CN" altLang="en-US"/>
          </a:p>
          <a:p>
            <a:r>
              <a:rPr lang="zh-CN" altLang="en-US"/>
              <a:t>职业：教师</a:t>
            </a:r>
            <a:endParaRPr lang="zh-CN" altLang="en-US"/>
          </a:p>
          <a:p>
            <a:r>
              <a:rPr lang="zh-CN" altLang="en-US"/>
              <a:t>婚姻状况：已婚</a:t>
            </a:r>
            <a:endParaRPr lang="zh-CN" altLang="en-US"/>
          </a:p>
          <a:p>
            <a:r>
              <a:rPr lang="zh-CN" altLang="en-US"/>
              <a:t>家庭状况：有子女</a:t>
            </a:r>
            <a:endParaRPr lang="zh-CN" altLang="en-US"/>
          </a:p>
          <a:p>
            <a:r>
              <a:rPr lang="zh-CN" altLang="en-US"/>
              <a:t>居住地：北京</a:t>
            </a:r>
            <a:endParaRPr lang="zh-CN" altLang="en-US"/>
          </a:p>
          <a:p>
            <a:r>
              <a:rPr lang="zh-CN" altLang="en-US"/>
              <a:t>病史：高血压、糖尿病</a:t>
            </a:r>
            <a:endParaRPr lang="zh-CN" altLang="en-US"/>
          </a:p>
          <a:p>
            <a:r>
              <a:rPr lang="zh-CN" altLang="en-US"/>
              <a:t>手术史：胆囊切除术</a:t>
            </a:r>
            <a:endParaRPr lang="zh-CN" altLang="en-US"/>
          </a:p>
          <a:p>
            <a:r>
              <a:rPr lang="zh-CN" altLang="en-US"/>
              <a:t>药物过敏史：无</a:t>
            </a:r>
            <a:endParaRPr lang="zh-CN" altLang="en-US"/>
          </a:p>
          <a:p>
            <a:r>
              <a:rPr lang="zh-CN" altLang="en-US"/>
              <a:t>心理状况：焦虑、抑郁</a:t>
            </a:r>
            <a:endParaRPr lang="zh-CN" altLang="en-US"/>
          </a:p>
          <a:p>
            <a:r>
              <a:rPr lang="zh-CN" altLang="en-US"/>
              <a:t>社会支持系统：良好</a:t>
            </a:r>
            <a:endParaRPr lang="zh-CN" altLang="en-US"/>
          </a:p>
          <a:p>
            <a:r>
              <a:rPr lang="zh-CN" altLang="en-US"/>
              <a:t>经济状况：中等</a:t>
            </a:r>
            <a:endParaRPr lang="zh-CN" altLang="en-US"/>
          </a:p>
          <a:p>
            <a:r>
              <a:rPr lang="zh-CN" altLang="en-US"/>
              <a:t>教育程度：本科</a:t>
            </a:r>
            <a:endParaRPr lang="zh-CN" altLang="en-US"/>
          </a:p>
          <a:p>
            <a:r>
              <a:rPr lang="zh-CN" altLang="en-US"/>
              <a:t>宗教信仰：无</a:t>
            </a:r>
            <a:endParaRPr lang="zh-CN" altLang="en-US"/>
          </a:p>
          <a:p>
            <a:r>
              <a:rPr lang="zh-CN" altLang="en-US"/>
              <a:t>饮食习惯：高脂肪、高糖分</a:t>
            </a:r>
            <a:endParaRPr lang="zh-CN" altLang="en-US"/>
          </a:p>
          <a:p>
            <a:r>
              <a:rPr lang="zh-CN" altLang="en-US"/>
              <a:t>生活习惯：吸烟、饮酒</a:t>
            </a:r>
            <a:endParaRPr lang="zh-CN" altLang="en-US"/>
          </a:p>
          <a:p>
            <a:r>
              <a:rPr lang="zh-CN" altLang="en-US"/>
              <a:t>运动习惯：每周三次</a:t>
            </a:r>
            <a:endParaRPr lang="zh-CN" altLang="en-US"/>
          </a:p>
          <a:p>
            <a:r>
              <a:rPr lang="zh-CN" altLang="en-US"/>
              <a:t>睡眠质量：一般</a:t>
            </a:r>
            <a:endParaRPr lang="zh-CN" altLang="en-US"/>
          </a:p>
          <a:p>
            <a:r>
              <a:rPr lang="zh-CN" altLang="en-US"/>
              <a:t>心理压力：较大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病情状况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预后：病情稳定，需要定期复查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治疗方案：手术切除胆囊，化疗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病史：胆囊恶性肿瘤，已确诊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症状：腹痛、黄疸、体重下降等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患者年龄：50岁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性别：男性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心理状况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社交隔离：由于疾病和治疗，患者可能与社会隔离，感到孤独和无助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心理压力：患者可能面临经济、家庭、工作等方面的压力，需要心理支持和辅导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焦虑和恐惧：对疾病的恐惧和对治疗结果的担忧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抑郁情绪：对疾病的困扰和对未来的悲观情绪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护理计划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基础护理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保持良好的心理状态，避免过度紧张和焦虑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加强体育锻炼，提高身体素质和免疫力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保持良好的生活习惯，如饮食、睡眠等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定期进行身体检查，及时发现并治疗疾病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病情监测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观察患者的症状和体征，如疼痛、黄疸、恶心、呕吐等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定期监测患者的生命体征，如体温、脉搏、呼吸、血压等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定期进行影像学检查，如CT、MRI等，以评估肿瘤的大小、位置和扩散情况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定期进行实验室检查，如血常规、肝功能、肾功能等，以评估患者的身体状况和治疗效果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疼痛管理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评估疼痛程度：使用疼痛量表进行评估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制定疼痛管理方案：根据评估结果制定个性化的疼痛管理方案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药物治疗：使用镇痛药物进行治疗，如非甾体抗炎药、阿片类药物等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非药物治疗：使用物理治疗、心理治疗等非药物治疗方法进行疼痛管理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定期评估：定期评估疼痛程度，调整疼痛管理方案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https://d.book118.com/475310314113011102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1_1"/>
  <p:tag name="KSO_WM_UNIT_INDEX" val="1_1_1"/>
  <p:tag name="KSO_WM_UNIT_LAYERLEVEL" val="1_1_1"/>
  <p:tag name="KSO_WM_UNIT_LINE_FORE_SCHEMECOLOR_INDEX" val="7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.6000000238418579,&quot;colorType&quot;:1,&quot;foreColorIndex&quot;:7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1_2"/>
  <p:tag name="KSO_WM_UNIT_INDEX" val="1_1_2"/>
  <p:tag name="KSO_WM_UNIT_LAYERLEVEL" val="1_1_1"/>
  <p:tag name="KSO_WM_UNIT_SUBTYPE" val="d"/>
  <p:tag name="KSO_WM_UNIT_TEXT_FILL_FORE_SCHEMECOLOR_INDEX" val="14"/>
  <p:tag name="KSO_WM_UNIT_TEXT_SHADOW_SCHEMECOLOR_INDEX" val="7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2_1"/>
  <p:tag name="KSO_WM_UNIT_INDEX" val="1_2_1"/>
  <p:tag name="KSO_WM_UNIT_LAYERLEVEL" val="1_1_1"/>
  <p:tag name="KSO_WM_UNIT_LINE_FORE_SCHEMECOLOR_INDEX" val="7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2_2"/>
  <p:tag name="KSO_WM_UNIT_INDEX" val="1_2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3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4_1"/>
  <p:tag name="KSO_WM_UNIT_INDEX" val="1_4_1"/>
  <p:tag name="KSO_WM_UNIT_LAYERLEVEL" val="1_1_1"/>
  <p:tag name="KSO_WM_UNIT_LINE_FORE_SCHEMECOLOR_INDEX" val="7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4_2"/>
  <p:tag name="KSO_WM_UNIT_INDEX" val="1_4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3_1"/>
  <p:tag name="KSO_WM_UNIT_INDEX" val="1_3_1"/>
  <p:tag name="KSO_WM_UNIT_LAYERLEVEL" val="1_1_1"/>
  <p:tag name="KSO_WM_UNIT_LINE_FORE_SCHEMECOLOR_INDEX" val="7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i*1_3_2"/>
  <p:tag name="KSO_WM_UNIT_INDEX" val="1_3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胆囊恶性肿瘤的个案护理</vt:lpstr>
      <vt:lpstr>目录</vt:lpstr>
      <vt:lpstr>患者情况评估</vt:lpstr>
      <vt:lpstr>患者基本信息</vt:lpstr>
      <vt:lpstr>病情状况</vt:lpstr>
      <vt:lpstr>心理状况</vt:lpstr>
      <vt:lpstr>护理计划</vt:lpstr>
      <vt:lpstr>基础护理</vt:lpstr>
      <vt:lpstr>病情监测</vt:lpstr>
      <vt:lpstr>疼痛管理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2024-09-11T05:35:08.539</cp:lastPrinted>
  <dcterms:created xsi:type="dcterms:W3CDTF">2024-09-10T21:35:08Z</dcterms:created>
  <dcterms:modified xsi:type="dcterms:W3CDTF">2024-09-10T21:35:11Z</dcterms:modified>
</cp:coreProperties>
</file>