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1"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26B95FA-72C2-47DF-A380-180607A20C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F76E72-9BCE-4A47-AFA2-4A26BC19A5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A5F8980-69AA-4C76-9CC1-A648A30FC1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26BAFEC-CC87-44A1-BFC6-9591FCA2CF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F619521-063E-403A-A18F-93EEB23E3A0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11D3D44-5093-4FEE-A4DE-9EEDF8B60A8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FBD5E37-C90B-4B87-A5BA-AD85F286202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545ABE-B12E-4CA0-9FF8-5FB859BD1B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7B5292-6755-4629-A439-415A3A1CF9E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1DD3B40-5D62-4C3A-BAD5-CE38FEB39C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522C4A-4473-4D91-87FB-153C0620F2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5321010223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汇报人：文小库</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卫生材料及一次性卫生用品生产项目融资计划书</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XX-01-31</a:t>
            </a:r>
          </a:p>
        </p:txBody>
      </p:sp>
      <p:sp>
        <p:nvSpPr>
          <p:cNvPr id="5" name="AutoShape 5"/>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5116739" y="1218945"/>
            <a:ext cx="1958523" cy="1958523"/>
            <a:chOff x="5116739" y="1218945"/>
            <a:chExt cx="1958523" cy="1958523"/>
          </a:xfrm>
        </p:grpSpPr>
        <p:sp>
          <p:nvSpPr>
            <p:cNvPr id="7" name="Freeform 7"/>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572171" y="516087"/>
            <a:ext cx="715670" cy="715670"/>
            <a:chOff x="572171" y="516087"/>
            <a:chExt cx="715670" cy="715670"/>
          </a:xfrm>
        </p:grpSpPr>
        <p:sp>
          <p:nvSpPr>
            <p:cNvPr id="4" name="Freeform 4"/>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8" name="Connector 8"/>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9" name="TextBox 9"/>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项目背景与市场分析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产品与服务规划</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生产工艺与设备选型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供应链管理与原材料采购策略</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投资估算与资金筹措方案</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项目实施进度安排与监管机制建立</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财务预测与收益分析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项目背景与市场分析</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0308" y="489630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12500" y="3227524"/>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312500"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11716" y="4884110"/>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11716" y="3215332"/>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11716" y="1652321"/>
            <a:ext cx="984887" cy="98488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596603" y="1405020"/>
            <a:ext cx="460057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项目名称</a:t>
            </a:r>
          </a:p>
        </p:txBody>
      </p:sp>
      <p:sp>
        <p:nvSpPr>
          <p:cNvPr id="9" name="TextBox 9"/>
          <p:cNvSpPr txBox="1"/>
          <p:nvPr/>
        </p:nvSpPr>
        <p:spPr>
          <a:xfrm>
            <a:off x="1596603" y="1890788"/>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卫生材料及一次性卫生用品生产项目</a:t>
            </a:r>
          </a:p>
        </p:txBody>
      </p:sp>
      <p:sp>
        <p:nvSpPr>
          <p:cNvPr id="10" name="TextBox 10"/>
          <p:cNvSpPr txBox="1"/>
          <p:nvPr/>
        </p:nvSpPr>
        <p:spPr>
          <a:xfrm>
            <a:off x="7246698" y="1405020"/>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项目总投资</a:t>
            </a:r>
          </a:p>
        </p:txBody>
      </p:sp>
      <p:sp>
        <p:nvSpPr>
          <p:cNvPr id="11" name="TextBox 11"/>
          <p:cNvSpPr txBox="1"/>
          <p:nvPr/>
        </p:nvSpPr>
        <p:spPr>
          <a:xfrm>
            <a:off x="7246698" y="1866404"/>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预计总投资XX万元</a:t>
            </a:r>
          </a:p>
        </p:txBody>
      </p:sp>
      <p:sp>
        <p:nvSpPr>
          <p:cNvPr id="12" name="TextBox 12"/>
          <p:cNvSpPr txBox="1"/>
          <p:nvPr/>
        </p:nvSpPr>
        <p:spPr>
          <a:xfrm>
            <a:off x="1596603" y="3037215"/>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项目发起人</a:t>
            </a:r>
          </a:p>
        </p:txBody>
      </p:sp>
      <p:sp>
        <p:nvSpPr>
          <p:cNvPr id="13" name="TextBox 13"/>
          <p:cNvSpPr txBox="1"/>
          <p:nvPr/>
        </p:nvSpPr>
        <p:spPr>
          <a:xfrm>
            <a:off x="1596603" y="3547367"/>
            <a:ext cx="44196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XX公司</a:t>
            </a:r>
          </a:p>
        </p:txBody>
      </p:sp>
      <p:sp>
        <p:nvSpPr>
          <p:cNvPr id="14" name="TextBox 14"/>
          <p:cNvSpPr txBox="1"/>
          <p:nvPr/>
        </p:nvSpPr>
        <p:spPr>
          <a:xfrm>
            <a:off x="7246698" y="3037215"/>
            <a:ext cx="4733925"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项目建设期</a:t>
            </a:r>
          </a:p>
        </p:txBody>
      </p:sp>
      <p:sp>
        <p:nvSpPr>
          <p:cNvPr id="15" name="TextBox 15"/>
          <p:cNvSpPr txBox="1"/>
          <p:nvPr/>
        </p:nvSpPr>
        <p:spPr>
          <a:xfrm>
            <a:off x="7246698" y="3547367"/>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预计X年</a:t>
            </a:r>
          </a:p>
        </p:txBody>
      </p:sp>
      <p:sp>
        <p:nvSpPr>
          <p:cNvPr id="16" name="TextBox 16"/>
          <p:cNvSpPr txBox="1"/>
          <p:nvPr/>
        </p:nvSpPr>
        <p:spPr>
          <a:xfrm>
            <a:off x="1596603" y="4632977"/>
            <a:ext cx="4495800" cy="800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项目地点</a:t>
            </a:r>
          </a:p>
        </p:txBody>
      </p:sp>
      <p:sp>
        <p:nvSpPr>
          <p:cNvPr id="17" name="TextBox 17"/>
          <p:cNvSpPr txBox="1"/>
          <p:nvPr/>
        </p:nvSpPr>
        <p:spPr>
          <a:xfrm>
            <a:off x="1596603" y="5155321"/>
            <a:ext cx="43148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XX市XX区</a:t>
            </a:r>
          </a:p>
        </p:txBody>
      </p:sp>
      <p:sp>
        <p:nvSpPr>
          <p:cNvPr id="18" name="TextBox 18"/>
          <p:cNvSpPr txBox="1"/>
          <p:nvPr/>
        </p:nvSpPr>
        <p:spPr>
          <a:xfrm>
            <a:off x="7246698" y="4632977"/>
            <a:ext cx="473392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项目简介</a:t>
            </a:r>
          </a:p>
        </p:txBody>
      </p:sp>
      <p:sp>
        <p:nvSpPr>
          <p:cNvPr id="19" name="TextBox 19"/>
          <p:cNvSpPr txBox="1"/>
          <p:nvPr/>
        </p:nvSpPr>
        <p:spPr>
          <a:xfrm>
            <a:off x="7246698" y="5155321"/>
            <a:ext cx="42957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本项目主要生产卫生材料及一次性卫生用品，包括但不限于医用口罩、手套、防护服、卫生巾等，以满足国内外市场对于高品质卫生用品的需求。</a:t>
            </a:r>
          </a:p>
        </p:txBody>
      </p:sp>
      <p:sp>
        <p:nvSpPr>
          <p:cNvPr id="20" name="Freeform 20"/>
          <p:cNvSpPr/>
          <p:nvPr/>
        </p:nvSpPr>
        <p:spPr>
          <a:xfrm>
            <a:off x="793456" y="1834061"/>
            <a:ext cx="621407" cy="621407"/>
          </a:xfrm>
          <a:custGeom>
            <a:rect l="l" t="t" r="r" b="b"/>
            <a:pathLst>
              <a:path w="304800" h="304800">
                <a:moveTo>
                  <a:pt x="247650" y="219075"/>
                </a:moveTo>
                <a:lnTo>
                  <a:pt x="228600" y="219075"/>
                </a:lnTo>
                <a:lnTo>
                  <a:pt x="228600" y="200025"/>
                </a:lnTo>
                <a:lnTo>
                  <a:pt x="238125" y="200025"/>
                </a:lnTo>
                <a:lnTo>
                  <a:pt x="238125" y="180975"/>
                </a:lnTo>
                <a:lnTo>
                  <a:pt x="57150" y="180975"/>
                </a:lnTo>
                <a:lnTo>
                  <a:pt x="57150" y="200025"/>
                </a:lnTo>
                <a:lnTo>
                  <a:pt x="66675" y="200025"/>
                </a:lnTo>
                <a:lnTo>
                  <a:pt x="66675" y="219075"/>
                </a:lnTo>
                <a:lnTo>
                  <a:pt x="47625" y="219075"/>
                </a:lnTo>
                <a:cubicBezTo>
                  <a:pt x="42367" y="219075"/>
                  <a:pt x="38100" y="214808"/>
                  <a:pt x="38100" y="209550"/>
                </a:cubicBezTo>
                <a:lnTo>
                  <a:pt x="38100" y="114300"/>
                </a:lnTo>
                <a:cubicBezTo>
                  <a:pt x="38100" y="105089"/>
                  <a:pt x="76200" y="95250"/>
                  <a:pt x="142875" y="95250"/>
                </a:cubicBezTo>
                <a:cubicBezTo>
                  <a:pt x="146409" y="95250"/>
                  <a:pt x="149533" y="95250"/>
                  <a:pt x="152400" y="95250"/>
                </a:cubicBezTo>
                <a:cubicBezTo>
                  <a:pt x="218484" y="95250"/>
                  <a:pt x="257175" y="104870"/>
                  <a:pt x="257175" y="114300"/>
                </a:cubicBezTo>
                <a:lnTo>
                  <a:pt x="257175" y="209550"/>
                </a:lnTo>
                <a:cubicBezTo>
                  <a:pt x="257175" y="214808"/>
                  <a:pt x="252917" y="219075"/>
                  <a:pt x="247650" y="219075"/>
                </a:cubicBezTo>
                <a:close/>
                <a:moveTo>
                  <a:pt x="223838" y="123825"/>
                </a:moveTo>
                <a:cubicBezTo>
                  <a:pt x="215951" y="123825"/>
                  <a:pt x="209550" y="130226"/>
                  <a:pt x="209550" y="138113"/>
                </a:cubicBezTo>
                <a:cubicBezTo>
                  <a:pt x="209550" y="145999"/>
                  <a:pt x="215951" y="152400"/>
                  <a:pt x="223838" y="152400"/>
                </a:cubicBezTo>
                <a:cubicBezTo>
                  <a:pt x="231724" y="152400"/>
                  <a:pt x="238125" y="145999"/>
                  <a:pt x="238125" y="138113"/>
                </a:cubicBezTo>
                <a:cubicBezTo>
                  <a:pt x="238125" y="130226"/>
                  <a:pt x="231724" y="123825"/>
                  <a:pt x="223838" y="123825"/>
                </a:cubicBezTo>
                <a:close/>
                <a:moveTo>
                  <a:pt x="76200" y="38100"/>
                </a:moveTo>
                <a:cubicBezTo>
                  <a:pt x="76200" y="32833"/>
                  <a:pt x="80467" y="28575"/>
                  <a:pt x="85725" y="28575"/>
                </a:cubicBezTo>
                <a:lnTo>
                  <a:pt x="209550" y="28575"/>
                </a:lnTo>
                <a:cubicBezTo>
                  <a:pt x="214817" y="28575"/>
                  <a:pt x="219075" y="32833"/>
                  <a:pt x="219075" y="38100"/>
                </a:cubicBezTo>
                <a:lnTo>
                  <a:pt x="219075" y="85725"/>
                </a:lnTo>
                <a:lnTo>
                  <a:pt x="76200" y="85725"/>
                </a:lnTo>
                <a:lnTo>
                  <a:pt x="76200" y="38100"/>
                </a:lnTo>
                <a:close/>
                <a:moveTo>
                  <a:pt x="219075" y="276225"/>
                </a:moveTo>
                <a:cubicBezTo>
                  <a:pt x="219075" y="281483"/>
                  <a:pt x="214817" y="285750"/>
                  <a:pt x="209550" y="285750"/>
                </a:cubicBezTo>
                <a:lnTo>
                  <a:pt x="85725" y="285750"/>
                </a:lnTo>
                <a:cubicBezTo>
                  <a:pt x="80467" y="285750"/>
                  <a:pt x="76200" y="281483"/>
                  <a:pt x="76200" y="276225"/>
                </a:cubicBezTo>
                <a:lnTo>
                  <a:pt x="76200" y="190500"/>
                </a:lnTo>
                <a:lnTo>
                  <a:pt x="219075" y="190500"/>
                </a:lnTo>
                <a:lnTo>
                  <a:pt x="219075" y="276225"/>
                </a:lnTo>
                <a:close/>
                <a:moveTo>
                  <a:pt x="200025" y="200025"/>
                </a:moveTo>
                <a:lnTo>
                  <a:pt x="95250" y="200025"/>
                </a:lnTo>
                <a:lnTo>
                  <a:pt x="95250" y="209550"/>
                </a:lnTo>
                <a:lnTo>
                  <a:pt x="200025" y="209550"/>
                </a:lnTo>
                <a:lnTo>
                  <a:pt x="200025" y="200025"/>
                </a:lnTo>
                <a:close/>
                <a:moveTo>
                  <a:pt x="200025" y="219075"/>
                </a:moveTo>
                <a:lnTo>
                  <a:pt x="95250" y="219075"/>
                </a:lnTo>
                <a:lnTo>
                  <a:pt x="95250" y="228600"/>
                </a:lnTo>
                <a:lnTo>
                  <a:pt x="200025" y="228600"/>
                </a:lnTo>
                <a:lnTo>
                  <a:pt x="200025" y="219075"/>
                </a:lnTo>
                <a:close/>
                <a:moveTo>
                  <a:pt x="200025" y="238125"/>
                </a:moveTo>
                <a:lnTo>
                  <a:pt x="95250" y="238125"/>
                </a:lnTo>
                <a:lnTo>
                  <a:pt x="95250" y="247650"/>
                </a:lnTo>
                <a:lnTo>
                  <a:pt x="200025" y="247650"/>
                </a:lnTo>
                <a:lnTo>
                  <a:pt x="200025" y="238125"/>
                </a:lnTo>
                <a:close/>
                <a:moveTo>
                  <a:pt x="200025" y="257175"/>
                </a:moveTo>
                <a:lnTo>
                  <a:pt x="95250" y="257175"/>
                </a:lnTo>
                <a:lnTo>
                  <a:pt x="95250" y="266700"/>
                </a:lnTo>
                <a:lnTo>
                  <a:pt x="200025" y="266700"/>
                </a:lnTo>
                <a:lnTo>
                  <a:pt x="200025" y="25717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64902" y="1916915"/>
            <a:ext cx="455698" cy="455698"/>
          </a:xfrm>
          <a:custGeom>
            <a:rect l="l" t="t" r="r" b="b"/>
            <a:pathLst>
              <a:path w="304800" h="304800">
                <a:moveTo>
                  <a:pt x="76200" y="57150"/>
                </a:moveTo>
                <a:lnTo>
                  <a:pt x="38100" y="19050"/>
                </a:lnTo>
                <a:lnTo>
                  <a:pt x="19050" y="19050"/>
                </a:lnTo>
                <a:lnTo>
                  <a:pt x="19050" y="38100"/>
                </a:lnTo>
                <a:lnTo>
                  <a:pt x="57150" y="76200"/>
                </a:lnTo>
                <a:close/>
                <a:moveTo>
                  <a:pt x="95250" y="0"/>
                </a:moveTo>
                <a:lnTo>
                  <a:pt x="114300" y="0"/>
                </a:lnTo>
                <a:lnTo>
                  <a:pt x="114300" y="38100"/>
                </a:lnTo>
                <a:lnTo>
                  <a:pt x="95250" y="38100"/>
                </a:lnTo>
                <a:close/>
                <a:moveTo>
                  <a:pt x="171450" y="95250"/>
                </a:moveTo>
                <a:lnTo>
                  <a:pt x="209550" y="95250"/>
                </a:lnTo>
                <a:lnTo>
                  <a:pt x="209550" y="114300"/>
                </a:lnTo>
                <a:lnTo>
                  <a:pt x="171450" y="114300"/>
                </a:lnTo>
                <a:close/>
                <a:moveTo>
                  <a:pt x="190500" y="38100"/>
                </a:moveTo>
                <a:lnTo>
                  <a:pt x="190500" y="19050"/>
                </a:lnTo>
                <a:lnTo>
                  <a:pt x="171450" y="19050"/>
                </a:lnTo>
                <a:lnTo>
                  <a:pt x="133350" y="57150"/>
                </a:lnTo>
                <a:lnTo>
                  <a:pt x="152400" y="76200"/>
                </a:lnTo>
                <a:close/>
                <a:moveTo>
                  <a:pt x="0" y="95250"/>
                </a:moveTo>
                <a:lnTo>
                  <a:pt x="38100" y="95250"/>
                </a:lnTo>
                <a:lnTo>
                  <a:pt x="38100" y="114300"/>
                </a:lnTo>
                <a:lnTo>
                  <a:pt x="0" y="114300"/>
                </a:lnTo>
                <a:close/>
                <a:moveTo>
                  <a:pt x="95250" y="171450"/>
                </a:moveTo>
                <a:lnTo>
                  <a:pt x="114300" y="171450"/>
                </a:lnTo>
                <a:lnTo>
                  <a:pt x="114300" y="209550"/>
                </a:lnTo>
                <a:lnTo>
                  <a:pt x="95250" y="209550"/>
                </a:lnTo>
                <a:close/>
                <a:moveTo>
                  <a:pt x="19050" y="171450"/>
                </a:moveTo>
                <a:lnTo>
                  <a:pt x="19050" y="190500"/>
                </a:lnTo>
                <a:lnTo>
                  <a:pt x="38100" y="190500"/>
                </a:lnTo>
                <a:lnTo>
                  <a:pt x="76200" y="152400"/>
                </a:lnTo>
                <a:lnTo>
                  <a:pt x="57150" y="133350"/>
                </a:lnTo>
                <a:close/>
                <a:moveTo>
                  <a:pt x="300638" y="262538"/>
                </a:moveTo>
                <a:lnTo>
                  <a:pt x="111290" y="73190"/>
                </a:lnTo>
                <a:cubicBezTo>
                  <a:pt x="105737" y="67637"/>
                  <a:pt x="96641" y="67637"/>
                  <a:pt x="91088" y="73190"/>
                </a:cubicBezTo>
                <a:lnTo>
                  <a:pt x="73190" y="91088"/>
                </a:lnTo>
                <a:cubicBezTo>
                  <a:pt x="67637" y="96641"/>
                  <a:pt x="67637" y="105737"/>
                  <a:pt x="73190" y="111290"/>
                </a:cubicBezTo>
                <a:lnTo>
                  <a:pt x="262538" y="300638"/>
                </a:lnTo>
                <a:cubicBezTo>
                  <a:pt x="268091" y="306191"/>
                  <a:pt x="277187" y="306191"/>
                  <a:pt x="282740" y="300638"/>
                </a:cubicBezTo>
                <a:lnTo>
                  <a:pt x="300638" y="282740"/>
                </a:lnTo>
                <a:cubicBezTo>
                  <a:pt x="306191" y="277187"/>
                  <a:pt x="306191" y="268091"/>
                  <a:pt x="300638" y="262538"/>
                </a:cubicBezTo>
                <a:close/>
                <a:moveTo>
                  <a:pt x="142875" y="161925"/>
                </a:moveTo>
                <a:lnTo>
                  <a:pt x="85725" y="104775"/>
                </a:lnTo>
                <a:lnTo>
                  <a:pt x="104775" y="85725"/>
                </a:lnTo>
                <a:lnTo>
                  <a:pt x="161925" y="142875"/>
                </a:lnTo>
                <a:lnTo>
                  <a:pt x="142875" y="16192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551100" y="3478315"/>
            <a:ext cx="483304" cy="483304"/>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530380" y="5087413"/>
            <a:ext cx="524743" cy="5538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829809" y="3450697"/>
            <a:ext cx="548701" cy="538540"/>
          </a:xfrm>
          <a:custGeom>
            <a:rect l="l" t="t" r="r" b="b"/>
            <a:pathLst>
              <a:path w="304800" h="304800">
                <a:moveTo>
                  <a:pt x="274320" y="167640"/>
                </a:moveTo>
                <a:lnTo>
                  <a:pt x="274320" y="274320"/>
                </a:lnTo>
                <a:cubicBezTo>
                  <a:pt x="274320" y="291151"/>
                  <a:pt x="260671" y="304800"/>
                  <a:pt x="243840" y="304800"/>
                </a:cubicBezTo>
                <a:cubicBezTo>
                  <a:pt x="227009" y="304800"/>
                  <a:pt x="213360" y="291151"/>
                  <a:pt x="213360" y="274320"/>
                </a:cubicBezTo>
                <a:lnTo>
                  <a:pt x="213360" y="274320"/>
                </a:lnTo>
                <a:lnTo>
                  <a:pt x="213360" y="198120"/>
                </a:lnTo>
                <a:lnTo>
                  <a:pt x="182880" y="198120"/>
                </a:lnTo>
                <a:lnTo>
                  <a:pt x="182880" y="45720"/>
                </a:lnTo>
                <a:cubicBezTo>
                  <a:pt x="182880" y="20469"/>
                  <a:pt x="203349" y="0"/>
                  <a:pt x="228600" y="0"/>
                </a:cubicBezTo>
                <a:lnTo>
                  <a:pt x="228600" y="0"/>
                </a:lnTo>
                <a:lnTo>
                  <a:pt x="274320" y="0"/>
                </a:lnTo>
                <a:lnTo>
                  <a:pt x="274320" y="167640"/>
                </a:lnTo>
                <a:close/>
                <a:moveTo>
                  <a:pt x="60960" y="152400"/>
                </a:moveTo>
                <a:cubicBezTo>
                  <a:pt x="44129" y="152400"/>
                  <a:pt x="30480" y="138751"/>
                  <a:pt x="30480" y="121920"/>
                </a:cubicBezTo>
                <a:lnTo>
                  <a:pt x="30480" y="121920"/>
                </a:lnTo>
                <a:lnTo>
                  <a:pt x="30480" y="15240"/>
                </a:lnTo>
                <a:cubicBezTo>
                  <a:pt x="30480" y="6820"/>
                  <a:pt x="37300" y="0"/>
                  <a:pt x="45720" y="0"/>
                </a:cubicBezTo>
                <a:cubicBezTo>
                  <a:pt x="54140" y="0"/>
                  <a:pt x="60960" y="6820"/>
                  <a:pt x="60960" y="15240"/>
                </a:cubicBezTo>
                <a:lnTo>
                  <a:pt x="60960" y="15240"/>
                </a:lnTo>
                <a:lnTo>
                  <a:pt x="60960" y="76200"/>
                </a:lnTo>
                <a:lnTo>
                  <a:pt x="76200" y="76200"/>
                </a:lnTo>
                <a:lnTo>
                  <a:pt x="76200" y="15240"/>
                </a:lnTo>
                <a:cubicBezTo>
                  <a:pt x="76200" y="6820"/>
                  <a:pt x="83020" y="0"/>
                  <a:pt x="91440" y="0"/>
                </a:cubicBezTo>
                <a:cubicBezTo>
                  <a:pt x="99860" y="0"/>
                  <a:pt x="106680" y="6820"/>
                  <a:pt x="106680" y="15240"/>
                </a:cubicBezTo>
                <a:lnTo>
                  <a:pt x="106680" y="15240"/>
                </a:lnTo>
                <a:lnTo>
                  <a:pt x="106680" y="76200"/>
                </a:lnTo>
                <a:lnTo>
                  <a:pt x="121920" y="76200"/>
                </a:lnTo>
                <a:lnTo>
                  <a:pt x="121920" y="15240"/>
                </a:lnTo>
                <a:cubicBezTo>
                  <a:pt x="121920" y="6820"/>
                  <a:pt x="128740" y="0"/>
                  <a:pt x="137160" y="0"/>
                </a:cubicBezTo>
                <a:cubicBezTo>
                  <a:pt x="145580" y="0"/>
                  <a:pt x="152400" y="6820"/>
                  <a:pt x="152400" y="15240"/>
                </a:cubicBezTo>
                <a:lnTo>
                  <a:pt x="152400" y="15240"/>
                </a:lnTo>
                <a:lnTo>
                  <a:pt x="152400" y="121920"/>
                </a:lnTo>
                <a:cubicBezTo>
                  <a:pt x="152400" y="138751"/>
                  <a:pt x="138751" y="152400"/>
                  <a:pt x="121920" y="152400"/>
                </a:cubicBezTo>
                <a:lnTo>
                  <a:pt x="121920" y="152400"/>
                </a:lnTo>
                <a:lnTo>
                  <a:pt x="121920" y="274320"/>
                </a:lnTo>
                <a:cubicBezTo>
                  <a:pt x="121920" y="291151"/>
                  <a:pt x="108271" y="304800"/>
                  <a:pt x="91440" y="304800"/>
                </a:cubicBezTo>
                <a:cubicBezTo>
                  <a:pt x="74609" y="304800"/>
                  <a:pt x="60960" y="291151"/>
                  <a:pt x="60960" y="274320"/>
                </a:cubicBezTo>
                <a:lnTo>
                  <a:pt x="60960" y="274320"/>
                </a:lnTo>
                <a:lnTo>
                  <a:pt x="6096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660484" y="4984613"/>
            <a:ext cx="883778" cy="759497"/>
          </a:xfrm>
          <a:custGeom>
            <a:rect l="l" t="t" r="r" b="b"/>
            <a:pathLst>
              <a:path w="304800" h="304800">
                <a:moveTo>
                  <a:pt x="147838" y="37243"/>
                </a:moveTo>
                <a:cubicBezTo>
                  <a:pt x="155724" y="37243"/>
                  <a:pt x="162125" y="43644"/>
                  <a:pt x="162125" y="51530"/>
                </a:cubicBezTo>
                <a:lnTo>
                  <a:pt x="162125" y="125349"/>
                </a:lnTo>
                <a:lnTo>
                  <a:pt x="257375" y="184880"/>
                </a:lnTo>
                <a:lnTo>
                  <a:pt x="257375" y="210483"/>
                </a:lnTo>
                <a:lnTo>
                  <a:pt x="162125" y="178337"/>
                </a:lnTo>
                <a:lnTo>
                  <a:pt x="162125" y="228343"/>
                </a:lnTo>
                <a:lnTo>
                  <a:pt x="181547" y="247669"/>
                </a:lnTo>
                <a:lnTo>
                  <a:pt x="181537" y="267519"/>
                </a:lnTo>
                <a:lnTo>
                  <a:pt x="147838" y="256318"/>
                </a:lnTo>
                <a:lnTo>
                  <a:pt x="114624" y="267557"/>
                </a:lnTo>
                <a:lnTo>
                  <a:pt x="114767" y="246707"/>
                </a:lnTo>
                <a:lnTo>
                  <a:pt x="132959" y="228943"/>
                </a:lnTo>
                <a:lnTo>
                  <a:pt x="133121" y="178346"/>
                </a:lnTo>
                <a:lnTo>
                  <a:pt x="37900" y="211074"/>
                </a:lnTo>
                <a:lnTo>
                  <a:pt x="38100" y="184880"/>
                </a:lnTo>
                <a:lnTo>
                  <a:pt x="133417" y="124749"/>
                </a:lnTo>
                <a:lnTo>
                  <a:pt x="133569" y="51521"/>
                </a:lnTo>
                <a:cubicBezTo>
                  <a:pt x="133550" y="43644"/>
                  <a:pt x="139951" y="37243"/>
                  <a:pt x="147838" y="3724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项目背景介绍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全球卫生材料及一次性卫生用品市场规模持续扩大，预计未来几年将保持稳步增长。</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市场规模</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市场需求</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75" r="166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市场趋势</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748" r="1674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随着人们健康意识的提高和医疗卫生事业的发展，对卫生材料及一次性卫生用品的需求不断增加。</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绿色环保、高效便捷成为市场发展趋势，消费者对产品品质和安全性的要求越来越高。</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市场现状及趋势分析</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目标市场</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本项目主要面向国内外医疗卫生机构、药店、超市等渠道，同时拓展线上销售渠道。</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需求预测</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根据市场调研和分析，预计未来几年内目标市场对于卫生材料及一次性卫生用品的需求将保持稳定增长，其中医用口罩、手套、防护服等产品的需求尤为旺盛。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t="2767" b="2767"/>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目标市场定位及需求预测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28883" y="1711764"/>
            <a:ext cx="4242156" cy="1454089"/>
          </a:xfrm>
          <a:prstGeom prst="roundRect">
            <a:avLst>
              <a:gd name="adj" fmla="val 2049"/>
            </a:avLst>
          </a:prstGeom>
          <a:solidFill>
            <a:schemeClr val="accent1">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996316" y="1711764"/>
            <a:ext cx="4092216" cy="1454089"/>
          </a:xfrm>
          <a:prstGeom prst="roundRect">
            <a:avLst>
              <a:gd name="adj" fmla="val 2049"/>
            </a:avLst>
          </a:prstGeom>
          <a:solidFill>
            <a:schemeClr val="accent2">
              <a:alpha val="100000"/>
            </a:schemeClr>
          </a:solidFill>
          <a:ln w="25432">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6096000" y="3660226"/>
            <a:ext cx="0" cy="2439937"/>
          </a:xfrm>
          <a:prstGeom prst="line">
            <a:avLst/>
          </a:prstGeom>
          <a:ln w="9525">
            <a:solidFill>
              <a:srgbClr val="FFFFFF">
                <a:alpha val="100000"/>
              </a:srgbClr>
            </a:solidFill>
            <a:prstDash val="solid"/>
            <a:headEnd type="none"/>
            <a:tailEnd type="none"/>
          </a:ln>
        </p:spPr>
      </p:cxnSp>
      <p:sp>
        <p:nvSpPr>
          <p:cNvPr id="5" name="AutoShape 5"/>
          <p:cNvSpPr/>
          <p:nvPr/>
        </p:nvSpPr>
        <p:spPr>
          <a:xfrm>
            <a:off x="112888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目前市场上卫生材料及一次性卫生用品品牌众多，竞争激烈，但高品质、绿色环保的产品仍然具有较大的市场空间。</a:t>
            </a:r>
            <a:endParaRPr lang="en-US" sz="1100"/>
          </a:p>
        </p:txBody>
      </p:sp>
      <p:sp>
        <p:nvSpPr>
          <p:cNvPr id="6" name="AutoShape 6"/>
          <p:cNvSpPr/>
          <p:nvPr/>
        </p:nvSpPr>
        <p:spPr>
          <a:xfrm>
            <a:off x="6851043" y="3468001"/>
            <a:ext cx="4382762" cy="2756521"/>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rgbClr val="FFFFFF">
                    <a:alpha val="100000"/>
                  </a:srgbClr>
                </a:solidFill>
                <a:latin typeface="Microsoft Yahei"/>
                <a:ea typeface="Microsoft Yahei"/>
                <a:cs typeface="Microsoft Yahei"/>
              </a:rPr>
              <a:t>本项目采用先进的生产技术和设备，注重产品品质和安全性，同时积极响应国家环保政策，生产绿色环保产品。此外，项目团队具备丰富的行业经验和市场资源，能够为项目的顺利实施提供有力保障。</a:t>
            </a:r>
            <a:endParaRPr lang="en-US" sz="1100"/>
          </a:p>
        </p:txBody>
      </p:sp>
      <p:sp>
        <p:nvSpPr>
          <p:cNvPr id="7" name="AutoShape 7"/>
          <p:cNvSpPr/>
          <p:nvPr/>
        </p:nvSpPr>
        <p:spPr>
          <a:xfrm>
            <a:off x="1128883" y="2489009"/>
            <a:ext cx="424215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竞争格局</a:t>
            </a:r>
            <a:endParaRPr lang="en-US" sz="1100"/>
          </a:p>
        </p:txBody>
      </p:sp>
      <p:sp>
        <p:nvSpPr>
          <p:cNvPr id="8" name="AutoShape 8"/>
          <p:cNvSpPr/>
          <p:nvPr/>
        </p:nvSpPr>
        <p:spPr>
          <a:xfrm>
            <a:off x="6996316" y="2489009"/>
            <a:ext cx="4092216"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项目优势</a:t>
            </a:r>
            <a:endParaRPr lang="en-US" sz="1100"/>
          </a:p>
        </p:txBody>
      </p:sp>
      <p:sp>
        <p:nvSpPr>
          <p:cNvPr id="9" name="Freeform 9"/>
          <p:cNvSpPr/>
          <p:nvPr/>
        </p:nvSpPr>
        <p:spPr>
          <a:xfrm>
            <a:off x="3032529" y="2003945"/>
            <a:ext cx="434864" cy="434864"/>
          </a:xfrm>
          <a:custGeom>
            <a:rect l="l" t="t" r="r" b="b"/>
            <a:pathLst>
              <a:path w="9753600" h="9753600">
                <a:moveTo>
                  <a:pt x="8367503" y="4412961"/>
                </a:moveTo>
                <a:cubicBezTo>
                  <a:pt x="8156175" y="3938286"/>
                  <a:pt x="7853813" y="3517798"/>
                  <a:pt x="7469088" y="3164500"/>
                </a:cubicBezTo>
                <a:lnTo>
                  <a:pt x="7153722" y="2875143"/>
                </a:lnTo>
                <a:cubicBezTo>
                  <a:pt x="7107121" y="2833961"/>
                  <a:pt x="7033428" y="2852385"/>
                  <a:pt x="7012836" y="2910906"/>
                </a:cubicBezTo>
                <a:lnTo>
                  <a:pt x="6871951" y="3315139"/>
                </a:lnTo>
                <a:cubicBezTo>
                  <a:pt x="6784169" y="3568732"/>
                  <a:pt x="6622692" y="3827745"/>
                  <a:pt x="6394025" y="4082422"/>
                </a:cubicBezTo>
                <a:cubicBezTo>
                  <a:pt x="6378853" y="4098678"/>
                  <a:pt x="6361513" y="4103013"/>
                  <a:pt x="6349592" y="4104097"/>
                </a:cubicBezTo>
                <a:cubicBezTo>
                  <a:pt x="6337671" y="4105181"/>
                  <a:pt x="6319247" y="4103013"/>
                  <a:pt x="6302991" y="4087841"/>
                </a:cubicBezTo>
                <a:cubicBezTo>
                  <a:pt x="6287819" y="4074836"/>
                  <a:pt x="6280233" y="4055329"/>
                  <a:pt x="6281317" y="4035822"/>
                </a:cubicBezTo>
                <a:cubicBezTo>
                  <a:pt x="6321415" y="3383415"/>
                  <a:pt x="6126343" y="2647563"/>
                  <a:pt x="5699351" y="1846682"/>
                </a:cubicBezTo>
                <a:cubicBezTo>
                  <a:pt x="5346059" y="1181271"/>
                  <a:pt x="4855121" y="662161"/>
                  <a:pt x="4241730" y="300194"/>
                </a:cubicBezTo>
                <a:lnTo>
                  <a:pt x="3794148" y="36847"/>
                </a:lnTo>
                <a:cubicBezTo>
                  <a:pt x="3735627" y="2167"/>
                  <a:pt x="3660849" y="47684"/>
                  <a:pt x="3664101" y="115959"/>
                </a:cubicBezTo>
                <a:lnTo>
                  <a:pt x="3687943" y="636151"/>
                </a:lnTo>
                <a:cubicBezTo>
                  <a:pt x="3704199" y="991615"/>
                  <a:pt x="3663017" y="1305898"/>
                  <a:pt x="3565481" y="1567078"/>
                </a:cubicBezTo>
                <a:cubicBezTo>
                  <a:pt x="3446270" y="1886778"/>
                  <a:pt x="3275041" y="2183722"/>
                  <a:pt x="3056126" y="2450320"/>
                </a:cubicBezTo>
                <a:cubicBezTo>
                  <a:pt x="2902236" y="2636723"/>
                  <a:pt x="2729922" y="2804701"/>
                  <a:pt x="2541353" y="2949922"/>
                </a:cubicBezTo>
                <a:cubicBezTo>
                  <a:pt x="2085102" y="3299967"/>
                  <a:pt x="1709046" y="3756220"/>
                  <a:pt x="1454369" y="4266658"/>
                </a:cubicBezTo>
                <a:cubicBezTo>
                  <a:pt x="1197521" y="4782512"/>
                  <a:pt x="1062057" y="5360146"/>
                  <a:pt x="1062057" y="5938857"/>
                </a:cubicBezTo>
                <a:cubicBezTo>
                  <a:pt x="1062057" y="6450379"/>
                  <a:pt x="1162843" y="6945649"/>
                  <a:pt x="1362250" y="7412736"/>
                </a:cubicBezTo>
                <a:cubicBezTo>
                  <a:pt x="1555154" y="7862486"/>
                  <a:pt x="1830423" y="8267802"/>
                  <a:pt x="2180469" y="8614601"/>
                </a:cubicBezTo>
                <a:cubicBezTo>
                  <a:pt x="2531598" y="8961395"/>
                  <a:pt x="2939082" y="9234496"/>
                  <a:pt x="3393163" y="9424149"/>
                </a:cubicBezTo>
                <a:cubicBezTo>
                  <a:pt x="3863511" y="9621393"/>
                  <a:pt x="4362031" y="9721120"/>
                  <a:pt x="4876800" y="9721120"/>
                </a:cubicBezTo>
                <a:cubicBezTo>
                  <a:pt x="5391569" y="9721120"/>
                  <a:pt x="5890089" y="9621416"/>
                  <a:pt x="6360433" y="9425261"/>
                </a:cubicBezTo>
                <a:cubicBezTo>
                  <a:pt x="6814517" y="9235608"/>
                  <a:pt x="7223085" y="8963591"/>
                  <a:pt x="7573127" y="8615712"/>
                </a:cubicBezTo>
                <a:cubicBezTo>
                  <a:pt x="7924257" y="8268917"/>
                  <a:pt x="8199526" y="7863601"/>
                  <a:pt x="8391346" y="7413848"/>
                </a:cubicBezTo>
                <a:cubicBezTo>
                  <a:pt x="8590753" y="6946759"/>
                  <a:pt x="8691540" y="6451489"/>
                  <a:pt x="8691540" y="5939968"/>
                </a:cubicBezTo>
                <a:cubicBezTo>
                  <a:pt x="8691540" y="5411106"/>
                  <a:pt x="8583166" y="4897419"/>
                  <a:pt x="8367503" y="441298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832836" y="2019632"/>
            <a:ext cx="419176" cy="419176"/>
          </a:xfrm>
          <a:custGeom>
            <a:rect l="l" t="t" r="r" b="b"/>
            <a:pathLst>
              <a:path w="9753600" h="9753600">
                <a:moveTo>
                  <a:pt x="9713690" y="5376882"/>
                </a:moveTo>
                <a:lnTo>
                  <a:pt x="8390668" y="876176"/>
                </a:lnTo>
                <a:cubicBezTo>
                  <a:pt x="8308131" y="628565"/>
                  <a:pt x="8110284" y="462277"/>
                  <a:pt x="7845680" y="462277"/>
                </a:cubicBezTo>
                <a:cubicBezTo>
                  <a:pt x="7581075" y="462277"/>
                  <a:pt x="7366236" y="611572"/>
                  <a:pt x="7283699" y="859184"/>
                </a:cubicBezTo>
                <a:lnTo>
                  <a:pt x="6407348" y="3473672"/>
                </a:lnTo>
                <a:lnTo>
                  <a:pt x="3349866" y="3473672"/>
                </a:lnTo>
                <a:lnTo>
                  <a:pt x="2473509" y="860398"/>
                </a:lnTo>
                <a:cubicBezTo>
                  <a:pt x="2390972" y="612787"/>
                  <a:pt x="2176133" y="463491"/>
                  <a:pt x="1911528" y="463491"/>
                </a:cubicBezTo>
                <a:cubicBezTo>
                  <a:pt x="1646924" y="463491"/>
                  <a:pt x="1432085" y="628565"/>
                  <a:pt x="1366540" y="877391"/>
                </a:cubicBezTo>
                <a:lnTo>
                  <a:pt x="44737" y="5376882"/>
                </a:lnTo>
                <a:cubicBezTo>
                  <a:pt x="-5029" y="5541956"/>
                  <a:pt x="61730" y="5724023"/>
                  <a:pt x="194031" y="5823553"/>
                </a:cubicBezTo>
                <a:lnTo>
                  <a:pt x="4871949" y="9331382"/>
                </a:lnTo>
                <a:lnTo>
                  <a:pt x="9565641" y="5823553"/>
                </a:lnTo>
                <a:cubicBezTo>
                  <a:pt x="9696730" y="5725237"/>
                  <a:pt x="9763487" y="5543169"/>
                  <a:pt x="9713722" y="5376882"/>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竞争格局与优势分析</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产品与服务规划</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包括医用棉签、纱布、绷带等，用于医疗机构的日常诊疗和手术操作。</a:t>
            </a:r>
          </a:p>
        </p:txBody>
      </p:sp>
      <p:pic>
        <p:nvPicPr>
          <p:cNvPr id="4" name="Picture 4"/>
          <p:cNvPicPr>
            <a:picLocks noChangeAspect="1"/>
          </p:cNvPicPr>
          <p:nvPr/>
        </p:nvPicPr>
        <p:blipFill>
          <a:blip r:embed="rId2"/>
          <a:srcRect l="16792" r="1679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675" r="16675"/>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医用卫生材料</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针对妇女和婴幼儿特殊需求设计的卫生材料，如产妇护理垫、婴儿尿布等。</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妇婴卫生材料</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面向家庭用户的卫生材料，如口罩、手套、消毒湿巾等。</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家用卫生材料</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卫生材料产品线规划</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138835" y="1977064"/>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816433" y="1969991"/>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138835" y="4303295"/>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816433" y="4303295"/>
            <a:ext cx="72330" cy="723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228892" y="4370070"/>
            <a:ext cx="1623706" cy="976801"/>
          </a:xfrm>
          <a:custGeom>
            <a:rect l="l" t="t" r="r" b="b"/>
            <a:pathLst>
              <a:path w="1736725" h="884238">
                <a:moveTo>
                  <a:pt x="0" y="884238"/>
                </a:moveTo>
                <a:lnTo>
                  <a:pt x="1736725" y="884238"/>
                </a:lnTo>
                <a:lnTo>
                  <a:pt x="1736725"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7" name="Freeform 7"/>
          <p:cNvSpPr/>
          <p:nvPr/>
        </p:nvSpPr>
        <p:spPr>
          <a:xfrm>
            <a:off x="4173874" y="4336835"/>
            <a:ext cx="865272" cy="168353"/>
          </a:xfrm>
          <a:custGeom>
            <a:rect l="l" t="t" r="r" b="b"/>
            <a:pathLst>
              <a:path w="1819275" h="301625">
                <a:moveTo>
                  <a:pt x="1819275" y="301625"/>
                </a:moveTo>
                <a:lnTo>
                  <a:pt x="0" y="301625"/>
                </a:lnTo>
                <a:lnTo>
                  <a:pt x="0"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8" name="Freeform 8"/>
          <p:cNvSpPr/>
          <p:nvPr/>
        </p:nvSpPr>
        <p:spPr>
          <a:xfrm>
            <a:off x="4189230" y="2014654"/>
            <a:ext cx="1667161" cy="416135"/>
          </a:xfrm>
          <a:custGeom>
            <a:rect l="l" t="t" r="r" b="b"/>
            <a:pathLst>
              <a:path w="1803400" h="673100">
                <a:moveTo>
                  <a:pt x="1803400" y="673100"/>
                </a:moveTo>
                <a:lnTo>
                  <a:pt x="1803400" y="0"/>
                </a:lnTo>
                <a:lnTo>
                  <a:pt x="0"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9" name="Freeform 9"/>
          <p:cNvSpPr/>
          <p:nvPr/>
        </p:nvSpPr>
        <p:spPr>
          <a:xfrm>
            <a:off x="6679700" y="2014653"/>
            <a:ext cx="1172899" cy="1487049"/>
          </a:xfrm>
          <a:custGeom>
            <a:rect l="l" t="t" r="r" b="b"/>
            <a:pathLst>
              <a:path w="1736725" h="884238">
                <a:moveTo>
                  <a:pt x="0" y="884238"/>
                </a:moveTo>
                <a:lnTo>
                  <a:pt x="1736725" y="884238"/>
                </a:lnTo>
                <a:lnTo>
                  <a:pt x="1736725" y="0"/>
                </a:lnTo>
              </a:path>
            </a:pathLst>
          </a:custGeom>
          <a:noFill/>
          <a:ln w="9525">
            <a:solidFill>
              <a:schemeClr val="accent1">
                <a:alpha val="100000"/>
              </a:schemeClr>
            </a:solidFill>
            <a:prstDash val="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2A26"/>
                </a:solidFill>
                <a:latin typeface="Calibri"/>
                <a:ea typeface="+mn-ea"/>
                <a:cs typeface="+mn-cs"/>
              </a:defRPr>
            </a:lvl1pPr>
            <a:lvl2pPr marL="457200" algn="l" defTabSz="914400" rtl="0" eaLnBrk="1" latinLnBrk="0" hangingPunct="1">
              <a:defRPr sz="1800" kern="1200">
                <a:solidFill>
                  <a:srgbClr val="002A26"/>
                </a:solidFill>
                <a:latin typeface="Calibri"/>
                <a:ea typeface="+mn-ea"/>
                <a:cs typeface="+mn-cs"/>
              </a:defRPr>
            </a:lvl2pPr>
            <a:lvl3pPr marL="914400" algn="l" defTabSz="914400" rtl="0" eaLnBrk="1" latinLnBrk="0" hangingPunct="1">
              <a:defRPr sz="1800" kern="1200">
                <a:solidFill>
                  <a:srgbClr val="002A26"/>
                </a:solidFill>
                <a:latin typeface="Calibri"/>
                <a:ea typeface="+mn-ea"/>
                <a:cs typeface="+mn-cs"/>
              </a:defRPr>
            </a:lvl3pPr>
            <a:lvl4pPr marL="1371600" algn="l" defTabSz="914400" rtl="0" eaLnBrk="1" latinLnBrk="0" hangingPunct="1">
              <a:defRPr sz="1800" kern="1200">
                <a:solidFill>
                  <a:srgbClr val="002A26"/>
                </a:solidFill>
                <a:latin typeface="Calibri"/>
                <a:ea typeface="+mn-ea"/>
                <a:cs typeface="+mn-cs"/>
              </a:defRPr>
            </a:lvl4pPr>
            <a:lvl5pPr marL="1828800" algn="l" defTabSz="914400" rtl="0" eaLnBrk="1" latinLnBrk="0" hangingPunct="1">
              <a:defRPr sz="1800" kern="1200">
                <a:solidFill>
                  <a:srgbClr val="002A26"/>
                </a:solidFill>
                <a:latin typeface="Calibri"/>
                <a:ea typeface="+mn-ea"/>
                <a:cs typeface="+mn-cs"/>
              </a:defRPr>
            </a:lvl5pPr>
            <a:lvl6pPr marL="2286000" algn="l" defTabSz="914400" rtl="0" eaLnBrk="1" latinLnBrk="0" hangingPunct="1">
              <a:defRPr sz="1800" kern="1200">
                <a:solidFill>
                  <a:srgbClr val="002A26"/>
                </a:solidFill>
                <a:latin typeface="Calibri"/>
                <a:ea typeface="+mn-ea"/>
                <a:cs typeface="+mn-cs"/>
              </a:defRPr>
            </a:lvl6pPr>
            <a:lvl7pPr marL="2743200" algn="l" defTabSz="914400" rtl="0" eaLnBrk="1" latinLnBrk="0" hangingPunct="1">
              <a:defRPr sz="1800" kern="1200">
                <a:solidFill>
                  <a:srgbClr val="002A26"/>
                </a:solidFill>
                <a:latin typeface="Calibri"/>
                <a:ea typeface="+mn-ea"/>
                <a:cs typeface="+mn-cs"/>
              </a:defRPr>
            </a:lvl7pPr>
            <a:lvl8pPr marL="3200400" algn="l" defTabSz="914400" rtl="0" eaLnBrk="1" latinLnBrk="0" hangingPunct="1">
              <a:defRPr sz="1800" kern="1200">
                <a:solidFill>
                  <a:srgbClr val="002A26"/>
                </a:solidFill>
                <a:latin typeface="Calibri"/>
                <a:ea typeface="+mn-ea"/>
                <a:cs typeface="+mn-cs"/>
              </a:defRPr>
            </a:lvl8pPr>
            <a:lvl9pPr marL="3657600" algn="l" defTabSz="914400" rtl="0" eaLnBrk="1" latinLnBrk="0" hangingPunct="1">
              <a:defRPr sz="1800" kern="1200">
                <a:solidFill>
                  <a:srgbClr val="002A26"/>
                </a:solidFill>
                <a:latin typeface="Calibri"/>
                <a:ea typeface="+mn-ea"/>
                <a:cs typeface="+mn-cs"/>
              </a:defRPr>
            </a:lvl9pPr>
          </a:lstStyle>
          <a:p/>
        </p:txBody>
      </p:sp>
      <p:sp>
        <p:nvSpPr>
          <p:cNvPr id="10" name="Freeform 10"/>
          <p:cNvSpPr/>
          <p:nvPr/>
        </p:nvSpPr>
        <p:spPr>
          <a:xfrm>
            <a:off x="5629398" y="1949322"/>
            <a:ext cx="840064" cy="1073321"/>
          </a:xfrm>
          <a:custGeom>
            <a:rect l="l" t="t" r="r" b="b"/>
            <a:pathLst>
              <a:path w="1774574" h="1097009">
                <a:moveTo>
                  <a:pt x="887287" y="0"/>
                </a:moveTo>
                <a:lnTo>
                  <a:pt x="1774574" y="1097009"/>
                </a:lnTo>
                <a:lnTo>
                  <a:pt x="0" y="1097009"/>
                </a:lnTo>
                <a:lnTo>
                  <a:pt x="887287" y="0"/>
                </a:lnTo>
                <a:close/>
              </a:path>
            </a:pathLst>
          </a:cu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281069" y="3155633"/>
            <a:ext cx="1536722" cy="757109"/>
          </a:xfrm>
          <a:custGeom>
            <a:rect l="l" t="t" r="r" b="b"/>
            <a:pathLst>
              <a:path w="3246216" h="773818">
                <a:moveTo>
                  <a:pt x="625883" y="0"/>
                </a:moveTo>
                <a:lnTo>
                  <a:pt x="2620333" y="0"/>
                </a:lnTo>
                <a:lnTo>
                  <a:pt x="3246216" y="773818"/>
                </a:lnTo>
                <a:lnTo>
                  <a:pt x="0" y="773818"/>
                </a:lnTo>
                <a:lnTo>
                  <a:pt x="625883" y="0"/>
                </a:lnTo>
                <a:close/>
              </a:path>
            </a:pathLst>
          </a:cu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32740" y="4045732"/>
            <a:ext cx="2233381" cy="757108"/>
          </a:xfrm>
          <a:custGeom>
            <a:rect l="l" t="t" r="r" b="b"/>
            <a:pathLst>
              <a:path w="4717856" h="773817">
                <a:moveTo>
                  <a:pt x="625882" y="0"/>
                </a:moveTo>
                <a:lnTo>
                  <a:pt x="4091974" y="0"/>
                </a:lnTo>
                <a:lnTo>
                  <a:pt x="4717856" y="773817"/>
                </a:lnTo>
                <a:lnTo>
                  <a:pt x="0" y="773817"/>
                </a:lnTo>
                <a:lnTo>
                  <a:pt x="625882" y="0"/>
                </a:lnTo>
                <a:close/>
              </a:path>
            </a:pathLst>
          </a:cu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4537832" y="4935828"/>
            <a:ext cx="3023197" cy="876135"/>
          </a:xfrm>
          <a:custGeom>
            <a:rect l="l" t="t" r="r" b="b"/>
            <a:pathLst>
              <a:path w="6386287" h="895470">
                <a:moveTo>
                  <a:pt x="724278" y="0"/>
                </a:moveTo>
                <a:lnTo>
                  <a:pt x="5662010" y="0"/>
                </a:lnTo>
                <a:lnTo>
                  <a:pt x="6386287" y="895470"/>
                </a:lnTo>
                <a:lnTo>
                  <a:pt x="0" y="895470"/>
                </a:lnTo>
                <a:lnTo>
                  <a:pt x="724278"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629398" y="2448724"/>
            <a:ext cx="840064"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FFFFF">
                    <a:alpha val="100000"/>
                  </a:srgbClr>
                </a:solidFill>
                <a:latin typeface="Microsoft Yahei"/>
                <a:ea typeface="Microsoft Yahei"/>
                <a:cs typeface="Microsoft Yahei"/>
              </a:rPr>
              <a:t>01</a:t>
            </a:r>
            <a:endParaRPr lang="en-US" sz="1100"/>
          </a:p>
        </p:txBody>
      </p:sp>
      <p:sp>
        <p:nvSpPr>
          <p:cNvPr id="15" name="AutoShape 15"/>
          <p:cNvSpPr/>
          <p:nvPr/>
        </p:nvSpPr>
        <p:spPr>
          <a:xfrm>
            <a:off x="5445167" y="3298956"/>
            <a:ext cx="1208526"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FFFFF">
                    <a:alpha val="100000"/>
                  </a:srgbClr>
                </a:solidFill>
                <a:latin typeface="Microsoft Yahei"/>
                <a:ea typeface="Microsoft Yahei"/>
                <a:cs typeface="Microsoft Yahei"/>
              </a:rPr>
              <a:t>02</a:t>
            </a:r>
            <a:endParaRPr lang="en-US" sz="1100"/>
          </a:p>
        </p:txBody>
      </p:sp>
      <p:sp>
        <p:nvSpPr>
          <p:cNvPr id="16" name="AutoShape 16"/>
          <p:cNvSpPr/>
          <p:nvPr/>
        </p:nvSpPr>
        <p:spPr>
          <a:xfrm>
            <a:off x="5445167" y="4180884"/>
            <a:ext cx="1208526"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FFFFF">
                    <a:alpha val="100000"/>
                  </a:srgbClr>
                </a:solidFill>
                <a:latin typeface="Microsoft Yahei"/>
                <a:ea typeface="Microsoft Yahei"/>
                <a:cs typeface="Microsoft Yahei"/>
              </a:rPr>
              <a:t>03</a:t>
            </a:r>
            <a:endParaRPr lang="en-US" sz="1100"/>
          </a:p>
        </p:txBody>
      </p:sp>
      <p:sp>
        <p:nvSpPr>
          <p:cNvPr id="17" name="AutoShape 17"/>
          <p:cNvSpPr/>
          <p:nvPr/>
        </p:nvSpPr>
        <p:spPr>
          <a:xfrm>
            <a:off x="5445167" y="5130220"/>
            <a:ext cx="1208526" cy="477774"/>
          </a:xfrm>
          <a:prstGeom prst="rect">
            <a:avLst/>
          </a:prstGeom>
          <a:noFill/>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2775" b="1">
                <a:solidFill>
                  <a:srgbClr val="FDFDFD">
                    <a:alpha val="100000"/>
                  </a:srgbClr>
                </a:solidFill>
                <a:latin typeface="Microsoft Yahei"/>
                <a:ea typeface="Microsoft Yahei"/>
                <a:cs typeface="Microsoft Yahei"/>
              </a:rPr>
              <a:t>04</a:t>
            </a:r>
            <a:endParaRPr lang="en-US" sz="1100"/>
          </a:p>
        </p:txBody>
      </p:sp>
      <p:cxnSp>
        <p:nvCxnSpPr>
          <p:cNvPr id="18" name="Connector 18"/>
          <p:cNvCxnSpPr/>
          <p:nvPr/>
        </p:nvCxnSpPr>
        <p:spPr>
          <a:xfrm flipH="1">
            <a:off x="1171596" y="3658813"/>
            <a:ext cx="2694606" cy="0"/>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19" name="AutoShape 19"/>
          <p:cNvSpPr/>
          <p:nvPr/>
        </p:nvSpPr>
        <p:spPr>
          <a:xfrm>
            <a:off x="1109567" y="1496662"/>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一次性口罩</a:t>
            </a:r>
            <a:endParaRPr lang="en-US" sz="1100"/>
          </a:p>
        </p:txBody>
      </p:sp>
      <p:sp>
        <p:nvSpPr>
          <p:cNvPr id="20" name="AutoShape 20"/>
          <p:cNvSpPr/>
          <p:nvPr/>
        </p:nvSpPr>
        <p:spPr>
          <a:xfrm>
            <a:off x="1109567" y="1890299"/>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包括医用口罩、防尘口罩等多种类型，满足不同场景下的防护需求。</a:t>
            </a:r>
            <a:endParaRPr lang="en-US" sz="1100"/>
          </a:p>
        </p:txBody>
      </p:sp>
      <p:sp>
        <p:nvSpPr>
          <p:cNvPr id="21" name="AutoShape 21"/>
          <p:cNvSpPr/>
          <p:nvPr/>
        </p:nvSpPr>
        <p:spPr>
          <a:xfrm>
            <a:off x="1109567" y="4163029"/>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一次性隔离衣</a:t>
            </a:r>
            <a:endParaRPr lang="en-US" sz="1100"/>
          </a:p>
        </p:txBody>
      </p:sp>
      <p:sp>
        <p:nvSpPr>
          <p:cNvPr id="22" name="AutoShape 22"/>
          <p:cNvSpPr/>
          <p:nvPr/>
        </p:nvSpPr>
        <p:spPr>
          <a:xfrm>
            <a:off x="1109567" y="4556666"/>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用于医疗机构、实验室等需要隔离防护的场合。</a:t>
            </a:r>
            <a:endParaRPr lang="en-US" sz="1100"/>
          </a:p>
        </p:txBody>
      </p:sp>
      <p:cxnSp>
        <p:nvCxnSpPr>
          <p:cNvPr id="23" name="Connector 23"/>
          <p:cNvCxnSpPr/>
          <p:nvPr/>
        </p:nvCxnSpPr>
        <p:spPr>
          <a:xfrm flipH="1">
            <a:off x="8267150" y="3658813"/>
            <a:ext cx="2694606" cy="0"/>
          </a:xfrm>
          <a:prstGeom prst="line">
            <a:avLst/>
          </a:prstGeom>
          <a:ln w="12700">
            <a:solidFill>
              <a:schemeClr val="lt1">
                <a:lumMod val="85000"/>
              </a:schemeClr>
            </a:solidFill>
            <a:prstDash val="dash"/>
            <a:headEnd type="none"/>
            <a:tailEnd type="none"/>
          </a:ln>
        </p:spPr>
        <p:style>
          <a:lnRef idx="0">
            <a:schemeClr val="lt1"/>
          </a:lnRef>
          <a:fillRef idx="1">
            <a:schemeClr val="lt1"/>
          </a:fillRef>
          <a:effectRef idx="0">
            <a:schemeClr val="lt1"/>
          </a:effectRef>
          <a:fontRef idx="minor">
            <a:schemeClr val="lt1"/>
          </a:fontRef>
        </p:style>
      </p:cxnSp>
      <p:sp>
        <p:nvSpPr>
          <p:cNvPr id="24" name="AutoShape 24"/>
          <p:cNvSpPr/>
          <p:nvPr/>
        </p:nvSpPr>
        <p:spPr>
          <a:xfrm>
            <a:off x="8205121" y="1496662"/>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一次性手套</a:t>
            </a:r>
            <a:endParaRPr lang="en-US" sz="1100"/>
          </a:p>
        </p:txBody>
      </p:sp>
      <p:sp>
        <p:nvSpPr>
          <p:cNvPr id="25" name="AutoShape 25"/>
          <p:cNvSpPr/>
          <p:nvPr/>
        </p:nvSpPr>
        <p:spPr>
          <a:xfrm>
            <a:off x="8205121" y="1890299"/>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提供医用检查手套、清洁手套等多种规格和材质的手套产品。</a:t>
            </a:r>
            <a:endParaRPr lang="en-US" sz="1100"/>
          </a:p>
        </p:txBody>
      </p:sp>
      <p:sp>
        <p:nvSpPr>
          <p:cNvPr id="26" name="AutoShape 26"/>
          <p:cNvSpPr/>
          <p:nvPr/>
        </p:nvSpPr>
        <p:spPr>
          <a:xfrm>
            <a:off x="8205121" y="4163029"/>
            <a:ext cx="2877312"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375"/>
              </a:spcBef>
              <a:defRPr/>
            </a:pPr>
            <a:r>
              <a:rPr lang="en-US" sz="2025" b="1">
                <a:solidFill>
                  <a:schemeClr val="accent1">
                    <a:alpha val="100000"/>
                  </a:schemeClr>
                </a:solidFill>
                <a:latin typeface="Microsoft Yahei"/>
                <a:ea typeface="Microsoft Yahei"/>
                <a:cs typeface="Microsoft Yahei"/>
              </a:rPr>
              <a:t>其他一次性卫生用品</a:t>
            </a:r>
            <a:endParaRPr lang="en-US" sz="1100"/>
          </a:p>
        </p:txBody>
      </p:sp>
      <p:sp>
        <p:nvSpPr>
          <p:cNvPr id="27" name="AutoShape 27"/>
          <p:cNvSpPr/>
          <p:nvPr/>
        </p:nvSpPr>
        <p:spPr>
          <a:xfrm>
            <a:off x="8205121" y="4556666"/>
            <a:ext cx="2877312" cy="146304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如一次性餐具、一次性马桶垫等，满足特定场景下的卫生需求。</a:t>
            </a:r>
            <a:endParaRPr lang="en-US" sz="1100"/>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一次性卫生用品产品线规划</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1875" r="21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获得相关认证</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积极申请并获得CE、FDA等国际认证，提升产品在国际市场上的竞争力。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遵循国家和行业标准</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确保产品符合国家和行业相关标准，如医用卫生材料标准、一次性卫生用品标准等。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建立质量管理体系</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通过ISO9001等质量管理体系认证，确保产品从原材料采购到生产、销售全过程的质量控制。</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产品质量标准与认证体系建立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10961" y="2341885"/>
            <a:ext cx="2777010" cy="508827"/>
          </a:xfrm>
          <a:prstGeom prst="parallelogram">
            <a:avLst>
              <a:gd name="adj" fmla="val 173829"/>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10962" y="3323311"/>
            <a:ext cx="2777011" cy="508365"/>
          </a:xfrm>
          <a:prstGeom prst="parallelogram">
            <a:avLst>
              <a:gd name="adj" fmla="val 175043"/>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710962" y="4305090"/>
            <a:ext cx="2777011" cy="512001"/>
          </a:xfrm>
          <a:prstGeom prst="parallelogram">
            <a:avLst>
              <a:gd name="adj" fmla="val 173641"/>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504183" y="1872458"/>
            <a:ext cx="2983790" cy="469888"/>
          </a:xfrm>
          <a:custGeom>
            <a:rect l="l" t="t" r="r" b="b"/>
            <a:pathLst>
              <a:path w="3663132" h="576871">
                <a:moveTo>
                  <a:pt x="3374697" y="0"/>
                </a:moveTo>
                <a:lnTo>
                  <a:pt x="584833" y="0"/>
                </a:lnTo>
                <a:lnTo>
                  <a:pt x="0" y="576871"/>
                </a:lnTo>
                <a:lnTo>
                  <a:pt x="3374697" y="576871"/>
                </a:lnTo>
                <a:lnTo>
                  <a:pt x="3663132" y="28843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4710962" y="2854349"/>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4710962" y="3835313"/>
            <a:ext cx="2777011" cy="468963"/>
          </a:xfrm>
          <a:custGeom>
            <a:rect l="l" t="t" r="r" b="b"/>
            <a:pathLst>
              <a:path w="3409274" h="575735">
                <a:moveTo>
                  <a:pt x="0" y="0"/>
                </a:moveTo>
                <a:lnTo>
                  <a:pt x="2825593" y="0"/>
                </a:lnTo>
                <a:lnTo>
                  <a:pt x="3409274" y="575735"/>
                </a:lnTo>
                <a:lnTo>
                  <a:pt x="583682" y="57573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4710962" y="4816276"/>
            <a:ext cx="2777011" cy="468963"/>
          </a:xfrm>
          <a:custGeom>
            <a:rect l="l" t="t" r="r" b="b"/>
            <a:pathLst>
              <a:path w="3409274" h="575735">
                <a:moveTo>
                  <a:pt x="0" y="0"/>
                </a:moveTo>
                <a:lnTo>
                  <a:pt x="2825593" y="0"/>
                </a:lnTo>
                <a:lnTo>
                  <a:pt x="3409274" y="575735"/>
                </a:lnTo>
                <a:lnTo>
                  <a:pt x="583682" y="575735"/>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411224" y="4511544"/>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加强知识产权保护意识，申请专利保护自主创新技术成果。</a:t>
            </a:r>
            <a:endParaRPr lang="en-US" sz="1100"/>
          </a:p>
        </p:txBody>
      </p:sp>
      <p:sp>
        <p:nvSpPr>
          <p:cNvPr id="10" name="AutoShape 10"/>
          <p:cNvSpPr/>
          <p:nvPr/>
        </p:nvSpPr>
        <p:spPr>
          <a:xfrm>
            <a:off x="1411224" y="2644137"/>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与高校、科研机构开展产学研合作，共同研发新技术、新产品。</a:t>
            </a:r>
            <a:endParaRPr lang="en-US" sz="1100"/>
          </a:p>
        </p:txBody>
      </p:sp>
      <p:sp>
        <p:nvSpPr>
          <p:cNvPr id="11" name="AutoShape 11"/>
          <p:cNvSpPr/>
          <p:nvPr/>
        </p:nvSpPr>
        <p:spPr>
          <a:xfrm>
            <a:off x="7965938" y="1476145"/>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增加研发经费预算，引进高端研发人才和设备，提升自主创新能力。</a:t>
            </a:r>
            <a:endParaRPr lang="en-US" sz="1100"/>
          </a:p>
        </p:txBody>
      </p:sp>
      <p:sp>
        <p:nvSpPr>
          <p:cNvPr id="12" name="AutoShape 12"/>
          <p:cNvSpPr/>
          <p:nvPr/>
        </p:nvSpPr>
        <p:spPr>
          <a:xfrm>
            <a:off x="8078669" y="3640986"/>
            <a:ext cx="2926080" cy="158496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密切关注行业动态和技术发展趋势，及时调整研发方向，保持产品的领先性。</a:t>
            </a:r>
            <a:endParaRPr lang="en-US" sz="1100"/>
          </a:p>
        </p:txBody>
      </p:sp>
      <p:sp>
        <p:nvSpPr>
          <p:cNvPr id="13" name="AutoShape 13"/>
          <p:cNvSpPr/>
          <p:nvPr/>
        </p:nvSpPr>
        <p:spPr>
          <a:xfrm>
            <a:off x="5078274" y="2850712"/>
            <a:ext cx="2048256"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开展产学研合作</a:t>
            </a:r>
            <a:endParaRPr lang="en-US" sz="1100"/>
          </a:p>
        </p:txBody>
      </p:sp>
      <p:sp>
        <p:nvSpPr>
          <p:cNvPr id="14" name="AutoShape 14"/>
          <p:cNvSpPr/>
          <p:nvPr/>
        </p:nvSpPr>
        <p:spPr>
          <a:xfrm>
            <a:off x="4799914" y="1872460"/>
            <a:ext cx="2253828" cy="438912"/>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加大研发投入</a:t>
            </a:r>
            <a:endParaRPr lang="en-US" sz="1100"/>
          </a:p>
        </p:txBody>
      </p:sp>
      <p:sp>
        <p:nvSpPr>
          <p:cNvPr id="15" name="AutoShape 15"/>
          <p:cNvSpPr/>
          <p:nvPr/>
        </p:nvSpPr>
        <p:spPr>
          <a:xfrm>
            <a:off x="5070960" y="3831676"/>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跟踪行业趋势</a:t>
            </a:r>
            <a:endParaRPr lang="en-US" sz="1100"/>
          </a:p>
        </p:txBody>
      </p:sp>
      <p:sp>
        <p:nvSpPr>
          <p:cNvPr id="16" name="AutoShape 16"/>
          <p:cNvSpPr/>
          <p:nvPr/>
        </p:nvSpPr>
        <p:spPr>
          <a:xfrm>
            <a:off x="5070960" y="4817092"/>
            <a:ext cx="2050081" cy="439617"/>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75"/>
              </a:spcBef>
              <a:defRPr/>
            </a:pPr>
            <a:r>
              <a:rPr lang="en-US" sz="2025" b="1">
                <a:solidFill>
                  <a:srgbClr val="FFFFFF">
                    <a:alpha val="100000"/>
                  </a:srgbClr>
                </a:solidFill>
                <a:latin typeface="Microsoft Yahei"/>
                <a:ea typeface="Microsoft Yahei"/>
                <a:cs typeface="Microsoft Yahei"/>
              </a:rPr>
              <a:t>知识产权保护</a:t>
            </a:r>
            <a:endParaRPr lang="en-US" sz="1100"/>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创新研发能力提升策略</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生产工艺与设备选型</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75" r="16675"/>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原料选择与预处理</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选用优质原材料，进行必要的预处理，确保产品质量。</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生产工艺流程梳理</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对现有生产工艺流程进行全面梳理，找出瓶颈环节，提出优化方案。</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工艺流程模拟与验证</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采用先进的工艺流程模拟软件，对优化后的工艺流程进行模拟验证，确保可行性。</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生产工艺流程设计优化</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根据产品特性和生产工艺要求，选用性能稳定、操作简便、维护方便的关键设备。</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关键设备选型</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制定详细的设备配置方案，包括设备数量、布局、技术参数等，确保生产顺利进行。</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设备配置方案</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与设备供应商建立长期合作关系，确保设备及时采购到位，并进行严格的设备调试，确保设备性能达标。</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设备采购与调试</a:t>
            </a:r>
          </a:p>
        </p:txBody>
      </p:sp>
      <p:pic>
        <p:nvPicPr>
          <p:cNvPr id="9" name="Picture 9"/>
          <p:cNvPicPr>
            <a:picLocks noChangeAspect="1"/>
          </p:cNvPicPr>
          <p:nvPr/>
        </p:nvPicPr>
        <p:blipFill>
          <a:blip r:embed="rId2"/>
          <a:srcRect l="16667" r="16667"/>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关键设备选型及配置方案</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750" r="16750"/>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规划自动化生产线，实现原料自动上料、产品自动下线、自动包装等生产环节的自动化。</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自动化生产线规划</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引入智能化控制系统，实现生产过程的自动化控制、数据采集与分析，提高生产效率和产品质量。</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智能化控制系统应用</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对操作人员进行自动化设备的操作培训，提高操作人员的技能水平，确保自动化设备的正常运行。</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操作人员培训</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自动化水平提升举措</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节能设备与技术应用</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采用节能型设备和技术，如余热回收、废水处理等，降低生产过程中的能源消耗和排放。</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生产环境监控与管理</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建立生产环境监控系统，实时监测生产过程中的环境指标，确保生产环境符合相关法规要求。</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节能环保材料选用</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选用符合环保要求的原材料和辅助材料，降低生产过程中的环境污染。</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t="694" b="694"/>
          <a:stretch>
            <a:fillRect/>
          </a:stretch>
        </p:blipFill>
        <p:spPr>
          <a:xfrm>
            <a:off x="641457" y="1883900"/>
            <a:ext cx="3722789" cy="3671085"/>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节能环保技术应用</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04</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供应链管理与原材料采购策略</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9796" r="39796"/>
          <a:stretch>
            <a:fillRect/>
          </a:stretch>
        </p:blipFill>
        <p:spPr>
          <a:xfrm>
            <a:off x="6511619" y="1535300"/>
            <a:ext cx="4371747" cy="4560406"/>
          </a:xfrm>
          <a:prstGeom prst="rect">
            <a:avLst/>
          </a:prstGeom>
        </p:spPr>
      </p:pic>
      <p:sp>
        <p:nvSpPr>
          <p:cNvPr id="3" name="AutoShape 3"/>
          <p:cNvSpPr/>
          <p:nvPr/>
        </p:nvSpPr>
        <p:spPr>
          <a:xfrm>
            <a:off x="623610" y="1939341"/>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评估供应商的生产能力、质量保证体系、交货期稳定性以及服务水平。</a:t>
            </a:r>
            <a:endParaRPr lang="en-US" sz="1100"/>
          </a:p>
        </p:txBody>
      </p:sp>
      <p:sp>
        <p:nvSpPr>
          <p:cNvPr id="4" name="AutoShape 4"/>
          <p:cNvSpPr/>
          <p:nvPr/>
        </p:nvSpPr>
        <p:spPr>
          <a:xfrm>
            <a:off x="623610" y="3270075"/>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制定选择标准，如价格竞争力、技术创新能力、环保合规性和社会责任等。</a:t>
            </a:r>
            <a:endParaRPr lang="en-US" sz="1100"/>
          </a:p>
        </p:txBody>
      </p:sp>
      <p:sp>
        <p:nvSpPr>
          <p:cNvPr id="5" name="AutoShape 5"/>
          <p:cNvSpPr/>
          <p:nvPr/>
        </p:nvSpPr>
        <p:spPr>
          <a:xfrm>
            <a:off x="623610" y="4650890"/>
            <a:ext cx="4876800" cy="1341120"/>
          </a:xfrm>
          <a:prstGeom prst="rect">
            <a:avLst/>
          </a:prstGeom>
          <a:noFill/>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defRPr/>
            </a:pPr>
            <a:r>
              <a:rPr lang="en-US" sz="1500">
                <a:solidFill>
                  <a:schemeClr val="dk1">
                    <a:alpha val="100000"/>
                  </a:schemeClr>
                </a:solidFill>
                <a:latin typeface="Microsoft Yahei"/>
                <a:ea typeface="Microsoft Yahei"/>
                <a:cs typeface="Microsoft Yahei"/>
              </a:rPr>
              <a:t>建立供应商数据库，对供应商进行动态管理，定期评估和调整合作策略。</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供应商评估及选择标准制定</a:t>
              </a:r>
            </a:p>
          </p:txBody>
        </p:sp>
      </p:gr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通过集中采购、长期协议和批量折扣等方式降低采购成本。</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优化采购流程，减少不必要的环节和浪费，提高采购效率。</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引入竞争机制，鼓励供应商之间进行价格竞争，从而获取更优惠的采购价格。</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原材料采购成本控制方法论述</a:t>
              </a:r>
            </a:p>
          </p:txBody>
        </p:sp>
      </p:gr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库存管理优化方案设计</a:t>
              </a:r>
            </a:p>
          </p:txBody>
        </p:sp>
      </p:grpSp>
      <p:sp>
        <p:nvSpPr>
          <p:cNvPr id="28" name="AutoShape 28"/>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sp>
        <p:nvSpPr>
          <p:cNvPr id="30" name="TextBox 30"/>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采用先进的库存管理技术，如实时库存监控、安全库存设定和库存预警机制等。</a:t>
            </a:r>
          </a:p>
        </p:txBody>
      </p:sp>
      <p:sp>
        <p:nvSpPr>
          <p:cNvPr id="31" name="AutoShape 31"/>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sp>
        <p:nvSpPr>
          <p:cNvPr id="33" name="TextBox 33"/>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对库存进行分类管理，根据原材料的重要性和使用频率制定不同的库存策略。</a:t>
            </a:r>
          </a:p>
        </p:txBody>
      </p:sp>
      <p:sp>
        <p:nvSpPr>
          <p:cNvPr id="34" name="AutoShape 34"/>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定期进行库存盘点和清查，确保库存数据的准确性和完整性。</a:t>
            </a:r>
          </a:p>
        </p:txBody>
      </p:sp>
      <p:sp>
        <p:nvSpPr>
          <p:cNvPr id="36" name="TextBox 36"/>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https://d.book118.com/475321010223011104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146</Paragraphs>
  <Slides>22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22</vt:i4>
      </vt:variant>
    </vt:vector>
  </HeadingPairs>
  <TitlesOfParts>
    <vt:vector baseType="lpstr" size="27">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2024-09-14T11:50:52.021</cp:lastPrinted>
  <dcterms:created xsi:type="dcterms:W3CDTF">2024-09-14T03:50:52Z</dcterms:created>
  <dcterms:modified xsi:type="dcterms:W3CDTF">2024-09-14T03:50:54Z</dcterms:modified>
</cp:coreProperties>
</file>