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39D765-2891-4EB1-BF2D-EF747071C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E47690-7E23-459B-8C38-0264D1B58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043AF3-EE64-4890-8135-C7F1B6079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8D7754-000C-4987-8C0F-A55A50574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950A32-3877-48C5-A6BF-A296EC1F4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F05A16-7E85-477B-8C2A-303CA2CF7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5527EF-3D2A-4244-913C-0BC3AB581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2A1A73-3ECF-4CAF-AD37-5EBC4FD20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631820-7966-4474-9E78-481C161BA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E9CEAB-DFAD-443E-B36F-407199B81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EDDFF2-7273-4D3D-978B-80B0C5353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32210301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 err="1" smtClean="0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 err="1" smtClean="0">
                <a:solidFill>
                  <a:schemeClr val="accent1"/>
                </a:solidFill>
                <a:latin typeface="Arial"/>
                <a:ea typeface="Arial"/>
                <a:cs typeface="Arial"/>
              </a:rPr>
              <a:t>：</a:t>
            </a:r>
            <a:r>
              <a:rPr lang="en-US" altLang="zh-CN" sz="1325" err="1" smtClean="0">
                <a:solidFill>
                  <a:schemeClr val="accent1"/>
                </a:solidFill>
                <a:latin typeface="Arial"/>
                <a:ea typeface="Arial"/>
                <a:cs typeface="Arial"/>
              </a:rPr>
              <a:t>XXX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25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1325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1325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1325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1325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552539"/>
            <a:ext cx="7082543" cy="1338828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 err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一例护理优良事件案例汇报</a:t>
            </a:r>
            <a:r>
              <a:rPr lang="en-US" altLang="zh-CN" sz="4050" b="1" err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en-US" sz="405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事件概述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事件详细经过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事件产生的影响与后果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事件原因分析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经验教训与启示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事件概述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2022年6月12日，上午9点至11点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XX医院，内科病房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0219" r="302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事件发生时间与地点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469" r="204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涉及人员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张护士，李护士，王医生，杨主任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涉及部门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内科病房，护理部，医务部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涉及人员与部门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680677">
            <a:off x="-103598" y="1325485"/>
            <a:ext cx="9608125" cy="3565980"/>
          </a:xfrm>
          <a:custGeom>
            <a:rect l="l" t="t" r="r" b="b"/>
            <a:pathLst>
              <a:path w="2907" h="1077">
                <a:moveTo>
                  <a:pt x="966" y="697"/>
                </a:moveTo>
                <a:cubicBezTo>
                  <a:pt x="1108" y="727"/>
                  <a:pt x="1497" y="786"/>
                  <a:pt x="1623" y="694"/>
                </a:cubicBezTo>
                <a:cubicBezTo>
                  <a:pt x="1667" y="661"/>
                  <a:pt x="1708" y="623"/>
                  <a:pt x="1752" y="588"/>
                </a:cubicBezTo>
                <a:cubicBezTo>
                  <a:pt x="2134" y="287"/>
                  <a:pt x="2404" y="399"/>
                  <a:pt x="2401" y="402"/>
                </a:cubicBezTo>
                <a:cubicBezTo>
                  <a:pt x="2518" y="510"/>
                  <a:pt x="2782" y="511"/>
                  <a:pt x="2907" y="415"/>
                </a:cubicBezTo>
                <a:cubicBezTo>
                  <a:pt x="2901" y="418"/>
                  <a:pt x="2896" y="421"/>
                  <a:pt x="2890" y="424"/>
                </a:cubicBezTo>
                <a:cubicBezTo>
                  <a:pt x="2776" y="484"/>
                  <a:pt x="2556" y="468"/>
                  <a:pt x="2461" y="382"/>
                </a:cubicBezTo>
                <a:cubicBezTo>
                  <a:pt x="2594" y="342"/>
                  <a:pt x="2774" y="142"/>
                  <a:pt x="2813" y="0"/>
                </a:cubicBezTo>
                <a:cubicBezTo>
                  <a:pt x="2769" y="128"/>
                  <a:pt x="2609" y="309"/>
                  <a:pt x="2486" y="344"/>
                </a:cubicBezTo>
                <a:cubicBezTo>
                  <a:pt x="2412" y="366"/>
                  <a:pt x="2258" y="334"/>
                  <a:pt x="2149" y="312"/>
                </a:cubicBezTo>
                <a:cubicBezTo>
                  <a:pt x="2096" y="307"/>
                  <a:pt x="1767" y="523"/>
                  <a:pt x="1723" y="545"/>
                </a:cubicBezTo>
                <a:cubicBezTo>
                  <a:pt x="1685" y="564"/>
                  <a:pt x="1653" y="593"/>
                  <a:pt x="1621" y="619"/>
                </a:cubicBezTo>
                <a:cubicBezTo>
                  <a:pt x="1544" y="679"/>
                  <a:pt x="1459" y="684"/>
                  <a:pt x="1365" y="675"/>
                </a:cubicBezTo>
                <a:cubicBezTo>
                  <a:pt x="1283" y="668"/>
                  <a:pt x="1017" y="609"/>
                  <a:pt x="905" y="585"/>
                </a:cubicBezTo>
                <a:cubicBezTo>
                  <a:pt x="892" y="585"/>
                  <a:pt x="333" y="356"/>
                  <a:pt x="40" y="603"/>
                </a:cubicBezTo>
                <a:cubicBezTo>
                  <a:pt x="38" y="604"/>
                  <a:pt x="2" y="577"/>
                  <a:pt x="0" y="579"/>
                </a:cubicBezTo>
                <a:cubicBezTo>
                  <a:pt x="35" y="711"/>
                  <a:pt x="81" y="945"/>
                  <a:pt x="116" y="1077"/>
                </a:cubicBezTo>
                <a:cubicBezTo>
                  <a:pt x="134" y="1022"/>
                  <a:pt x="114" y="942"/>
                  <a:pt x="135" y="890"/>
                </a:cubicBezTo>
                <a:cubicBezTo>
                  <a:pt x="183" y="773"/>
                  <a:pt x="185" y="695"/>
                  <a:pt x="337" y="673"/>
                </a:cubicBezTo>
                <a:cubicBezTo>
                  <a:pt x="561" y="641"/>
                  <a:pt x="765" y="673"/>
                  <a:pt x="985" y="702"/>
                </a:cubicBezTo>
              </a:path>
            </a:pathLst>
          </a:custGeom>
          <a:solidFill>
            <a:srgbClr val="BFBFB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90431" y="2766027"/>
            <a:ext cx="201706" cy="201706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5795" y="2404762"/>
            <a:ext cx="201706" cy="201706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057465" y="3115249"/>
            <a:ext cx="200200" cy="200200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770460" y="3563819"/>
            <a:ext cx="200200" cy="200200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0559" y="3042996"/>
            <a:ext cx="100853" cy="100852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038" y="3115249"/>
            <a:ext cx="100852" cy="100852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990249" y="1573891"/>
            <a:ext cx="2372296" cy="1026604"/>
            <a:chOff x="1990249" y="1573891"/>
            <a:chExt cx="2372296" cy="1026604"/>
          </a:xfrm>
        </p:grpSpPr>
        <p:sp>
          <p:nvSpPr>
            <p:cNvPr id="10" name="Freeform 10"/>
            <p:cNvSpPr/>
            <p:nvPr/>
          </p:nvSpPr>
          <p:spPr>
            <a:xfrm rot="8375884">
              <a:off x="1990249" y="1573891"/>
              <a:ext cx="2372296" cy="1026604"/>
            </a:xfrm>
            <a:custGeom>
              <a:rect l="l" t="t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401979" y="2345892"/>
            <a:ext cx="2094833" cy="906399"/>
            <a:chOff x="4401979" y="2345892"/>
            <a:chExt cx="2094833" cy="906399"/>
          </a:xfrm>
        </p:grpSpPr>
        <p:sp>
          <p:nvSpPr>
            <p:cNvPr id="12" name="Freeform 12"/>
            <p:cNvSpPr/>
            <p:nvPr/>
          </p:nvSpPr>
          <p:spPr>
            <a:xfrm rot="7494101">
              <a:off x="4401979" y="2345892"/>
              <a:ext cx="2094833" cy="906399"/>
            </a:xfrm>
            <a:custGeom>
              <a:rect l="l" t="t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362539" y="1859831"/>
            <a:ext cx="2032159" cy="879062"/>
            <a:chOff x="7362539" y="1859831"/>
            <a:chExt cx="2032159" cy="879062"/>
          </a:xfrm>
        </p:grpSpPr>
        <p:sp>
          <p:nvSpPr>
            <p:cNvPr id="14" name="Freeform 14"/>
            <p:cNvSpPr/>
            <p:nvPr/>
          </p:nvSpPr>
          <p:spPr>
            <a:xfrm rot="7358619">
              <a:off x="7362539" y="1859831"/>
              <a:ext cx="2032159" cy="879062"/>
            </a:xfrm>
            <a:custGeom>
              <a:rect l="l" t="t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solidFill>
              <a:schemeClr val="accent6">
                <a:alpha val="100000"/>
              </a:schemeClr>
            </a:solidFill>
          </p:spPr>
          <p:style>
            <a:lnRef idx="0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43389" y="2966446"/>
            <a:ext cx="2369725" cy="1026223"/>
            <a:chOff x="443389" y="2966446"/>
            <a:chExt cx="2369725" cy="1026223"/>
          </a:xfrm>
        </p:grpSpPr>
        <p:sp>
          <p:nvSpPr>
            <p:cNvPr id="16" name="Freeform 16"/>
            <p:cNvSpPr/>
            <p:nvPr/>
          </p:nvSpPr>
          <p:spPr>
            <a:xfrm rot="3380677">
              <a:off x="443389" y="2966446"/>
              <a:ext cx="2369725" cy="1026223"/>
            </a:xfrm>
            <a:custGeom>
              <a:rect l="l" t="t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2573360" y="3655102"/>
            <a:ext cx="2094738" cy="906399"/>
            <a:chOff x="2573360" y="3655102"/>
            <a:chExt cx="2094738" cy="906399"/>
          </a:xfrm>
        </p:grpSpPr>
        <p:sp>
          <p:nvSpPr>
            <p:cNvPr id="18" name="Freeform 18"/>
            <p:cNvSpPr/>
            <p:nvPr/>
          </p:nvSpPr>
          <p:spPr>
            <a:xfrm rot="3880404">
              <a:off x="2573360" y="3655102"/>
              <a:ext cx="2094738" cy="906399"/>
            </a:xfrm>
            <a:custGeom>
              <a:rect l="l" t="t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6217063" y="3265816"/>
            <a:ext cx="2032159" cy="879062"/>
            <a:chOff x="6217063" y="3265816"/>
            <a:chExt cx="2032159" cy="879062"/>
          </a:xfrm>
        </p:grpSpPr>
        <p:sp>
          <p:nvSpPr>
            <p:cNvPr id="20" name="Freeform 20"/>
            <p:cNvSpPr/>
            <p:nvPr/>
          </p:nvSpPr>
          <p:spPr>
            <a:xfrm rot="2257082">
              <a:off x="6217063" y="3265816"/>
              <a:ext cx="2032159" cy="879062"/>
            </a:xfrm>
            <a:custGeom>
              <a:rect l="l" t="t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solidFill>
              <a:schemeClr val="accent5">
                <a:alpha val="100000"/>
              </a:schemeClr>
            </a:solidFill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事件基本情况简介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1038225" y="5349091"/>
            <a:ext cx="10115550" cy="12573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2022年6月12日上午9点至11点，XX医院内科病房发生了一起护理优良事件。事件起因是由于张护士在执行医嘱时发现一位70岁老年患者的血压异常高，存在生命危险。在王医生做出紧急处理后，患者血压逐渐恢复正常，最终转危为安。此次事件得到了患者家属的高度认可和赞扬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事件详细经过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事件发现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发现与报告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在执行日常工作时，一名护士在给患者配药时发现药品标签模糊不清。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护士立即向护士长报告了这一情况，并联系了药剂科进行核实。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护士长与药剂科沟通后，了解到该药品的生产日期和批号均存在异常。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初步调查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为确保患者安全，医院决定暂停使用该药品，并对涉及的患者进行密切观察。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初步调查与评估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药剂科与供应商联系，检查进货渠道和相关票据，确认该药品存在质量问题。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经过进一步核实，医院发现该药品的批次号与注册批准的批次号不符。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深入调查与核实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核实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深入调查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医院组织专家对事件进行深入分析，发现药品采购流程存在漏洞，导致假药混入。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为避免类似事件再次发生，医院对药品采购流程进行了整改，加强了质量控制和验收流程。同时，对涉及的患者进行了补偿和心理疏导工作。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事件分析与总结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事件产生的影响与后果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098" r="5098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提高护理工作效率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提升护理服务质量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加强患者安全管理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通过引入新的护理技术和流程，使得护理人员能够更高效地完成工作，提高工作效率。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通过改进护理服务流程，使得患者能够更方便地获得护理服务，提高患者满意度。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通过加强患者安全管理制度，使得患者能够更加安全地接受治疗和护理，减少医疗事故的发生。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对护理质量的影响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保障患者生命安全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通过及时发现和解决患者安全问题，使得患者能够更加安全地接受治疗和护理，减少医疗事故的发生。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通过加强与患者的沟通交流，使得患者能够更加了解自己的病情和治疗方案，提高患者满意度。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对患者安全的影响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https://d.book118.com/475322103014011103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2024-09-12T06:34:07.137</cp:lastPrinted>
  <dcterms:created xsi:type="dcterms:W3CDTF">2024-09-11T22:34:07Z</dcterms:created>
  <dcterms:modified xsi:type="dcterms:W3CDTF">2024-09-11T22:34:08Z</dcterms:modified>
</cp:coreProperties>
</file>