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4E55C0C-219B-4426-BC73-D45EF0EFD15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23257A-F13C-4BD3-9778-71F001671D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04A4AA-9730-44A7-8E31-F7822F85C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C92DBA-C3BF-4C70-9F08-5D376987C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288443-C817-46E0-AA54-BD1BDAEF9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D6AA73-C48E-47F7-AD3B-99C084011A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A02FFE-6846-4D1D-969A-41C7629DFB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356303-606F-4626-957B-C25785B54A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5160B-7060-4B7B-A8F0-55F51B0F0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4B20F4-699B-4F2A-AA54-A11A3652A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5303E-C792-4E72-981B-5808EA1ADF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F2D56-37EB-412B-9DB9-1C58856F3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E8238C6-20F6-42A0-AABC-380122ABCDB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BB243F9-5294-42D2-9E96-9C1186179A2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011115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礼仪培训对企业文化的深刻影响</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礼仪培训的内容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礼仪培训的实施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礼仪培训的效果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企业文化建设</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礼仪培训对企业文化的深刻影响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礼仪培训在现代企业中扮演着至关重要的角色，它不仅是提高员工综合素质的有效途径，还可以直接影响企业文化的建设和发展。</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什么是企业文化</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员工共同认同和遵守的规范</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价值观和行为准则</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企业独有的精神风貌和行为方式</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精神风貌和行为方式</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组织内部的行为规范</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组织内部文化</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员工遵守的行为规范</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员工行为规范</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增强团队协作能力</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促进团队合作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提高效率</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提高客户服务水平</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提升客户满意度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增加客户忠诚度</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品牌形象和声誉</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提升企业知名度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树立良好口碑</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礼仪培训的重要性</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提升员工形象</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树立企业形象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增加信任感</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礼仪培训的目标</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树立良好企业形象</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提高员工仪表形象</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有效沟通交流</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语言表达能力</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提高人际关系</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塑造正确职业态度</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职业态度和价值观</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礼仪培训案例分析</a:t>
            </a:r>
            <a:endParaRPr lang="en-US" sz="3600" b="0" strike="noStrike" spc="-1">
              <a:solidFill>
                <a:schemeClr val="dk1"/>
              </a:solidFill>
              <a:latin typeface="Arial"/>
            </a:endParaRPr>
          </a:p>
        </p:txBody>
      </p:sp>
      <p:sp>
        <p:nvSpPr>
          <p:cNvPr id="11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员工形象提升</a:t>
            </a:r>
            <a:endParaRPr lang="en-US" sz="2000" b="0" strike="noStrike" spc="-1">
              <a:solidFill>
                <a:srgbClr val="000000"/>
              </a:solidFill>
              <a:latin typeface="Arial"/>
            </a:endParaRPr>
          </a:p>
        </p:txBody>
      </p:sp>
      <p:sp>
        <p:nvSpPr>
          <p:cNvPr id="11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a:t>
            </a:r>
            <a:r>
              <a:rPr lang="en-US" sz="3000" b="1" strike="noStrike" spc="-1">
                <a:solidFill>
                  <a:schemeClr val="dk1"/>
                </a:solidFill>
                <a:latin typeface="微软雅黑"/>
                <a:ea typeface="微软雅黑"/>
              </a:rPr>
              <a:t>A</a:t>
            </a:r>
            <a:r>
              <a:rPr lang="zh-CN" sz="3000" b="1" strike="noStrike" spc="-1">
                <a:solidFill>
                  <a:schemeClr val="dk1"/>
                </a:solidFill>
                <a:latin typeface="微软雅黑"/>
                <a:ea typeface="微软雅黑"/>
              </a:rPr>
              <a:t>礼仪培训</a:t>
            </a:r>
            <a:endParaRPr lang="en-US" sz="3000" b="0" strike="noStrike" spc="-1">
              <a:solidFill>
                <a:srgbClr val="000000"/>
              </a:solidFill>
              <a:latin typeface="Arial"/>
            </a:endParaRPr>
          </a:p>
        </p:txBody>
      </p:sp>
      <p:sp>
        <p:nvSpPr>
          <p:cNvPr id="11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团队协作效果显著</a:t>
            </a:r>
            <a:endParaRPr lang="en-US" sz="2000" b="0" strike="noStrike" spc="-1">
              <a:solidFill>
                <a:srgbClr val="000000"/>
              </a:solidFill>
              <a:latin typeface="Arial"/>
            </a:endParaRPr>
          </a:p>
        </p:txBody>
      </p:sp>
      <p:sp>
        <p:nvSpPr>
          <p:cNvPr id="12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a:t>
            </a:r>
            <a:r>
              <a:rPr lang="en-US" sz="3000" b="1" strike="noStrike" spc="-1">
                <a:solidFill>
                  <a:schemeClr val="dk1"/>
                </a:solidFill>
                <a:latin typeface="微软雅黑"/>
                <a:ea typeface="微软雅黑"/>
              </a:rPr>
              <a:t>C</a:t>
            </a:r>
            <a:r>
              <a:rPr lang="zh-CN" sz="3000" b="1" strike="noStrike" spc="-1">
                <a:solidFill>
                  <a:schemeClr val="dk1"/>
                </a:solidFill>
                <a:latin typeface="微软雅黑"/>
                <a:ea typeface="微软雅黑"/>
              </a:rPr>
              <a:t>礼仪培训</a:t>
            </a:r>
            <a:endParaRPr lang="en-US" sz="3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客户服务水平提高</a:t>
            </a:r>
            <a:endParaRPr lang="en-US" sz="2000" b="0" strike="noStrike" spc="-1">
              <a:solidFill>
                <a:srgbClr val="000000"/>
              </a:solidFill>
              <a:latin typeface="Arial"/>
            </a:endParaRPr>
          </a:p>
        </p:txBody>
      </p:sp>
      <p:sp>
        <p:nvSpPr>
          <p:cNvPr id="12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a:t>
            </a:r>
            <a:r>
              <a:rPr lang="en-US" sz="3000" b="1" strike="noStrike" spc="-1">
                <a:solidFill>
                  <a:schemeClr val="dk1"/>
                </a:solidFill>
                <a:latin typeface="微软雅黑"/>
                <a:ea typeface="微软雅黑"/>
              </a:rPr>
              <a:t>B</a:t>
            </a:r>
            <a:r>
              <a:rPr lang="zh-CN" sz="3000" b="1" strike="noStrike" spc="-1">
                <a:solidFill>
                  <a:schemeClr val="dk1"/>
                </a:solidFill>
                <a:latin typeface="微软雅黑"/>
                <a:ea typeface="微软雅黑"/>
              </a:rPr>
              <a:t>礼仪培训</a:t>
            </a:r>
            <a:endParaRPr lang="en-US" sz="3000" b="0" strike="noStrike" spc="-1">
              <a:solidFill>
                <a:srgbClr val="000000"/>
              </a:solidFill>
              <a:latin typeface="Arial"/>
            </a:endParaRPr>
          </a:p>
        </p:txBody>
      </p:sp>
      <p:sp>
        <p:nvSpPr>
          <p:cNvPr id="12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礼仪培训的内容</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仪表形象</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仪表形象是与人交往中的一种资本，通过仪表形象的塑造，可以树立员工的自信心，增强职业魅力。在企业文化中，仪表形象往往代表了员工的专业程度和形象印象，对于企业的形象建设具有重要意义。</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语言表达能力</a:t>
            </a:r>
            <a:endParaRPr lang="en-US" sz="3600" b="0" strike="noStrike" spc="-1">
              <a:solidFill>
                <a:schemeClr val="dk1"/>
              </a:solidFill>
              <a:latin typeface="Arial"/>
            </a:endParaRPr>
          </a:p>
        </p:txBody>
      </p:sp>
      <p:sp>
        <p:nvSpPr>
          <p:cNvPr id="1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掌握清晰简洁的表达方式</a:t>
            </a:r>
            <a:endParaRPr lang="en-US" sz="2000" b="0" strike="noStrike" spc="-1">
              <a:solidFill>
                <a:srgbClr val="000000"/>
              </a:solidFill>
              <a:latin typeface="Arial"/>
            </a:endParaRPr>
          </a:p>
        </p:txBody>
      </p:sp>
      <p:sp>
        <p:nvSpPr>
          <p:cNvPr id="1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流畅表达</a:t>
            </a:r>
            <a:endParaRPr lang="en-US" sz="3000" b="0" strike="noStrike" spc="-1">
              <a:solidFill>
                <a:srgbClr val="000000"/>
              </a:solidFill>
              <a:latin typeface="Arial"/>
            </a:endParaRPr>
          </a:p>
        </p:txBody>
      </p:sp>
      <p:sp>
        <p:nvSpPr>
          <p:cNvPr id="1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展现自信和自制的态度</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表达自信</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有效倾听和回应他人的观点</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4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社交礼仪</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注意言谈举止</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维护职业形象</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仪态举止</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保持端庄得体的仪表形象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注意专业形象</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礼物馈赠</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选择得体的礼物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传达诚挚的心意</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商务礼仪</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尊重礼节</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尊重对方的身份和职位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遵循礼貌用语</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团队协作能力</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建立相互尊重和信任的关系</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尊重信任</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开放式的沟通渠道和方式</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有效沟通</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团队合作实现共同目标</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合作共赢</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协同工作，相互配合</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协调配合</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礼仪培训对企业文化的深刻影响不仅仅体现在员工个人素质的提升上，更重要的是促进了企业内部团队的凝聚力和协作效率的提升。通过培训，员工将更好地理解和尊重企业文化，使企业形象更具竞争力。</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礼仪培训的实施</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培训形式</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礼仪培训可以采用课堂培训、案例分析、角色扮演等多种形式，以提高培训效果和参与度。</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培训周期</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不断提升</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持续学习</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检验效果</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反馈</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应用所学</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实践</a:t>
            </a:r>
            <a:endParaRPr lang="en-US" sz="3000" b="0" strike="noStrike" spc="-1">
              <a:solidFill>
                <a:srgbClr val="000000"/>
              </a:solidFill>
              <a:latin typeface="Arial"/>
            </a:endParaRPr>
          </a:p>
        </p:txBody>
      </p:sp>
      <p:sp>
        <p:nvSpPr>
          <p:cNvPr id="18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a:t>
            </a:r>
            <a:endParaRPr lang="en-US" sz="2200" b="0" strike="noStrike" spc="-1">
              <a:solidFill>
                <a:srgbClr val="000000"/>
              </a:solidFill>
              <a:latin typeface="Arial"/>
            </a:endParaRPr>
          </a:p>
        </p:txBody>
      </p:sp>
      <p:sp>
        <p:nvSpPr>
          <p:cNvPr id="18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反馈调查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效果分析</a:t>
            </a:r>
            <a:endParaRPr lang="en-US" sz="15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调整</a:t>
            </a:r>
            <a:endParaRPr lang="en-US" sz="2200" b="0" strike="noStrike" spc="-1">
              <a:solidFill>
                <a:srgbClr val="000000"/>
              </a:solidFill>
              <a:latin typeface="Arial"/>
            </a:endParaRPr>
          </a:p>
        </p:txBody>
      </p:sp>
      <p:sp>
        <p:nvSpPr>
          <p:cNvPr id="18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改进计划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迭代更新</a:t>
            </a:r>
            <a:endParaRPr lang="en-US" sz="15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改进</a:t>
            </a:r>
            <a:endParaRPr lang="en-US" sz="2200" b="0" strike="noStrike" spc="-1">
              <a:solidFill>
                <a:srgbClr val="000000"/>
              </a:solidFill>
              <a:latin typeface="Arial"/>
            </a:endParaRPr>
          </a:p>
        </p:txBody>
      </p:sp>
      <p:sp>
        <p:nvSpPr>
          <p:cNvPr id="19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课程优化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教学方法</a:t>
            </a:r>
            <a:endParaRPr lang="en-US" sz="1500" b="0" strike="noStrike" spc="-1">
              <a:solidFill>
                <a:srgbClr val="000000"/>
              </a:solidFill>
              <a:latin typeface="Arial"/>
            </a:endParaRPr>
          </a:p>
        </p:txBody>
      </p:sp>
      <p:sp>
        <p:nvSpPr>
          <p:cNvPr id="19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培训评估</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a:t>
            </a:r>
            <a:endParaRPr lang="en-US" sz="2200" b="0" strike="noStrike" spc="-1">
              <a:solidFill>
                <a:srgbClr val="000000"/>
              </a:solidFill>
              <a:latin typeface="Arial"/>
            </a:endParaRPr>
          </a:p>
        </p:txBody>
      </p:sp>
      <p:sp>
        <p:nvSpPr>
          <p:cNvPr id="19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考试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实践项目</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激励机制</a:t>
            </a:r>
            <a:endParaRPr lang="en-US" sz="3600" b="0" strike="noStrike" spc="-1">
              <a:solidFill>
                <a:schemeClr val="dk1"/>
              </a:solidFill>
              <a:latin typeface="Arial"/>
            </a:endParaRPr>
          </a:p>
        </p:txBody>
      </p:sp>
      <p:sp>
        <p:nvSpPr>
          <p:cNvPr id="19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绩效考核</a:t>
            </a:r>
            <a:endParaRPr lang="en-US" sz="1500" b="0" strike="noStrike" spc="-1">
              <a:solidFill>
                <a:srgbClr val="000000"/>
              </a:solidFill>
              <a:latin typeface="Arial"/>
            </a:endParaRPr>
          </a:p>
        </p:txBody>
      </p:sp>
      <p:sp>
        <p:nvSpPr>
          <p:cNvPr id="19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奖金激励</a:t>
            </a:r>
            <a:endParaRPr lang="en-US" sz="2200" b="0" strike="noStrike" spc="-1">
              <a:solidFill>
                <a:srgbClr val="000000"/>
              </a:solidFill>
              <a:latin typeface="Arial"/>
            </a:endParaRPr>
          </a:p>
        </p:txBody>
      </p:sp>
      <p:sp>
        <p:nvSpPr>
          <p:cNvPr id="19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晋升空间</a:t>
            </a:r>
            <a:endParaRPr lang="en-US" sz="1500" b="0" strike="noStrike" spc="-1">
              <a:solidFill>
                <a:srgbClr val="000000"/>
              </a:solidFill>
              <a:latin typeface="Arial"/>
            </a:endParaRPr>
          </a:p>
        </p:txBody>
      </p:sp>
      <p:sp>
        <p:nvSpPr>
          <p:cNvPr id="20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晋升机会</a:t>
            </a:r>
            <a:endParaRPr lang="en-US" sz="2200" b="0" strike="noStrike" spc="-1">
              <a:solidFill>
                <a:srgbClr val="000000"/>
              </a:solidFill>
              <a:latin typeface="Arial"/>
            </a:endParaRPr>
          </a:p>
        </p:txBody>
      </p:sp>
      <p:sp>
        <p:nvSpPr>
          <p:cNvPr id="20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成就认可</a:t>
            </a:r>
            <a:endParaRPr lang="en-US" sz="1500" b="0" strike="noStrike" spc="-1">
              <a:solidFill>
                <a:srgbClr val="000000"/>
              </a:solidFill>
              <a:latin typeface="Arial"/>
            </a:endParaRPr>
          </a:p>
        </p:txBody>
      </p:sp>
      <p:sp>
        <p:nvSpPr>
          <p:cNvPr id="20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表彰奖励</a:t>
            </a:r>
            <a:endParaRPr lang="en-US" sz="2200" b="0" strike="noStrike" spc="-1">
              <a:solidFill>
                <a:srgbClr val="000000"/>
              </a:solidFill>
              <a:latin typeface="Arial"/>
            </a:endParaRPr>
          </a:p>
        </p:txBody>
      </p:sp>
      <p:sp>
        <p:nvSpPr>
          <p:cNvPr id="20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学历晋升</a:t>
            </a:r>
            <a:endParaRPr lang="en-US" sz="1500" b="0" strike="noStrike" spc="-1">
              <a:solidFill>
                <a:srgbClr val="000000"/>
              </a:solidFill>
              <a:latin typeface="Arial"/>
            </a:endParaRPr>
          </a:p>
        </p:txBody>
      </p:sp>
      <p:sp>
        <p:nvSpPr>
          <p:cNvPr id="20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学历提升</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https://d.book118.com/476011115013010104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礼仪培训对企业文化的深刻影响</vt:lpstr>
      <vt:lpstr>目录</vt:lpstr>
      <vt:lpstr>第1章 简介</vt:lpstr>
      <vt:lpstr> </vt:lpstr>
      <vt:lpstr>什么是企业文化</vt:lpstr>
      <vt:lpstr>礼仪培训的重要性</vt:lpstr>
      <vt:lpstr>礼仪培训的目标</vt:lpstr>
      <vt:lpstr>礼仪培训案例分析</vt:lpstr>
      <vt:lpstr>第2章 礼仪培训的内容</vt:lpstr>
      <vt:lpstr> </vt:lpstr>
      <vt:lpstr>语言表达能力</vt:lpstr>
      <vt:lpstr>商务礼仪</vt:lpstr>
      <vt:lpstr>团队协作能力</vt:lpstr>
      <vt:lpstr>总结</vt:lpstr>
      <vt:lpstr>第三章 礼仪培训的实施</vt:lpstr>
      <vt:lpstr> </vt:lpstr>
      <vt:lpstr>培训周期</vt:lpstr>
      <vt:lpstr>培训评估</vt:lpstr>
      <vt:lpstr>激励机制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2024-09-29T14:49:16.870</cp:lastPrinted>
  <dcterms:created xsi:type="dcterms:W3CDTF">2024-09-29T06:49:16Z</dcterms:created>
  <dcterms:modified xsi:type="dcterms:W3CDTF">2024-09-29T06:49:18Z</dcterms:modified>
</cp:coreProperties>
</file>