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2" r:id="rId35"/>
    <p:sldId id="355" r:id="rId36"/>
    <p:sldId id="358" r:id="rId37"/>
    <p:sldId id="361" r:id="rId38"/>
    <p:sldId id="364" r:id="rId39"/>
    <p:sldId id="367" r:id="rId40"/>
    <p:sldId id="370" r:id="rId41"/>
    <p:sldId id="373" r:id="rId42"/>
    <p:sldId id="375" r:id="rId43"/>
  </p:sldIdLst>
  <p:sldSz cx="12192000" cy="6858000"/>
  <p:notesSz cx="6858000" cy="9144000"/>
  <p:custDataLst>
    <p:tags r:id="rId4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slide" Target="slides/slide33.xml" /><Relationship Id="rId37" Type="http://schemas.openxmlformats.org/officeDocument/2006/relationships/slide" Target="slides/slide34.xml" /><Relationship Id="rId38" Type="http://schemas.openxmlformats.org/officeDocument/2006/relationships/slide" Target="slides/slide35.xml" /><Relationship Id="rId39" Type="http://schemas.openxmlformats.org/officeDocument/2006/relationships/slide" Target="slides/slide36.xml" /><Relationship Id="rId4" Type="http://schemas.openxmlformats.org/officeDocument/2006/relationships/slide" Target="slides/slide1.xml" /><Relationship Id="rId40" Type="http://schemas.openxmlformats.org/officeDocument/2006/relationships/slide" Target="slides/slide37.xml" /><Relationship Id="rId41" Type="http://schemas.openxmlformats.org/officeDocument/2006/relationships/slide" Target="slides/slide38.xml" /><Relationship Id="rId42" Type="http://schemas.openxmlformats.org/officeDocument/2006/relationships/slide" Target="slides/slide39.xml" /><Relationship Id="rId43" Type="http://schemas.openxmlformats.org/officeDocument/2006/relationships/slide" Target="slides/slide40.xml" /><Relationship Id="rId44" Type="http://schemas.openxmlformats.org/officeDocument/2006/relationships/tags" Target="tags/tag101.xml" /><Relationship Id="rId45" Type="http://schemas.openxmlformats.org/officeDocument/2006/relationships/presProps" Target="presProps.xml" /><Relationship Id="rId46" Type="http://schemas.openxmlformats.org/officeDocument/2006/relationships/viewProps" Target="viewProps.xml" /><Relationship Id="rId47" Type="http://schemas.openxmlformats.org/officeDocument/2006/relationships/theme" Target="theme/theme1.xml" /><Relationship Id="rId48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3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_rels/notesSlide3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2.xml" /><Relationship Id="rId2" Type="http://schemas.openxmlformats.org/officeDocument/2006/relationships/notesMaster" Target="../notesMasters/notesMaster1.xml" /></Relationships>
</file>

<file path=ppt/notesSlides/_rels/notesSlide3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3.xml" /><Relationship Id="rId2" Type="http://schemas.openxmlformats.org/officeDocument/2006/relationships/notesMaster" Target="../notesMasters/notesMaster1.xml" /></Relationships>
</file>

<file path=ppt/notesSlides/_rels/notesSlide3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4.xml" /><Relationship Id="rId2" Type="http://schemas.openxmlformats.org/officeDocument/2006/relationships/notesMaster" Target="../notesMasters/notesMaster1.xml" /></Relationships>
</file>

<file path=ppt/notesSlides/_rels/notesSlide3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5.xml" /><Relationship Id="rId2" Type="http://schemas.openxmlformats.org/officeDocument/2006/relationships/notesMaster" Target="../notesMasters/notesMaster1.xml" /></Relationships>
</file>

<file path=ppt/notesSlides/_rels/notesSlide3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6.xml" /><Relationship Id="rId2" Type="http://schemas.openxmlformats.org/officeDocument/2006/relationships/notesMaster" Target="../notesMasters/notesMaster1.xml" /></Relationships>
</file>

<file path=ppt/notesSlides/_rels/notesSlide3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7.xml" /><Relationship Id="rId2" Type="http://schemas.openxmlformats.org/officeDocument/2006/relationships/notesMaster" Target="../notesMasters/notesMaster1.xml" /></Relationships>
</file>

<file path=ppt/notesSlides/_rels/notesSlide3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8.xml" /><Relationship Id="rId2" Type="http://schemas.openxmlformats.org/officeDocument/2006/relationships/notesMaster" Target="../notesMasters/notesMaster1.xml" /></Relationships>
</file>

<file path=ppt/notesSlides/_rels/notesSlide3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1084F-8593-4C13-8D8D-A80165D25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D1CC0-0486-4B4F-B6A8-15DADF134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E2842-162E-4F2E-9A42-49091EF35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1BB1DC-A0C9-4E21-89EF-EF3B8EC36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56DD97-ADA2-4C55-9CD5-31EABE4FE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FC1F2C-137D-4CA5-A043-EED804FAD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8FFF94-F57C-4EBF-B7D9-554AA2A15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284DD5-3CD1-4213-B669-A76172DB9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F2D5C3-5522-4913-8EDB-BED921BF6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E60AC-DA99-4647-B74A-5E818F72F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1B28F-E7AB-4951-80A0-A4985BE97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tags" Target="../tags/tag6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6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6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7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7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7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7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7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.wmf" /><Relationship Id="rId4" Type="http://schemas.openxmlformats.org/officeDocument/2006/relationships/image" Target="../media/image3.wmf" /><Relationship Id="rId5" Type="http://schemas.openxmlformats.org/officeDocument/2006/relationships/tags" Target="../tags/tag7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4.wmf" /><Relationship Id="rId4" Type="http://schemas.openxmlformats.org/officeDocument/2006/relationships/image" Target="../media/image5.wmf" /><Relationship Id="rId5" Type="http://schemas.openxmlformats.org/officeDocument/2006/relationships/tags" Target="../tags/tag79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8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81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82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2.xml" /><Relationship Id="rId3" Type="http://schemas.openxmlformats.org/officeDocument/2006/relationships/tags" Target="../tags/tag8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3.xml" /><Relationship Id="rId3" Type="http://schemas.openxmlformats.org/officeDocument/2006/relationships/tags" Target="../tags/tag84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4.xml" /><Relationship Id="rId3" Type="http://schemas.openxmlformats.org/officeDocument/2006/relationships/tags" Target="../tags/tag85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5.xml" /><Relationship Id="rId3" Type="http://schemas.openxmlformats.org/officeDocument/2006/relationships/tags" Target="../tags/tag86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6.xml" /><Relationship Id="rId3" Type="http://schemas.openxmlformats.org/officeDocument/2006/relationships/tags" Target="../tags/tag87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7.xml" /><Relationship Id="rId3" Type="http://schemas.openxmlformats.org/officeDocument/2006/relationships/tags" Target="../tags/tag88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8.xml" /><Relationship Id="rId3" Type="http://schemas.openxmlformats.org/officeDocument/2006/relationships/tags" Target="../tags/tag89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9.xml" /><Relationship Id="rId3" Type="http://schemas.openxmlformats.org/officeDocument/2006/relationships/tags" Target="../tags/tag90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0.xml" /><Relationship Id="rId3" Type="http://schemas.openxmlformats.org/officeDocument/2006/relationships/image" Target="../media/image6.wmf" /><Relationship Id="rId4" Type="http://schemas.openxmlformats.org/officeDocument/2006/relationships/image" Target="../media/image7.wmf" /><Relationship Id="rId5" Type="http://schemas.openxmlformats.org/officeDocument/2006/relationships/tags" Target="../tags/tag91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1.xml" /><Relationship Id="rId3" Type="http://schemas.openxmlformats.org/officeDocument/2006/relationships/tags" Target="../tags/tag92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2.xml" /><Relationship Id="rId3" Type="http://schemas.openxmlformats.org/officeDocument/2006/relationships/image" Target="../media/image8.wmf" /><Relationship Id="rId4" Type="http://schemas.openxmlformats.org/officeDocument/2006/relationships/tags" Target="../tags/tag93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3.xml" /><Relationship Id="rId3" Type="http://schemas.openxmlformats.org/officeDocument/2006/relationships/tags" Target="../tags/tag94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4.xml" /><Relationship Id="rId3" Type="http://schemas.openxmlformats.org/officeDocument/2006/relationships/tags" Target="../tags/tag95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5.xml" /><Relationship Id="rId3" Type="http://schemas.openxmlformats.org/officeDocument/2006/relationships/tags" Target="../tags/tag96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6.xml" /><Relationship Id="rId3" Type="http://schemas.openxmlformats.org/officeDocument/2006/relationships/image" Target="../media/image9.wmf" /><Relationship Id="rId4" Type="http://schemas.openxmlformats.org/officeDocument/2006/relationships/tags" Target="../tags/tag97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7.xml" /><Relationship Id="rId3" Type="http://schemas.openxmlformats.org/officeDocument/2006/relationships/tags" Target="../tags/tag98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8.xml" /><Relationship Id="rId3" Type="http://schemas.openxmlformats.org/officeDocument/2006/relationships/tags" Target="../tags/tag99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9.xml" /><Relationship Id="rId3" Type="http://schemas.openxmlformats.org/officeDocument/2006/relationships/image" Target="../media/image10.jpeg" /><Relationship Id="rId4" Type="http://schemas.openxmlformats.org/officeDocument/2006/relationships/tags" Target="../tags/tag100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4015311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椭圆 14"/>
          <p:cNvSpPr/>
          <p:nvPr/>
        </p:nvSpPr>
        <p:spPr>
          <a:xfrm>
            <a:off x="4268788" y="1478915"/>
            <a:ext cx="3653155" cy="3653155"/>
          </a:xfrm>
          <a:prstGeom prst="ellipse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3518853" y="2964815"/>
            <a:ext cx="515239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5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  <a:cs typeface="汉仪中宋S" panose="00020600040101010101" charset="-122"/>
              </a:rPr>
              <a:t>第八章</a:t>
            </a:r>
            <a:r>
              <a:rPr lang="en-US" altLang="zh-CN" sz="5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  <a:cs typeface="汉仪中宋S" panose="00020600040101010101" charset="-122"/>
              </a:rPr>
              <a:t> </a:t>
            </a:r>
            <a:r>
              <a:rPr lang="zh-CN" altLang="en-US" sz="5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  <a:cs typeface="汉仪中宋S" panose="00020600040101010101" charset="-122"/>
              </a:rPr>
              <a:t>资本市场</a:t>
            </a:r>
            <a:endParaRPr lang="zh-CN" altLang="en-US" sz="5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  <a:cs typeface="汉仪中宋S" panose="00020600040101010101" charset="-122"/>
            </a:endParaRPr>
          </a:p>
        </p:txBody>
      </p:sp>
      <p:sp>
        <p:nvSpPr>
          <p:cNvPr id="13" name="任意多边形 12"/>
          <p:cNvSpPr/>
          <p:nvPr/>
        </p:nvSpPr>
        <p:spPr>
          <a:xfrm>
            <a:off x="2576830" y="419100"/>
            <a:ext cx="9615170" cy="285750"/>
          </a:xfrm>
          <a:custGeom>
            <a:gdLst>
              <a:gd name="connsiteX0" fmla="*/ 0 w 15142"/>
              <a:gd name="connsiteY0" fmla="*/ 450 h 450"/>
              <a:gd name="connsiteX1" fmla="*/ 3 w 15142"/>
              <a:gd name="connsiteY1" fmla="*/ 2 h 450"/>
              <a:gd name="connsiteX2" fmla="*/ 15142 w 15142"/>
              <a:gd name="connsiteY2" fmla="*/ 0 h 450"/>
              <a:gd name="connsiteX3" fmla="*/ 15142 w 15142"/>
              <a:gd name="connsiteY3" fmla="*/ 450 h 450"/>
              <a:gd name="connsiteX4" fmla="*/ 0 w 15142"/>
              <a:gd name="connsiteY4" fmla="*/ 450 h 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142" h="450">
                <a:moveTo>
                  <a:pt x="0" y="450"/>
                </a:moveTo>
                <a:lnTo>
                  <a:pt x="3" y="2"/>
                </a:lnTo>
                <a:lnTo>
                  <a:pt x="15142" y="0"/>
                </a:lnTo>
                <a:lnTo>
                  <a:pt x="15142" y="450"/>
                </a:lnTo>
                <a:lnTo>
                  <a:pt x="0" y="450"/>
                </a:lnTo>
                <a:close/>
              </a:path>
            </a:pathLst>
          </a:cu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文本框 16"/>
          <p:cNvSpPr txBox="1"/>
          <p:nvPr/>
        </p:nvSpPr>
        <p:spPr>
          <a:xfrm>
            <a:off x="4295775" y="2046605"/>
            <a:ext cx="3599815" cy="5219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金融机构与金融市场</a:t>
            </a:r>
            <a:endParaRPr lang="zh-CN" altLang="en-US" sz="28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sp>
        <p:nvSpPr>
          <p:cNvPr id="52" name="矩形 51"/>
          <p:cNvSpPr/>
          <p:nvPr/>
        </p:nvSpPr>
        <p:spPr>
          <a:xfrm>
            <a:off x="0" y="436880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0" y="619760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9709785" y="6110605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矩形 54"/>
          <p:cNvSpPr/>
          <p:nvPr/>
        </p:nvSpPr>
        <p:spPr>
          <a:xfrm>
            <a:off x="9709785" y="6293485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任意多边形 55"/>
          <p:cNvSpPr/>
          <p:nvPr/>
        </p:nvSpPr>
        <p:spPr>
          <a:xfrm>
            <a:off x="0" y="6101715"/>
            <a:ext cx="9615170" cy="285750"/>
          </a:xfrm>
          <a:custGeom>
            <a:gdLst>
              <a:gd name="connsiteX0" fmla="*/ 0 w 15142"/>
              <a:gd name="connsiteY0" fmla="*/ 450 h 450"/>
              <a:gd name="connsiteX1" fmla="*/ 3 w 15142"/>
              <a:gd name="connsiteY1" fmla="*/ 2 h 450"/>
              <a:gd name="connsiteX2" fmla="*/ 15142 w 15142"/>
              <a:gd name="connsiteY2" fmla="*/ 0 h 450"/>
              <a:gd name="connsiteX3" fmla="*/ 15142 w 15142"/>
              <a:gd name="connsiteY3" fmla="*/ 450 h 450"/>
              <a:gd name="connsiteX4" fmla="*/ 0 w 15142"/>
              <a:gd name="connsiteY4" fmla="*/ 450 h 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142" h="450">
                <a:moveTo>
                  <a:pt x="0" y="450"/>
                </a:moveTo>
                <a:lnTo>
                  <a:pt x="3" y="2"/>
                </a:lnTo>
                <a:lnTo>
                  <a:pt x="15142" y="0"/>
                </a:lnTo>
                <a:lnTo>
                  <a:pt x="15142" y="450"/>
                </a:lnTo>
                <a:lnTo>
                  <a:pt x="0" y="450"/>
                </a:lnTo>
                <a:close/>
              </a:path>
            </a:pathLst>
          </a:cu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4020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课程导入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框 4"/>
          <p:cNvSpPr txBox="1"/>
          <p:nvPr/>
        </p:nvSpPr>
        <p:spPr>
          <a:xfrm>
            <a:off x="1143000" y="996315"/>
            <a:ext cx="160782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学习目标</a:t>
            </a:r>
            <a:endParaRPr lang="zh-CN" altLang="en-US" sz="28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143000" y="1425575"/>
            <a:ext cx="9387205" cy="17532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股票的概念、发行、交易和价格</a:t>
            </a:r>
            <a:endParaRPr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债券的概念、发行、信用评级和交易</a:t>
            </a:r>
            <a:endParaRPr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抵押贷款的概念、特征和类型</a:t>
            </a:r>
            <a:r>
              <a:rPr 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，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以及抵押贷款证券的运作和种类</a:t>
            </a:r>
            <a:endParaRPr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pic>
        <p:nvPicPr>
          <p:cNvPr id="21" name="图片 20" descr="32303038313138363b32303039303532303bcbd1cbf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735" y="5009515"/>
            <a:ext cx="434975" cy="434975"/>
          </a:xfrm>
          <a:prstGeom prst="rect">
            <a:avLst/>
          </a:prstGeom>
        </p:spPr>
      </p:pic>
      <p:sp>
        <p:nvSpPr>
          <p:cNvPr id="7" name="圆角矩形 6"/>
          <p:cNvSpPr/>
          <p:nvPr/>
        </p:nvSpPr>
        <p:spPr>
          <a:xfrm>
            <a:off x="927735" y="3315335"/>
            <a:ext cx="10420350" cy="2928620"/>
          </a:xfrm>
          <a:prstGeom prst="roundRect">
            <a:avLst/>
          </a:prstGeom>
          <a:noFill/>
          <a:ln w="76200" cmpd="sng">
            <a:solidFill>
              <a:srgbClr val="26476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1036955" y="3299460"/>
            <a:ext cx="10245090" cy="29533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</a:pPr>
            <a:r>
              <a:rPr lang="zh-CN" altLang="en-US" sz="28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  <a:sym typeface="+mn-ea"/>
              </a:rPr>
              <a:t>关键词</a:t>
            </a:r>
            <a:r>
              <a:rPr lang="en-US" altLang="zh-CN" sz="2400" b="1"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普通股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优先股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蓝筹股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红筹股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垃圾股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包销发行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余额包销发行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代销发行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联合发行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竞价成交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公开原则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实质管理原则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政府债券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金融债券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公司债券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可展期债券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分期债券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贴现债券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信用债券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担保债券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欧洲债券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推销发行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承销发行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延期偿还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债券信用评级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抵押贷款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分期还款计划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提前偿还风险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抵押贷款证券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抵押贷款转手证券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抵押贷款担保证券</a:t>
            </a:r>
            <a:endParaRPr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</p:spTree>
    <p:custDataLst>
      <p:tags r:id="rId4"/>
    </p:custDataLst>
  </p:cSld>
  <p:clrMapOvr>
    <a:masterClrMapping/>
  </p:clrMapOvr>
  <p:transition spd="slow">
    <p:wipe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 12"/>
          <p:cNvSpPr/>
          <p:nvPr/>
        </p:nvSpPr>
        <p:spPr>
          <a:xfrm>
            <a:off x="2576830" y="419100"/>
            <a:ext cx="9615170" cy="285750"/>
          </a:xfrm>
          <a:custGeom>
            <a:gdLst>
              <a:gd name="connsiteX0" fmla="*/ 0 w 15142"/>
              <a:gd name="connsiteY0" fmla="*/ 450 h 450"/>
              <a:gd name="connsiteX1" fmla="*/ 3 w 15142"/>
              <a:gd name="connsiteY1" fmla="*/ 2 h 450"/>
              <a:gd name="connsiteX2" fmla="*/ 15142 w 15142"/>
              <a:gd name="connsiteY2" fmla="*/ 0 h 450"/>
              <a:gd name="connsiteX3" fmla="*/ 15142 w 15142"/>
              <a:gd name="connsiteY3" fmla="*/ 450 h 450"/>
              <a:gd name="connsiteX4" fmla="*/ 0 w 15142"/>
              <a:gd name="connsiteY4" fmla="*/ 450 h 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142" h="450">
                <a:moveTo>
                  <a:pt x="0" y="450"/>
                </a:moveTo>
                <a:lnTo>
                  <a:pt x="3" y="2"/>
                </a:lnTo>
                <a:lnTo>
                  <a:pt x="15142" y="0"/>
                </a:lnTo>
                <a:lnTo>
                  <a:pt x="15142" y="450"/>
                </a:lnTo>
                <a:lnTo>
                  <a:pt x="0" y="450"/>
                </a:lnTo>
                <a:close/>
              </a:path>
            </a:pathLst>
          </a:cu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0" y="436880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0" y="619760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9709785" y="6110605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矩形 54"/>
          <p:cNvSpPr/>
          <p:nvPr/>
        </p:nvSpPr>
        <p:spPr>
          <a:xfrm>
            <a:off x="9709785" y="6293485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任意多边形 55"/>
          <p:cNvSpPr/>
          <p:nvPr/>
        </p:nvSpPr>
        <p:spPr>
          <a:xfrm>
            <a:off x="0" y="6101715"/>
            <a:ext cx="9615170" cy="285750"/>
          </a:xfrm>
          <a:custGeom>
            <a:gdLst>
              <a:gd name="connsiteX0" fmla="*/ 0 w 15142"/>
              <a:gd name="connsiteY0" fmla="*/ 450 h 450"/>
              <a:gd name="connsiteX1" fmla="*/ 3 w 15142"/>
              <a:gd name="connsiteY1" fmla="*/ 2 h 450"/>
              <a:gd name="connsiteX2" fmla="*/ 15142 w 15142"/>
              <a:gd name="connsiteY2" fmla="*/ 0 h 450"/>
              <a:gd name="connsiteX3" fmla="*/ 15142 w 15142"/>
              <a:gd name="connsiteY3" fmla="*/ 450 h 450"/>
              <a:gd name="connsiteX4" fmla="*/ 0 w 15142"/>
              <a:gd name="connsiteY4" fmla="*/ 450 h 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142" h="450">
                <a:moveTo>
                  <a:pt x="0" y="450"/>
                </a:moveTo>
                <a:lnTo>
                  <a:pt x="3" y="2"/>
                </a:lnTo>
                <a:lnTo>
                  <a:pt x="15142" y="0"/>
                </a:lnTo>
                <a:lnTo>
                  <a:pt x="15142" y="450"/>
                </a:lnTo>
                <a:lnTo>
                  <a:pt x="0" y="450"/>
                </a:lnTo>
                <a:close/>
              </a:path>
            </a:pathLst>
          </a:cu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4591368" y="1505585"/>
            <a:ext cx="3187065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目录</a:t>
            </a:r>
            <a:r>
              <a:rPr lang="en-US" altLang="zh-CN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/CONTENTS</a:t>
            </a:r>
            <a:endParaRPr lang="en-US" altLang="zh-CN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sp>
        <p:nvSpPr>
          <p:cNvPr id="4" name="六边形 3"/>
          <p:cNvSpPr/>
          <p:nvPr/>
        </p:nvSpPr>
        <p:spPr>
          <a:xfrm>
            <a:off x="1590040" y="3011170"/>
            <a:ext cx="779780" cy="683260"/>
          </a:xfrm>
          <a:prstGeom prst="hexagon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六边形 4"/>
          <p:cNvSpPr/>
          <p:nvPr/>
        </p:nvSpPr>
        <p:spPr>
          <a:xfrm>
            <a:off x="1590040" y="4286250"/>
            <a:ext cx="779780" cy="683260"/>
          </a:xfrm>
          <a:prstGeom prst="hexagon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六边形 5"/>
          <p:cNvSpPr/>
          <p:nvPr/>
        </p:nvSpPr>
        <p:spPr>
          <a:xfrm>
            <a:off x="7232015" y="3007995"/>
            <a:ext cx="779780" cy="683260"/>
          </a:xfrm>
          <a:prstGeom prst="hexagon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文本框 8"/>
          <p:cNvSpPr txBox="1"/>
          <p:nvPr/>
        </p:nvSpPr>
        <p:spPr>
          <a:xfrm>
            <a:off x="2618105" y="3107690"/>
            <a:ext cx="140208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股　票</a:t>
            </a:r>
            <a:endParaRPr lang="zh-CN" altLang="en-US" sz="32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8393430" y="3107055"/>
            <a:ext cx="140208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债　券</a:t>
            </a:r>
            <a:endParaRPr lang="zh-CN" altLang="en-US" sz="32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2618105" y="4366260"/>
            <a:ext cx="3434080" cy="5835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抵押贷款相关证券</a:t>
            </a:r>
            <a:endParaRPr lang="zh-CN" altLang="en-US" sz="32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1701800" y="3109595"/>
            <a:ext cx="55626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汉仪中宋S" panose="00020600040101010101" charset="-122"/>
                <a:ea typeface="汉仪中宋S" panose="00020600040101010101" charset="-122"/>
              </a:rPr>
              <a:t>01</a:t>
            </a:r>
            <a:endParaRPr lang="en-US" altLang="zh-CN" sz="2800">
              <a:solidFill>
                <a:schemeClr val="bg1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7343775" y="3115310"/>
            <a:ext cx="55626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汉仪中宋S" panose="00020600040101010101" charset="-122"/>
                <a:ea typeface="汉仪中宋S" panose="00020600040101010101" charset="-122"/>
              </a:rPr>
              <a:t>02</a:t>
            </a:r>
            <a:endParaRPr lang="en-US" altLang="zh-CN" sz="2800">
              <a:solidFill>
                <a:schemeClr val="bg1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sp>
        <p:nvSpPr>
          <p:cNvPr id="19" name="文本框 18"/>
          <p:cNvSpPr txBox="1"/>
          <p:nvPr/>
        </p:nvSpPr>
        <p:spPr>
          <a:xfrm>
            <a:off x="1701800" y="4397375"/>
            <a:ext cx="556260" cy="521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>
                <a:solidFill>
                  <a:schemeClr val="bg1"/>
                </a:solidFill>
                <a:latin typeface="汉仪中宋S" panose="00020600040101010101" charset="-122"/>
                <a:ea typeface="汉仪中宋S" panose="00020600040101010101" charset="-122"/>
              </a:rPr>
              <a:t>03</a:t>
            </a:r>
            <a:endParaRPr lang="en-US" altLang="zh-CN" sz="2800">
              <a:solidFill>
                <a:schemeClr val="bg1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 12"/>
          <p:cNvSpPr/>
          <p:nvPr/>
        </p:nvSpPr>
        <p:spPr>
          <a:xfrm>
            <a:off x="2576830" y="419100"/>
            <a:ext cx="9615170" cy="285750"/>
          </a:xfrm>
          <a:custGeom>
            <a:gdLst>
              <a:gd name="connsiteX0" fmla="*/ 0 w 15142"/>
              <a:gd name="connsiteY0" fmla="*/ 450 h 450"/>
              <a:gd name="connsiteX1" fmla="*/ 3 w 15142"/>
              <a:gd name="connsiteY1" fmla="*/ 2 h 450"/>
              <a:gd name="connsiteX2" fmla="*/ 15142 w 15142"/>
              <a:gd name="connsiteY2" fmla="*/ 0 h 450"/>
              <a:gd name="connsiteX3" fmla="*/ 15142 w 15142"/>
              <a:gd name="connsiteY3" fmla="*/ 450 h 450"/>
              <a:gd name="connsiteX4" fmla="*/ 0 w 15142"/>
              <a:gd name="connsiteY4" fmla="*/ 450 h 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142" h="450">
                <a:moveTo>
                  <a:pt x="0" y="450"/>
                </a:moveTo>
                <a:lnTo>
                  <a:pt x="3" y="2"/>
                </a:lnTo>
                <a:lnTo>
                  <a:pt x="15142" y="0"/>
                </a:lnTo>
                <a:lnTo>
                  <a:pt x="15142" y="450"/>
                </a:lnTo>
                <a:lnTo>
                  <a:pt x="0" y="450"/>
                </a:lnTo>
                <a:close/>
              </a:path>
            </a:pathLst>
          </a:cu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0" y="436880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0" y="619760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9709785" y="6110605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矩形 54"/>
          <p:cNvSpPr/>
          <p:nvPr/>
        </p:nvSpPr>
        <p:spPr>
          <a:xfrm>
            <a:off x="9709785" y="6293485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任意多边形 55"/>
          <p:cNvSpPr/>
          <p:nvPr/>
        </p:nvSpPr>
        <p:spPr>
          <a:xfrm>
            <a:off x="0" y="6101715"/>
            <a:ext cx="9615170" cy="285750"/>
          </a:xfrm>
          <a:custGeom>
            <a:gdLst>
              <a:gd name="connsiteX0" fmla="*/ 0 w 15142"/>
              <a:gd name="connsiteY0" fmla="*/ 450 h 450"/>
              <a:gd name="connsiteX1" fmla="*/ 3 w 15142"/>
              <a:gd name="connsiteY1" fmla="*/ 2 h 450"/>
              <a:gd name="connsiteX2" fmla="*/ 15142 w 15142"/>
              <a:gd name="connsiteY2" fmla="*/ 0 h 450"/>
              <a:gd name="connsiteX3" fmla="*/ 15142 w 15142"/>
              <a:gd name="connsiteY3" fmla="*/ 450 h 450"/>
              <a:gd name="connsiteX4" fmla="*/ 0 w 15142"/>
              <a:gd name="connsiteY4" fmla="*/ 450 h 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142" h="450">
                <a:moveTo>
                  <a:pt x="0" y="450"/>
                </a:moveTo>
                <a:lnTo>
                  <a:pt x="3" y="2"/>
                </a:lnTo>
                <a:lnTo>
                  <a:pt x="15142" y="0"/>
                </a:lnTo>
                <a:lnTo>
                  <a:pt x="15142" y="450"/>
                </a:lnTo>
                <a:lnTo>
                  <a:pt x="0" y="450"/>
                </a:lnTo>
                <a:close/>
              </a:path>
            </a:pathLst>
          </a:cu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4268788" y="1478915"/>
            <a:ext cx="3653155" cy="3653155"/>
          </a:xfrm>
          <a:prstGeom prst="ellipse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4861560" y="2921803"/>
            <a:ext cx="2468880" cy="10147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股　票</a:t>
            </a:r>
            <a:endParaRPr lang="zh-CN" altLang="en-US" sz="60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4281646" y="1431290"/>
            <a:ext cx="1051877" cy="1051877"/>
          </a:xfrm>
          <a:prstGeom prst="ellipse">
            <a:avLst/>
          </a:prstGeom>
          <a:solidFill>
            <a:srgbClr val="26476A"/>
          </a:solidFill>
          <a:ln>
            <a:solidFill>
              <a:srgbClr val="26476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4304029" y="1601628"/>
            <a:ext cx="1051877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>
                <a:solidFill>
                  <a:schemeClr val="bg1"/>
                </a:solidFill>
                <a:latin typeface="汉仪中宋S" panose="00020600040101010101" charset="-122"/>
                <a:ea typeface="汉仪中宋S" panose="00020600040101010101" charset="-122"/>
              </a:rPr>
              <a:t>01</a:t>
            </a:r>
            <a:endParaRPr lang="en-US" altLang="zh-CN" sz="4400">
              <a:solidFill>
                <a:schemeClr val="bg1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股　票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737995" y="1872000"/>
            <a:ext cx="8620125" cy="41541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（一）股票的概念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股票是股份有限公司发行的证明股东所持股份的凭证。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（二）股票的特点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不可返还性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风险性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流动性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投机性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21132"/>
            <a:ext cx="29298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一、股票概述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股　票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737995" y="1872000"/>
            <a:ext cx="7827010" cy="35077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（三）股票的种类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普通股与优先股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）在公司盈余的分配方面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）在公司破产或解散时对剩余财产的分配方面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）在对企业经营的参与方面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）在对公司增资扩股方面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21132"/>
            <a:ext cx="29298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一、股票概述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股　票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737995" y="1872000"/>
            <a:ext cx="5182235" cy="4061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（三）股票的种类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记名股票和无记名股票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面额股票和无面额股票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蓝筹股、一般股和垃圾股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5.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国家股、法人股和个人股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6.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本币股票和外资股票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7.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可流通股票和非流通股票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21132"/>
            <a:ext cx="29298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一、股票概述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股　票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737995" y="1872000"/>
            <a:ext cx="5182235" cy="41541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（一）股票发行制度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注册制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核准制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（二）股票发行的目的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为了使原有股东获益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为了改善企业资本结构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为了增加公司的社会信用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21132"/>
            <a:ext cx="338772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二、股票的发行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股　票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737995" y="1872000"/>
            <a:ext cx="8114030" cy="4061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（三）股票发行的方式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公开发行和内部发行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自营发行：集资单位自身组织进行的证券发行方式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委托—代理发行：（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）全额包销发行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33528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）余额包销发行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33528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）代销发行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33528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）联合发行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21132"/>
            <a:ext cx="338772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二、股票的发行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股　票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737995" y="1872000"/>
            <a:ext cx="9093835" cy="239966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（四）股票的发行程序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发行前公司内部的准备工作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向证券管理机构提交发行股票的申请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 向投资者发售股票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21132"/>
            <a:ext cx="338772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二、股票的发行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股　票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737995" y="1872000"/>
            <a:ext cx="7779385" cy="4061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（一）股票的交易方式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现货交易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期货交易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 信用交易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（二）股票交易的程序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开户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              2. 委托              3. 竞价成交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4. 清算交割        5. 过户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21132"/>
            <a:ext cx="338772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三、股票的交易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股　票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737995" y="1872000"/>
            <a:ext cx="9093835" cy="35077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（三）股票交易的主要参与者——证券商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佣金经纪商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二元经纪商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 直接经营商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4. 零股交易商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5. 证券兼营商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21132"/>
            <a:ext cx="338772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三、股票的交易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股　票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737995" y="1748155"/>
            <a:ext cx="9330055" cy="4061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（一）股票价格的种类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股票的票面价格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股票的发行价格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：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面额发行、溢价发行和折价发行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以议价方式定价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以竞价方式定价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3.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股票的账面价值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0" algn="ctr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  <a:sym typeface="+mn-ea"/>
              </a:rPr>
              <a:t>每股账面价值=(总资产-总负债)/总股份份额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21132"/>
            <a:ext cx="29298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四、股票价格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股　票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737995" y="1764000"/>
            <a:ext cx="9622155" cy="4615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（一）股票价格的种类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股票的清算价格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5.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股票的理论价格</a:t>
            </a:r>
            <a:endParaRPr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市盈率法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：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市盈率=股票市场价格/每股净利润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华文仿宋" panose="02010600040101010101" charset="-122"/>
              <a:ea typeface="华文仿宋" panose="02010600040101010101" charset="-122"/>
              <a:cs typeface="华文仿宋" panose="02010600040101010101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 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华文仿宋" panose="02010600040101010101" charset="-122"/>
                <a:ea typeface="华文仿宋" panose="02010600040101010101" charset="-122"/>
                <a:cs typeface="华文仿宋" panose="02010600040101010101" charset="-122"/>
              </a:rPr>
              <a:t>         新股发行价格=经过调整后的预计每股净利润×发行市盈率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可比公司竞价法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）现金流量贴现法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6.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股票的市场价格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21132"/>
            <a:ext cx="29298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四、股票价格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股　票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737995" y="1748155"/>
            <a:ext cx="9622155" cy="4615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（二）影响股票价格变动的因素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经济因素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·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宏观经济因素：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财政和货币政策     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利率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物价水平               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经济周期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·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微观经济因素：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）企业的盈利情况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   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企业的财务状况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企业的股利分配政策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21132"/>
            <a:ext cx="29298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四、股票价格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股　票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737995" y="1748155"/>
            <a:ext cx="9622155" cy="4615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（二）影响股票价格变动的因素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政治因素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战争     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政权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国际政治形势                    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技术因素</a:t>
            </a: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）垄断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   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转账     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轮作  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声东击西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5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串谋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4. 心理因素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21132"/>
            <a:ext cx="29298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四、股票价格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股　票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737995" y="1748155"/>
            <a:ext cx="6086475" cy="4061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（三）股票价格指数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平均法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                 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综合法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21132"/>
            <a:ext cx="29298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四、股票价格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rcRect l="39913" t="-41618" r="39499" b="-51912"/>
          <a:stretch>
            <a:fillRect/>
          </a:stretch>
        </p:blipFill>
        <p:spPr>
          <a:xfrm>
            <a:off x="3642360" y="3041650"/>
            <a:ext cx="2306955" cy="83566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rcRect l="41006" t="-112206" r="38694" b="-152206"/>
          <a:stretch>
            <a:fillRect/>
          </a:stretch>
        </p:blipFill>
        <p:spPr>
          <a:xfrm>
            <a:off x="3672840" y="4584700"/>
            <a:ext cx="2274570" cy="157353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 spd="slow">
    <p:wipe/>
  </p:transition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股　票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737995" y="1748155"/>
            <a:ext cx="7218045" cy="4061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（三）股票价格指数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加权法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                 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加权综合法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21132"/>
            <a:ext cx="29298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四、股票价格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pic>
        <p:nvPicPr>
          <p:cNvPr id="6" name="图片 5"/>
          <p:cNvPicPr>
            <a:picLocks noChangeAspect="1"/>
          </p:cNvPicPr>
          <p:nvPr/>
        </p:nvPicPr>
        <p:blipFill>
          <a:blip r:embed="rId3"/>
          <a:srcRect l="39137" t="-109524" r="39248" b="-131746"/>
          <a:stretch>
            <a:fillRect/>
          </a:stretch>
        </p:blipFill>
        <p:spPr>
          <a:xfrm>
            <a:off x="3753485" y="2875915"/>
            <a:ext cx="2220595" cy="1228725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4"/>
          <a:srcRect l="30850" t="-147276" r="30108" b="-147276"/>
          <a:stretch>
            <a:fillRect/>
          </a:stretch>
        </p:blipFill>
        <p:spPr>
          <a:xfrm>
            <a:off x="3692525" y="4578350"/>
            <a:ext cx="4010025" cy="156337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 spd="slow">
    <p:wipe/>
  </p:transition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 12"/>
          <p:cNvSpPr/>
          <p:nvPr/>
        </p:nvSpPr>
        <p:spPr>
          <a:xfrm>
            <a:off x="2576830" y="419100"/>
            <a:ext cx="9615170" cy="285750"/>
          </a:xfrm>
          <a:custGeom>
            <a:gdLst>
              <a:gd name="connsiteX0" fmla="*/ 0 w 15142"/>
              <a:gd name="connsiteY0" fmla="*/ 450 h 450"/>
              <a:gd name="connsiteX1" fmla="*/ 3 w 15142"/>
              <a:gd name="connsiteY1" fmla="*/ 2 h 450"/>
              <a:gd name="connsiteX2" fmla="*/ 15142 w 15142"/>
              <a:gd name="connsiteY2" fmla="*/ 0 h 450"/>
              <a:gd name="connsiteX3" fmla="*/ 15142 w 15142"/>
              <a:gd name="connsiteY3" fmla="*/ 450 h 450"/>
              <a:gd name="connsiteX4" fmla="*/ 0 w 15142"/>
              <a:gd name="connsiteY4" fmla="*/ 450 h 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142" h="450">
                <a:moveTo>
                  <a:pt x="0" y="450"/>
                </a:moveTo>
                <a:lnTo>
                  <a:pt x="3" y="2"/>
                </a:lnTo>
                <a:lnTo>
                  <a:pt x="15142" y="0"/>
                </a:lnTo>
                <a:lnTo>
                  <a:pt x="15142" y="450"/>
                </a:lnTo>
                <a:lnTo>
                  <a:pt x="0" y="450"/>
                </a:lnTo>
                <a:close/>
              </a:path>
            </a:pathLst>
          </a:cu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0" y="436880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0" y="619760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9709785" y="6110605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矩形 54"/>
          <p:cNvSpPr/>
          <p:nvPr/>
        </p:nvSpPr>
        <p:spPr>
          <a:xfrm>
            <a:off x="9709785" y="6293485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任意多边形 55"/>
          <p:cNvSpPr/>
          <p:nvPr/>
        </p:nvSpPr>
        <p:spPr>
          <a:xfrm>
            <a:off x="0" y="6101715"/>
            <a:ext cx="9615170" cy="285750"/>
          </a:xfrm>
          <a:custGeom>
            <a:gdLst>
              <a:gd name="connsiteX0" fmla="*/ 0 w 15142"/>
              <a:gd name="connsiteY0" fmla="*/ 450 h 450"/>
              <a:gd name="connsiteX1" fmla="*/ 3 w 15142"/>
              <a:gd name="connsiteY1" fmla="*/ 2 h 450"/>
              <a:gd name="connsiteX2" fmla="*/ 15142 w 15142"/>
              <a:gd name="connsiteY2" fmla="*/ 0 h 450"/>
              <a:gd name="connsiteX3" fmla="*/ 15142 w 15142"/>
              <a:gd name="connsiteY3" fmla="*/ 450 h 450"/>
              <a:gd name="connsiteX4" fmla="*/ 0 w 15142"/>
              <a:gd name="connsiteY4" fmla="*/ 450 h 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142" h="450">
                <a:moveTo>
                  <a:pt x="0" y="450"/>
                </a:moveTo>
                <a:lnTo>
                  <a:pt x="3" y="2"/>
                </a:lnTo>
                <a:lnTo>
                  <a:pt x="15142" y="0"/>
                </a:lnTo>
                <a:lnTo>
                  <a:pt x="15142" y="450"/>
                </a:lnTo>
                <a:lnTo>
                  <a:pt x="0" y="450"/>
                </a:lnTo>
                <a:close/>
              </a:path>
            </a:pathLst>
          </a:cu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4268788" y="1478915"/>
            <a:ext cx="3653155" cy="3653155"/>
          </a:xfrm>
          <a:prstGeom prst="ellipse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4861560" y="2921803"/>
            <a:ext cx="2468880" cy="10147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债　券</a:t>
            </a:r>
            <a:endParaRPr lang="zh-CN" altLang="en-US" sz="60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4281646" y="1431290"/>
            <a:ext cx="1051877" cy="1051877"/>
          </a:xfrm>
          <a:prstGeom prst="ellipse">
            <a:avLst/>
          </a:prstGeom>
          <a:solidFill>
            <a:srgbClr val="26476A"/>
          </a:solidFill>
          <a:ln>
            <a:solidFill>
              <a:srgbClr val="26476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4304029" y="1601628"/>
            <a:ext cx="1051877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>
                <a:solidFill>
                  <a:schemeClr val="bg1"/>
                </a:solidFill>
                <a:latin typeface="汉仪中宋S" panose="00020600040101010101" charset="-122"/>
                <a:ea typeface="汉仪中宋S" panose="00020600040101010101" charset="-122"/>
              </a:rPr>
              <a:t>02</a:t>
            </a:r>
            <a:endParaRPr lang="en-US" altLang="zh-CN" sz="4400">
              <a:solidFill>
                <a:schemeClr val="bg1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债　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578610" y="1938655"/>
            <a:ext cx="9405620" cy="41541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（一）债券的概念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债券是债务人为筹措资金而向债权人出具的一种债务凭证。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（二）债券的基本特征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偿还性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安全性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流动性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收益性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92252"/>
            <a:ext cx="29298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一、债券概述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债　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578610" y="1745615"/>
            <a:ext cx="9405620" cy="4615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（三）债券的种类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按发行主体分类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）政府债券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金融债券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公司债券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按期限分类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）短期债券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中期债券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长期债券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  <a:sym typeface="+mn-ea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·偿还期较灵活和偿还方式较特殊的债券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：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自选到期日债券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可展期债券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分期债券          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偿还公司债券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92252"/>
            <a:ext cx="29298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一、债券概述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债　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578610" y="1745615"/>
            <a:ext cx="9846945" cy="4615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（三）债券的种类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按利息的支付方式分类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）固定利率债券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浮动利率债券 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贴现债券        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累进利率债券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4. 按有无担保分类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）信用债券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担保债券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：抵押债券、质押债券、保证债券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  <a:sym typeface="+mn-ea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5.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按照债券的形态分类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）实物债券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凭证式债券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记账式债券 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92252"/>
            <a:ext cx="29298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一、债券概述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债　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578610" y="1745615"/>
            <a:ext cx="9405620" cy="4061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（三）债券的种类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6. 按照发行范围分类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）国内债券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国际债券</a:t>
            </a:r>
            <a:endParaRPr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  <a:sym typeface="+mn-ea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7. 按货币种类分类</a:t>
            </a: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  <a:sym typeface="+mn-ea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）外币债券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）本币债券     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）双重货币债券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  <a:sym typeface="+mn-ea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8.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按债券记名与否分类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）记名债券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无记名债券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注册债券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92252"/>
            <a:ext cx="29298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一、债券概述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债　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578610" y="1745615"/>
            <a:ext cx="9405620" cy="461581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（三）债券的种类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9. 按募集方式分类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）公募债券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私募债券</a:t>
            </a:r>
            <a:endParaRPr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  <a:sym typeface="+mn-ea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10. 按债券在一级市场、二级市场的归属分类</a:t>
            </a: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  <a:sym typeface="+mn-ea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）新发债券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）已发债券   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  <a:sym typeface="+mn-ea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11. 按公司债券中债权人享受的权益不同分类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  <a:sym typeface="+mn-ea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可转换公司债券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附新股认购权的公司债券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  <a:sym typeface="+mn-ea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）参加公司债券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  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4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  <a:sym typeface="+mn-ea"/>
              </a:rPr>
              <a:t>）收入公司债券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  <a:sym typeface="+mn-ea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92252"/>
            <a:ext cx="292989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一、债券概述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债　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578610" y="1938655"/>
            <a:ext cx="8413750" cy="35077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（一）债券的发行方式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直接发行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间接发行：推销发行、承销发行、助销发行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私募发行：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多采用直接发行方式</a:t>
            </a:r>
            <a:endParaRPr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公募发行：多采用间接发行方式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担保发行和信用发行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92252"/>
            <a:ext cx="338772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二、债券的发行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债　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296035" y="1835785"/>
            <a:ext cx="9207500" cy="4061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（二）债券的发行条件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发行额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</a:t>
            </a: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债券期限</a:t>
            </a:r>
            <a:endParaRPr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债券的偿还方式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）到期偿还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    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）延期偿还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）期中偿还：全部偿还、部分偿还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·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部分偿还：定时偿还和随时偿还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/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抽签偿还和买入注销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92252"/>
            <a:ext cx="338772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二、债券的发行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债　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296000" y="1836000"/>
            <a:ext cx="9935210" cy="41770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（二）债券的发行条件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债券的票面利率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）债券主管部门对债券票面利率的现行管理规定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         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）市场利率水平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）债券期限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）偿本付息方式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5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）债券的信用级别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6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）资者的接受程度和发行者的承受能力（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7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）债券发行附加条件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127000" algn="just" fontAlgn="auto">
              <a:lnSpc>
                <a:spcPct val="150000"/>
              </a:lnSpc>
            </a:pPr>
            <a:endParaRPr lang="en-US" altLang="zh-CN" sz="5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5. 债券的发行价格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：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平价发行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、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溢价发行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、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折价发行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92252"/>
            <a:ext cx="338772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二、债券的发行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债　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440000" y="1872000"/>
            <a:ext cx="9471025" cy="4246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（一）债券信用评级的概念和作用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对于债券的发行者、投资者、债券市场的管理者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（二）债券评级机构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独立的私人企业，不受政府控制，也独立于证券交易所、证券业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algn="just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（三）债券的评定等级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72009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穆迪公司将长期债券分为三等九级，即：Aaa级、Aa级、A级、Bbb级、Bb级、B级、Ccc级、Cc级、C级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92252"/>
            <a:ext cx="430339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三、债券的信用评级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债　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588770" y="1938655"/>
            <a:ext cx="9471025" cy="2953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（一）债券交易的方式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交易所交易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12192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有组织的市场交易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场外交易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12192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如店头市场、第三市场、第四市场等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92252"/>
            <a:ext cx="338772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四、债券的交易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债　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588770" y="1938655"/>
            <a:ext cx="8095615" cy="4246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（二）债券的转让价格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债券的理论价格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·影响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因素：债券的终值、贴现率、债券待偿期限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对于分次付息债券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200000"/>
              </a:lnSpc>
            </a:pP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）贴现率的确定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92252"/>
            <a:ext cx="338772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四、债券的交易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rcRect l="41935" r="41731"/>
          <a:stretch>
            <a:fillRect/>
          </a:stretch>
        </p:blipFill>
        <p:spPr>
          <a:xfrm>
            <a:off x="3811905" y="3266440"/>
            <a:ext cx="1677670" cy="39624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rcRect l="36031" t="-40224" r="35221" b="-60096"/>
          <a:stretch>
            <a:fillRect/>
          </a:stretch>
        </p:blipFill>
        <p:spPr>
          <a:xfrm>
            <a:off x="3811905" y="4826635"/>
            <a:ext cx="2952750" cy="793750"/>
          </a:xfrm>
          <a:prstGeom prst="rect">
            <a:avLst/>
          </a:prstGeom>
        </p:spPr>
      </p:pic>
    </p:spTree>
    <p:custDataLst>
      <p:tags r:id="rId5"/>
    </p:custDataLst>
  </p:cSld>
  <p:clrMapOvr>
    <a:masterClrMapping/>
  </p:clrMapOvr>
  <p:transition spd="slow">
    <p:wipe/>
  </p:transition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债　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588770" y="1938655"/>
            <a:ext cx="9576435" cy="35077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（二）债券的转让价格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债券的实际价格及其影响因素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决定债券实际价格的最直接的因素就是债券的供求关系</a:t>
            </a:r>
            <a:endParaRPr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市场利率          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）经济发展状况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）财政收支状况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        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）货币政策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5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）微观因素：如某家企业的经营状况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92252"/>
            <a:ext cx="338772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四、债券的交易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债　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588770" y="1938655"/>
            <a:ext cx="9576435" cy="387667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（三）债券的收益率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名义收益率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直接收益率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 实际收益率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250000"/>
              </a:lnSpc>
            </a:pP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4. 到期收益率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92252"/>
            <a:ext cx="338772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四、债券的交易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rcRect l="7139" r="26514"/>
          <a:stretch>
            <a:fillRect/>
          </a:stretch>
        </p:blipFill>
        <p:spPr>
          <a:xfrm>
            <a:off x="2162175" y="4333875"/>
            <a:ext cx="7867015" cy="89979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 spd="slow">
    <p:wipe/>
  </p:transition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1097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债　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588770" y="1938655"/>
            <a:ext cx="6126480" cy="40614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（四）债券的投资风险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利率风险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再投资风险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 违约风险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4. 通货膨胀风险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5. 流动性风险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algn="just" fontAlgn="auto">
              <a:lnSpc>
                <a:spcPct val="15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6. 赎回风险</a:t>
            </a:r>
            <a:endParaRPr lang="en-US" altLang="zh-CN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192252"/>
            <a:ext cx="3387725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四、债券的交易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 12"/>
          <p:cNvSpPr/>
          <p:nvPr/>
        </p:nvSpPr>
        <p:spPr>
          <a:xfrm>
            <a:off x="2576830" y="419100"/>
            <a:ext cx="9615170" cy="285750"/>
          </a:xfrm>
          <a:custGeom>
            <a:gdLst>
              <a:gd name="connsiteX0" fmla="*/ 0 w 15142"/>
              <a:gd name="connsiteY0" fmla="*/ 450 h 450"/>
              <a:gd name="connsiteX1" fmla="*/ 3 w 15142"/>
              <a:gd name="connsiteY1" fmla="*/ 2 h 450"/>
              <a:gd name="connsiteX2" fmla="*/ 15142 w 15142"/>
              <a:gd name="connsiteY2" fmla="*/ 0 h 450"/>
              <a:gd name="connsiteX3" fmla="*/ 15142 w 15142"/>
              <a:gd name="connsiteY3" fmla="*/ 450 h 450"/>
              <a:gd name="connsiteX4" fmla="*/ 0 w 15142"/>
              <a:gd name="connsiteY4" fmla="*/ 450 h 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142" h="450">
                <a:moveTo>
                  <a:pt x="0" y="450"/>
                </a:moveTo>
                <a:lnTo>
                  <a:pt x="3" y="2"/>
                </a:lnTo>
                <a:lnTo>
                  <a:pt x="15142" y="0"/>
                </a:lnTo>
                <a:lnTo>
                  <a:pt x="15142" y="450"/>
                </a:lnTo>
                <a:lnTo>
                  <a:pt x="0" y="450"/>
                </a:lnTo>
                <a:close/>
              </a:path>
            </a:pathLst>
          </a:cu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2" name="矩形 51"/>
          <p:cNvSpPr/>
          <p:nvPr/>
        </p:nvSpPr>
        <p:spPr>
          <a:xfrm>
            <a:off x="0" y="436880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3" name="矩形 52"/>
          <p:cNvSpPr/>
          <p:nvPr/>
        </p:nvSpPr>
        <p:spPr>
          <a:xfrm>
            <a:off x="0" y="619760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4" name="矩形 53"/>
          <p:cNvSpPr/>
          <p:nvPr/>
        </p:nvSpPr>
        <p:spPr>
          <a:xfrm>
            <a:off x="9709785" y="6110605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5" name="矩形 54"/>
          <p:cNvSpPr/>
          <p:nvPr/>
        </p:nvSpPr>
        <p:spPr>
          <a:xfrm>
            <a:off x="9709785" y="6293485"/>
            <a:ext cx="2482215" cy="76200"/>
          </a:xfrm>
          <a:prstGeom prst="rect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任意多边形 55"/>
          <p:cNvSpPr/>
          <p:nvPr/>
        </p:nvSpPr>
        <p:spPr>
          <a:xfrm>
            <a:off x="0" y="6101715"/>
            <a:ext cx="9615170" cy="285750"/>
          </a:xfrm>
          <a:custGeom>
            <a:gdLst>
              <a:gd name="connsiteX0" fmla="*/ 0 w 15142"/>
              <a:gd name="connsiteY0" fmla="*/ 450 h 450"/>
              <a:gd name="connsiteX1" fmla="*/ 3 w 15142"/>
              <a:gd name="connsiteY1" fmla="*/ 2 h 450"/>
              <a:gd name="connsiteX2" fmla="*/ 15142 w 15142"/>
              <a:gd name="connsiteY2" fmla="*/ 0 h 450"/>
              <a:gd name="connsiteX3" fmla="*/ 15142 w 15142"/>
              <a:gd name="connsiteY3" fmla="*/ 450 h 450"/>
              <a:gd name="connsiteX4" fmla="*/ 0 w 15142"/>
              <a:gd name="connsiteY4" fmla="*/ 450 h 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142" h="450">
                <a:moveTo>
                  <a:pt x="0" y="450"/>
                </a:moveTo>
                <a:lnTo>
                  <a:pt x="3" y="2"/>
                </a:lnTo>
                <a:lnTo>
                  <a:pt x="15142" y="0"/>
                </a:lnTo>
                <a:lnTo>
                  <a:pt x="15142" y="450"/>
                </a:lnTo>
                <a:lnTo>
                  <a:pt x="0" y="450"/>
                </a:lnTo>
                <a:close/>
              </a:path>
            </a:pathLst>
          </a:cu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/>
        </p:nvSpPr>
        <p:spPr>
          <a:xfrm>
            <a:off x="4268788" y="1478915"/>
            <a:ext cx="3653155" cy="3653155"/>
          </a:xfrm>
          <a:prstGeom prst="ellipse">
            <a:avLst/>
          </a:prstGeom>
          <a:solidFill>
            <a:srgbClr val="F8F6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2956560" y="2934503"/>
            <a:ext cx="6278880" cy="10147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0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抵押贷款相关证券</a:t>
            </a:r>
            <a:endParaRPr lang="zh-CN" altLang="en-US" sz="60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sp>
        <p:nvSpPr>
          <p:cNvPr id="12" name="椭圆 11"/>
          <p:cNvSpPr/>
          <p:nvPr/>
        </p:nvSpPr>
        <p:spPr>
          <a:xfrm>
            <a:off x="4281646" y="1431290"/>
            <a:ext cx="1051877" cy="1051877"/>
          </a:xfrm>
          <a:prstGeom prst="ellipse">
            <a:avLst/>
          </a:prstGeom>
          <a:solidFill>
            <a:srgbClr val="26476A"/>
          </a:solidFill>
          <a:ln>
            <a:solidFill>
              <a:srgbClr val="26476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文本框 6"/>
          <p:cNvSpPr txBox="1"/>
          <p:nvPr/>
        </p:nvSpPr>
        <p:spPr>
          <a:xfrm>
            <a:off x="4304029" y="1601628"/>
            <a:ext cx="1051877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>
                <a:solidFill>
                  <a:schemeClr val="bg1"/>
                </a:solidFill>
                <a:latin typeface="汉仪中宋S" panose="00020600040101010101" charset="-122"/>
                <a:ea typeface="汉仪中宋S" panose="00020600040101010101" charset="-122"/>
              </a:rPr>
              <a:t>03</a:t>
            </a:r>
            <a:endParaRPr lang="en-US" altLang="zh-CN" sz="4400">
              <a:solidFill>
                <a:schemeClr val="bg1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2621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抵押贷款相关证券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656715" y="1868170"/>
            <a:ext cx="8878570" cy="437515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（一）</a:t>
            </a:r>
            <a:r>
              <a:rPr 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抵押贷款的概念</a:t>
            </a:r>
            <a:endParaRPr 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抵押贷款是个人或企业购买房屋、土地或其他不动产时所获得的贷款。</a:t>
            </a:r>
            <a:endParaRPr 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（二）</a:t>
            </a:r>
            <a:r>
              <a:rPr 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抵押贷款的特征</a:t>
            </a:r>
            <a:endParaRPr 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70000"/>
              </a:lnSpc>
            </a:pP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抵押物</a:t>
            </a:r>
            <a:endParaRPr lang="zh-CN" alt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70000"/>
              </a:lnSpc>
            </a:pP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首付款</a:t>
            </a: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70000"/>
              </a:lnSpc>
            </a:pP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 分期偿还</a:t>
            </a: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222732"/>
            <a:ext cx="476123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一、抵押贷款初级市场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2621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抵押贷款相关证券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656715" y="1868170"/>
            <a:ext cx="8878570" cy="4246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（三）</a:t>
            </a:r>
            <a:r>
              <a:rPr 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抵押贷款的类型</a:t>
            </a:r>
            <a:endParaRPr 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固定利率抵押贷款</a:t>
            </a: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200000"/>
              </a:lnSpc>
            </a:pP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可调利率抵押贷款</a:t>
            </a: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初始利率</a:t>
            </a: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利率调整周期</a:t>
            </a: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</a:t>
            </a:r>
            <a:r>
              <a:rPr lang="en-US" altLang="zh-CN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</a:t>
            </a:r>
            <a:r>
              <a:rPr lang="zh-CN" alt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）</a:t>
            </a: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利率变动上限和利率变动下限</a:t>
            </a: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222732"/>
            <a:ext cx="476123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一、抵押贷款初级市场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rcRect l="4174" r="54328"/>
          <a:stretch>
            <a:fillRect/>
          </a:stretch>
        </p:blipFill>
        <p:spPr>
          <a:xfrm>
            <a:off x="3324225" y="3086100"/>
            <a:ext cx="4526915" cy="82804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 spd="slow">
    <p:wipe/>
  </p:transition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2621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抵押贷款相关证券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656715" y="1868170"/>
            <a:ext cx="8878570" cy="350774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（四）</a:t>
            </a:r>
            <a:r>
              <a:rPr 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抵押贷款工具的投资风险</a:t>
            </a:r>
            <a:endParaRPr 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信用风险</a:t>
            </a: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流动性风险</a:t>
            </a: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3. 价格风险</a:t>
            </a: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r>
              <a:rPr lang="en-US" sz="24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4. 提前偿还风险</a:t>
            </a: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609600" fontAlgn="auto">
              <a:lnSpc>
                <a:spcPct val="150000"/>
              </a:lnSpc>
            </a:pPr>
            <a:endParaRPr lang="en-US" sz="24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222732"/>
            <a:ext cx="476123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一、抵押贷款初级市场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2621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抵押贷款相关证券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656715" y="1980000"/>
            <a:ext cx="8878570" cy="2030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（一）</a:t>
            </a:r>
            <a:r>
              <a:rPr 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抵押贷款证券化发展的原因</a:t>
            </a:r>
            <a:endParaRPr 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711200" fontAlgn="auto">
              <a:lnSpc>
                <a:spcPct val="150000"/>
              </a:lnSpc>
            </a:pPr>
            <a:r>
              <a:rPr 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1. 资金使用效率不平衡</a:t>
            </a:r>
            <a:endParaRPr 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711200" fontAlgn="auto">
              <a:lnSpc>
                <a:spcPct val="150000"/>
              </a:lnSpc>
            </a:pPr>
            <a:r>
              <a:rPr 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2. 资金期限不匹配和通货膨胀</a:t>
            </a:r>
            <a:endParaRPr lang="en-US" altLang="zh-CN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222732"/>
            <a:ext cx="476123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二、抵押贷款二级市场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</p:spTree>
    <p:custDataLst>
      <p:tags r:id="rId3"/>
    </p:custDataLst>
  </p:cSld>
  <p:clrMapOvr>
    <a:masterClrMapping/>
  </p:clrMapOvr>
  <p:transition spd="slow">
    <p:wipe/>
  </p:transition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2" name="矩形 51"/>
          <p:cNvSpPr/>
          <p:nvPr/>
        </p:nvSpPr>
        <p:spPr>
          <a:xfrm>
            <a:off x="0" y="385445"/>
            <a:ext cx="546735" cy="152400"/>
          </a:xfrm>
          <a:prstGeom prst="rect">
            <a:avLst/>
          </a:prstGeom>
          <a:solidFill>
            <a:srgbClr val="2647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692785" y="289560"/>
            <a:ext cx="26212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抵押贷款相关证券</a:t>
            </a:r>
            <a:endParaRPr lang="zh-CN" altLang="en-US" sz="2400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0" y="598805"/>
            <a:ext cx="546100" cy="0"/>
          </a:xfrm>
          <a:prstGeom prst="line">
            <a:avLst/>
          </a:prstGeom>
          <a:ln w="15875">
            <a:solidFill>
              <a:srgbClr val="26476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文本框 6"/>
          <p:cNvSpPr txBox="1"/>
          <p:nvPr/>
        </p:nvSpPr>
        <p:spPr>
          <a:xfrm>
            <a:off x="1656715" y="1836000"/>
            <a:ext cx="8878570" cy="473900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</a:pPr>
            <a:r>
              <a:rPr lang="zh-CN" altLang="en-US" sz="2800" b="1">
                <a:solidFill>
                  <a:schemeClr val="tx1">
                    <a:lumMod val="65000"/>
                    <a:lumOff val="35000"/>
                  </a:schemeClr>
                </a:solidFill>
                <a:latin typeface="汉仪君黑-45简" panose="020b0604020202020204" charset="-122"/>
                <a:ea typeface="汉仪君黑-45简" panose="020b0604020202020204" charset="-122"/>
              </a:rPr>
              <a:t>（二）抵押贷款证券化的运作</a:t>
            </a: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0" fontAlgn="auto">
              <a:lnSpc>
                <a:spcPct val="150000"/>
              </a:lnSpc>
            </a:pPr>
            <a:endParaRPr lang="zh-CN" altLang="en-US" sz="2800" b="1">
              <a:solidFill>
                <a:schemeClr val="tx1">
                  <a:lumMod val="65000"/>
                  <a:lumOff val="35000"/>
                </a:schemeClr>
              </a:solidFill>
              <a:latin typeface="汉仪君黑-45简" panose="020b0604020202020204" charset="-122"/>
              <a:ea typeface="汉仪君黑-45简" panose="020b0604020202020204" charset="-122"/>
            </a:endParaRPr>
          </a:p>
          <a:p>
            <a:pPr indent="0" algn="ctr" fontAlgn="auto">
              <a:lnSpc>
                <a:spcPct val="250000"/>
              </a:lnSpc>
            </a:pPr>
            <a:r>
              <a:rPr lang="zh-CN" altLang="en-US" sz="2000" b="1">
                <a:solidFill>
                  <a:schemeClr val="tx1">
                    <a:lumMod val="65000"/>
                    <a:lumOff val="35000"/>
                  </a:schemeClr>
                </a:solidFill>
                <a:latin typeface="华文仿宋" panose="02010600040101010101" charset="-122"/>
                <a:ea typeface="华文仿宋" panose="02010600040101010101" charset="-122"/>
              </a:rPr>
              <a:t>抵押贷款证券化运作示意图</a:t>
            </a:r>
            <a:endParaRPr lang="zh-CN" altLang="en-US" sz="2000" b="1">
              <a:solidFill>
                <a:schemeClr val="tx1">
                  <a:lumMod val="65000"/>
                  <a:lumOff val="35000"/>
                </a:schemeClr>
              </a:solidFill>
              <a:latin typeface="华文仿宋" panose="02010600040101010101" charset="-122"/>
              <a:ea typeface="华文仿宋" panose="02010600040101010101" charset="-122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967035" y="1222732"/>
            <a:ext cx="4761230" cy="6451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600" b="1">
                <a:solidFill>
                  <a:srgbClr val="26476A"/>
                </a:solidFill>
                <a:latin typeface="汉仪中宋S" panose="00020600040101010101" charset="-122"/>
                <a:ea typeface="汉仪中宋S" panose="00020600040101010101" charset="-122"/>
              </a:rPr>
              <a:t>二、抵押贷款二级市场</a:t>
            </a:r>
            <a:endParaRPr lang="zh-CN" altLang="en-US" sz="3600" b="1">
              <a:solidFill>
                <a:srgbClr val="26476A"/>
              </a:solidFill>
              <a:latin typeface="汉仪中宋S" panose="00020600040101010101" charset="-122"/>
              <a:ea typeface="汉仪中宋S" panose="00020600040101010101" charset="-122"/>
            </a:endParaRPr>
          </a:p>
        </p:txBody>
      </p:sp>
      <p:pic>
        <p:nvPicPr>
          <p:cNvPr id="137" name="8-1.EPS" descr="id:2147493168;FounderCE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94255" y="2575560"/>
            <a:ext cx="7604222" cy="342000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 spd="slow">
    <p:wipe/>
  </p:transition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https://d.book118.com/476040153111010031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7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8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9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1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2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3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7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9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1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2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3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7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8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89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1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3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5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6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7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8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9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0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1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292</Paragraphs>
  <Slides>40</Slides>
  <Notes>39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baseType="lpstr" size="49">
      <vt:lpstr>Arial</vt:lpstr>
      <vt:lpstr>Calibri</vt:lpstr>
      <vt:lpstr>微软雅黑</vt:lpstr>
      <vt:lpstr>Wingdings</vt:lpstr>
      <vt:lpstr>汉仪中宋S</vt:lpstr>
      <vt:lpstr>Calibri Light</vt:lpstr>
      <vt:lpstr>汉仪君黑-45简</vt:lpstr>
      <vt:lpstr>华文仿宋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2024-08-29T22:29:04.024</cp:lastPrinted>
  <dcterms:created xsi:type="dcterms:W3CDTF">2024-08-29T14:29:04Z</dcterms:created>
  <dcterms:modified xsi:type="dcterms:W3CDTF">2024-08-29T14:29:06Z</dcterms:modified>
</cp:coreProperties>
</file>