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22B2D-3424-4CED-8370-BB633029B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02AEF8-4D5F-4D07-BD0C-7F2F218B1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041ABB-94D7-49DC-9F31-FCC618FE8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91A411-13E3-44FE-A2DB-DD302390D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63F23F-2BF9-438D-93E1-F12BFA21D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F77949-624D-40AD-A3A6-A7486476C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0BA2C7-D9E2-4182-BADD-4D7495500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7A482E-19BE-438D-A480-5FABAFE62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FA12A9-787B-4D44-AB25-B713BD52B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83B35-75B5-4CA4-90B6-D9554818F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764C9-2D5D-420A-8361-2DAB8CE2D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05221000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心理健康工作部工作计划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汇报时间：2024-01-12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部门简介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工作进展与成果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未来展望与计划调整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总结与致谢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部门简介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制定心理健康工作计划和政策，确保心理健康工作的顺利开展。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提供心理健康咨询和心理疏导服务，帮助员工解决心理问题，提高工作和生活质量。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组织开展心理健康宣传和教育活动，提高公众对心理健康的认识和重视程度。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监测和评估心理健康状况，及时发现和解决潜在的心理问题。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TextBox 4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部门职责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3792" y="5100246"/>
            <a:ext cx="2129328" cy="105859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903120" y="4747383"/>
            <a:ext cx="2129328" cy="1411454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31337" y="4276897"/>
            <a:ext cx="2129328" cy="18819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9554" y="3884827"/>
            <a:ext cx="2129328" cy="227401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29409" y="3083528"/>
            <a:ext cx="2020315" cy="195429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提高员工心理健康水平，降低心理问题的发生率和影响程度。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953810" y="2847749"/>
            <a:ext cx="2020315" cy="169353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促进员工身心健康，提高工作满意度和幸福感。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084989" y="2360581"/>
            <a:ext cx="2020315" cy="169305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建立完善的心理健康服务体系，提供专业、高效、贴心的服务。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213633" y="1985955"/>
            <a:ext cx="2020315" cy="1755963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加强心理健康宣传和教育，提高公众对心理健康的认识和重视程度。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287769" y="3409229"/>
            <a:ext cx="2129328" cy="274960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635014" y="1550861"/>
            <a:ext cx="1434751" cy="1532668"/>
          </a:xfrm>
          <a:custGeom>
            <a:rect l="l" t="t" r="r" b="b"/>
            <a:pathLst>
              <a:path w="1537251" h="1642176">
                <a:moveTo>
                  <a:pt x="0" y="0"/>
                </a:moveTo>
                <a:lnTo>
                  <a:pt x="1537251" y="0"/>
                </a:lnTo>
                <a:lnTo>
                  <a:pt x="1537251" y="1537251"/>
                </a:lnTo>
                <a:lnTo>
                  <a:pt x="829482" y="1537251"/>
                </a:lnTo>
                <a:lnTo>
                  <a:pt x="768625" y="1642176"/>
                </a:lnTo>
                <a:lnTo>
                  <a:pt x="707769" y="1537251"/>
                </a:lnTo>
                <a:lnTo>
                  <a:pt x="0" y="153725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73792" y="5255209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868368" y="514412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032448" y="489705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124802" y="4725914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88882" y="4351581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17" name="Freeform 17"/>
          <p:cNvSpPr/>
          <p:nvPr/>
        </p:nvSpPr>
        <p:spPr>
          <a:xfrm>
            <a:off x="9940806" y="1901329"/>
            <a:ext cx="823253" cy="823253"/>
          </a:xfrm>
          <a:custGeom>
            <a:rect l="l" t="t" r="r" b="b"/>
            <a:pathLst>
              <a:path w="304800" h="304800">
                <a:moveTo>
                  <a:pt x="137160" y="274320"/>
                </a:moveTo>
                <a:lnTo>
                  <a:pt x="137160" y="167640"/>
                </a:lnTo>
                <a:lnTo>
                  <a:pt x="0" y="30480"/>
                </a:lnTo>
                <a:lnTo>
                  <a:pt x="0" y="0"/>
                </a:lnTo>
                <a:lnTo>
                  <a:pt x="304800" y="0"/>
                </a:lnTo>
                <a:lnTo>
                  <a:pt x="304800" y="30480"/>
                </a:lnTo>
                <a:lnTo>
                  <a:pt x="167640" y="167640"/>
                </a:lnTo>
                <a:lnTo>
                  <a:pt x="167640" y="274320"/>
                </a:lnTo>
                <a:lnTo>
                  <a:pt x="243840" y="289560"/>
                </a:lnTo>
                <a:lnTo>
                  <a:pt x="243840" y="304800"/>
                </a:lnTo>
                <a:lnTo>
                  <a:pt x="60960" y="304800"/>
                </a:lnTo>
                <a:lnTo>
                  <a:pt x="60960" y="289560"/>
                </a:lnTo>
                <a:lnTo>
                  <a:pt x="137160" y="274320"/>
                </a:lnTo>
                <a:close/>
                <a:moveTo>
                  <a:pt x="167640" y="121920"/>
                </a:moveTo>
                <a:cubicBezTo>
                  <a:pt x="184471" y="121920"/>
                  <a:pt x="198120" y="108271"/>
                  <a:pt x="198120" y="91440"/>
                </a:cubicBezTo>
                <a:cubicBezTo>
                  <a:pt x="198120" y="74609"/>
                  <a:pt x="184471" y="60960"/>
                  <a:pt x="167640" y="60960"/>
                </a:cubicBezTo>
                <a:lnTo>
                  <a:pt x="167640" y="60960"/>
                </a:lnTo>
                <a:cubicBezTo>
                  <a:pt x="150809" y="60960"/>
                  <a:pt x="137160" y="74609"/>
                  <a:pt x="137160" y="91440"/>
                </a:cubicBezTo>
                <a:cubicBezTo>
                  <a:pt x="137160" y="108271"/>
                  <a:pt x="150809" y="121920"/>
                  <a:pt x="167640" y="121920"/>
                </a:cubicBezTo>
                <a:lnTo>
                  <a:pt x="16764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负责全面管理和监督心理健康工作部的各项工作。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75885" y="1990630"/>
            <a:ext cx="182880" cy="73533"/>
          </a:xfrm>
          <a:custGeom>
            <a:rect l="l" t="t" r="r" b="b"/>
            <a:pathLst>
              <a:path w="189" h="76">
                <a:moveTo>
                  <a:pt x="189" y="76"/>
                </a:moveTo>
                <a:lnTo>
                  <a:pt x="0" y="76"/>
                </a:lnTo>
                <a:lnTo>
                  <a:pt x="0" y="0"/>
                </a:lnTo>
                <a:lnTo>
                  <a:pt x="19" y="0"/>
                </a:lnTo>
                <a:lnTo>
                  <a:pt x="19" y="57"/>
                </a:lnTo>
                <a:lnTo>
                  <a:pt x="170" y="57"/>
                </a:lnTo>
                <a:lnTo>
                  <a:pt x="170" y="0"/>
                </a:lnTo>
                <a:lnTo>
                  <a:pt x="189" y="0"/>
                </a:lnTo>
                <a:lnTo>
                  <a:pt x="189" y="7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67801" y="1990630"/>
            <a:ext cx="54197" cy="36766"/>
          </a:xfrm>
          <a:custGeom>
            <a:rect l="l" t="t" r="r" b="b"/>
            <a:pathLst>
              <a:path w="56" h="38">
                <a:moveTo>
                  <a:pt x="56" y="38"/>
                </a:moveTo>
                <a:lnTo>
                  <a:pt x="0" y="38"/>
                </a:lnTo>
                <a:lnTo>
                  <a:pt x="0" y="0"/>
                </a:lnTo>
                <a:lnTo>
                  <a:pt x="19" y="0"/>
                </a:lnTo>
                <a:lnTo>
                  <a:pt x="19" y="19"/>
                </a:lnTo>
                <a:lnTo>
                  <a:pt x="37" y="19"/>
                </a:lnTo>
                <a:lnTo>
                  <a:pt x="37" y="0"/>
                </a:lnTo>
                <a:lnTo>
                  <a:pt x="56" y="0"/>
                </a:lnTo>
                <a:lnTo>
                  <a:pt x="56" y="3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21688" y="1936528"/>
            <a:ext cx="292227" cy="292227"/>
          </a:xfrm>
          <a:custGeom>
            <a:rect l="l" t="t" r="r" b="b"/>
            <a:pathLst>
              <a:path w="302" h="302">
                <a:moveTo>
                  <a:pt x="302" y="302"/>
                </a:moveTo>
                <a:lnTo>
                  <a:pt x="0" y="302"/>
                </a:lnTo>
                <a:lnTo>
                  <a:pt x="0" y="0"/>
                </a:lnTo>
                <a:lnTo>
                  <a:pt x="245" y="0"/>
                </a:lnTo>
                <a:lnTo>
                  <a:pt x="245" y="18"/>
                </a:lnTo>
                <a:lnTo>
                  <a:pt x="18" y="18"/>
                </a:lnTo>
                <a:lnTo>
                  <a:pt x="18" y="283"/>
                </a:lnTo>
                <a:lnTo>
                  <a:pt x="283" y="283"/>
                </a:lnTo>
                <a:lnTo>
                  <a:pt x="283" y="56"/>
                </a:lnTo>
                <a:lnTo>
                  <a:pt x="302" y="56"/>
                </a:lnTo>
                <a:lnTo>
                  <a:pt x="302" y="30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75885" y="2100929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175885" y="2136743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175885" y="2173510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部门负责人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具备专业资质和丰富经验的心理咨询师，负责提供心理健康咨询和心理疏导服务。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心理咨询师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5694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624601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6797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734901" y="2072926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5694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624601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6797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734901" y="2036159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587835" y="2128075"/>
            <a:ext cx="147066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515255" y="1990630"/>
            <a:ext cx="292227" cy="201263"/>
          </a:xfrm>
          <a:custGeom>
            <a:rect l="l" t="t" r="r" b="b"/>
            <a:pathLst>
              <a:path w="302" h="208">
                <a:moveTo>
                  <a:pt x="302" y="208"/>
                </a:moveTo>
                <a:lnTo>
                  <a:pt x="0" y="208"/>
                </a:lnTo>
                <a:lnTo>
                  <a:pt x="0" y="28"/>
                </a:lnTo>
                <a:lnTo>
                  <a:pt x="19" y="28"/>
                </a:lnTo>
                <a:lnTo>
                  <a:pt x="19" y="189"/>
                </a:lnTo>
                <a:lnTo>
                  <a:pt x="283" y="189"/>
                </a:lnTo>
                <a:lnTo>
                  <a:pt x="283" y="19"/>
                </a:lnTo>
                <a:lnTo>
                  <a:pt x="0" y="19"/>
                </a:lnTo>
                <a:lnTo>
                  <a:pt x="0" y="0"/>
                </a:lnTo>
                <a:lnTo>
                  <a:pt x="302" y="0"/>
                </a:lnTo>
                <a:lnTo>
                  <a:pt x="302" y="2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经过专业培训的辅导员，负责组织开展心理健康宣传和教育活动。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心理辅导员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27" name="Freeform 27"/>
          <p:cNvSpPr/>
          <p:nvPr/>
        </p:nvSpPr>
        <p:spPr>
          <a:xfrm>
            <a:off x="5182267" y="4370832"/>
            <a:ext cx="176879" cy="175927"/>
          </a:xfrm>
          <a:custGeom>
            <a:rect l="l" t="t" r="r" b="b"/>
            <a:pathLst>
              <a:path w="187" h="186">
                <a:moveTo>
                  <a:pt x="81" y="186"/>
                </a:moveTo>
                <a:lnTo>
                  <a:pt x="0" y="106"/>
                </a:lnTo>
                <a:lnTo>
                  <a:pt x="107" y="0"/>
                </a:lnTo>
                <a:lnTo>
                  <a:pt x="187" y="80"/>
                </a:lnTo>
                <a:lnTo>
                  <a:pt x="81" y="186"/>
                </a:lnTo>
                <a:close/>
                <a:moveTo>
                  <a:pt x="26" y="106"/>
                </a:moveTo>
                <a:lnTo>
                  <a:pt x="81" y="158"/>
                </a:lnTo>
                <a:lnTo>
                  <a:pt x="159" y="80"/>
                </a:lnTo>
                <a:lnTo>
                  <a:pt x="107" y="26"/>
                </a:lnTo>
                <a:lnTo>
                  <a:pt x="26" y="10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5122640" y="4484275"/>
            <a:ext cx="120110" cy="116300"/>
          </a:xfrm>
          <a:custGeom>
            <a:rect l="l" t="t" r="r" b="b"/>
            <a:pathLst>
              <a:path w="54" h="52">
                <a:moveTo>
                  <a:pt x="26" y="52"/>
                </a:moveTo>
                <a:cubicBezTo>
                  <a:pt x="20" y="52"/>
                  <a:pt x="14" y="50"/>
                  <a:pt x="9" y="45"/>
                </a:cubicBezTo>
                <a:cubicBezTo>
                  <a:pt x="0" y="36"/>
                  <a:pt x="0" y="20"/>
                  <a:pt x="9" y="11"/>
                </a:cubicBezTo>
                <a:cubicBezTo>
                  <a:pt x="20" y="0"/>
                  <a:pt x="20" y="0"/>
                  <a:pt x="20" y="0"/>
                </a:cubicBezTo>
                <a:cubicBezTo>
                  <a:pt x="26" y="6"/>
                  <a:pt x="26" y="6"/>
                  <a:pt x="26" y="6"/>
                </a:cubicBezTo>
                <a:cubicBezTo>
                  <a:pt x="15" y="17"/>
                  <a:pt x="15" y="17"/>
                  <a:pt x="15" y="17"/>
                </a:cubicBezTo>
                <a:cubicBezTo>
                  <a:pt x="12" y="20"/>
                  <a:pt x="10" y="24"/>
                  <a:pt x="10" y="28"/>
                </a:cubicBezTo>
                <a:cubicBezTo>
                  <a:pt x="10" y="32"/>
                  <a:pt x="12" y="36"/>
                  <a:pt x="15" y="39"/>
                </a:cubicBezTo>
                <a:cubicBezTo>
                  <a:pt x="18" y="42"/>
                  <a:pt x="22" y="44"/>
                  <a:pt x="26" y="44"/>
                </a:cubicBezTo>
                <a:cubicBezTo>
                  <a:pt x="30" y="44"/>
                  <a:pt x="34" y="42"/>
                  <a:pt x="37" y="39"/>
                </a:cubicBezTo>
                <a:cubicBezTo>
                  <a:pt x="48" y="28"/>
                  <a:pt x="48" y="28"/>
                  <a:pt x="48" y="28"/>
                </a:cubicBezTo>
                <a:cubicBezTo>
                  <a:pt x="54" y="34"/>
                  <a:pt x="54" y="34"/>
                  <a:pt x="54" y="34"/>
                </a:cubicBezTo>
                <a:cubicBezTo>
                  <a:pt x="43" y="45"/>
                  <a:pt x="43" y="45"/>
                  <a:pt x="43" y="45"/>
                </a:cubicBezTo>
                <a:cubicBezTo>
                  <a:pt x="38" y="50"/>
                  <a:pt x="32" y="52"/>
                  <a:pt x="26" y="52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296662" y="4315015"/>
            <a:ext cx="116300" cy="115348"/>
          </a:xfrm>
          <a:custGeom>
            <a:rect l="l" t="t" r="r" b="b"/>
            <a:pathLst>
              <a:path w="52" h="52">
                <a:moveTo>
                  <a:pt x="34" y="52"/>
                </a:moveTo>
                <a:cubicBezTo>
                  <a:pt x="28" y="46"/>
                  <a:pt x="28" y="46"/>
                  <a:pt x="28" y="46"/>
                </a:cubicBezTo>
                <a:cubicBezTo>
                  <a:pt x="39" y="35"/>
                  <a:pt x="39" y="35"/>
                  <a:pt x="39" y="35"/>
                </a:cubicBezTo>
                <a:cubicBezTo>
                  <a:pt x="42" y="32"/>
                  <a:pt x="44" y="28"/>
                  <a:pt x="44" y="24"/>
                </a:cubicBezTo>
                <a:cubicBezTo>
                  <a:pt x="44" y="20"/>
                  <a:pt x="42" y="16"/>
                  <a:pt x="39" y="13"/>
                </a:cubicBezTo>
                <a:cubicBezTo>
                  <a:pt x="33" y="7"/>
                  <a:pt x="23" y="7"/>
                  <a:pt x="17" y="13"/>
                </a:cubicBezTo>
                <a:cubicBezTo>
                  <a:pt x="6" y="24"/>
                  <a:pt x="6" y="24"/>
                  <a:pt x="6" y="24"/>
                </a:cubicBezTo>
                <a:cubicBezTo>
                  <a:pt x="0" y="18"/>
                  <a:pt x="0" y="18"/>
                  <a:pt x="0" y="18"/>
                </a:cubicBezTo>
                <a:cubicBezTo>
                  <a:pt x="11" y="7"/>
                  <a:pt x="11" y="7"/>
                  <a:pt x="11" y="7"/>
                </a:cubicBezTo>
                <a:cubicBezTo>
                  <a:pt x="16" y="2"/>
                  <a:pt x="22" y="0"/>
                  <a:pt x="28" y="0"/>
                </a:cubicBezTo>
                <a:cubicBezTo>
                  <a:pt x="34" y="0"/>
                  <a:pt x="40" y="2"/>
                  <a:pt x="45" y="7"/>
                </a:cubicBezTo>
                <a:cubicBezTo>
                  <a:pt x="50" y="12"/>
                  <a:pt x="52" y="18"/>
                  <a:pt x="52" y="24"/>
                </a:cubicBezTo>
                <a:cubicBezTo>
                  <a:pt x="52" y="30"/>
                  <a:pt x="50" y="36"/>
                  <a:pt x="45" y="41"/>
                </a:cubicBezTo>
                <a:lnTo>
                  <a:pt x="34" y="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220081" y="4453128"/>
            <a:ext cx="27432" cy="26479"/>
          </a:xfrm>
          <a:custGeom>
            <a:rect l="l" t="t" r="r" b="b"/>
            <a:pathLst>
              <a:path w="28" h="28">
                <a:moveTo>
                  <a:pt x="15" y="28"/>
                </a:moveTo>
                <a:lnTo>
                  <a:pt x="0" y="14"/>
                </a:lnTo>
                <a:lnTo>
                  <a:pt x="15" y="0"/>
                </a:lnTo>
                <a:lnTo>
                  <a:pt x="29" y="14"/>
                </a:lnTo>
                <a:lnTo>
                  <a:pt x="15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255990" y="4444555"/>
            <a:ext cx="27432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9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265420" y="4408646"/>
            <a:ext cx="26479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47513" y="4479607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5"/>
                </a:lnTo>
                <a:lnTo>
                  <a:pt x="14" y="0"/>
                </a:lnTo>
                <a:lnTo>
                  <a:pt x="28" y="15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91900" y="4435126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负责部门日常行政事务和管理工作。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行政人员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8562499" y="4316063"/>
            <a:ext cx="253460" cy="254508"/>
          </a:xfrm>
          <a:custGeom>
            <a:rect l="l" t="t" r="r" b="b"/>
            <a:pathLst>
              <a:path w="262" h="263">
                <a:moveTo>
                  <a:pt x="102" y="263"/>
                </a:moveTo>
                <a:lnTo>
                  <a:pt x="0" y="159"/>
                </a:lnTo>
                <a:lnTo>
                  <a:pt x="203" y="0"/>
                </a:lnTo>
                <a:lnTo>
                  <a:pt x="262" y="59"/>
                </a:lnTo>
                <a:lnTo>
                  <a:pt x="102" y="263"/>
                </a:lnTo>
                <a:close/>
                <a:moveTo>
                  <a:pt x="29" y="161"/>
                </a:moveTo>
                <a:lnTo>
                  <a:pt x="100" y="234"/>
                </a:lnTo>
                <a:lnTo>
                  <a:pt x="237" y="62"/>
                </a:lnTo>
                <a:lnTo>
                  <a:pt x="201" y="26"/>
                </a:lnTo>
                <a:lnTo>
                  <a:pt x="29" y="16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8624507" y="4371213"/>
            <a:ext cx="134493" cy="109347"/>
          </a:xfrm>
          <a:custGeom>
            <a:rect l="l" t="t" r="r" b="b"/>
            <a:pathLst>
              <a:path w="139" h="113">
                <a:moveTo>
                  <a:pt x="12" y="113"/>
                </a:moveTo>
                <a:lnTo>
                  <a:pt x="0" y="99"/>
                </a:lnTo>
                <a:lnTo>
                  <a:pt x="128" y="0"/>
                </a:lnTo>
                <a:lnTo>
                  <a:pt x="139" y="14"/>
                </a:lnTo>
                <a:lnTo>
                  <a:pt x="12" y="11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8540305" y="4495038"/>
            <a:ext cx="97727" cy="97727"/>
          </a:xfrm>
          <a:custGeom>
            <a:rect l="l" t="t" r="r" b="b"/>
            <a:pathLst>
              <a:path w="43" h="43">
                <a:moveTo>
                  <a:pt x="12" y="43"/>
                </a:moveTo>
                <a:cubicBezTo>
                  <a:pt x="0" y="31"/>
                  <a:pt x="0" y="31"/>
                  <a:pt x="0" y="31"/>
                </a:cubicBezTo>
                <a:cubicBezTo>
                  <a:pt x="3" y="29"/>
                  <a:pt x="3" y="29"/>
                  <a:pt x="3" y="29"/>
                </a:cubicBezTo>
                <a:cubicBezTo>
                  <a:pt x="8" y="24"/>
                  <a:pt x="8" y="16"/>
                  <a:pt x="3" y="12"/>
                </a:cubicBezTo>
                <a:cubicBezTo>
                  <a:pt x="0" y="9"/>
                  <a:pt x="0" y="9"/>
                  <a:pt x="0" y="9"/>
                </a:cubicBezTo>
                <a:cubicBezTo>
                  <a:pt x="9" y="0"/>
                  <a:pt x="9" y="0"/>
                  <a:pt x="9" y="0"/>
                </a:cubicBezTo>
                <a:cubicBezTo>
                  <a:pt x="14" y="6"/>
                  <a:pt x="14" y="6"/>
                  <a:pt x="14" y="6"/>
                </a:cubicBezTo>
                <a:cubicBezTo>
                  <a:pt x="11" y="9"/>
                  <a:pt x="11" y="9"/>
                  <a:pt x="11" y="9"/>
                </a:cubicBezTo>
                <a:cubicBezTo>
                  <a:pt x="16" y="16"/>
                  <a:pt x="16" y="25"/>
                  <a:pt x="11" y="31"/>
                </a:cubicBezTo>
                <a:cubicBezTo>
                  <a:pt x="12" y="32"/>
                  <a:pt x="12" y="32"/>
                  <a:pt x="12" y="32"/>
                </a:cubicBezTo>
                <a:cubicBezTo>
                  <a:pt x="18" y="27"/>
                  <a:pt x="27" y="27"/>
                  <a:pt x="34" y="32"/>
                </a:cubicBezTo>
                <a:cubicBezTo>
                  <a:pt x="37" y="29"/>
                  <a:pt x="37" y="29"/>
                  <a:pt x="37" y="29"/>
                </a:cubicBezTo>
                <a:cubicBezTo>
                  <a:pt x="43" y="34"/>
                  <a:pt x="43" y="34"/>
                  <a:pt x="43" y="34"/>
                </a:cubicBezTo>
                <a:cubicBezTo>
                  <a:pt x="34" y="43"/>
                  <a:pt x="34" y="43"/>
                  <a:pt x="34" y="43"/>
                </a:cubicBezTo>
                <a:cubicBezTo>
                  <a:pt x="31" y="40"/>
                  <a:pt x="31" y="40"/>
                  <a:pt x="31" y="40"/>
                </a:cubicBezTo>
                <a:cubicBezTo>
                  <a:pt x="27" y="35"/>
                  <a:pt x="19" y="35"/>
                  <a:pt x="14" y="40"/>
                </a:cubicBezTo>
                <a:lnTo>
                  <a:pt x="12" y="4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8533542" y="4565713"/>
            <a:ext cx="33909" cy="33909"/>
          </a:xfrm>
          <a:custGeom>
            <a:rect l="l" t="t" r="r" b="b"/>
            <a:pathLst>
              <a:path w="35" h="35">
                <a:moveTo>
                  <a:pt x="14" y="35"/>
                </a:moveTo>
                <a:lnTo>
                  <a:pt x="0" y="21"/>
                </a:lnTo>
                <a:lnTo>
                  <a:pt x="21" y="0"/>
                </a:lnTo>
                <a:lnTo>
                  <a:pt x="35" y="14"/>
                </a:lnTo>
                <a:lnTo>
                  <a:pt x="14" y="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sp>
        <p:nvSpPr>
          <p:cNvPr id="43" name="AutoShape 4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TextBox 6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部门人员构成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心理健康知识讲座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定期组织心理健康知识讲座，提高员工对心理健康的认识和重视程度。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心理健康周活动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每年选定一周作为心理健康周，开展形式多样的宣传活动，如心理健康主题海报、心理健康知识竞赛等。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心理健康宣传资料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制作和发放心理健康宣传资料，包括心理健康手册、心理健康海报等，方便员工随时了解和学习。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心理健康网站建设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建立专门的心理健康网站，提供心理健康知识、心理测评工具、在线咨询等服务。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心理健康宣传活动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将心理健康培训纳入新员工入职培训计划，帮助新员工快速适应工作环境。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新员工入职培训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针对在职员工开展心理健康培训课程，提高员工的心理素质和应对压力的能力。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在职员工培训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将心理健康培训纳入领导力培训计划，提高领导层对员工心理健康的重视和管理能力。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领导力培训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针对特定人群或特定问题开展专题心理健康培训课程，如压力管理、情绪调节等。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专题培训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心理健康培训课程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在线咨询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电话咨询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面对面咨询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团体咨询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心理健康咨询服务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964" r="196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8106" r="810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建立在线心理咨询平台，提供实时在线咨询服务，方便员工随时寻求帮助。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设立专门的心理健康咨询电话，提供一对一的电话咨询服务。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提供面对面的心理咨询服务，为员工提供更加个性化和专业的帮助。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组织定期的团体咨询活动，为员工提供相互交流、分享和学习平台。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594" r="1859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定期开展员工心理健康评估，了解员工的心理状况和需求，为后续干预措施提供依据。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定期评估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根据评估结果，对有需要的员工进行个体干预，如制定心理疏导计划、提供心理辅导等。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个体干预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针对特定问题或特定人群开展团体干预措施，如压力管理训练营、情绪调节工作坊等。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团体干预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对干预措施进行跟踪和反馈，及时调整和优化工作计划，确保工作效果。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跟踪反馈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心理健康评估与干预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工作进展与成果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https://d.book118.com/476052210002010100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2024-09-23T18:03:39.886</cp:lastPrinted>
  <dcterms:created xsi:type="dcterms:W3CDTF">2024-09-23T10:03:39Z</dcterms:created>
  <dcterms:modified xsi:type="dcterms:W3CDTF">2024-09-23T10:03:41Z</dcterms:modified>
</cp:coreProperties>
</file>