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B9B8073-71CF-47EF-8448-BDABCDC532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A83892F-5686-4961-A996-E9F0CD7BF01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DE2A565-7928-485B-8F13-979D2D38A2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4E3A3E4-2FDB-4CBA-88C8-5FD0A535B2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E9C0ED5-722D-4D2F-B1C7-084CAE714887}"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B258673-21C9-4980-B704-E9A00803E73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E8DB9E0-34BD-4F50-8DA7-412B9ECEB9D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14E9BB3-4914-40A8-B6F6-B7FCC904EC4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639321-8540-4C95-9924-CD1D996C1A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1A88FD-E8CA-4EB7-A06B-7E1BC70284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D11301E-E2E1-446E-AFEC-3E3562D129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76055102235010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alpha val="100000"/>
                  </a:srgbClr>
                </a:solidFill>
                <a:latin typeface="Microsoft Yahei"/>
                <a:ea typeface="Microsoft Yahei"/>
                <a:cs typeface="Microsoft Yahei"/>
              </a:rPr>
              <a:t>顾客满意度与口碑传播的心理因素</a:t>
            </a:r>
          </a:p>
        </p:txBody>
      </p:sp>
      <p:sp>
        <p:nvSpPr>
          <p:cNvPr id="3" name="AutoShape 3"/>
          <p:cNvSpPr/>
          <p:nvPr/>
        </p:nvSpPr>
        <p:spPr>
          <a:xfrm>
            <a:off x="3887301" y="4906518"/>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汇报人：XX</a:t>
            </a:r>
            <a:endParaRPr lang="en-US" sz="1100"/>
          </a:p>
        </p:txBody>
      </p:sp>
      <p:sp>
        <p:nvSpPr>
          <p:cNvPr id="4" name="AutoShape 4"/>
          <p:cNvSpPr/>
          <p:nvPr/>
        </p:nvSpPr>
        <p:spPr>
          <a:xfrm>
            <a:off x="6497278" y="4906518"/>
            <a:ext cx="2419908"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rgbClr val="1B1B1B">
                    <a:alpha val="100000"/>
                  </a:srgbClr>
                </a:solidFill>
                <a:latin typeface="Microsoft Yahei"/>
                <a:ea typeface="Microsoft Yahei"/>
                <a:cs typeface="Microsoft Yahei"/>
              </a:rPr>
              <a:t>2024-01-06</a:t>
            </a:r>
            <a:endParaRPr lang="en-US" sz="1100"/>
          </a:p>
        </p:txBody>
      </p:sp>
      <p:sp>
        <p:nvSpPr>
          <p:cNvPr id="5" name="AutoShape 5"/>
          <p:cNvSpPr/>
          <p:nvPr/>
        </p:nvSpPr>
        <p:spPr>
          <a:xfrm>
            <a:off x="240326" y="276691"/>
            <a:ext cx="1591602" cy="4191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alpha val="100000"/>
                  </a:srgbClr>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alpha val="100000"/>
                  </a:schemeClr>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alpha val="100000"/>
                  </a:schemeClr>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rgbClr val="FFFFFF">
                    <a:alpha val="100000"/>
                  </a:srgbClr>
                </a:solidFill>
                <a:latin typeface="Microsoft Yahei"/>
                <a:ea typeface="Microsoft Yahei"/>
                <a:cs typeface="Microsoft Yahei"/>
              </a:rPr>
              <a:t>XX</a:t>
            </a: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alpha val="100000"/>
                  </a:srgbClr>
                </a:solidFill>
                <a:latin typeface="Microsoft Yahei"/>
                <a:ea typeface="Microsoft Yahei"/>
                <a:cs typeface="Microsoft Yahei"/>
              </a:rPr>
              <a:t>XX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alpha val="100000"/>
                  </a:schemeClr>
                </a:solidFill>
                <a:latin typeface="Microsoft Yahei"/>
                <a:ea typeface="Microsoft Yahei"/>
                <a:cs typeface="Microsoft Yahei"/>
              </a:rPr>
              <a:t>目</a:t>
            </a:r>
          </a:p>
          <a:p>
            <a:pPr algn="ctr">
              <a:lnSpc>
                <a:spcPct val="112000"/>
              </a:lnSpc>
            </a:pPr>
            <a:r>
              <a:rPr lang="en-US" sz="5700" b="1">
                <a:solidFill>
                  <a:schemeClr val="dk1">
                    <a:alpha val="100000"/>
                  </a:schemeClr>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alpha val="100000"/>
                  </a:schemeClr>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顾客满意度概述</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口碑传播的心理基础</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顾客满意度对口碑传播的影响</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心理因素在口碑传播中的作用</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提升顾客满意度及口碑传播的策略</a:t>
            </a:r>
          </a:p>
          <a:p>
            <a:pPr marL="203200" lvl="0" indent="-203200">
              <a:lnSpc>
                <a:spcPct val="120000"/>
              </a:lnSpc>
              <a:buFont typeface="Arial"/>
              <a:buChar char="•"/>
            </a:pPr>
            <a:r>
              <a:rPr lang="en-US" sz="2400" b="1">
                <a:solidFill>
                  <a:schemeClr val="dk1">
                    <a:alpha val="100000"/>
                  </a:schemeClr>
                </a:solidFill>
                <a:latin typeface="Microsoft Yahei"/>
                <a:ea typeface="Microsoft Yahei"/>
                <a:cs typeface="Microsoft Yahei"/>
              </a:rPr>
              <a:t>案例分析与实践应用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顾客满意度概述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顾客满意度是指顾客对企业提供的产品或服务所感知的效果与其期望值相比较后形成的心理感受。它是衡量企业服务质量和产品质量的重要指标。</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顾客满意度直接影响顾客的忠诚度和口碑传播。高满意度能够带来顾客的重复购买和积极推荐，从而增加企业的市场份额和利润。</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定义与重要性</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顾客满意度的重要性</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顾客满意度定义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满意度的衡量标准</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衡量标准</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衡量顾客满意度的标准包括顾客期望、感知质量、感知价值、顾客抱怨和顾客忠诚等方面。</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调查方法</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企业可以通过问卷调查、电话访问、在线评价等方式收集顾客对产品和服务的反馈，以评估顾客满意度。</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rot="18900000">
            <a:off x="6319999"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rot="18900000">
            <a:off x="4794540" y="2790217"/>
            <a:ext cx="1078663" cy="1078663"/>
          </a:xfrm>
          <a:prstGeom prst="frame">
            <a:avLst>
              <a:gd name="adj1" fmla="val 7163"/>
            </a:avLst>
          </a:prstGeom>
          <a:solidFill>
            <a:schemeClr val="dk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srcRect l="13123" r="13123"/>
          <a:stretch>
            <a:fillRect/>
          </a:stretch>
        </p:blipFill>
        <p:spPr>
          <a:xfrm>
            <a:off x="3352886" y="2107432"/>
            <a:ext cx="2465519" cy="2459823"/>
          </a:xfrm>
          <a:prstGeom prst="rect">
            <a:avLst/>
          </a:prstGeom>
        </p:spPr>
      </p:pic>
      <p:pic>
        <p:nvPicPr>
          <p:cNvPr id="5" name="Picture 5"/>
          <p:cNvPicPr>
            <a:picLocks noChangeAspect="1"/>
          </p:cNvPicPr>
          <p:nvPr/>
        </p:nvPicPr>
        <p:blipFill>
          <a:blip r:embed="rId3"/>
          <a:srcRect l="17567" r="17567"/>
          <a:stretch>
            <a:fillRect/>
          </a:stretch>
        </p:blipFill>
        <p:spPr>
          <a:xfrm>
            <a:off x="6374798" y="2037636"/>
            <a:ext cx="2465519" cy="2529619"/>
          </a:xfrm>
          <a:prstGeom prst="rect">
            <a:avLst/>
          </a:prstGeom>
        </p:spPr>
      </p:pic>
      <p:sp>
        <p:nvSpPr>
          <p:cNvPr id="6" name="AutoShape 6"/>
          <p:cNvSpPr/>
          <p:nvPr/>
        </p:nvSpPr>
        <p:spPr>
          <a:xfrm>
            <a:off x="3541855"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7" name="Freeform 7"/>
          <p:cNvSpPr/>
          <p:nvPr/>
        </p:nvSpPr>
        <p:spPr>
          <a:xfrm>
            <a:off x="3721695" y="2521355"/>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85552" y="2335881"/>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9" name="Freeform 9"/>
          <p:cNvSpPr/>
          <p:nvPr/>
        </p:nvSpPr>
        <p:spPr>
          <a:xfrm>
            <a:off x="8165392" y="2521355"/>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1" name="Freeform 11"/>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3" name="Freeform 13"/>
          <p:cNvSpPr/>
          <p:nvPr/>
        </p:nvSpPr>
        <p:spPr>
          <a:xfrm>
            <a:off x="7454500" y="4363773"/>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47336" y="2402205"/>
            <a:ext cx="2553871" cy="1020362"/>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产品质量、性能、设计等因素直接影响顾客的满意度。</a:t>
            </a:r>
            <a:endParaRPr lang="en-US" sz="1100"/>
          </a:p>
        </p:txBody>
      </p:sp>
      <p:sp>
        <p:nvSpPr>
          <p:cNvPr id="15" name="AutoShape 15"/>
          <p:cNvSpPr/>
          <p:nvPr/>
        </p:nvSpPr>
        <p:spPr>
          <a:xfrm>
            <a:off x="747336" y="2037683"/>
            <a:ext cx="2553871"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产品因素</a:t>
            </a:r>
            <a:endParaRPr lang="en-US" sz="1100"/>
          </a:p>
        </p:txBody>
      </p:sp>
      <p:sp>
        <p:nvSpPr>
          <p:cNvPr id="16" name="AutoShape 16"/>
          <p:cNvSpPr/>
          <p:nvPr/>
        </p:nvSpPr>
        <p:spPr>
          <a:xfrm>
            <a:off x="1940528" y="5092530"/>
            <a:ext cx="2552700" cy="891876"/>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350">
                <a:solidFill>
                  <a:schemeClr val="dk1">
                    <a:alpha val="100000"/>
                  </a:schemeClr>
                </a:solidFill>
                <a:latin typeface="Microsoft Yahei"/>
                <a:ea typeface="Microsoft Yahei"/>
                <a:cs typeface="Microsoft Yahei"/>
              </a:rPr>
              <a:t>售前、售中、售后服务的质量和效率也是影响顾客满意度的重要因素。</a:t>
            </a:r>
            <a:endParaRPr lang="en-US" sz="1100"/>
          </a:p>
        </p:txBody>
      </p:sp>
      <p:sp>
        <p:nvSpPr>
          <p:cNvPr id="17" name="AutoShape 17"/>
          <p:cNvSpPr/>
          <p:nvPr/>
        </p:nvSpPr>
        <p:spPr>
          <a:xfrm>
            <a:off x="1940528" y="4661950"/>
            <a:ext cx="2084356" cy="403578"/>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服务因素</a:t>
            </a:r>
            <a:endParaRPr lang="en-US" sz="1100"/>
          </a:p>
        </p:txBody>
      </p:sp>
      <p:sp>
        <p:nvSpPr>
          <p:cNvPr id="18" name="AutoShape 18"/>
          <p:cNvSpPr/>
          <p:nvPr/>
        </p:nvSpPr>
        <p:spPr>
          <a:xfrm>
            <a:off x="8872233" y="2402205"/>
            <a:ext cx="2552700" cy="108278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价格合理性和公平性对顾客满意度有重要影响。</a:t>
            </a:r>
            <a:endParaRPr lang="en-US" sz="1100"/>
          </a:p>
        </p:txBody>
      </p:sp>
      <p:sp>
        <p:nvSpPr>
          <p:cNvPr id="19" name="AutoShape 19"/>
          <p:cNvSpPr/>
          <p:nvPr/>
        </p:nvSpPr>
        <p:spPr>
          <a:xfrm>
            <a:off x="8872233" y="2037683"/>
            <a:ext cx="2569478" cy="44168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价格因素</a:t>
            </a:r>
            <a:endParaRPr lang="en-US" sz="1100"/>
          </a:p>
        </p:txBody>
      </p:sp>
      <p:sp>
        <p:nvSpPr>
          <p:cNvPr id="20" name="AutoShape 20"/>
          <p:cNvSpPr/>
          <p:nvPr/>
        </p:nvSpPr>
        <p:spPr>
          <a:xfrm>
            <a:off x="7814024" y="5112856"/>
            <a:ext cx="2552700" cy="933977"/>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270"/>
              </a:spcBef>
              <a:defRPr/>
            </a:pPr>
            <a:r>
              <a:rPr lang="en-US" sz="1350">
                <a:solidFill>
                  <a:schemeClr val="dk1">
                    <a:alpha val="100000"/>
                  </a:schemeClr>
                </a:solidFill>
                <a:latin typeface="Microsoft Yahei"/>
                <a:ea typeface="Microsoft Yahei"/>
                <a:cs typeface="Microsoft Yahei"/>
              </a:rPr>
              <a:t>企业的品牌形象和声誉也会影响顾客的满意度和信任度。</a:t>
            </a:r>
            <a:endParaRPr lang="en-US" sz="1100"/>
          </a:p>
        </p:txBody>
      </p:sp>
      <p:sp>
        <p:nvSpPr>
          <p:cNvPr id="21" name="AutoShape 21"/>
          <p:cNvSpPr/>
          <p:nvPr/>
        </p:nvSpPr>
        <p:spPr>
          <a:xfrm>
            <a:off x="8314658" y="4661950"/>
            <a:ext cx="2084356" cy="422629"/>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品牌形象</a:t>
            </a:r>
            <a:endParaRPr lang="en-US" sz="1100"/>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影响满意度的因素</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口碑传播的心理基础</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社会认同心理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人们倾向于模仿他人的行为，以符合社会规范和期望，从而获得认同感和归属感。</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从众心理</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在口碑传播中，人们容易受到群体意见的影响，跟随大多数人的选择和评价。</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社会比较心理</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人们会通过与他人比较来评估自己的选择和行为，口碑传播为他人提供了比较的参考依据。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社会认同原理</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权威人士或机构的评价和推荐对消费者决策具有重要影响，他们的意见往往被视为可信赖的依据。</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权威效应</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消费者对具备专业知识和技能的专家或机构给予更高的信任度，他们的评价和建议对口碑传播具有积极推动作用。</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专业性认可</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口碑传播中，信息来源的可靠性对消费者信任度产生直接影响，权威和专业性的信息来源更容易获得消费者的认可和信赖。</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信息来源可靠性</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权威性与专业性影响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口碑传播中的情感因素能够引发消费者的情绪反应，积极的情感传递有助于提升消费者对品牌或产品的好感度。</a:t>
            </a:r>
          </a:p>
        </p:txBody>
      </p:sp>
      <p:pic>
        <p:nvPicPr>
          <p:cNvPr id="6" name="Picture 6"/>
          <p:cNvPicPr>
            <a:picLocks noChangeAspect="1"/>
          </p:cNvPicPr>
          <p:nvPr/>
        </p:nvPicPr>
        <p:blipFill>
          <a:blip r:embed="rId2"/>
          <a:srcRect l="12500" r="12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情绪传递</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当消费者听到与自己经历或情感相似的口碑内容时，容易产生共鸣，从而加深对品牌或产品的认同和喜爱。</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共鸣效应</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情感因素在消费者决策过程中占据重要地位，积极的口碑传播能够激发消费者的购买欲望和行为。</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情感驱动行为</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情绪感染与共鸣</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alpha val="100000"/>
                  </a:schemeClr>
                </a:solidFill>
                <a:latin typeface="Microsoft Yahei"/>
                <a:ea typeface="Microsoft Yahei"/>
                <a:cs typeface="Microsoft Yahei"/>
              </a:rPr>
              <a:t>顾客满意度对口碑传播的影响</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alpha val="100000"/>
                  </a:schemeClr>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高度满意的顾客往往会成为品牌的忠实拥趸，他们更有可能向他人推荐该品牌或产品。</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顾客忠诚度</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3076" r="3076"/>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积极情感</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社交影响力</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t="24" b="2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满意度高的顾客在分享他们的经历时，会表达出积极的情感和态度，从而吸引更多潜在顾客。</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满意的顾客在社交媒体上分享正面评价，能够扩大品牌的影响力，吸引更多关注者。</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高度满意引发积极口碑</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1917" r="1191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顾客流失</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持续的不满意可能导致顾客流失，他们可能会转向竞争对手，进一步削弱品牌的竞争力。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消极情感</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不满意的顾客往往会表达出消极的情感和态度，如抱怨、不满等，这会对品牌形象造成负面影响。</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负面评价传播</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不满意的顾客更有可能在社交媒体上发表负面评价，或向朋友和家人抱怨他们的经历。</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不满意导致负面口碑</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https://d.book118.com/476055102235010041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95</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2024-09-09T01:34:58.682</cp:lastPrinted>
  <dcterms:created xsi:type="dcterms:W3CDTF">2024-09-08T17:34:58Z</dcterms:created>
  <dcterms:modified xsi:type="dcterms:W3CDTF">2024-09-08T17:35:00Z</dcterms:modified>
</cp:coreProperties>
</file>