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DDARCT+MS-UIGothic"/>
      <p:regular r:id="rId21"/>
    </p:embeddedFont>
    <p:embeddedFont>
      <p:font typeface="ISLDCF+HTHQID+ArialMT"/>
      <p:regular r:id="rId22"/>
    </p:embeddedFont>
    <p:embeddedFont>
      <p:font typeface="TEJVOJ+UIKLFS+MicrosoftYaHei"/>
      <p:regular r:id="rId23"/>
    </p:embeddedFont>
    <p:embeddedFont>
      <p:font typeface="BEMLRT+HTOADK+MicrosoftYaHei-Bold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5900F-EC48-4CED-908E-9407CEE3E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8B8D9-A097-4C90-8F36-088BB6060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8C4E4-2DE9-4A62-B9D8-A643D05AF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E8A89-920C-4EB1-869F-3D7572638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96E168-73DF-44A8-ABEB-4FCF22C39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A3A24C-9DFD-45F5-9DAC-C3A9E508D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793826-5323-4E8B-AE54-559DCDBC2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0BE17-626C-46A1-BBC7-27E1EE38A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DAF17-C5C8-4DE5-9AFE-F4EF2BB2D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581A7-D58B-4BA2-8C3B-93F8A7858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2FDCB-21BE-4467-8421-F2EE41901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00212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267709" y="2964247"/>
            <a:ext cx="6506527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CD5095"/>
                </a:solidFill>
                <a:latin typeface="DDARCT+MS-UIGothic"/>
                <a:cs typeface="DDARCT+MS-UIGothic"/>
              </a:rPr>
              <a:t>学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术论</a:t>
            </a:r>
            <a:r>
              <a:rPr sz="4050">
                <a:solidFill>
                  <a:srgbClr val="CD5095"/>
                </a:solidFill>
                <a:latin typeface="DDARCT+MS-UIGothic"/>
                <a:cs typeface="DDARCT+MS-UIGothic"/>
              </a:rPr>
              <a:t>文撰写与投稿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CD5095"/>
                </a:solidFill>
                <a:latin typeface="DDARCT+MS-UIGothic"/>
                <a:cs typeface="DDARC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227666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ISLDCF+HTHQID+ArialMT"/>
                <a:cs typeface="ISLDCF+HTHQID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DDARCT+MS-UIGothic"/>
                <a:cs typeface="DDARCT+MS-UIGothic"/>
              </a:rPr>
              <a:t>学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术论</a:t>
            </a:r>
            <a:r>
              <a:rPr sz="2400">
                <a:solidFill>
                  <a:srgbClr val="CD5095"/>
                </a:solidFill>
                <a:latin typeface="DDARCT+MS-UIGothic"/>
                <a:cs typeface="DDARCT+MS-UIGothic"/>
              </a:rPr>
              <a:t>文撰写概述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23890" y="283610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ISLDCF+HTHQID+ArialMT"/>
                <a:cs typeface="ISLDCF+HTHQID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DDARCT+MS-UIGothic"/>
                <a:cs typeface="DDARCT+MS-UIGothic"/>
              </a:rPr>
              <a:t>学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术论</a:t>
            </a:r>
            <a:r>
              <a:rPr sz="2400">
                <a:solidFill>
                  <a:srgbClr val="CD5095"/>
                </a:solidFill>
                <a:latin typeface="DDARCT+MS-UIGothic"/>
                <a:cs typeface="DDARCT+MS-UIGothic"/>
              </a:rPr>
              <a:t>文撰写流程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23890" y="3396170"/>
            <a:ext cx="4089341" cy="13436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ISLDCF+HTHQID+ArialMT"/>
                <a:cs typeface="ISLDCF+HTHQID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DDARCT+MS-UIGothic"/>
                <a:cs typeface="DDARCT+MS-UIGothic"/>
              </a:rPr>
              <a:t>学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术论</a:t>
            </a:r>
            <a:r>
              <a:rPr sz="2400">
                <a:solidFill>
                  <a:srgbClr val="CD5095"/>
                </a:solidFill>
                <a:latin typeface="DDARCT+MS-UIGothic"/>
                <a:cs typeface="DDARCT+MS-UIGothic"/>
              </a:rPr>
              <a:t>文撰写技巧与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CD5095"/>
                </a:solidFill>
                <a:latin typeface="DDARCT+MS-UIGothic"/>
                <a:cs typeface="DDARCT+MS-UIGothic"/>
              </a:rPr>
              <a:t>范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ISLDCF+HTHQID+ArialMT"/>
                <a:cs typeface="ISLDCF+HTHQID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DDARCT+MS-UIGothic"/>
                <a:cs typeface="DDARCT+MS-UIGothic"/>
              </a:rPr>
              <a:t>学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术论</a:t>
            </a:r>
            <a:r>
              <a:rPr sz="2400">
                <a:solidFill>
                  <a:srgbClr val="CD5095"/>
                </a:solidFill>
                <a:latin typeface="DDARCT+MS-UIGothic"/>
                <a:cs typeface="DDARCT+MS-UIGothic"/>
              </a:rPr>
              <a:t>文投稿指南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52954" y="3778665"/>
            <a:ext cx="2045909" cy="24034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985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EBB9D5"/>
                </a:solidFill>
                <a:latin typeface="TEJVOJ+UIKLFS+MicrosoftYaHei"/>
                <a:cs typeface="TEJVOJ+UIKLFS+MicrosoftYaHei"/>
              </a:rPr>
              <a:t>CONTENCT</a:t>
            </a:r>
          </a:p>
          <a:p>
            <a:pPr marL="0" marR="0">
              <a:lnSpc>
                <a:spcPts val="8400"/>
              </a:lnSpc>
              <a:spcBef>
                <a:spcPts val="582"/>
              </a:spcBef>
              <a:spcAft>
                <a:spcPct val="0"/>
              </a:spcAft>
            </a:pPr>
            <a:r>
              <a:rPr sz="8400">
                <a:solidFill>
                  <a:srgbClr val="CD5095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23890" y="4515040"/>
            <a:ext cx="5491422" cy="13434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ISLDCF+HTHQID+ArialMT"/>
                <a:cs typeface="ISLDCF+HTHQID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DDARCT+MS-UIGothic"/>
                <a:cs typeface="DDARCT+MS-UIGothic"/>
              </a:rPr>
              <a:t>学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术论</a:t>
            </a:r>
            <a:r>
              <a:rPr sz="2400">
                <a:solidFill>
                  <a:srgbClr val="CD5095"/>
                </a:solidFill>
                <a:latin typeface="DDARCT+MS-UIGothic"/>
                <a:cs typeface="DDARCT+MS-UIGothic"/>
              </a:rPr>
              <a:t>文撰写常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见问题</a:t>
            </a:r>
            <a:r>
              <a:rPr sz="2400">
                <a:solidFill>
                  <a:srgbClr val="CD5095"/>
                </a:solidFill>
                <a:latin typeface="DDARCT+MS-UIGothic"/>
                <a:cs typeface="DDARCT+MS-UIGothic"/>
              </a:rPr>
              <a:t>与解决方案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ISLDCF+HTHQID+ArialMT"/>
                <a:cs typeface="ISLDCF+HTHQID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DDARCT+MS-UIGothic"/>
                <a:cs typeface="DDARCT+MS-UIGothic"/>
              </a:rPr>
              <a:t>案例分析与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实战</a:t>
            </a:r>
            <a:r>
              <a:rPr sz="2400">
                <a:solidFill>
                  <a:srgbClr val="CD5095"/>
                </a:solidFill>
                <a:latin typeface="DDARCT+MS-UIGothic"/>
                <a:cs typeface="DDARCT+MS-UIGothic"/>
              </a:rPr>
              <a:t>演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BEMLRT+HTOADK+MicrosoftYaHei-Bold"/>
                <a:cs typeface="BEMLRT+HTOAD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DDARCT+MS-UIGothic"/>
                <a:cs typeface="DDARCT+MS-UIGothic"/>
              </a:rPr>
              <a:t>学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术论</a:t>
            </a:r>
            <a:r>
              <a:rPr sz="3600">
                <a:solidFill>
                  <a:srgbClr val="000000"/>
                </a:solidFill>
                <a:latin typeface="DDARCT+MS-UIGothic"/>
                <a:cs typeface="DDARCT+MS-UIGothic"/>
              </a:rPr>
              <a:t>文撰写概述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DDARCT+MS-UIGothic"/>
                <a:cs typeface="DDARCT+MS-UIGothic"/>
              </a:rPr>
              <a:t>学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术论</a:t>
            </a:r>
            <a:r>
              <a:rPr sz="3000">
                <a:solidFill>
                  <a:srgbClr val="CD5095"/>
                </a:solidFill>
                <a:latin typeface="DDARCT+MS-UIGothic"/>
                <a:cs typeface="DDARCT+MS-UIGothic"/>
              </a:rPr>
              <a:t>文的定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CD5095"/>
                </a:solidFill>
                <a:latin typeface="DDARCT+MS-UIGothic"/>
                <a:cs typeface="DDARCT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834" y="1506851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DDARCT+MS-UIGothic"/>
                <a:cs typeface="DDARCT+MS-UIGothic"/>
              </a:rPr>
              <a:t>定</a:t>
            </a:r>
            <a:r>
              <a:rPr sz="1550">
                <a:solidFill>
                  <a:srgbClr val="CD5095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834" y="1887708"/>
            <a:ext cx="5454453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文是学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研究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域中的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文章，用于描述和探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讨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某一特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定主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834" y="416432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E84D2"/>
                </a:solidFill>
                <a:latin typeface="DDARCT+MS-UIGothic"/>
                <a:cs typeface="DDARCT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53834" y="4567408"/>
            <a:ext cx="5321982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具有高度的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严谨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新性和学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性，要求作者在研究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中提出新的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点、方法和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DDARCT+MS-UIGothic"/>
                <a:cs typeface="DDARCT+MS-UIGothic"/>
              </a:rPr>
              <a:t>学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术论</a:t>
            </a:r>
            <a:r>
              <a:rPr sz="3000">
                <a:solidFill>
                  <a:srgbClr val="CD5095"/>
                </a:solidFill>
                <a:latin typeface="DDARCT+MS-UIGothic"/>
                <a:cs typeface="DDARCT+MS-UIGothic"/>
              </a:rPr>
              <a:t>文撰写的重要性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365" y="193611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传</a:t>
            </a:r>
            <a:r>
              <a:rPr sz="1550" spc="25">
                <a:solidFill>
                  <a:srgbClr val="CD5095"/>
                </a:solidFill>
                <a:latin typeface="DDARCT+MS-UIGothic"/>
                <a:cs typeface="DDARCT+MS-UIGothic"/>
              </a:rPr>
              <a:t>播知</a:t>
            </a:r>
            <a:r>
              <a:rPr sz="1550">
                <a:solidFill>
                  <a:srgbClr val="CD5095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365" y="2357608"/>
            <a:ext cx="4271448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文是学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研究成果的重要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播途径，有助于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学科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展和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步。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4365" y="352678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F62B0"/>
                </a:solidFill>
                <a:latin typeface="DDARCT+MS-UIGothic"/>
                <a:cs typeface="DDARCT+MS-UIGothic"/>
              </a:rPr>
              <a:t>提升学</a:t>
            </a:r>
            <a:r>
              <a:rPr sz="1550" spc="25">
                <a:solidFill>
                  <a:srgbClr val="EF62B0"/>
                </a:solidFill>
                <a:latin typeface="SimSun"/>
                <a:cs typeface="SimSun"/>
              </a:rPr>
              <a:t>术</a:t>
            </a:r>
            <a:r>
              <a:rPr sz="1550" spc="25">
                <a:solidFill>
                  <a:srgbClr val="EF62B0"/>
                </a:solidFill>
                <a:latin typeface="DDARCT+MS-UIGothic"/>
                <a:cs typeface="DDARCT+MS-UIGothic"/>
              </a:rPr>
              <a:t>水平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4365" y="3974953"/>
            <a:ext cx="4271448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撰写学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文，作者可以提高自己的学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水平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和研究能力，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未来的学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研究奠定基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4365" y="521906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7468F"/>
                </a:solidFill>
                <a:latin typeface="DDARCT+MS-UIGothic"/>
                <a:cs typeface="DDARCT+MS-UIGothic"/>
              </a:rPr>
              <a:t>促</a:t>
            </a:r>
            <a:r>
              <a:rPr sz="1550" spc="25">
                <a:solidFill>
                  <a:srgbClr val="B7468F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B7468F"/>
                </a:solidFill>
                <a:latin typeface="DDARCT+MS-UIGothic"/>
                <a:cs typeface="DDARCT+MS-UIGothic"/>
              </a:rPr>
              <a:t>学</a:t>
            </a:r>
            <a:r>
              <a:rPr sz="1550" spc="25">
                <a:solidFill>
                  <a:srgbClr val="B7468F"/>
                </a:solidFill>
                <a:latin typeface="SimSun"/>
                <a:cs typeface="SimSun"/>
              </a:rPr>
              <a:t>术</a:t>
            </a:r>
            <a:r>
              <a:rPr sz="1550" spc="25">
                <a:solidFill>
                  <a:srgbClr val="B7468F"/>
                </a:solidFill>
                <a:latin typeface="DDARCT+MS-UIGothic"/>
                <a:cs typeface="DDARCT+MS-UIGothic"/>
              </a:rPr>
              <a:t>交流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34365" y="5648178"/>
            <a:ext cx="4468616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文的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界提供了交流和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讨论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的平台，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有助于不同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域和学科之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的交叉融合。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DDARCT+MS-UIGothic"/>
                <a:cs typeface="DDARCT+MS-UIGothic"/>
              </a:rPr>
              <a:t>学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术论</a:t>
            </a:r>
            <a:r>
              <a:rPr sz="3000">
                <a:solidFill>
                  <a:srgbClr val="CD5095"/>
                </a:solidFill>
                <a:latin typeface="DDARCT+MS-UIGothic"/>
                <a:cs typeface="DDARCT+MS-UIGothic"/>
              </a:rPr>
              <a:t>文撰写的基本原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84539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TEJVOJ+UIKLFS+MicrosoftYaHei"/>
                <a:cs typeface="TEJVOJ+UIKLFS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21429" y="285492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TEJVOJ+UIKLFS+MicrosoftYaHei"/>
                <a:cs typeface="TEJVOJ+UIKLFS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63029" y="283714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TEJVOJ+UIKLFS+MicrosoftYaHei"/>
                <a:cs typeface="TEJVOJ+UIKLFS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087484" y="283714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5DCEA"/>
                </a:solidFill>
                <a:latin typeface="TEJVOJ+UIKLFS+MicrosoftYaHei"/>
                <a:cs typeface="TEJVOJ+UIKLFS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96720" y="38709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严谨</a:t>
            </a:r>
            <a:r>
              <a:rPr sz="1550" spc="25">
                <a:solidFill>
                  <a:srgbClr val="CD5095"/>
                </a:solidFill>
                <a:latin typeface="DDARCT+MS-UIGothic"/>
                <a:cs typeface="DDARCT+MS-UIGothic"/>
              </a:rPr>
              <a:t>性原</a:t>
            </a:r>
            <a:r>
              <a:rPr sz="1550">
                <a:solidFill>
                  <a:srgbClr val="CD5095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30700" y="38709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F62B0"/>
                </a:solidFill>
                <a:latin typeface="SimSun"/>
                <a:cs typeface="SimSun"/>
              </a:rPr>
              <a:t>创</a:t>
            </a:r>
            <a:r>
              <a:rPr sz="1550" spc="25">
                <a:solidFill>
                  <a:srgbClr val="EF62B0"/>
                </a:solidFill>
                <a:latin typeface="DDARCT+MS-UIGothic"/>
                <a:cs typeface="DDARCT+MS-UIGothic"/>
              </a:rPr>
              <a:t>新性原</a:t>
            </a:r>
            <a:r>
              <a:rPr sz="1550">
                <a:solidFill>
                  <a:srgbClr val="EF62B0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71665" y="38709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7468F"/>
                </a:solidFill>
                <a:latin typeface="DDARCT+MS-UIGothic"/>
                <a:cs typeface="DDARCT+MS-UIGothic"/>
              </a:rPr>
              <a:t>学</a:t>
            </a:r>
            <a:r>
              <a:rPr sz="1550" spc="25">
                <a:solidFill>
                  <a:srgbClr val="B7468F"/>
                </a:solidFill>
                <a:latin typeface="SimSun"/>
                <a:cs typeface="SimSun"/>
              </a:rPr>
              <a:t>术</a:t>
            </a:r>
            <a:r>
              <a:rPr sz="1550" spc="25">
                <a:solidFill>
                  <a:srgbClr val="B7468F"/>
                </a:solidFill>
                <a:latin typeface="DDARCT+MS-UIGothic"/>
                <a:cs typeface="DDARCT+MS-UIGothic"/>
              </a:rPr>
              <a:t>性原</a:t>
            </a:r>
            <a:r>
              <a:rPr sz="1550">
                <a:solidFill>
                  <a:srgbClr val="B7468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96119" y="38709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E84D2"/>
                </a:solidFill>
                <a:latin typeface="DDARCT+MS-UIGothic"/>
                <a:cs typeface="DDARCT+MS-UIGothic"/>
              </a:rPr>
              <a:t>可</a:t>
            </a:r>
            <a:r>
              <a:rPr sz="1550" spc="25">
                <a:solidFill>
                  <a:srgbClr val="9E84D2"/>
                </a:solidFill>
                <a:latin typeface="SimSun"/>
                <a:cs typeface="SimSun"/>
              </a:rPr>
              <a:t>读</a:t>
            </a:r>
            <a:r>
              <a:rPr sz="1550" spc="25">
                <a:solidFill>
                  <a:srgbClr val="9E84D2"/>
                </a:solidFill>
                <a:latin typeface="DDARCT+MS-UIGothic"/>
                <a:cs typeface="DDARCT+MS-UIGothic"/>
              </a:rPr>
              <a:t>性原</a:t>
            </a:r>
            <a:r>
              <a:rPr sz="1550">
                <a:solidFill>
                  <a:srgbClr val="9E84D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39494" y="4405483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文必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遵循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严谨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的学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范和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准，确保研究的科学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性和可靠性。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95700" y="4405483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作者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提出新的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点、方法和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学科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展做出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贡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献。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52540" y="4405483"/>
            <a:ext cx="2563177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具有高度的学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性，符合学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术规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范和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准。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08744" y="4405483"/>
            <a:ext cx="2694109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具有清晰的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构和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简练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、准确，易于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者理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解和接受。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BEMLRT+HTOADK+MicrosoftYaHei-Bold"/>
                <a:cs typeface="BEMLRT+HTOADK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DDARCT+MS-UIGothic"/>
                <a:cs typeface="DDARCT+MS-UIGothic"/>
              </a:rPr>
              <a:t>学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术论</a:t>
            </a:r>
            <a:r>
              <a:rPr sz="3600">
                <a:solidFill>
                  <a:srgbClr val="000000"/>
                </a:solidFill>
                <a:latin typeface="DDARCT+MS-UIGothic"/>
                <a:cs typeface="DDARCT+MS-UIGothic"/>
              </a:rPr>
              <a:t>文撰写流程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选题</a:t>
            </a:r>
            <a:r>
              <a:rPr sz="3000">
                <a:solidFill>
                  <a:srgbClr val="CD5095"/>
                </a:solidFill>
                <a:latin typeface="DDARCT+MS-UIGothic"/>
                <a:cs typeface="DDARCT+MS-UIGothic"/>
              </a:rPr>
              <a:t>与文献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综</a:t>
            </a:r>
            <a:r>
              <a:rPr sz="3000">
                <a:solidFill>
                  <a:srgbClr val="CD5095"/>
                </a:solidFill>
                <a:latin typeface="DDARCT+MS-UIGothic"/>
                <a:cs typeface="DDARCT+MS-UIGothic"/>
              </a:rPr>
              <a:t>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8444" y="141414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DDARCT+MS-UIGothic"/>
                <a:cs typeface="DDARCT+MS-UIGothic"/>
              </a:rPr>
              <a:t>文献回</a:t>
            </a:r>
            <a:r>
              <a:rPr sz="1550">
                <a:solidFill>
                  <a:srgbClr val="CD5095"/>
                </a:solidFill>
                <a:latin typeface="SimSun"/>
                <a:cs typeface="SimSun"/>
              </a:rPr>
              <a:t>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48444" y="1781662"/>
            <a:ext cx="2627873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查阅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相关文献，了解前人研究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成果和不足，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为选题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提供依据。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8239" y="288162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DDARCT+MS-UIGothic"/>
                <a:cs typeface="DDARCT+MS-UIGothic"/>
              </a:rPr>
              <a:t>确定研究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领</a:t>
            </a:r>
            <a:r>
              <a:rPr sz="1550" spc="25">
                <a:solidFill>
                  <a:srgbClr val="CD5095"/>
                </a:solidFill>
                <a:latin typeface="DDARCT+MS-UIGothic"/>
                <a:cs typeface="DDARCT+MS-UIGothic"/>
              </a:rPr>
              <a:t>域和方向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58239" y="3294867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根据个人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趣和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背景，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择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具有研究价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课题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258809" y="402907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DDARCT+MS-UIGothic"/>
                <a:cs typeface="DDARCT+MS-UIGothic"/>
              </a:rPr>
              <a:t>文献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综</a:t>
            </a:r>
            <a:r>
              <a:rPr sz="1550">
                <a:solidFill>
                  <a:srgbClr val="CD5095"/>
                </a:solidFill>
                <a:latin typeface="DDARCT+MS-UIGothic"/>
                <a:cs typeface="DDARCT+MS-UIGothic"/>
              </a:rPr>
              <a:t>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58809" y="4483588"/>
            <a:ext cx="2496941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查阅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文献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合分析，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炼观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点，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文撰写提供思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实验设计</a:t>
            </a:r>
            <a:r>
              <a:rPr sz="3000">
                <a:solidFill>
                  <a:srgbClr val="CD5095"/>
                </a:solidFill>
                <a:latin typeface="DDARCT+MS-UIGothic"/>
                <a:cs typeface="DDARCT+MS-UIGothic"/>
              </a:rPr>
              <a:t>与数据收集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9925" y="2811373"/>
            <a:ext cx="97869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F62B0"/>
                </a:solidFill>
                <a:latin typeface="BEMLRT+HTOADK+MicrosoftYaHei-Bold"/>
                <a:cs typeface="BEMLRT+HTOADK+MicrosoftYaHei-Bold"/>
              </a:rPr>
              <a:t>100%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797810" y="3053943"/>
            <a:ext cx="837716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CD5095"/>
                </a:solidFill>
                <a:latin typeface="BEMLRT+HTOADK+MicrosoftYaHei-Bold"/>
                <a:cs typeface="BEMLRT+HTOADK+MicrosoftYaHei-Bold"/>
              </a:rPr>
              <a:t>80%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75725" y="3053943"/>
            <a:ext cx="837716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B7468F"/>
                </a:solidFill>
                <a:latin typeface="BEMLRT+HTOADK+MicrosoftYaHei-Bold"/>
                <a:cs typeface="BEMLRT+HTOADK+MicrosoftYaHei-Bold"/>
              </a:rPr>
              <a:t>80%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690870" y="34677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DDARCT+MS-UIGothic"/>
                <a:cs typeface="DDARCT+MS-UIGothic"/>
              </a:rPr>
              <a:t>数据收集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578735" y="365442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实验设计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04909" y="365442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DDARCT+MS-UIGothic"/>
                <a:cs typeface="DDARCT+MS-UIGothic"/>
              </a:rPr>
              <a:t>数据整理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740535" y="4051153"/>
            <a:ext cx="2694109" cy="675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DDARCT+MS-UIGothic"/>
                <a:cs typeface="DDARCT+MS-UIGothic"/>
              </a:rPr>
              <a:t>根据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选题</a:t>
            </a:r>
            <a:r>
              <a:rPr sz="1350">
                <a:solidFill>
                  <a:srgbClr val="FFFEFE"/>
                </a:solidFill>
                <a:latin typeface="DDARCT+MS-UIGothic"/>
                <a:cs typeface="DDARCT+MS-UIGothic"/>
              </a:rPr>
              <a:t>和研究目的，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EFE"/>
                </a:solidFill>
                <a:latin typeface="DDARCT+MS-UIGothic"/>
                <a:cs typeface="DDARCT+MS-UIGothic"/>
              </a:rPr>
              <a:t>合理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DDARCT+MS-UIGothic"/>
                <a:cs typeface="DDARCT+MS-UIGothic"/>
              </a:rPr>
              <a:t>的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FFFEFE"/>
                </a:solidFill>
                <a:latin typeface="DDARCT+MS-UIGothic"/>
                <a:cs typeface="DDARCT+MS-UIGothic"/>
              </a:rPr>
              <a:t>方案。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923530" y="4051153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EFE"/>
                </a:solidFill>
                <a:latin typeface="DDARCT+MS-UIGothic"/>
                <a:cs typeface="DDARCT+MS-UIGothic"/>
              </a:rPr>
              <a:t>收集到的数据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EFE"/>
                </a:solidFill>
                <a:latin typeface="DDARCT+MS-UIGothic"/>
                <a:cs typeface="DDARCT+MS-UIGothic"/>
              </a:rPr>
              <a:t>行清洗、整理，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853304" y="4211173"/>
            <a:ext cx="2694109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DDARCT+MS-UIGothic"/>
                <a:cs typeface="DDARCT+MS-UIGothic"/>
              </a:rPr>
              <a:t>按照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实验设计进</a:t>
            </a:r>
            <a:r>
              <a:rPr sz="1350">
                <a:solidFill>
                  <a:srgbClr val="FFFEFE"/>
                </a:solidFill>
                <a:latin typeface="DDARCT+MS-UIGothic"/>
                <a:cs typeface="DDARCT+MS-UIGothic"/>
              </a:rPr>
              <a:t>行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FFFEFE"/>
                </a:solidFill>
                <a:latin typeface="DDARCT+MS-UIGothic"/>
                <a:cs typeface="DDARCT+MS-UIGothic"/>
              </a:rPr>
              <a:t>，并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记录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FFFEFE"/>
                </a:solidFill>
                <a:latin typeface="DDARCT+MS-UIGothic"/>
                <a:cs typeface="DDARCT+MS-UIGothic"/>
              </a:rPr>
              <a:t>数据。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923530" y="429753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DDARCT+MS-UIGothic"/>
                <a:cs typeface="DDARCT+MS-UIGothic"/>
              </a:rPr>
              <a:t>确保数据的准确性和可靠性。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DDARCT+MS-UIGothic"/>
                <a:cs typeface="DDARCT+MS-UIGothic"/>
              </a:rPr>
              <a:t>数据分析与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CD5095"/>
                </a:solidFill>
                <a:latin typeface="DDARCT+MS-UIGothic"/>
                <a:cs typeface="DDARCT+MS-UIGothic"/>
              </a:rPr>
              <a:t>果解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释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383144" y="14414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DDARCT+MS-UIGothic"/>
                <a:cs typeface="DDARCT+MS-UIGothic"/>
              </a:rPr>
              <a:t>数据分析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379334" y="1784837"/>
            <a:ext cx="427144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运用适当的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方法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对实验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理和分析。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91204" y="2172830"/>
            <a:ext cx="644162" cy="5972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27"/>
              </a:lnSpc>
              <a:spcBef>
                <a:spcPct val="0"/>
              </a:spcBef>
              <a:spcAft>
                <a:spcPct val="0"/>
              </a:spcAft>
            </a:pPr>
            <a:r>
              <a:rPr sz="1850" spc="15">
                <a:solidFill>
                  <a:srgbClr val="000000"/>
                </a:solidFill>
                <a:latin typeface="BEMLRT+HTOADK+MicrosoftYaHei-Bold"/>
                <a:cs typeface="BEMLRT+HTOADK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383144" y="31089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F62B0"/>
                </a:solidFill>
                <a:latin typeface="SimSun"/>
                <a:cs typeface="SimSun"/>
              </a:rPr>
              <a:t>结</a:t>
            </a:r>
            <a:r>
              <a:rPr sz="1550" spc="25">
                <a:solidFill>
                  <a:srgbClr val="EF62B0"/>
                </a:solidFill>
                <a:latin typeface="DDARCT+MS-UIGothic"/>
                <a:cs typeface="DDARCT+MS-UIGothic"/>
              </a:rPr>
              <a:t>果解</a:t>
            </a:r>
            <a:r>
              <a:rPr sz="1550">
                <a:solidFill>
                  <a:srgbClr val="EF62B0"/>
                </a:solidFill>
                <a:latin typeface="SimSun"/>
                <a:cs typeface="SimSun"/>
              </a:rPr>
              <a:t>释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377430" y="3498067"/>
            <a:ext cx="453331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根据数据分析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果，解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释实验现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象和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律，得出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581150" y="3689845"/>
            <a:ext cx="644162" cy="5972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27"/>
              </a:lnSpc>
              <a:spcBef>
                <a:spcPct val="0"/>
              </a:spcBef>
              <a:spcAft>
                <a:spcPct val="0"/>
              </a:spcAft>
            </a:pPr>
            <a:r>
              <a:rPr sz="1850" spc="15">
                <a:solidFill>
                  <a:srgbClr val="000000"/>
                </a:solidFill>
                <a:latin typeface="BEMLRT+HTOADK+MicrosoftYaHei-Bold"/>
                <a:cs typeface="BEMLRT+HTOADK+MicrosoftYaHei-Bold"/>
              </a:rPr>
              <a:t>01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043804" y="3698735"/>
            <a:ext cx="644162" cy="5972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27"/>
              </a:lnSpc>
              <a:spcBef>
                <a:spcPct val="0"/>
              </a:spcBef>
              <a:spcAft>
                <a:spcPct val="0"/>
              </a:spcAft>
            </a:pPr>
            <a:r>
              <a:rPr sz="1850" spc="15">
                <a:solidFill>
                  <a:srgbClr val="000000"/>
                </a:solidFill>
                <a:latin typeface="BEMLRT+HTOADK+MicrosoftYaHei-Bold"/>
                <a:cs typeface="BEMLRT+HTOADK+MicrosoftYaHei-Bold"/>
              </a:rPr>
              <a:t>03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383144" y="476122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7468F"/>
                </a:solidFill>
                <a:latin typeface="SimSun"/>
                <a:cs typeface="SimSun"/>
              </a:rPr>
              <a:t>讨论</a:t>
            </a:r>
            <a:r>
              <a:rPr sz="1550" spc="25">
                <a:solidFill>
                  <a:srgbClr val="B7468F"/>
                </a:solidFill>
                <a:latin typeface="DDARCT+MS-UIGothic"/>
                <a:cs typeface="DDARCT+MS-UIGothic"/>
              </a:rPr>
              <a:t>与展望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377430" y="5147798"/>
            <a:ext cx="446861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研究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讨论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，指出研究的局限性和未来研究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377430" y="545640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方向。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CD5095"/>
                </a:solidFill>
                <a:latin typeface="DDARCT+MS-UIGothic"/>
                <a:cs typeface="DDARCT+MS-UIGothic"/>
              </a:rPr>
              <a:t>文撰写与修改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600">
                <a:solidFill>
                  <a:srgbClr val="FFFFFF"/>
                </a:solidFill>
                <a:latin typeface="DDARCT+MS-UIGothic"/>
                <a:cs typeface="DDARCT+MS-UIGothic"/>
              </a:rPr>
              <a:t>文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600">
                <a:solidFill>
                  <a:srgbClr val="FFFFFF"/>
                </a:solidFill>
                <a:latin typeface="DDARCT+MS-UIGothic"/>
                <a:cs typeface="DDARCT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DARCT+MS-UIGothic"/>
                <a:cs typeface="DDARCT+MS-UIGothic"/>
              </a:rPr>
              <a:t>撰写初稿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61371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按照学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文的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范格式，安排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构，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标题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、摘要、引言、方法、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果、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等部分。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61371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实验结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果和文献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述，撰写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文初稿。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41500" y="43357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DARCT+MS-UIGothic"/>
                <a:cs typeface="DDARCT+MS-UIGothic"/>
              </a:rPr>
              <a:t>修改与完善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634354" y="43357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DARCT+MS-UIGothic"/>
                <a:cs typeface="DDARCT+MS-UIGothic"/>
              </a:rPr>
              <a:t>校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600">
                <a:solidFill>
                  <a:srgbClr val="FFFFFF"/>
                </a:solidFill>
                <a:latin typeface="DDARCT+MS-UIGothic"/>
                <a:cs typeface="DDARCT+MS-UIGothic"/>
              </a:rPr>
              <a:t>与排版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初稿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行反复修改和完善，确保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文内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容准确、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清晰、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言流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修改后的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行校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，确保没有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错别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字、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错误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对论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排版，使其符合学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期刊的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DDARCT+MS-UIGothic"/>
                <a:cs typeface="DDARCT+MS-UIGothic"/>
              </a:rPr>
              <a:t>范要求。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BEMLRT+HTOADK+MicrosoftYaHei-Bold"/>
                <a:cs typeface="BEMLRT+HTOADK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578357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DDARCT+MS-UIGothic"/>
                <a:cs typeface="DDARCT+MS-UIGothic"/>
              </a:rPr>
              <a:t>学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术论</a:t>
            </a:r>
            <a:r>
              <a:rPr sz="3600">
                <a:solidFill>
                  <a:srgbClr val="000000"/>
                </a:solidFill>
                <a:latin typeface="DDARCT+MS-UIGothic"/>
                <a:cs typeface="DDARCT+MS-UIGothic"/>
              </a:rPr>
              <a:t>文撰写技巧与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3600">
                <a:solidFill>
                  <a:srgbClr val="000000"/>
                </a:solidFill>
                <a:latin typeface="DDARCT+MS-UIGothic"/>
                <a:cs typeface="DDARCT+MS-UIGothic"/>
              </a:rPr>
              <a:t>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839717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标题</a:t>
            </a:r>
            <a:r>
              <a:rPr sz="3000">
                <a:solidFill>
                  <a:srgbClr val="CD5095"/>
                </a:solidFill>
                <a:latin typeface="DDARCT+MS-UIGothic"/>
                <a:cs typeface="DDARCT+MS-UIGothic"/>
              </a:rPr>
              <a:t>、摘要、关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键词</a:t>
            </a:r>
            <a:r>
              <a:rPr sz="3000">
                <a:solidFill>
                  <a:srgbClr val="CD5095"/>
                </a:solidFill>
                <a:latin typeface="DDARCT+MS-UIGothic"/>
                <a:cs typeface="DDARCT+MS-UIGothic"/>
              </a:rPr>
              <a:t>的撰写技巧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标题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4533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明扼要，突出研究主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献，避免使用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笼统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或模糊的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DDARCT+MS-UIGothic"/>
                <a:cs typeface="DDARCT+MS-UIGothic"/>
              </a:rPr>
              <a:t>摘要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306192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要介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研究背景、目的、方法、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果和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结论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突出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新点和主要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DDARCT+MS-UIGothic"/>
                <a:cs typeface="DDARCT+MS-UIGothic"/>
              </a:rPr>
              <a:t>关</a:t>
            </a: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键词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805205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反映研究主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和内容的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，一般</a:t>
            </a:r>
            <a:r>
              <a:rPr sz="1500">
                <a:solidFill>
                  <a:srgbClr val="000000"/>
                </a:solidFill>
                <a:latin typeface="TEJVOJ+UIKLFS+MicrosoftYaHei"/>
                <a:cs typeface="TEJVOJ+UIKLFS+MicrosoftYaHei"/>
              </a:rPr>
              <a:t>3-5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个。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DDARCT+MS-UIGothic"/>
                <a:cs typeface="DDARCT+MS-UIGothic"/>
              </a:rPr>
              <a:t>正文部分的撰写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CD5095"/>
                </a:solidFill>
                <a:latin typeface="DDARCT+MS-UIGothic"/>
                <a:cs typeface="DDARCT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23314" y="1896507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CD5095"/>
                </a:solidFill>
                <a:latin typeface="DDARCT+MS-UIGothic"/>
                <a:cs typeface="DDARCT+MS-UIGothic"/>
              </a:rPr>
              <a:t>引言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72965" y="1896507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CD5095"/>
                </a:solidFill>
                <a:latin typeface="DDARCT+MS-UIGothic"/>
                <a:cs typeface="DDARCT+MS-UIGothic"/>
              </a:rPr>
              <a:t>研究方法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61705" y="1949846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CD5095"/>
                </a:solidFill>
                <a:latin typeface="SimSun"/>
                <a:cs typeface="SimSun"/>
              </a:rPr>
              <a:t>讨论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13715" y="2388076"/>
            <a:ext cx="1868983" cy="8204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要介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研究背景、目的</a:t>
            </a:r>
          </a:p>
          <a:p>
            <a:pPr marL="0" marR="0">
              <a:lnSpc>
                <a:spcPts val="1200"/>
              </a:lnSpc>
              <a:spcBef>
                <a:spcPts val="52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和研究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，引出研究内</a:t>
            </a:r>
          </a:p>
          <a:p>
            <a:pPr marL="457199" marR="0">
              <a:lnSpc>
                <a:spcPts val="1200"/>
              </a:lnSpc>
              <a:spcBef>
                <a:spcPts val="58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容和意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291965" y="2388076"/>
            <a:ext cx="1868983" cy="8204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描述研究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、数据</a:t>
            </a:r>
          </a:p>
          <a:p>
            <a:pPr marL="0" marR="0">
              <a:lnSpc>
                <a:spcPts val="1200"/>
              </a:lnSpc>
              <a:spcBef>
                <a:spcPts val="52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来源、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本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理方</a:t>
            </a:r>
          </a:p>
          <a:p>
            <a:pPr marL="609600" marR="0">
              <a:lnSpc>
                <a:spcPts val="1200"/>
              </a:lnSpc>
              <a:spcBef>
                <a:spcPts val="58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法等。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875905" y="2442051"/>
            <a:ext cx="2044243" cy="6007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研究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果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行深入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讨论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，</a:t>
            </a:r>
          </a:p>
          <a:p>
            <a:pPr marL="152400" marR="0">
              <a:lnSpc>
                <a:spcPts val="1200"/>
              </a:lnSpc>
              <a:spcBef>
                <a:spcPts val="52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探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讨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其意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和局限性。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0448290" y="4143137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CD5095"/>
                </a:solidFill>
                <a:latin typeface="SimSun"/>
                <a:cs typeface="SimSun"/>
              </a:rPr>
              <a:t>结论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745104" y="4197112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CD5095"/>
                </a:solidFill>
                <a:latin typeface="DDARCT+MS-UIGothic"/>
                <a:cs typeface="DDARCT+MS-UIGothic"/>
              </a:rPr>
              <a:t>文献</a:t>
            </a:r>
            <a:r>
              <a:rPr sz="1800">
                <a:solidFill>
                  <a:srgbClr val="CD5095"/>
                </a:solidFill>
                <a:latin typeface="SimSun"/>
                <a:cs typeface="SimSun"/>
              </a:rPr>
              <a:t>综</a:t>
            </a:r>
            <a:r>
              <a:rPr sz="1800">
                <a:solidFill>
                  <a:srgbClr val="CD5095"/>
                </a:solidFill>
                <a:latin typeface="DDARCT+MS-UIGothic"/>
                <a:cs typeface="DDARCT+MS-UIGothic"/>
              </a:rPr>
              <a:t>述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547484" y="4197112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CD5095"/>
                </a:solidFill>
                <a:latin typeface="SimSun"/>
                <a:cs typeface="SimSun"/>
              </a:rPr>
              <a:t>结</a:t>
            </a:r>
            <a:r>
              <a:rPr sz="1800">
                <a:solidFill>
                  <a:srgbClr val="CD5095"/>
                </a:solidFill>
                <a:latin typeface="DDARCT+MS-UIGothic"/>
                <a:cs typeface="DDARCT+MS-UIGothic"/>
              </a:rPr>
              <a:t>果分析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838690" y="4635341"/>
            <a:ext cx="186898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研究成果，提出建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2364104" y="4688681"/>
            <a:ext cx="1927860" cy="8204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前人研究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行梳理和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200"/>
              </a:lnSpc>
              <a:spcBef>
                <a:spcPts val="52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价，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本研究提供理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依</a:t>
            </a:r>
          </a:p>
          <a:p>
            <a:pPr marL="457200" marR="0">
              <a:lnSpc>
                <a:spcPts val="1200"/>
              </a:lnSpc>
              <a:spcBef>
                <a:spcPts val="58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据和参考。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6166484" y="4688681"/>
            <a:ext cx="1927860" cy="8204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研究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果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分析</a:t>
            </a:r>
          </a:p>
          <a:p>
            <a:pPr marL="0" marR="0">
              <a:lnSpc>
                <a:spcPts val="1200"/>
              </a:lnSpc>
              <a:spcBef>
                <a:spcPts val="52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和解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，突出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新点和主</a:t>
            </a:r>
          </a:p>
          <a:p>
            <a:pPr marL="533400" marR="0">
              <a:lnSpc>
                <a:spcPts val="1200"/>
              </a:lnSpc>
              <a:spcBef>
                <a:spcPts val="58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要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10372090" y="4855050"/>
            <a:ext cx="7870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DDARCT+MS-UIGothic"/>
                <a:cs typeface="DDARCT+MS-UIGothic"/>
              </a:rPr>
              <a:t>和展望。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401567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CD5095"/>
                </a:solidFill>
                <a:latin typeface="DDARCT+MS-UIGothic"/>
                <a:cs typeface="DDARCT+MS-UIGothic"/>
              </a:rPr>
              <a:t>表、表格、公式的制作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CD5095"/>
                </a:solidFill>
                <a:latin typeface="DDARCT+MS-UIGothic"/>
                <a:cs typeface="DDARCT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图</a:t>
            </a:r>
            <a:r>
              <a:rPr sz="2300">
                <a:solidFill>
                  <a:srgbClr val="CD5095"/>
                </a:solidFill>
                <a:latin typeface="DDARCT+MS-UIGothic"/>
                <a:cs typeface="DDARCT+MS-UIGothic"/>
              </a:rPr>
              <a:t>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3514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使用清晰、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表展示数据和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果，避免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拥挤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或复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DDARCT+MS-UIGothic"/>
                <a:cs typeface="DDARCT+MS-UIGothic"/>
              </a:rPr>
              <a:t>表格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范化的表格格式，清晰展示数据和相关信息。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DDARCT+MS-UIGothic"/>
                <a:cs typeface="DDARCT+MS-UIGothic"/>
              </a:rPr>
              <a:t>公式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56942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准的数学符号和公式，确保公式排版整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齐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、易于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阅读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CD5095"/>
                </a:solidFill>
                <a:latin typeface="DDARCT+MS-UIGothic"/>
                <a:cs typeface="DDARCT+MS-UIGothic"/>
              </a:rPr>
              <a:t>言表达与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逻辑结</a:t>
            </a:r>
            <a:r>
              <a:rPr sz="3000">
                <a:solidFill>
                  <a:srgbClr val="CD5095"/>
                </a:solidFill>
                <a:latin typeface="DDARCT+MS-UIGothic"/>
                <a:cs typeface="DDARCT+MS-UIGothic"/>
              </a:rPr>
              <a:t>构的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CD5095"/>
                </a:solidFill>
                <a:latin typeface="DDARCT+MS-UIGothic"/>
                <a:cs typeface="DDARCT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D5095"/>
                </a:solidFill>
                <a:latin typeface="SimSun"/>
                <a:cs typeface="SimSun"/>
              </a:rPr>
              <a:t>语</a:t>
            </a:r>
            <a:r>
              <a:rPr sz="2000" spc="25">
                <a:solidFill>
                  <a:srgbClr val="CD5095"/>
                </a:solidFill>
                <a:latin typeface="DDARCT+MS-UIGothic"/>
                <a:cs typeface="DDARCT+MS-UIGothic"/>
              </a:rPr>
              <a:t>言表达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518783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使用准确、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简练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言表达，避免使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于复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或晦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涩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词汇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D5095"/>
                </a:solidFill>
                <a:latin typeface="SimSun"/>
                <a:cs typeface="SimSun"/>
              </a:rPr>
              <a:t>逻辑结</a:t>
            </a:r>
            <a:r>
              <a:rPr sz="2000">
                <a:solidFill>
                  <a:srgbClr val="CD5095"/>
                </a:solidFill>
                <a:latin typeface="DDARCT+MS-UIGothic"/>
                <a:cs typeface="DDARCT+MS-UIGothic"/>
              </a:rPr>
              <a:t>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943847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构清晰、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逻辑严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密，各部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分内容相互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衔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接、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连贯</a:t>
            </a:r>
            <a:r>
              <a:rPr sz="1500">
                <a:solidFill>
                  <a:srgbClr val="000000"/>
                </a:solidFill>
                <a:latin typeface="DDARCT+MS-UIGothic"/>
                <a:cs typeface="DDARC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https://d.book118.com/476100212140010040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DDARCT+MS-UIGothic</vt:lpstr>
      <vt:lpstr>SimSun</vt:lpstr>
      <vt:lpstr>ISLDCF+HTHQID+ArialMT</vt:lpstr>
      <vt:lpstr>Times New Roman</vt:lpstr>
      <vt:lpstr>TEJVOJ+UIKLFS+MicrosoftYaHei</vt:lpstr>
      <vt:lpstr>BEMLRT+HTOADK+MicrosoftYaHei-Bold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2024-09-07T02:38:05.925</cp:lastPrinted>
  <dcterms:created xsi:type="dcterms:W3CDTF">2024-09-06T18:38:05Z</dcterms:created>
  <dcterms:modified xsi:type="dcterms:W3CDTF">2024-09-06T18:38:07Z</dcterms:modified>
</cp:coreProperties>
</file>