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0BC958-85EB-4578-83FB-552EC626A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4BE5B9-7AE2-4349-88F0-FE2244236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4EAFF3-E820-4C4C-89C2-132142FB4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08A108-8766-4AD2-8476-98E4A1162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840752-AE5E-4DD7-AC71-F7C83F200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B198F3-0643-4C39-8D57-73A49BD11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DA900A-F9BE-478D-BC4E-D0559786E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625D2B-DD80-435F-A682-79A0EC13B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892339-9593-451B-BD6B-7142C0546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377BDC-F048-4B2B-9E54-AB3F1BF75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845566-CD9D-42E9-95CE-82FBEC75B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131035125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针对眩晕病患者的WI临床应用分析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WI技术原理及优势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眩晕病患者WI检查流程优化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存在问题与改进建议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眩晕病概述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眩晕病定义与分类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眩晕是一种运动性或位置性错觉，造成人与周围环境空间关系在大脑皮质中反应失真，产生旋转、倾倒及起伏等感觉。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根据病变部位不同，可分为周围性眩晕和中枢性眩晕。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常见于梅尼埃病、良性阵发性位置性眩晕、前庭神经元炎、迷路炎等疾病。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包括年龄、性别、高血压、糖尿病、高脂血症等基础疾病，以及吸烟、饮酒等不良生活习惯。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主要为眩晕、恶心、呕吐、出汗、面色苍白等症状，严重者可出现血压下降、心动过缓等自主神经症状。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包括详细询问病史、体格检查、前庭功能检查、影像学检查等。其中，前庭功能检查对于眩晕病的诊断具有重要意义。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008" r="80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包括药物治疗、手法复位、前庭康复训练等。药物治疗主要针对病因和症状进行治疗；手法复位主要用于治疗良性阵发性位置性眩晕；前庭康复训练可帮助患者恢复前庭功能，减轻眩晕症状。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治疗手段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根据患者的具体病情和治疗效果进行评估。一般来说，周围性眩晕的预后较好，中枢性眩晕的预后较差。对于有基础疾病的患者，需要积极治疗基础疾病，以改善预后。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预后评估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治疗手段及预后评估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WI技术原理及优势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WI技术是一种基于无线电磁波与生物组织相互作用原理的成像技术，通过测量电磁波在组织中的传播特性，重建出反映组织内部结构和功能的信息。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首先，发射装置产生特定频率的电磁波并照射到人体；接着，接收装置捕捉经过人体后的电磁波信号；最后，计算机对接收到的信号进行处理和图像重建，生成反映人体内部情况的图像。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8524" r="1852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WI技术基本原理介绍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WI技术能够清晰显示内耳、脑干及小脑等眩晕相关结构，有助于准确诊断梅尼埃病、前庭神经元炎、脑干小脑病变等引起的眩晕。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通过对WI图像的定量和定性分析，可以评估眩晕患者的病变程度、范围及进展情况，为治疗方案的制定和调整提供依据。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在眩晕治疗过程中，WI技术可用于实时监测治疗效果，及时调整治疗方案，提高治疗效果和患者生活质量。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疗效监测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WI在眩晕诊断中应用价值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相比CT检查，WI技术具有更高的软组织分辨率，能够更清晰地显示内耳等细微结构，对眩晕的诊断更具优势。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与CT比较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虽然MRI也具有较高的软组织分辨率，但WI技术具有更快的成像速度和更低的检查费用，更适合用于眩晕等急性病症的快速诊断。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与MRI比较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DSA是一种有创检查方法，而WI技术无创、无辐射，患者接受度高，且能够提供更全面的血管和结构信息。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与DSA比较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与其他检查方法比较优势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WI技术使用的电磁波能量较低，对人体无害，且检查过程中无需注射造影剂或进行有创操作，因此具有较高的安全性。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安全性评估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经过大量临床实践和科学研究验证，WI技术在眩晕诊断中具有较高的准确性和可靠性。同时，随着技术的不断进步和算法的持续优化，其图像质量和诊断效能将得到进一步提升。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可靠性评估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安全性与可靠性评估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眩晕病患者WI检查流程优化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622012" y="1989677"/>
            <a:ext cx="1109091" cy="1054132"/>
            <a:chOff x="1622012" y="1989677"/>
            <a:chExt cx="1109091" cy="1054132"/>
          </a:xfrm>
        </p:grpSpPr>
        <p:sp>
          <p:nvSpPr>
            <p:cNvPr id="3" name="AutoShape 3"/>
            <p:cNvSpPr/>
            <p:nvPr/>
          </p:nvSpPr>
          <p:spPr>
            <a:xfrm>
              <a:off x="1622012" y="1989677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81759" y="2250567"/>
              <a:ext cx="646938" cy="646748"/>
            </a:xfrm>
            <a:custGeom>
              <a:rect l="l" t="t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537162" y="3598354"/>
            <a:ext cx="1109091" cy="1054132"/>
            <a:chOff x="8537162" y="3598354"/>
            <a:chExt cx="1109091" cy="1054132"/>
          </a:xfrm>
        </p:grpSpPr>
        <p:sp>
          <p:nvSpPr>
            <p:cNvPr id="6" name="AutoShape 6"/>
            <p:cNvSpPr/>
            <p:nvPr/>
          </p:nvSpPr>
          <p:spPr>
            <a:xfrm>
              <a:off x="8537162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916448" y="3874675"/>
              <a:ext cx="350425" cy="644557"/>
            </a:xfrm>
            <a:custGeom>
              <a:rect l="l" t="t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232112" y="2046827"/>
            <a:ext cx="1109091" cy="1056227"/>
            <a:chOff x="6232112" y="2046827"/>
            <a:chExt cx="1109091" cy="1056227"/>
          </a:xfrm>
        </p:grpSpPr>
        <p:sp>
          <p:nvSpPr>
            <p:cNvPr id="9" name="AutoShape 9"/>
            <p:cNvSpPr/>
            <p:nvPr/>
          </p:nvSpPr>
          <p:spPr>
            <a:xfrm>
              <a:off x="6232112" y="2046827"/>
              <a:ext cx="1109091" cy="1056227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527768" y="2381536"/>
              <a:ext cx="546354" cy="546164"/>
            </a:xfrm>
            <a:custGeom>
              <a:rect l="l" t="t" r="r" b="b"/>
              <a:pathLst>
                <a:path w="347" h="347">
                  <a:moveTo>
                    <a:pt x="174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69"/>
                    <a:pt x="78" y="347"/>
                    <a:pt x="174" y="347"/>
                  </a:cubicBezTo>
                  <a:cubicBezTo>
                    <a:pt x="269" y="347"/>
                    <a:pt x="347" y="269"/>
                    <a:pt x="347" y="174"/>
                  </a:cubicBezTo>
                  <a:cubicBezTo>
                    <a:pt x="347" y="78"/>
                    <a:pt x="269" y="0"/>
                    <a:pt x="174" y="0"/>
                  </a:cubicBezTo>
                  <a:close/>
                  <a:moveTo>
                    <a:pt x="332" y="166"/>
                  </a:moveTo>
                  <a:cubicBezTo>
                    <a:pt x="283" y="166"/>
                    <a:pt x="283" y="166"/>
                    <a:pt x="283" y="166"/>
                  </a:cubicBezTo>
                  <a:cubicBezTo>
                    <a:pt x="281" y="107"/>
                    <a:pt x="261" y="55"/>
                    <a:pt x="231" y="26"/>
                  </a:cubicBezTo>
                  <a:cubicBezTo>
                    <a:pt x="288" y="48"/>
                    <a:pt x="329" y="102"/>
                    <a:pt x="332" y="166"/>
                  </a:cubicBezTo>
                  <a:close/>
                  <a:moveTo>
                    <a:pt x="174" y="332"/>
                  </a:moveTo>
                  <a:cubicBezTo>
                    <a:pt x="165" y="330"/>
                    <a:pt x="148" y="277"/>
                    <a:pt x="147" y="181"/>
                  </a:cubicBezTo>
                  <a:cubicBezTo>
                    <a:pt x="200" y="181"/>
                    <a:pt x="200" y="181"/>
                    <a:pt x="200" y="181"/>
                  </a:cubicBezTo>
                  <a:cubicBezTo>
                    <a:pt x="199" y="277"/>
                    <a:pt x="183" y="330"/>
                    <a:pt x="174" y="332"/>
                  </a:cubicBezTo>
                  <a:close/>
                  <a:moveTo>
                    <a:pt x="147" y="166"/>
                  </a:moveTo>
                  <a:cubicBezTo>
                    <a:pt x="148" y="70"/>
                    <a:pt x="165" y="17"/>
                    <a:pt x="174" y="15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83" y="17"/>
                    <a:pt x="199" y="70"/>
                    <a:pt x="200" y="166"/>
                  </a:cubicBezTo>
                  <a:lnTo>
                    <a:pt x="147" y="166"/>
                  </a:lnTo>
                  <a:close/>
                  <a:moveTo>
                    <a:pt x="153" y="19"/>
                  </a:moveTo>
                  <a:cubicBezTo>
                    <a:pt x="138" y="51"/>
                    <a:pt x="133" y="118"/>
                    <a:pt x="133" y="166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94"/>
                    <a:pt x="112" y="34"/>
                    <a:pt x="153" y="19"/>
                  </a:cubicBezTo>
                  <a:close/>
                  <a:moveTo>
                    <a:pt x="133" y="181"/>
                  </a:moveTo>
                  <a:cubicBezTo>
                    <a:pt x="133" y="229"/>
                    <a:pt x="138" y="296"/>
                    <a:pt x="153" y="329"/>
                  </a:cubicBezTo>
                  <a:cubicBezTo>
                    <a:pt x="112" y="313"/>
                    <a:pt x="81" y="254"/>
                    <a:pt x="79" y="181"/>
                  </a:cubicBezTo>
                  <a:lnTo>
                    <a:pt x="133" y="181"/>
                  </a:lnTo>
                  <a:close/>
                  <a:moveTo>
                    <a:pt x="194" y="329"/>
                  </a:moveTo>
                  <a:cubicBezTo>
                    <a:pt x="209" y="296"/>
                    <a:pt x="214" y="229"/>
                    <a:pt x="215" y="181"/>
                  </a:cubicBezTo>
                  <a:cubicBezTo>
                    <a:pt x="268" y="181"/>
                    <a:pt x="268" y="181"/>
                    <a:pt x="268" y="181"/>
                  </a:cubicBezTo>
                  <a:cubicBezTo>
                    <a:pt x="266" y="254"/>
                    <a:pt x="235" y="313"/>
                    <a:pt x="194" y="329"/>
                  </a:cubicBezTo>
                  <a:close/>
                  <a:moveTo>
                    <a:pt x="215" y="166"/>
                  </a:moveTo>
                  <a:cubicBezTo>
                    <a:pt x="214" y="118"/>
                    <a:pt x="209" y="51"/>
                    <a:pt x="194" y="19"/>
                  </a:cubicBezTo>
                  <a:cubicBezTo>
                    <a:pt x="235" y="34"/>
                    <a:pt x="266" y="94"/>
                    <a:pt x="268" y="166"/>
                  </a:cubicBezTo>
                  <a:lnTo>
                    <a:pt x="215" y="166"/>
                  </a:lnTo>
                  <a:close/>
                  <a:moveTo>
                    <a:pt x="117" y="26"/>
                  </a:moveTo>
                  <a:cubicBezTo>
                    <a:pt x="87" y="55"/>
                    <a:pt x="66" y="107"/>
                    <a:pt x="6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8" y="102"/>
                    <a:pt x="59" y="48"/>
                    <a:pt x="117" y="26"/>
                  </a:cubicBezTo>
                  <a:close/>
                  <a:moveTo>
                    <a:pt x="15" y="181"/>
                  </a:moveTo>
                  <a:cubicBezTo>
                    <a:pt x="64" y="181"/>
                    <a:pt x="64" y="181"/>
                    <a:pt x="64" y="181"/>
                  </a:cubicBezTo>
                  <a:cubicBezTo>
                    <a:pt x="66" y="241"/>
                    <a:pt x="87" y="292"/>
                    <a:pt x="117" y="322"/>
                  </a:cubicBezTo>
                  <a:cubicBezTo>
                    <a:pt x="59" y="300"/>
                    <a:pt x="18" y="245"/>
                    <a:pt x="15" y="181"/>
                  </a:cubicBezTo>
                  <a:close/>
                  <a:moveTo>
                    <a:pt x="231" y="322"/>
                  </a:moveTo>
                  <a:cubicBezTo>
                    <a:pt x="261" y="292"/>
                    <a:pt x="281" y="241"/>
                    <a:pt x="283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29" y="245"/>
                    <a:pt x="288" y="300"/>
                    <a:pt x="231" y="3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924871" y="3598354"/>
            <a:ext cx="1109091" cy="1054132"/>
            <a:chOff x="3924871" y="3598354"/>
            <a:chExt cx="1109091" cy="1054132"/>
          </a:xfrm>
        </p:grpSpPr>
        <p:sp>
          <p:nvSpPr>
            <p:cNvPr id="12" name="AutoShape 12"/>
            <p:cNvSpPr/>
            <p:nvPr/>
          </p:nvSpPr>
          <p:spPr>
            <a:xfrm>
              <a:off x="3924871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154710" y="3974592"/>
              <a:ext cx="649605" cy="444722"/>
            </a:xfrm>
            <a:custGeom>
              <a:rect l="l" t="t" r="r" b="b"/>
              <a:pathLst>
                <a:path w="412" h="283">
                  <a:moveTo>
                    <a:pt x="340" y="283"/>
                  </a:moveTo>
                  <a:cubicBezTo>
                    <a:pt x="73" y="283"/>
                    <a:pt x="73" y="283"/>
                    <a:pt x="73" y="283"/>
                  </a:cubicBezTo>
                  <a:cubicBezTo>
                    <a:pt x="73" y="283"/>
                    <a:pt x="72" y="283"/>
                    <a:pt x="72" y="283"/>
                  </a:cubicBezTo>
                  <a:cubicBezTo>
                    <a:pt x="32" y="282"/>
                    <a:pt x="0" y="249"/>
                    <a:pt x="0" y="209"/>
                  </a:cubicBezTo>
                  <a:cubicBezTo>
                    <a:pt x="0" y="169"/>
                    <a:pt x="31" y="137"/>
                    <a:pt x="70" y="135"/>
                  </a:cubicBezTo>
                  <a:cubicBezTo>
                    <a:pt x="67" y="126"/>
                    <a:pt x="66" y="117"/>
                    <a:pt x="66" y="107"/>
                  </a:cubicBezTo>
                  <a:cubicBezTo>
                    <a:pt x="66" y="48"/>
                    <a:pt x="114" y="0"/>
                    <a:pt x="173" y="0"/>
                  </a:cubicBezTo>
                  <a:cubicBezTo>
                    <a:pt x="217" y="0"/>
                    <a:pt x="257" y="27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311" y="69"/>
                    <a:pt x="343" y="98"/>
                    <a:pt x="346" y="135"/>
                  </a:cubicBezTo>
                  <a:cubicBezTo>
                    <a:pt x="384" y="139"/>
                    <a:pt x="413" y="171"/>
                    <a:pt x="413" y="209"/>
                  </a:cubicBezTo>
                  <a:cubicBezTo>
                    <a:pt x="413" y="249"/>
                    <a:pt x="381" y="282"/>
                    <a:pt x="341" y="283"/>
                  </a:cubicBezTo>
                  <a:cubicBezTo>
                    <a:pt x="340" y="283"/>
                    <a:pt x="340" y="283"/>
                    <a:pt x="340" y="283"/>
                  </a:cubicBezTo>
                  <a:close/>
                  <a:moveTo>
                    <a:pt x="73" y="268"/>
                  </a:moveTo>
                  <a:cubicBezTo>
                    <a:pt x="339" y="268"/>
                    <a:pt x="339" y="268"/>
                    <a:pt x="339" y="268"/>
                  </a:cubicBezTo>
                  <a:cubicBezTo>
                    <a:pt x="339" y="268"/>
                    <a:pt x="340" y="268"/>
                    <a:pt x="340" y="268"/>
                  </a:cubicBezTo>
                  <a:cubicBezTo>
                    <a:pt x="372" y="268"/>
                    <a:pt x="398" y="241"/>
                    <a:pt x="398" y="209"/>
                  </a:cubicBezTo>
                  <a:cubicBezTo>
                    <a:pt x="398" y="176"/>
                    <a:pt x="372" y="150"/>
                    <a:pt x="339" y="150"/>
                  </a:cubicBezTo>
                  <a:cubicBezTo>
                    <a:pt x="335" y="150"/>
                    <a:pt x="332" y="146"/>
                    <a:pt x="332" y="142"/>
                  </a:cubicBezTo>
                  <a:cubicBezTo>
                    <a:pt x="332" y="110"/>
                    <a:pt x="305" y="83"/>
                    <a:pt x="273" y="83"/>
                  </a:cubicBezTo>
                  <a:cubicBezTo>
                    <a:pt x="271" y="83"/>
                    <a:pt x="270" y="83"/>
                    <a:pt x="268" y="84"/>
                  </a:cubicBezTo>
                  <a:cubicBezTo>
                    <a:pt x="265" y="84"/>
                    <a:pt x="262" y="82"/>
                    <a:pt x="261" y="79"/>
                  </a:cubicBezTo>
                  <a:cubicBezTo>
                    <a:pt x="248" y="40"/>
                    <a:pt x="213" y="15"/>
                    <a:pt x="173" y="15"/>
                  </a:cubicBezTo>
                  <a:cubicBezTo>
                    <a:pt x="122" y="15"/>
                    <a:pt x="81" y="56"/>
                    <a:pt x="81" y="107"/>
                  </a:cubicBezTo>
                  <a:cubicBezTo>
                    <a:pt x="81" y="118"/>
                    <a:pt x="83" y="129"/>
                    <a:pt x="87" y="140"/>
                  </a:cubicBezTo>
                  <a:cubicBezTo>
                    <a:pt x="88" y="142"/>
                    <a:pt x="87" y="145"/>
                    <a:pt x="86" y="147"/>
                  </a:cubicBezTo>
                  <a:cubicBezTo>
                    <a:pt x="84" y="149"/>
                    <a:pt x="82" y="150"/>
                    <a:pt x="79" y="150"/>
                  </a:cubicBezTo>
                  <a:cubicBezTo>
                    <a:pt x="77" y="150"/>
                    <a:pt x="75" y="150"/>
                    <a:pt x="73" y="150"/>
                  </a:cubicBezTo>
                  <a:cubicBezTo>
                    <a:pt x="41" y="150"/>
                    <a:pt x="14" y="176"/>
                    <a:pt x="14" y="209"/>
                  </a:cubicBezTo>
                  <a:cubicBezTo>
                    <a:pt x="14" y="241"/>
                    <a:pt x="41" y="268"/>
                    <a:pt x="73" y="268"/>
                  </a:cubicBezTo>
                  <a:cubicBezTo>
                    <a:pt x="73" y="268"/>
                    <a:pt x="73" y="268"/>
                    <a:pt x="73" y="26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4" name="Connector 14"/>
          <p:cNvCxnSpPr/>
          <p:nvPr/>
        </p:nvCxnSpPr>
        <p:spPr>
          <a:xfrm>
            <a:off x="2517318" y="3043767"/>
            <a:ext cx="1407583" cy="95673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5034034" y="3103033"/>
            <a:ext cx="1409700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 flipH="1" flipV="1">
            <a:off x="7129534" y="3103033"/>
            <a:ext cx="1407584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6623651" y="-565151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193034" y="-342900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患者准备工作指导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154710" y="4728342"/>
            <a:ext cx="2553340" cy="126949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指导患者穿着宽松、舒适的衣服，避免佩戴金属饰品或带有磁性的物品。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799789" y="4728342"/>
            <a:ext cx="2553340" cy="126949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向患者解释检查过程及注意事项，缓解其紧张情绪。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02747" y="1746786"/>
            <a:ext cx="2553340" cy="126949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告知患者检查前需禁食4-6小时，确保胃部处于相对排空状态。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15038" y="1615818"/>
            <a:ext cx="2553340" cy="1269499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询问患者是否有过敏史、手术史等相关信息，以评估检查风险。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id="6" name="AutoShape 6"/>
          <p:cNvSpPr/>
          <p:nvPr/>
        </p:nvSpPr>
        <p:spPr>
          <a:xfrm>
            <a:off x="2734342" y="1420368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734342" y="4030980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398288" y="1431608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98288" y="4042220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检查过程中注意事项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2100892" y="2655329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确保患者处于舒适、安全的体位，避免头部过度活动。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100892" y="5218283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严格按照操作规范进行扫描，避免重复扫描或遗漏扫描区域。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764838" y="2655329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监测患者生命体征，如呼吸、心率等，确保检查安全进行。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764838" y="5218283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对于不能耐受长时间扫描的患者，应及时停止检查并处理。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https://d.book118.com/476131035125010042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2024-09-10T00:37:18.777</cp:lastPrinted>
  <dcterms:created xsi:type="dcterms:W3CDTF">2024-09-09T16:37:18Z</dcterms:created>
  <dcterms:modified xsi:type="dcterms:W3CDTF">2024-09-09T16:37:21Z</dcterms:modified>
</cp:coreProperties>
</file>