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99FB-65AF-4B78-A25D-255FB603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FE9D-7DE9-4859-BE09-BC9A49A44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28AEC-B6B1-4E9B-A93A-C69C1C95C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537DE-4BE1-42F7-BF7F-D6337E2F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48A74-4EA1-4DB6-9650-00E95AC6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91DDA-FAD9-4E85-B5FB-691B031B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EFCE9-5B75-44EF-838D-00A6CD1B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CE627-2EA6-4B04-8C15-C36299AA8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EDDF9-6B2C-4BDA-9365-3967F404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BDBD-6482-4EEC-87F9-584EE9D0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AF722-DFF5-4411-B689-CBE27FC8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1682" name=""/>
          <p:cNvSpPr/>
          <p:nvPr/>
        </p:nvSpPr>
        <p:spPr>
          <a:xfrm>
            <a:off x="4760912" y="20638"/>
            <a:ext cx="443865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0">
            <a:noFill/>
            <a:prstDash val="solid"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71683" name=""/>
          <p:cNvGrpSpPr/>
          <p:nvPr/>
        </p:nvGrpSpPr>
        <p:grpSpPr>
          <a:xfrm>
            <a:off x="4572000" y="28575"/>
            <a:ext cx="4756150" cy="4338638"/>
            <a:chOff x="2918" y="18"/>
            <a:chExt cx="2958" cy="2699"/>
          </a:xfrm>
        </p:grpSpPr>
        <p:sp>
          <p:nvSpPr>
            <p:cNvPr id="71684" name=""/>
            <p:cNvSpPr/>
            <p:nvPr/>
          </p:nvSpPr>
          <p:spPr>
            <a:xfrm>
              <a:off x="3060" y="18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85" name=""/>
            <p:cNvSpPr/>
            <p:nvPr/>
          </p:nvSpPr>
          <p:spPr>
            <a:xfrm>
              <a:off x="2918" y="18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86" name=""/>
            <p:cNvSpPr/>
            <p:nvPr/>
          </p:nvSpPr>
          <p:spPr>
            <a:xfrm>
              <a:off x="3621" y="1287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87" name=""/>
            <p:cNvSpPr/>
            <p:nvPr/>
          </p:nvSpPr>
          <p:spPr>
            <a:xfrm>
              <a:off x="3403" y="1403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88" name=""/>
            <p:cNvSpPr/>
            <p:nvPr/>
          </p:nvSpPr>
          <p:spPr>
            <a:xfrm>
              <a:off x="3272" y="645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89" name=""/>
            <p:cNvSpPr/>
            <p:nvPr/>
          </p:nvSpPr>
          <p:spPr>
            <a:xfrm>
              <a:off x="4046" y="1545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0" name=""/>
            <p:cNvSpPr/>
            <p:nvPr/>
          </p:nvSpPr>
          <p:spPr>
            <a:xfrm>
              <a:off x="5173" y="1024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1" name=""/>
            <p:cNvSpPr/>
            <p:nvPr/>
          </p:nvSpPr>
          <p:spPr>
            <a:xfrm>
              <a:off x="5340" y="1004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2" name=""/>
            <p:cNvSpPr/>
            <p:nvPr/>
          </p:nvSpPr>
          <p:spPr>
            <a:xfrm>
              <a:off x="5325" y="1201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3" name=""/>
            <p:cNvSpPr/>
            <p:nvPr/>
          </p:nvSpPr>
          <p:spPr>
            <a:xfrm>
              <a:off x="5001" y="1378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4" name=""/>
            <p:cNvSpPr/>
            <p:nvPr/>
          </p:nvSpPr>
          <p:spPr>
            <a:xfrm>
              <a:off x="5077" y="1540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5" name=""/>
            <p:cNvSpPr/>
            <p:nvPr/>
          </p:nvSpPr>
          <p:spPr>
            <a:xfrm>
              <a:off x="5042" y="1656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6" name=""/>
            <p:cNvSpPr/>
            <p:nvPr/>
          </p:nvSpPr>
          <p:spPr>
            <a:xfrm>
              <a:off x="5421" y="1464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1697" name=""/>
          <p:cNvGrpSpPr/>
          <p:nvPr/>
        </p:nvGrpSpPr>
        <p:grpSpPr>
          <a:xfrm>
            <a:off x="554038" y="36512"/>
            <a:ext cx="7891462" cy="6821488"/>
            <a:chOff x="349" y="23"/>
            <a:chExt cx="4971" cy="4297"/>
          </a:xfrm>
        </p:grpSpPr>
        <p:sp>
          <p:nvSpPr>
            <p:cNvPr id="71698" name=""/>
            <p:cNvSpPr/>
            <p:nvPr/>
          </p:nvSpPr>
          <p:spPr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699" name=""/>
            <p:cNvSpPr/>
            <p:nvPr/>
          </p:nvSpPr>
          <p:spPr>
            <a:xfrm>
              <a:off x="38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0" name=""/>
            <p:cNvSpPr/>
            <p:nvPr/>
          </p:nvSpPr>
          <p:spPr>
            <a:xfrm>
              <a:off x="38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1" name=""/>
            <p:cNvSpPr/>
            <p:nvPr/>
          </p:nvSpPr>
          <p:spPr>
            <a:xfrm>
              <a:off x="38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2" name=""/>
            <p:cNvSpPr/>
            <p:nvPr/>
          </p:nvSpPr>
          <p:spPr>
            <a:xfrm>
              <a:off x="38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3" name=""/>
            <p:cNvSpPr/>
            <p:nvPr/>
          </p:nvSpPr>
          <p:spPr>
            <a:xfrm>
              <a:off x="38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4" name=""/>
            <p:cNvSpPr/>
            <p:nvPr/>
          </p:nvSpPr>
          <p:spPr>
            <a:xfrm>
              <a:off x="38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5" name=""/>
            <p:cNvSpPr/>
            <p:nvPr/>
          </p:nvSpPr>
          <p:spPr>
            <a:xfrm>
              <a:off x="38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6" name=""/>
            <p:cNvSpPr/>
            <p:nvPr/>
          </p:nvSpPr>
          <p:spPr>
            <a:xfrm>
              <a:off x="38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7" name=""/>
            <p:cNvSpPr/>
            <p:nvPr/>
          </p:nvSpPr>
          <p:spPr>
            <a:xfrm>
              <a:off x="38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8" name=""/>
            <p:cNvSpPr/>
            <p:nvPr/>
          </p:nvSpPr>
          <p:spPr>
            <a:xfrm>
              <a:off x="38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09" name=""/>
            <p:cNvSpPr/>
            <p:nvPr/>
          </p:nvSpPr>
          <p:spPr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0" name=""/>
            <p:cNvSpPr/>
            <p:nvPr/>
          </p:nvSpPr>
          <p:spPr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1" name=""/>
            <p:cNvSpPr/>
            <p:nvPr/>
          </p:nvSpPr>
          <p:spPr>
            <a:xfrm>
              <a:off x="82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2" name=""/>
            <p:cNvSpPr/>
            <p:nvPr/>
          </p:nvSpPr>
          <p:spPr>
            <a:xfrm>
              <a:off x="82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3" name=""/>
            <p:cNvSpPr/>
            <p:nvPr/>
          </p:nvSpPr>
          <p:spPr>
            <a:xfrm>
              <a:off x="82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4" name=""/>
            <p:cNvSpPr/>
            <p:nvPr/>
          </p:nvSpPr>
          <p:spPr>
            <a:xfrm>
              <a:off x="82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5" name=""/>
            <p:cNvSpPr/>
            <p:nvPr/>
          </p:nvSpPr>
          <p:spPr>
            <a:xfrm>
              <a:off x="82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6" name=""/>
            <p:cNvSpPr/>
            <p:nvPr/>
          </p:nvSpPr>
          <p:spPr>
            <a:xfrm>
              <a:off x="82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7" name=""/>
            <p:cNvSpPr/>
            <p:nvPr/>
          </p:nvSpPr>
          <p:spPr>
            <a:xfrm>
              <a:off x="82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8" name=""/>
            <p:cNvSpPr/>
            <p:nvPr/>
          </p:nvSpPr>
          <p:spPr>
            <a:xfrm>
              <a:off x="82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19" name=""/>
            <p:cNvSpPr/>
            <p:nvPr/>
          </p:nvSpPr>
          <p:spPr>
            <a:xfrm>
              <a:off x="82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0" name=""/>
            <p:cNvSpPr/>
            <p:nvPr/>
          </p:nvSpPr>
          <p:spPr>
            <a:xfrm>
              <a:off x="82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1" name=""/>
            <p:cNvSpPr/>
            <p:nvPr/>
          </p:nvSpPr>
          <p:spPr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2" name=""/>
            <p:cNvSpPr/>
            <p:nvPr/>
          </p:nvSpPr>
          <p:spPr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3" name=""/>
            <p:cNvSpPr/>
            <p:nvPr/>
          </p:nvSpPr>
          <p:spPr>
            <a:xfrm>
              <a:off x="127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4" name=""/>
            <p:cNvSpPr/>
            <p:nvPr/>
          </p:nvSpPr>
          <p:spPr>
            <a:xfrm>
              <a:off x="127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5" name=""/>
            <p:cNvSpPr/>
            <p:nvPr/>
          </p:nvSpPr>
          <p:spPr>
            <a:xfrm>
              <a:off x="127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6" name=""/>
            <p:cNvSpPr/>
            <p:nvPr/>
          </p:nvSpPr>
          <p:spPr>
            <a:xfrm>
              <a:off x="127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7" name=""/>
            <p:cNvSpPr/>
            <p:nvPr/>
          </p:nvSpPr>
          <p:spPr>
            <a:xfrm>
              <a:off x="127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8" name=""/>
            <p:cNvSpPr/>
            <p:nvPr/>
          </p:nvSpPr>
          <p:spPr>
            <a:xfrm>
              <a:off x="127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29" name=""/>
            <p:cNvSpPr/>
            <p:nvPr/>
          </p:nvSpPr>
          <p:spPr>
            <a:xfrm>
              <a:off x="127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0" name=""/>
            <p:cNvSpPr/>
            <p:nvPr/>
          </p:nvSpPr>
          <p:spPr>
            <a:xfrm>
              <a:off x="127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1" name=""/>
            <p:cNvSpPr/>
            <p:nvPr/>
          </p:nvSpPr>
          <p:spPr>
            <a:xfrm>
              <a:off x="127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2" name=""/>
            <p:cNvSpPr/>
            <p:nvPr/>
          </p:nvSpPr>
          <p:spPr>
            <a:xfrm>
              <a:off x="127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3" name=""/>
            <p:cNvSpPr/>
            <p:nvPr/>
          </p:nvSpPr>
          <p:spPr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4" name=""/>
            <p:cNvSpPr/>
            <p:nvPr/>
          </p:nvSpPr>
          <p:spPr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5" name=""/>
            <p:cNvSpPr/>
            <p:nvPr/>
          </p:nvSpPr>
          <p:spPr>
            <a:xfrm>
              <a:off x="172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6" name=""/>
            <p:cNvSpPr/>
            <p:nvPr/>
          </p:nvSpPr>
          <p:spPr>
            <a:xfrm>
              <a:off x="172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7" name=""/>
            <p:cNvSpPr/>
            <p:nvPr/>
          </p:nvSpPr>
          <p:spPr>
            <a:xfrm>
              <a:off x="172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8" name=""/>
            <p:cNvSpPr/>
            <p:nvPr/>
          </p:nvSpPr>
          <p:spPr>
            <a:xfrm>
              <a:off x="172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39" name=""/>
            <p:cNvSpPr/>
            <p:nvPr/>
          </p:nvSpPr>
          <p:spPr>
            <a:xfrm>
              <a:off x="172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0" name=""/>
            <p:cNvSpPr/>
            <p:nvPr/>
          </p:nvSpPr>
          <p:spPr>
            <a:xfrm>
              <a:off x="172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1" name=""/>
            <p:cNvSpPr/>
            <p:nvPr/>
          </p:nvSpPr>
          <p:spPr>
            <a:xfrm>
              <a:off x="172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2" name=""/>
            <p:cNvSpPr/>
            <p:nvPr/>
          </p:nvSpPr>
          <p:spPr>
            <a:xfrm>
              <a:off x="172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3" name=""/>
            <p:cNvSpPr/>
            <p:nvPr/>
          </p:nvSpPr>
          <p:spPr>
            <a:xfrm>
              <a:off x="172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4" name=""/>
            <p:cNvSpPr/>
            <p:nvPr/>
          </p:nvSpPr>
          <p:spPr>
            <a:xfrm>
              <a:off x="172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5" name=""/>
            <p:cNvSpPr/>
            <p:nvPr/>
          </p:nvSpPr>
          <p:spPr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6" name=""/>
            <p:cNvSpPr/>
            <p:nvPr/>
          </p:nvSpPr>
          <p:spPr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7" name=""/>
            <p:cNvSpPr/>
            <p:nvPr/>
          </p:nvSpPr>
          <p:spPr>
            <a:xfrm>
              <a:off x="216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8" name=""/>
            <p:cNvSpPr/>
            <p:nvPr/>
          </p:nvSpPr>
          <p:spPr>
            <a:xfrm>
              <a:off x="216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49" name=""/>
            <p:cNvSpPr/>
            <p:nvPr/>
          </p:nvSpPr>
          <p:spPr>
            <a:xfrm>
              <a:off x="216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0" name=""/>
            <p:cNvSpPr/>
            <p:nvPr/>
          </p:nvSpPr>
          <p:spPr>
            <a:xfrm>
              <a:off x="216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1" name=""/>
            <p:cNvSpPr/>
            <p:nvPr/>
          </p:nvSpPr>
          <p:spPr>
            <a:xfrm>
              <a:off x="216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2" name=""/>
            <p:cNvSpPr/>
            <p:nvPr/>
          </p:nvSpPr>
          <p:spPr>
            <a:xfrm>
              <a:off x="216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3" name=""/>
            <p:cNvSpPr/>
            <p:nvPr/>
          </p:nvSpPr>
          <p:spPr>
            <a:xfrm>
              <a:off x="216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4" name=""/>
            <p:cNvSpPr/>
            <p:nvPr/>
          </p:nvSpPr>
          <p:spPr>
            <a:xfrm>
              <a:off x="216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5" name=""/>
            <p:cNvSpPr/>
            <p:nvPr/>
          </p:nvSpPr>
          <p:spPr>
            <a:xfrm>
              <a:off x="216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6" name=""/>
            <p:cNvSpPr/>
            <p:nvPr/>
          </p:nvSpPr>
          <p:spPr>
            <a:xfrm>
              <a:off x="216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7" name=""/>
            <p:cNvSpPr/>
            <p:nvPr/>
          </p:nvSpPr>
          <p:spPr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8" name=""/>
            <p:cNvSpPr/>
            <p:nvPr/>
          </p:nvSpPr>
          <p:spPr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59" name=""/>
            <p:cNvSpPr/>
            <p:nvPr/>
          </p:nvSpPr>
          <p:spPr>
            <a:xfrm>
              <a:off x="262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0" name=""/>
            <p:cNvSpPr/>
            <p:nvPr/>
          </p:nvSpPr>
          <p:spPr>
            <a:xfrm>
              <a:off x="262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1" name=""/>
            <p:cNvSpPr/>
            <p:nvPr/>
          </p:nvSpPr>
          <p:spPr>
            <a:xfrm>
              <a:off x="262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2" name=""/>
            <p:cNvSpPr/>
            <p:nvPr/>
          </p:nvSpPr>
          <p:spPr>
            <a:xfrm>
              <a:off x="262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3" name=""/>
            <p:cNvSpPr/>
            <p:nvPr/>
          </p:nvSpPr>
          <p:spPr>
            <a:xfrm>
              <a:off x="262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4" name=""/>
            <p:cNvSpPr/>
            <p:nvPr/>
          </p:nvSpPr>
          <p:spPr>
            <a:xfrm>
              <a:off x="262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5" name=""/>
            <p:cNvSpPr/>
            <p:nvPr/>
          </p:nvSpPr>
          <p:spPr>
            <a:xfrm>
              <a:off x="262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6" name=""/>
            <p:cNvSpPr/>
            <p:nvPr/>
          </p:nvSpPr>
          <p:spPr>
            <a:xfrm>
              <a:off x="262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7" name=""/>
            <p:cNvSpPr/>
            <p:nvPr/>
          </p:nvSpPr>
          <p:spPr>
            <a:xfrm>
              <a:off x="262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8" name=""/>
            <p:cNvSpPr/>
            <p:nvPr/>
          </p:nvSpPr>
          <p:spPr>
            <a:xfrm>
              <a:off x="262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69" name=""/>
            <p:cNvSpPr/>
            <p:nvPr/>
          </p:nvSpPr>
          <p:spPr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0" name=""/>
            <p:cNvSpPr/>
            <p:nvPr/>
          </p:nvSpPr>
          <p:spPr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1" name=""/>
            <p:cNvSpPr/>
            <p:nvPr/>
          </p:nvSpPr>
          <p:spPr>
            <a:xfrm>
              <a:off x="306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2" name=""/>
            <p:cNvSpPr/>
            <p:nvPr/>
          </p:nvSpPr>
          <p:spPr>
            <a:xfrm>
              <a:off x="306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3" name=""/>
            <p:cNvSpPr/>
            <p:nvPr/>
          </p:nvSpPr>
          <p:spPr>
            <a:xfrm>
              <a:off x="306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4" name=""/>
            <p:cNvSpPr/>
            <p:nvPr/>
          </p:nvSpPr>
          <p:spPr>
            <a:xfrm>
              <a:off x="306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5" name=""/>
            <p:cNvSpPr/>
            <p:nvPr/>
          </p:nvSpPr>
          <p:spPr>
            <a:xfrm>
              <a:off x="306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6" name=""/>
            <p:cNvSpPr/>
            <p:nvPr/>
          </p:nvSpPr>
          <p:spPr>
            <a:xfrm>
              <a:off x="306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7" name=""/>
            <p:cNvSpPr/>
            <p:nvPr/>
          </p:nvSpPr>
          <p:spPr>
            <a:xfrm>
              <a:off x="306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8" name=""/>
            <p:cNvSpPr/>
            <p:nvPr/>
          </p:nvSpPr>
          <p:spPr>
            <a:xfrm>
              <a:off x="306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79" name=""/>
            <p:cNvSpPr/>
            <p:nvPr/>
          </p:nvSpPr>
          <p:spPr>
            <a:xfrm>
              <a:off x="306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0" name=""/>
            <p:cNvSpPr/>
            <p:nvPr/>
          </p:nvSpPr>
          <p:spPr>
            <a:xfrm>
              <a:off x="306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1" name=""/>
            <p:cNvSpPr/>
            <p:nvPr/>
          </p:nvSpPr>
          <p:spPr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2" name=""/>
            <p:cNvSpPr/>
            <p:nvPr/>
          </p:nvSpPr>
          <p:spPr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3" name=""/>
            <p:cNvSpPr/>
            <p:nvPr/>
          </p:nvSpPr>
          <p:spPr>
            <a:xfrm>
              <a:off x="351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4" name=""/>
            <p:cNvSpPr/>
            <p:nvPr/>
          </p:nvSpPr>
          <p:spPr>
            <a:xfrm>
              <a:off x="351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5" name=""/>
            <p:cNvSpPr/>
            <p:nvPr/>
          </p:nvSpPr>
          <p:spPr>
            <a:xfrm>
              <a:off x="351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6" name=""/>
            <p:cNvSpPr/>
            <p:nvPr/>
          </p:nvSpPr>
          <p:spPr>
            <a:xfrm>
              <a:off x="351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7" name=""/>
            <p:cNvSpPr/>
            <p:nvPr/>
          </p:nvSpPr>
          <p:spPr>
            <a:xfrm>
              <a:off x="351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8" name=""/>
            <p:cNvSpPr/>
            <p:nvPr/>
          </p:nvSpPr>
          <p:spPr>
            <a:xfrm>
              <a:off x="351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89" name=""/>
            <p:cNvSpPr/>
            <p:nvPr/>
          </p:nvSpPr>
          <p:spPr>
            <a:xfrm>
              <a:off x="351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0" name=""/>
            <p:cNvSpPr/>
            <p:nvPr/>
          </p:nvSpPr>
          <p:spPr>
            <a:xfrm>
              <a:off x="351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1" name=""/>
            <p:cNvSpPr/>
            <p:nvPr/>
          </p:nvSpPr>
          <p:spPr>
            <a:xfrm>
              <a:off x="351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2" name=""/>
            <p:cNvSpPr/>
            <p:nvPr/>
          </p:nvSpPr>
          <p:spPr>
            <a:xfrm>
              <a:off x="351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3" name=""/>
            <p:cNvSpPr/>
            <p:nvPr/>
          </p:nvSpPr>
          <p:spPr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4" name=""/>
            <p:cNvSpPr/>
            <p:nvPr/>
          </p:nvSpPr>
          <p:spPr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5" name=""/>
            <p:cNvSpPr/>
            <p:nvPr/>
          </p:nvSpPr>
          <p:spPr>
            <a:xfrm>
              <a:off x="396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6" name=""/>
            <p:cNvSpPr/>
            <p:nvPr/>
          </p:nvSpPr>
          <p:spPr>
            <a:xfrm>
              <a:off x="396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7" name=""/>
            <p:cNvSpPr/>
            <p:nvPr/>
          </p:nvSpPr>
          <p:spPr>
            <a:xfrm>
              <a:off x="396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8" name=""/>
            <p:cNvSpPr/>
            <p:nvPr/>
          </p:nvSpPr>
          <p:spPr>
            <a:xfrm>
              <a:off x="396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799" name=""/>
            <p:cNvSpPr/>
            <p:nvPr/>
          </p:nvSpPr>
          <p:spPr>
            <a:xfrm>
              <a:off x="396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0" name=""/>
            <p:cNvSpPr/>
            <p:nvPr/>
          </p:nvSpPr>
          <p:spPr>
            <a:xfrm>
              <a:off x="396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1" name=""/>
            <p:cNvSpPr/>
            <p:nvPr/>
          </p:nvSpPr>
          <p:spPr>
            <a:xfrm>
              <a:off x="396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2" name=""/>
            <p:cNvSpPr/>
            <p:nvPr/>
          </p:nvSpPr>
          <p:spPr>
            <a:xfrm>
              <a:off x="396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3" name=""/>
            <p:cNvSpPr/>
            <p:nvPr/>
          </p:nvSpPr>
          <p:spPr>
            <a:xfrm>
              <a:off x="396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4" name=""/>
            <p:cNvSpPr/>
            <p:nvPr/>
          </p:nvSpPr>
          <p:spPr>
            <a:xfrm>
              <a:off x="396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5" name=""/>
            <p:cNvSpPr/>
            <p:nvPr/>
          </p:nvSpPr>
          <p:spPr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6" name=""/>
            <p:cNvSpPr/>
            <p:nvPr/>
          </p:nvSpPr>
          <p:spPr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7" name=""/>
            <p:cNvSpPr/>
            <p:nvPr/>
          </p:nvSpPr>
          <p:spPr>
            <a:xfrm>
              <a:off x="440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8" name=""/>
            <p:cNvSpPr/>
            <p:nvPr/>
          </p:nvSpPr>
          <p:spPr>
            <a:xfrm>
              <a:off x="440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09" name=""/>
            <p:cNvSpPr/>
            <p:nvPr/>
          </p:nvSpPr>
          <p:spPr>
            <a:xfrm>
              <a:off x="440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0" name=""/>
            <p:cNvSpPr/>
            <p:nvPr/>
          </p:nvSpPr>
          <p:spPr>
            <a:xfrm>
              <a:off x="440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1" name=""/>
            <p:cNvSpPr/>
            <p:nvPr/>
          </p:nvSpPr>
          <p:spPr>
            <a:xfrm>
              <a:off x="440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2" name=""/>
            <p:cNvSpPr/>
            <p:nvPr/>
          </p:nvSpPr>
          <p:spPr>
            <a:xfrm>
              <a:off x="440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3" name=""/>
            <p:cNvSpPr/>
            <p:nvPr/>
          </p:nvSpPr>
          <p:spPr>
            <a:xfrm>
              <a:off x="440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4" name=""/>
            <p:cNvSpPr/>
            <p:nvPr/>
          </p:nvSpPr>
          <p:spPr>
            <a:xfrm>
              <a:off x="440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5" name=""/>
            <p:cNvSpPr/>
            <p:nvPr/>
          </p:nvSpPr>
          <p:spPr>
            <a:xfrm>
              <a:off x="440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6" name=""/>
            <p:cNvSpPr/>
            <p:nvPr/>
          </p:nvSpPr>
          <p:spPr>
            <a:xfrm>
              <a:off x="440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7" name=""/>
            <p:cNvSpPr/>
            <p:nvPr/>
          </p:nvSpPr>
          <p:spPr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8" name=""/>
            <p:cNvSpPr/>
            <p:nvPr/>
          </p:nvSpPr>
          <p:spPr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19" name=""/>
            <p:cNvSpPr/>
            <p:nvPr/>
          </p:nvSpPr>
          <p:spPr>
            <a:xfrm>
              <a:off x="485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0" name=""/>
            <p:cNvSpPr/>
            <p:nvPr/>
          </p:nvSpPr>
          <p:spPr>
            <a:xfrm>
              <a:off x="485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1" name=""/>
            <p:cNvSpPr/>
            <p:nvPr/>
          </p:nvSpPr>
          <p:spPr>
            <a:xfrm>
              <a:off x="485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2" name=""/>
            <p:cNvSpPr/>
            <p:nvPr/>
          </p:nvSpPr>
          <p:spPr>
            <a:xfrm>
              <a:off x="485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3" name=""/>
            <p:cNvSpPr/>
            <p:nvPr/>
          </p:nvSpPr>
          <p:spPr>
            <a:xfrm>
              <a:off x="485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4" name=""/>
            <p:cNvSpPr/>
            <p:nvPr/>
          </p:nvSpPr>
          <p:spPr>
            <a:xfrm>
              <a:off x="485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5" name=""/>
            <p:cNvSpPr/>
            <p:nvPr/>
          </p:nvSpPr>
          <p:spPr>
            <a:xfrm>
              <a:off x="485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6" name=""/>
            <p:cNvSpPr/>
            <p:nvPr/>
          </p:nvSpPr>
          <p:spPr>
            <a:xfrm>
              <a:off x="485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7" name=""/>
            <p:cNvSpPr/>
            <p:nvPr/>
          </p:nvSpPr>
          <p:spPr>
            <a:xfrm>
              <a:off x="485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8" name=""/>
            <p:cNvSpPr/>
            <p:nvPr/>
          </p:nvSpPr>
          <p:spPr>
            <a:xfrm>
              <a:off x="485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29" name=""/>
            <p:cNvSpPr/>
            <p:nvPr/>
          </p:nvSpPr>
          <p:spPr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0" name=""/>
            <p:cNvSpPr/>
            <p:nvPr/>
          </p:nvSpPr>
          <p:spPr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1" name=""/>
            <p:cNvSpPr/>
            <p:nvPr/>
          </p:nvSpPr>
          <p:spPr>
            <a:xfrm>
              <a:off x="530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2" name=""/>
            <p:cNvSpPr/>
            <p:nvPr/>
          </p:nvSpPr>
          <p:spPr>
            <a:xfrm>
              <a:off x="530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3" name=""/>
            <p:cNvSpPr/>
            <p:nvPr/>
          </p:nvSpPr>
          <p:spPr>
            <a:xfrm>
              <a:off x="530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4" name=""/>
            <p:cNvSpPr/>
            <p:nvPr/>
          </p:nvSpPr>
          <p:spPr>
            <a:xfrm>
              <a:off x="530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5" name=""/>
            <p:cNvSpPr/>
            <p:nvPr/>
          </p:nvSpPr>
          <p:spPr>
            <a:xfrm>
              <a:off x="530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6" name=""/>
            <p:cNvSpPr/>
            <p:nvPr/>
          </p:nvSpPr>
          <p:spPr>
            <a:xfrm>
              <a:off x="530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7" name=""/>
            <p:cNvSpPr/>
            <p:nvPr/>
          </p:nvSpPr>
          <p:spPr>
            <a:xfrm>
              <a:off x="530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8" name=""/>
            <p:cNvSpPr/>
            <p:nvPr/>
          </p:nvSpPr>
          <p:spPr>
            <a:xfrm>
              <a:off x="530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39" name=""/>
            <p:cNvSpPr/>
            <p:nvPr/>
          </p:nvSpPr>
          <p:spPr>
            <a:xfrm>
              <a:off x="530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40" name=""/>
            <p:cNvSpPr/>
            <p:nvPr/>
          </p:nvSpPr>
          <p:spPr>
            <a:xfrm>
              <a:off x="530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41" name=""/>
            <p:cNvSpPr/>
            <p:nvPr/>
          </p:nvSpPr>
          <p:spPr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42" name=""/>
            <p:cNvSpPr/>
            <p:nvPr/>
          </p:nvSpPr>
          <p:spPr>
            <a:xfrm>
              <a:off x="349" y="3304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71843" name=""/>
          <p:cNvSpPr/>
          <p:nvPr>
            <p:ph type="ctrTitle"/>
          </p:nvPr>
        </p:nvSpPr>
        <p:spPr>
          <a:xfrm>
            <a:off x="685800" y="20574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1844" name=""/>
          <p:cNvSpPr/>
          <p:nvPr>
            <p:ph type="dt" sz="half" idx="2"/>
          </p:nvPr>
        </p:nvSpPr>
        <p:spPr>
          <a:xfrm>
            <a:off x="301625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400"/>
          </a:p>
        </p:txBody>
      </p:sp>
      <p:sp>
        <p:nvSpPr>
          <p:cNvPr id="71845" name=""/>
          <p:cNvSpPr/>
          <p:nvPr>
            <p:ph type="ftr" sz="quarter" idx="3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4916321B-57BE-4754-93E3-C1BFF878C615}" type="footer">
              <a:rPr sz="1400"/>
              <a:t/>
            </a:fld>
            <a:endParaRPr sz="1400"/>
          </a:p>
        </p:txBody>
      </p:sp>
      <p:sp>
        <p:nvSpPr>
          <p:cNvPr id="71846" name=""/>
          <p:cNvSpPr/>
          <p:nvPr>
            <p:ph type="sldNum" sz="quarter" idx="4"/>
          </p:nvPr>
        </p:nvSpPr>
        <p:spPr>
          <a:xfrm>
            <a:off x="6553200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70E44BC8-52C2-4B3C-B9D4-721915D70F77}" type="slidenum">
              <a:rPr sz="1400"/>
              <a:t>*</a:t>
            </a:fld>
            <a:endParaRPr sz="1400"/>
          </a:p>
        </p:txBody>
      </p:sp>
      <p:sp>
        <p:nvSpPr>
          <p:cNvPr id="71847" name=""/>
          <p:cNvSpPr/>
          <p:nvPr>
            <p:ph type="subTitle" idx="1"/>
          </p:nvPr>
        </p:nvSpPr>
        <p:spPr>
          <a:xfrm>
            <a:off x="13716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grpSp>
        <p:nvGrpSpPr>
          <p:cNvPr id="71848" name=""/>
          <p:cNvGrpSpPr/>
          <p:nvPr/>
        </p:nvGrpSpPr>
        <p:grpSpPr>
          <a:xfrm>
            <a:off x="152400" y="4724400"/>
            <a:ext cx="1685925" cy="1557338"/>
            <a:chOff x="96" y="2784"/>
            <a:chExt cx="1062" cy="981"/>
          </a:xfrm>
        </p:grpSpPr>
        <p:sp>
          <p:nvSpPr>
            <p:cNvPr id="71849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0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1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2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3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4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5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6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7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8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59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60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861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3738D8D-F2FD-46E8-9FB5-E51CE447295B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1407DAE-71CA-44AD-943F-98B894312F63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B5C8C27-F74B-46C0-B3B1-D773A60C26C4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1CE7E448-4FED-4EE3-AB3E-E26AAF4EF6DB}" type="footer">
              <a:rPr sz="1400"/>
              <a:t/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F51B9E1-C68E-4BA7-9AB3-DDBEAF01DEF2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70658" name=""/>
          <p:cNvGrpSpPr/>
          <p:nvPr/>
        </p:nvGrpSpPr>
        <p:grpSpPr>
          <a:xfrm>
            <a:off x="566738" y="0"/>
            <a:ext cx="7891462" cy="6821488"/>
            <a:chOff x="349" y="23"/>
            <a:chExt cx="4971" cy="4297"/>
          </a:xfrm>
        </p:grpSpPr>
        <p:sp>
          <p:nvSpPr>
            <p:cNvPr id="70659" name=""/>
            <p:cNvSpPr/>
            <p:nvPr/>
          </p:nvSpPr>
          <p:spPr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0" name=""/>
            <p:cNvSpPr/>
            <p:nvPr/>
          </p:nvSpPr>
          <p:spPr>
            <a:xfrm>
              <a:off x="38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1" name=""/>
            <p:cNvSpPr/>
            <p:nvPr/>
          </p:nvSpPr>
          <p:spPr>
            <a:xfrm>
              <a:off x="38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2" name=""/>
            <p:cNvSpPr/>
            <p:nvPr/>
          </p:nvSpPr>
          <p:spPr>
            <a:xfrm>
              <a:off x="38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3" name=""/>
            <p:cNvSpPr/>
            <p:nvPr/>
          </p:nvSpPr>
          <p:spPr>
            <a:xfrm>
              <a:off x="38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4" name=""/>
            <p:cNvSpPr/>
            <p:nvPr/>
          </p:nvSpPr>
          <p:spPr>
            <a:xfrm>
              <a:off x="38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5" name=""/>
            <p:cNvSpPr/>
            <p:nvPr/>
          </p:nvSpPr>
          <p:spPr>
            <a:xfrm>
              <a:off x="38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6" name=""/>
            <p:cNvSpPr/>
            <p:nvPr/>
          </p:nvSpPr>
          <p:spPr>
            <a:xfrm>
              <a:off x="38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7" name=""/>
            <p:cNvSpPr/>
            <p:nvPr/>
          </p:nvSpPr>
          <p:spPr>
            <a:xfrm>
              <a:off x="38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8" name=""/>
            <p:cNvSpPr/>
            <p:nvPr/>
          </p:nvSpPr>
          <p:spPr>
            <a:xfrm>
              <a:off x="38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69" name=""/>
            <p:cNvSpPr/>
            <p:nvPr/>
          </p:nvSpPr>
          <p:spPr>
            <a:xfrm>
              <a:off x="38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0" name=""/>
            <p:cNvSpPr/>
            <p:nvPr/>
          </p:nvSpPr>
          <p:spPr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1" name=""/>
            <p:cNvSpPr/>
            <p:nvPr/>
          </p:nvSpPr>
          <p:spPr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2" name=""/>
            <p:cNvSpPr/>
            <p:nvPr/>
          </p:nvSpPr>
          <p:spPr>
            <a:xfrm>
              <a:off x="82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3" name=""/>
            <p:cNvSpPr/>
            <p:nvPr/>
          </p:nvSpPr>
          <p:spPr>
            <a:xfrm>
              <a:off x="82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4" name=""/>
            <p:cNvSpPr/>
            <p:nvPr/>
          </p:nvSpPr>
          <p:spPr>
            <a:xfrm>
              <a:off x="82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5" name=""/>
            <p:cNvSpPr/>
            <p:nvPr/>
          </p:nvSpPr>
          <p:spPr>
            <a:xfrm>
              <a:off x="82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6" name=""/>
            <p:cNvSpPr/>
            <p:nvPr/>
          </p:nvSpPr>
          <p:spPr>
            <a:xfrm>
              <a:off x="82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7" name=""/>
            <p:cNvSpPr/>
            <p:nvPr/>
          </p:nvSpPr>
          <p:spPr>
            <a:xfrm>
              <a:off x="82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8" name=""/>
            <p:cNvSpPr/>
            <p:nvPr/>
          </p:nvSpPr>
          <p:spPr>
            <a:xfrm>
              <a:off x="82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79" name=""/>
            <p:cNvSpPr/>
            <p:nvPr/>
          </p:nvSpPr>
          <p:spPr>
            <a:xfrm>
              <a:off x="82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0" name=""/>
            <p:cNvSpPr/>
            <p:nvPr/>
          </p:nvSpPr>
          <p:spPr>
            <a:xfrm>
              <a:off x="82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1" name=""/>
            <p:cNvSpPr/>
            <p:nvPr/>
          </p:nvSpPr>
          <p:spPr>
            <a:xfrm>
              <a:off x="82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2" name=""/>
            <p:cNvSpPr/>
            <p:nvPr/>
          </p:nvSpPr>
          <p:spPr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3" name=""/>
            <p:cNvSpPr/>
            <p:nvPr/>
          </p:nvSpPr>
          <p:spPr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4" name=""/>
            <p:cNvSpPr/>
            <p:nvPr/>
          </p:nvSpPr>
          <p:spPr>
            <a:xfrm>
              <a:off x="127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5" name=""/>
            <p:cNvSpPr/>
            <p:nvPr/>
          </p:nvSpPr>
          <p:spPr>
            <a:xfrm>
              <a:off x="127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6" name=""/>
            <p:cNvSpPr/>
            <p:nvPr/>
          </p:nvSpPr>
          <p:spPr>
            <a:xfrm>
              <a:off x="127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7" name=""/>
            <p:cNvSpPr/>
            <p:nvPr/>
          </p:nvSpPr>
          <p:spPr>
            <a:xfrm>
              <a:off x="127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8" name=""/>
            <p:cNvSpPr/>
            <p:nvPr/>
          </p:nvSpPr>
          <p:spPr>
            <a:xfrm>
              <a:off x="127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89" name=""/>
            <p:cNvSpPr/>
            <p:nvPr/>
          </p:nvSpPr>
          <p:spPr>
            <a:xfrm>
              <a:off x="127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0" name=""/>
            <p:cNvSpPr/>
            <p:nvPr/>
          </p:nvSpPr>
          <p:spPr>
            <a:xfrm>
              <a:off x="127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1" name=""/>
            <p:cNvSpPr/>
            <p:nvPr/>
          </p:nvSpPr>
          <p:spPr>
            <a:xfrm>
              <a:off x="127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2" name=""/>
            <p:cNvSpPr/>
            <p:nvPr/>
          </p:nvSpPr>
          <p:spPr>
            <a:xfrm>
              <a:off x="127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3" name=""/>
            <p:cNvSpPr/>
            <p:nvPr/>
          </p:nvSpPr>
          <p:spPr>
            <a:xfrm>
              <a:off x="127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4" name=""/>
            <p:cNvSpPr/>
            <p:nvPr/>
          </p:nvSpPr>
          <p:spPr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5" name=""/>
            <p:cNvSpPr/>
            <p:nvPr/>
          </p:nvSpPr>
          <p:spPr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6" name=""/>
            <p:cNvSpPr/>
            <p:nvPr/>
          </p:nvSpPr>
          <p:spPr>
            <a:xfrm>
              <a:off x="1724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7" name=""/>
            <p:cNvSpPr/>
            <p:nvPr/>
          </p:nvSpPr>
          <p:spPr>
            <a:xfrm>
              <a:off x="1724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8" name=""/>
            <p:cNvSpPr/>
            <p:nvPr/>
          </p:nvSpPr>
          <p:spPr>
            <a:xfrm>
              <a:off x="1724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699" name=""/>
            <p:cNvSpPr/>
            <p:nvPr/>
          </p:nvSpPr>
          <p:spPr>
            <a:xfrm>
              <a:off x="1724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0" name=""/>
            <p:cNvSpPr/>
            <p:nvPr/>
          </p:nvSpPr>
          <p:spPr>
            <a:xfrm>
              <a:off x="1724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1" name=""/>
            <p:cNvSpPr/>
            <p:nvPr/>
          </p:nvSpPr>
          <p:spPr>
            <a:xfrm>
              <a:off x="1724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2" name=""/>
            <p:cNvSpPr/>
            <p:nvPr/>
          </p:nvSpPr>
          <p:spPr>
            <a:xfrm>
              <a:off x="1724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3" name=""/>
            <p:cNvSpPr/>
            <p:nvPr/>
          </p:nvSpPr>
          <p:spPr>
            <a:xfrm>
              <a:off x="1724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4" name=""/>
            <p:cNvSpPr/>
            <p:nvPr/>
          </p:nvSpPr>
          <p:spPr>
            <a:xfrm>
              <a:off x="1724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5" name=""/>
            <p:cNvSpPr/>
            <p:nvPr/>
          </p:nvSpPr>
          <p:spPr>
            <a:xfrm>
              <a:off x="1724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6" name=""/>
            <p:cNvSpPr/>
            <p:nvPr/>
          </p:nvSpPr>
          <p:spPr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7" name=""/>
            <p:cNvSpPr/>
            <p:nvPr/>
          </p:nvSpPr>
          <p:spPr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8" name=""/>
            <p:cNvSpPr/>
            <p:nvPr/>
          </p:nvSpPr>
          <p:spPr>
            <a:xfrm>
              <a:off x="2169" y="22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09" name=""/>
            <p:cNvSpPr/>
            <p:nvPr/>
          </p:nvSpPr>
          <p:spPr>
            <a:xfrm>
              <a:off x="2169" y="63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0" name=""/>
            <p:cNvSpPr/>
            <p:nvPr/>
          </p:nvSpPr>
          <p:spPr>
            <a:xfrm>
              <a:off x="2169" y="1034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1" name=""/>
            <p:cNvSpPr/>
            <p:nvPr/>
          </p:nvSpPr>
          <p:spPr>
            <a:xfrm>
              <a:off x="2169" y="1438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2" name=""/>
            <p:cNvSpPr/>
            <p:nvPr/>
          </p:nvSpPr>
          <p:spPr>
            <a:xfrm>
              <a:off x="2169" y="184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3" name=""/>
            <p:cNvSpPr/>
            <p:nvPr/>
          </p:nvSpPr>
          <p:spPr>
            <a:xfrm>
              <a:off x="2169" y="2247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4" name=""/>
            <p:cNvSpPr/>
            <p:nvPr/>
          </p:nvSpPr>
          <p:spPr>
            <a:xfrm>
              <a:off x="2169" y="265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5" name=""/>
            <p:cNvSpPr/>
            <p:nvPr/>
          </p:nvSpPr>
          <p:spPr>
            <a:xfrm>
              <a:off x="2169" y="3056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6" name=""/>
            <p:cNvSpPr/>
            <p:nvPr/>
          </p:nvSpPr>
          <p:spPr>
            <a:xfrm>
              <a:off x="2169" y="346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7" name=""/>
            <p:cNvSpPr/>
            <p:nvPr/>
          </p:nvSpPr>
          <p:spPr>
            <a:xfrm>
              <a:off x="2169" y="3865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8" name=""/>
            <p:cNvSpPr/>
            <p:nvPr/>
          </p:nvSpPr>
          <p:spPr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19" name=""/>
            <p:cNvSpPr/>
            <p:nvPr/>
          </p:nvSpPr>
          <p:spPr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0" name=""/>
            <p:cNvSpPr/>
            <p:nvPr/>
          </p:nvSpPr>
          <p:spPr>
            <a:xfrm>
              <a:off x="262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1" name=""/>
            <p:cNvSpPr/>
            <p:nvPr/>
          </p:nvSpPr>
          <p:spPr>
            <a:xfrm>
              <a:off x="262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2" name=""/>
            <p:cNvSpPr/>
            <p:nvPr/>
          </p:nvSpPr>
          <p:spPr>
            <a:xfrm>
              <a:off x="262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3" name=""/>
            <p:cNvSpPr/>
            <p:nvPr/>
          </p:nvSpPr>
          <p:spPr>
            <a:xfrm>
              <a:off x="262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4" name=""/>
            <p:cNvSpPr/>
            <p:nvPr/>
          </p:nvSpPr>
          <p:spPr>
            <a:xfrm>
              <a:off x="262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5" name=""/>
            <p:cNvSpPr/>
            <p:nvPr/>
          </p:nvSpPr>
          <p:spPr>
            <a:xfrm>
              <a:off x="262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6" name=""/>
            <p:cNvSpPr/>
            <p:nvPr/>
          </p:nvSpPr>
          <p:spPr>
            <a:xfrm>
              <a:off x="262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7" name=""/>
            <p:cNvSpPr/>
            <p:nvPr/>
          </p:nvSpPr>
          <p:spPr>
            <a:xfrm>
              <a:off x="262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8" name=""/>
            <p:cNvSpPr/>
            <p:nvPr/>
          </p:nvSpPr>
          <p:spPr>
            <a:xfrm>
              <a:off x="262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29" name=""/>
            <p:cNvSpPr/>
            <p:nvPr/>
          </p:nvSpPr>
          <p:spPr>
            <a:xfrm>
              <a:off x="262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0" name=""/>
            <p:cNvSpPr/>
            <p:nvPr/>
          </p:nvSpPr>
          <p:spPr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1" name=""/>
            <p:cNvSpPr/>
            <p:nvPr/>
          </p:nvSpPr>
          <p:spPr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2" name=""/>
            <p:cNvSpPr/>
            <p:nvPr/>
          </p:nvSpPr>
          <p:spPr>
            <a:xfrm>
              <a:off x="306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3" name=""/>
            <p:cNvSpPr/>
            <p:nvPr/>
          </p:nvSpPr>
          <p:spPr>
            <a:xfrm>
              <a:off x="306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4" name=""/>
            <p:cNvSpPr/>
            <p:nvPr/>
          </p:nvSpPr>
          <p:spPr>
            <a:xfrm>
              <a:off x="306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5" name=""/>
            <p:cNvSpPr/>
            <p:nvPr/>
          </p:nvSpPr>
          <p:spPr>
            <a:xfrm>
              <a:off x="306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6" name=""/>
            <p:cNvSpPr/>
            <p:nvPr/>
          </p:nvSpPr>
          <p:spPr>
            <a:xfrm>
              <a:off x="306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7" name=""/>
            <p:cNvSpPr/>
            <p:nvPr/>
          </p:nvSpPr>
          <p:spPr>
            <a:xfrm>
              <a:off x="306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8" name=""/>
            <p:cNvSpPr/>
            <p:nvPr/>
          </p:nvSpPr>
          <p:spPr>
            <a:xfrm>
              <a:off x="306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39" name=""/>
            <p:cNvSpPr/>
            <p:nvPr/>
          </p:nvSpPr>
          <p:spPr>
            <a:xfrm>
              <a:off x="306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0" name=""/>
            <p:cNvSpPr/>
            <p:nvPr/>
          </p:nvSpPr>
          <p:spPr>
            <a:xfrm>
              <a:off x="306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1" name=""/>
            <p:cNvSpPr/>
            <p:nvPr/>
          </p:nvSpPr>
          <p:spPr>
            <a:xfrm>
              <a:off x="306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2" name=""/>
            <p:cNvSpPr/>
            <p:nvPr/>
          </p:nvSpPr>
          <p:spPr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3" name=""/>
            <p:cNvSpPr/>
            <p:nvPr/>
          </p:nvSpPr>
          <p:spPr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4" name=""/>
            <p:cNvSpPr/>
            <p:nvPr/>
          </p:nvSpPr>
          <p:spPr>
            <a:xfrm>
              <a:off x="351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5" name=""/>
            <p:cNvSpPr/>
            <p:nvPr/>
          </p:nvSpPr>
          <p:spPr>
            <a:xfrm>
              <a:off x="351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6" name=""/>
            <p:cNvSpPr/>
            <p:nvPr/>
          </p:nvSpPr>
          <p:spPr>
            <a:xfrm>
              <a:off x="351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7" name=""/>
            <p:cNvSpPr/>
            <p:nvPr/>
          </p:nvSpPr>
          <p:spPr>
            <a:xfrm>
              <a:off x="351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8" name=""/>
            <p:cNvSpPr/>
            <p:nvPr/>
          </p:nvSpPr>
          <p:spPr>
            <a:xfrm>
              <a:off x="351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49" name=""/>
            <p:cNvSpPr/>
            <p:nvPr/>
          </p:nvSpPr>
          <p:spPr>
            <a:xfrm>
              <a:off x="351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0" name=""/>
            <p:cNvSpPr/>
            <p:nvPr/>
          </p:nvSpPr>
          <p:spPr>
            <a:xfrm>
              <a:off x="351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1" name=""/>
            <p:cNvSpPr/>
            <p:nvPr/>
          </p:nvSpPr>
          <p:spPr>
            <a:xfrm>
              <a:off x="351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2" name=""/>
            <p:cNvSpPr/>
            <p:nvPr/>
          </p:nvSpPr>
          <p:spPr>
            <a:xfrm>
              <a:off x="351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3" name=""/>
            <p:cNvSpPr/>
            <p:nvPr/>
          </p:nvSpPr>
          <p:spPr>
            <a:xfrm>
              <a:off x="351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4" name=""/>
            <p:cNvSpPr/>
            <p:nvPr/>
          </p:nvSpPr>
          <p:spPr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5" name=""/>
            <p:cNvSpPr/>
            <p:nvPr/>
          </p:nvSpPr>
          <p:spPr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6" name=""/>
            <p:cNvSpPr/>
            <p:nvPr/>
          </p:nvSpPr>
          <p:spPr>
            <a:xfrm>
              <a:off x="396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7" name=""/>
            <p:cNvSpPr/>
            <p:nvPr/>
          </p:nvSpPr>
          <p:spPr>
            <a:xfrm>
              <a:off x="396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8" name=""/>
            <p:cNvSpPr/>
            <p:nvPr/>
          </p:nvSpPr>
          <p:spPr>
            <a:xfrm>
              <a:off x="396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59" name=""/>
            <p:cNvSpPr/>
            <p:nvPr/>
          </p:nvSpPr>
          <p:spPr>
            <a:xfrm>
              <a:off x="396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0" name=""/>
            <p:cNvSpPr/>
            <p:nvPr/>
          </p:nvSpPr>
          <p:spPr>
            <a:xfrm>
              <a:off x="396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1" name=""/>
            <p:cNvSpPr/>
            <p:nvPr/>
          </p:nvSpPr>
          <p:spPr>
            <a:xfrm>
              <a:off x="396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2" name=""/>
            <p:cNvSpPr/>
            <p:nvPr/>
          </p:nvSpPr>
          <p:spPr>
            <a:xfrm>
              <a:off x="396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3" name=""/>
            <p:cNvSpPr/>
            <p:nvPr/>
          </p:nvSpPr>
          <p:spPr>
            <a:xfrm>
              <a:off x="396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4" name=""/>
            <p:cNvSpPr/>
            <p:nvPr/>
          </p:nvSpPr>
          <p:spPr>
            <a:xfrm>
              <a:off x="396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5" name=""/>
            <p:cNvSpPr/>
            <p:nvPr/>
          </p:nvSpPr>
          <p:spPr>
            <a:xfrm>
              <a:off x="396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6" name=""/>
            <p:cNvSpPr/>
            <p:nvPr/>
          </p:nvSpPr>
          <p:spPr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7" name=""/>
            <p:cNvSpPr/>
            <p:nvPr/>
          </p:nvSpPr>
          <p:spPr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8" name=""/>
            <p:cNvSpPr/>
            <p:nvPr/>
          </p:nvSpPr>
          <p:spPr>
            <a:xfrm>
              <a:off x="4405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69" name=""/>
            <p:cNvSpPr/>
            <p:nvPr/>
          </p:nvSpPr>
          <p:spPr>
            <a:xfrm>
              <a:off x="4405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0" name=""/>
            <p:cNvSpPr/>
            <p:nvPr/>
          </p:nvSpPr>
          <p:spPr>
            <a:xfrm>
              <a:off x="4405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1" name=""/>
            <p:cNvSpPr/>
            <p:nvPr/>
          </p:nvSpPr>
          <p:spPr>
            <a:xfrm>
              <a:off x="4405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2" name=""/>
            <p:cNvSpPr/>
            <p:nvPr/>
          </p:nvSpPr>
          <p:spPr>
            <a:xfrm>
              <a:off x="4405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3" name=""/>
            <p:cNvSpPr/>
            <p:nvPr/>
          </p:nvSpPr>
          <p:spPr>
            <a:xfrm>
              <a:off x="4405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4" name=""/>
            <p:cNvSpPr/>
            <p:nvPr/>
          </p:nvSpPr>
          <p:spPr>
            <a:xfrm>
              <a:off x="4405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5" name=""/>
            <p:cNvSpPr/>
            <p:nvPr/>
          </p:nvSpPr>
          <p:spPr>
            <a:xfrm>
              <a:off x="4405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6" name=""/>
            <p:cNvSpPr/>
            <p:nvPr/>
          </p:nvSpPr>
          <p:spPr>
            <a:xfrm>
              <a:off x="4405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7" name=""/>
            <p:cNvSpPr/>
            <p:nvPr/>
          </p:nvSpPr>
          <p:spPr>
            <a:xfrm>
              <a:off x="4405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8" name=""/>
            <p:cNvSpPr/>
            <p:nvPr/>
          </p:nvSpPr>
          <p:spPr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79" name=""/>
            <p:cNvSpPr/>
            <p:nvPr/>
          </p:nvSpPr>
          <p:spPr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0" name=""/>
            <p:cNvSpPr/>
            <p:nvPr/>
          </p:nvSpPr>
          <p:spPr>
            <a:xfrm>
              <a:off x="485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1" name=""/>
            <p:cNvSpPr/>
            <p:nvPr/>
          </p:nvSpPr>
          <p:spPr>
            <a:xfrm>
              <a:off x="485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2" name=""/>
            <p:cNvSpPr/>
            <p:nvPr/>
          </p:nvSpPr>
          <p:spPr>
            <a:xfrm>
              <a:off x="485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3" name=""/>
            <p:cNvSpPr/>
            <p:nvPr/>
          </p:nvSpPr>
          <p:spPr>
            <a:xfrm>
              <a:off x="485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4" name=""/>
            <p:cNvSpPr/>
            <p:nvPr/>
          </p:nvSpPr>
          <p:spPr>
            <a:xfrm>
              <a:off x="485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5" name=""/>
            <p:cNvSpPr/>
            <p:nvPr/>
          </p:nvSpPr>
          <p:spPr>
            <a:xfrm>
              <a:off x="485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6" name=""/>
            <p:cNvSpPr/>
            <p:nvPr/>
          </p:nvSpPr>
          <p:spPr>
            <a:xfrm>
              <a:off x="485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7" name=""/>
            <p:cNvSpPr/>
            <p:nvPr/>
          </p:nvSpPr>
          <p:spPr>
            <a:xfrm>
              <a:off x="485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8" name=""/>
            <p:cNvSpPr/>
            <p:nvPr/>
          </p:nvSpPr>
          <p:spPr>
            <a:xfrm>
              <a:off x="485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89" name=""/>
            <p:cNvSpPr/>
            <p:nvPr/>
          </p:nvSpPr>
          <p:spPr>
            <a:xfrm>
              <a:off x="485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0" name=""/>
            <p:cNvSpPr/>
            <p:nvPr/>
          </p:nvSpPr>
          <p:spPr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1" name=""/>
            <p:cNvSpPr/>
            <p:nvPr/>
          </p:nvSpPr>
          <p:spPr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2" name=""/>
            <p:cNvSpPr/>
            <p:nvPr/>
          </p:nvSpPr>
          <p:spPr>
            <a:xfrm>
              <a:off x="5300" y="22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3" name=""/>
            <p:cNvSpPr/>
            <p:nvPr/>
          </p:nvSpPr>
          <p:spPr>
            <a:xfrm>
              <a:off x="5300" y="63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4" name=""/>
            <p:cNvSpPr/>
            <p:nvPr/>
          </p:nvSpPr>
          <p:spPr>
            <a:xfrm>
              <a:off x="5300" y="1034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5" name=""/>
            <p:cNvSpPr/>
            <p:nvPr/>
          </p:nvSpPr>
          <p:spPr>
            <a:xfrm>
              <a:off x="5300" y="1438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6" name=""/>
            <p:cNvSpPr/>
            <p:nvPr/>
          </p:nvSpPr>
          <p:spPr>
            <a:xfrm>
              <a:off x="5300" y="184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7" name=""/>
            <p:cNvSpPr/>
            <p:nvPr/>
          </p:nvSpPr>
          <p:spPr>
            <a:xfrm>
              <a:off x="5300" y="2247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8" name=""/>
            <p:cNvSpPr/>
            <p:nvPr/>
          </p:nvSpPr>
          <p:spPr>
            <a:xfrm>
              <a:off x="5300" y="265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799" name=""/>
            <p:cNvSpPr/>
            <p:nvPr/>
          </p:nvSpPr>
          <p:spPr>
            <a:xfrm>
              <a:off x="5300" y="3056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0" name=""/>
            <p:cNvSpPr/>
            <p:nvPr/>
          </p:nvSpPr>
          <p:spPr>
            <a:xfrm>
              <a:off x="5300" y="346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1" name=""/>
            <p:cNvSpPr/>
            <p:nvPr/>
          </p:nvSpPr>
          <p:spPr>
            <a:xfrm>
              <a:off x="5300" y="3865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2" name=""/>
            <p:cNvSpPr/>
            <p:nvPr/>
          </p:nvSpPr>
          <p:spPr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 w="0"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3" name=""/>
            <p:cNvSpPr/>
            <p:nvPr/>
          </p:nvSpPr>
          <p:spPr>
            <a:xfrm>
              <a:off x="349" y="3304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04" name=""/>
          <p:cNvGrpSpPr/>
          <p:nvPr/>
        </p:nvGrpSpPr>
        <p:grpSpPr>
          <a:xfrm>
            <a:off x="1066800" y="3444875"/>
            <a:ext cx="533400" cy="492125"/>
            <a:chOff x="96" y="2784"/>
            <a:chExt cx="1062" cy="981"/>
          </a:xfrm>
        </p:grpSpPr>
        <p:sp>
          <p:nvSpPr>
            <p:cNvPr id="70805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6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7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8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09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0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1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2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3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4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5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6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17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18" name=""/>
          <p:cNvGrpSpPr/>
          <p:nvPr/>
        </p:nvGrpSpPr>
        <p:grpSpPr>
          <a:xfrm>
            <a:off x="1066800" y="4552950"/>
            <a:ext cx="533400" cy="492125"/>
            <a:chOff x="96" y="2784"/>
            <a:chExt cx="1062" cy="981"/>
          </a:xfrm>
        </p:grpSpPr>
        <p:sp>
          <p:nvSpPr>
            <p:cNvPr id="70819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0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1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2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3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4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5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6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7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8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29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0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1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32" name=""/>
          <p:cNvGrpSpPr/>
          <p:nvPr/>
        </p:nvGrpSpPr>
        <p:grpSpPr>
          <a:xfrm>
            <a:off x="1066800" y="5562600"/>
            <a:ext cx="533400" cy="492125"/>
            <a:chOff x="96" y="2784"/>
            <a:chExt cx="1062" cy="981"/>
          </a:xfrm>
        </p:grpSpPr>
        <p:sp>
          <p:nvSpPr>
            <p:cNvPr id="70833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4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5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6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7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8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39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0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1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2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3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4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5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46" name=""/>
          <p:cNvGrpSpPr/>
          <p:nvPr/>
        </p:nvGrpSpPr>
        <p:grpSpPr>
          <a:xfrm>
            <a:off x="381000" y="3962400"/>
            <a:ext cx="533400" cy="492125"/>
            <a:chOff x="96" y="2784"/>
            <a:chExt cx="1062" cy="981"/>
          </a:xfrm>
        </p:grpSpPr>
        <p:sp>
          <p:nvSpPr>
            <p:cNvPr id="70847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8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49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0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1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2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3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4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5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6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7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8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59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60" name=""/>
          <p:cNvGrpSpPr/>
          <p:nvPr/>
        </p:nvGrpSpPr>
        <p:grpSpPr>
          <a:xfrm>
            <a:off x="381000" y="5070475"/>
            <a:ext cx="533400" cy="492125"/>
            <a:chOff x="96" y="2784"/>
            <a:chExt cx="1062" cy="981"/>
          </a:xfrm>
        </p:grpSpPr>
        <p:sp>
          <p:nvSpPr>
            <p:cNvPr id="70861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2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3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4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5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6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7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8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69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0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1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2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3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74" name=""/>
          <p:cNvGrpSpPr/>
          <p:nvPr/>
        </p:nvGrpSpPr>
        <p:grpSpPr>
          <a:xfrm>
            <a:off x="381000" y="6121400"/>
            <a:ext cx="533400" cy="492125"/>
            <a:chOff x="96" y="2784"/>
            <a:chExt cx="1062" cy="981"/>
          </a:xfrm>
        </p:grpSpPr>
        <p:sp>
          <p:nvSpPr>
            <p:cNvPr id="70875" name=""/>
            <p:cNvSpPr/>
            <p:nvPr/>
          </p:nvSpPr>
          <p:spPr>
            <a:xfrm>
              <a:off x="121" y="2784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6" name=""/>
            <p:cNvSpPr/>
            <p:nvPr/>
          </p:nvSpPr>
          <p:spPr>
            <a:xfrm>
              <a:off x="96" y="2789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7" name=""/>
            <p:cNvSpPr/>
            <p:nvPr/>
          </p:nvSpPr>
          <p:spPr>
            <a:xfrm>
              <a:off x="348" y="3254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8" name=""/>
            <p:cNvSpPr/>
            <p:nvPr/>
          </p:nvSpPr>
          <p:spPr>
            <a:xfrm>
              <a:off x="267" y="3295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79" name=""/>
            <p:cNvSpPr/>
            <p:nvPr/>
          </p:nvSpPr>
          <p:spPr>
            <a:xfrm>
              <a:off x="222" y="3022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0" name=""/>
            <p:cNvSpPr/>
            <p:nvPr/>
          </p:nvSpPr>
          <p:spPr>
            <a:xfrm>
              <a:off x="500" y="3345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1" name=""/>
            <p:cNvSpPr/>
            <p:nvPr/>
          </p:nvSpPr>
          <p:spPr>
            <a:xfrm>
              <a:off x="905" y="3158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2" name=""/>
            <p:cNvSpPr/>
            <p:nvPr/>
          </p:nvSpPr>
          <p:spPr>
            <a:xfrm>
              <a:off x="965" y="3153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3" name=""/>
            <p:cNvSpPr/>
            <p:nvPr/>
          </p:nvSpPr>
          <p:spPr>
            <a:xfrm>
              <a:off x="960" y="3204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4" name=""/>
            <p:cNvSpPr/>
            <p:nvPr/>
          </p:nvSpPr>
          <p:spPr>
            <a:xfrm>
              <a:off x="844" y="3285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5" name=""/>
            <p:cNvSpPr/>
            <p:nvPr/>
          </p:nvSpPr>
          <p:spPr>
            <a:xfrm>
              <a:off x="869" y="3340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6" name=""/>
            <p:cNvSpPr/>
            <p:nvPr/>
          </p:nvSpPr>
          <p:spPr>
            <a:xfrm>
              <a:off x="859" y="3386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70887" name=""/>
            <p:cNvSpPr/>
            <p:nvPr/>
          </p:nvSpPr>
          <p:spPr>
            <a:xfrm>
              <a:off x="996" y="3305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70888" name=""/>
          <p:cNvGrpSpPr/>
          <p:nvPr/>
        </p:nvGrpSpPr>
        <p:grpSpPr>
          <a:xfrm>
            <a:off x="6934200" y="-7938"/>
            <a:ext cx="2317750" cy="2063750"/>
            <a:chOff x="4080" y="-5"/>
            <a:chExt cx="1748" cy="1556"/>
          </a:xfrm>
        </p:grpSpPr>
        <p:sp>
          <p:nvSpPr>
            <p:cNvPr id="70889" name=""/>
            <p:cNvSpPr/>
            <p:nvPr/>
          </p:nvSpPr>
          <p:spPr>
            <a:xfrm>
              <a:off x="4161" y="-5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70890" name=""/>
            <p:cNvGrpSpPr/>
            <p:nvPr/>
          </p:nvGrpSpPr>
          <p:grpSpPr>
            <a:xfrm>
              <a:off x="4080" y="0"/>
              <a:ext cx="1748" cy="1551"/>
              <a:chOff x="2918" y="18"/>
              <a:chExt cx="2958" cy="2699"/>
            </a:xfrm>
          </p:grpSpPr>
          <p:sp>
            <p:nvSpPr>
              <p:cNvPr id="70891" name=""/>
              <p:cNvSpPr/>
              <p:nvPr/>
            </p:nvSpPr>
            <p:spPr>
              <a:xfrm>
                <a:off x="3060" y="18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2" name=""/>
              <p:cNvSpPr/>
              <p:nvPr/>
            </p:nvSpPr>
            <p:spPr>
              <a:xfrm>
                <a:off x="2918" y="18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3" name=""/>
              <p:cNvSpPr/>
              <p:nvPr/>
            </p:nvSpPr>
            <p:spPr>
              <a:xfrm>
                <a:off x="3621" y="1287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4" name=""/>
              <p:cNvSpPr/>
              <p:nvPr/>
            </p:nvSpPr>
            <p:spPr>
              <a:xfrm>
                <a:off x="3403" y="1403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5" name=""/>
              <p:cNvSpPr/>
              <p:nvPr/>
            </p:nvSpPr>
            <p:spPr>
              <a:xfrm>
                <a:off x="3272" y="645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6" name=""/>
              <p:cNvSpPr/>
              <p:nvPr/>
            </p:nvSpPr>
            <p:spPr>
              <a:xfrm>
                <a:off x="4046" y="1545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7" name=""/>
              <p:cNvSpPr/>
              <p:nvPr/>
            </p:nvSpPr>
            <p:spPr>
              <a:xfrm>
                <a:off x="5173" y="1024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8" name=""/>
              <p:cNvSpPr/>
              <p:nvPr/>
            </p:nvSpPr>
            <p:spPr>
              <a:xfrm>
                <a:off x="5340" y="1004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899" name=""/>
              <p:cNvSpPr/>
              <p:nvPr/>
            </p:nvSpPr>
            <p:spPr>
              <a:xfrm>
                <a:off x="5325" y="1201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900" name=""/>
              <p:cNvSpPr/>
              <p:nvPr/>
            </p:nvSpPr>
            <p:spPr>
              <a:xfrm>
                <a:off x="5001" y="1378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901" name=""/>
              <p:cNvSpPr/>
              <p:nvPr/>
            </p:nvSpPr>
            <p:spPr>
              <a:xfrm>
                <a:off x="5077" y="1540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902" name=""/>
              <p:cNvSpPr/>
              <p:nvPr/>
            </p:nvSpPr>
            <p:spPr>
              <a:xfrm>
                <a:off x="5042" y="1656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70903" name=""/>
              <p:cNvSpPr/>
              <p:nvPr/>
            </p:nvSpPr>
            <p:spPr>
              <a:xfrm>
                <a:off x="5421" y="1464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0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70904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0905" name=""/>
          <p:cNvSpPr/>
          <p:nvPr>
            <p:ph type="body" idx="1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0906" name=""/>
          <p:cNvSpPr/>
          <p:nvPr>
            <p:ph type="dt" sz="half" idx="2"/>
          </p:nvPr>
        </p:nvSpPr>
        <p:spPr>
          <a:xfrm>
            <a:off x="29845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70907" name=""/>
          <p:cNvSpPr/>
          <p:nvPr>
            <p:ph type="ftr" sz="quarter" idx="3"/>
          </p:nvPr>
        </p:nvSpPr>
        <p:spPr>
          <a:xfrm>
            <a:off x="3121025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C19CE496-8313-4739-A752-D174671ACCF5}" type="footer">
              <a:rPr sz="1400"/>
              <a:t/>
            </a:fld>
            <a:endParaRPr sz="1400"/>
          </a:p>
        </p:txBody>
      </p:sp>
      <p:sp>
        <p:nvSpPr>
          <p:cNvPr id="70908" name=""/>
          <p:cNvSpPr/>
          <p:nvPr>
            <p:ph type="sldNum" sz="quarter" idx="4"/>
          </p:nvPr>
        </p:nvSpPr>
        <p:spPr>
          <a:xfrm>
            <a:off x="65500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3487CEA4-74A4-4ED0-B6F8-32F34A79ED73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" pitchFamily="2" charset="2"/>
        <a:buChar char="Ø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 2" pitchFamily="18" charset="2"/>
        <a:buChar char="¡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 2" pitchFamily="18" charset="2"/>
        <a:buChar char="¡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wmf" /><Relationship Id="rId3" Type="http://schemas.openxmlformats.org/officeDocument/2006/relationships/image" Target="../media/image2.w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Relationship Id="rId7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2042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971550" y="1700212"/>
            <a:ext cx="7772400" cy="14620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t>现代社会调查方法</a:t>
            </a:r>
            <a:br/>
            <a:r>
              <a:rPr sz="2800"/>
              <a:t>Modern Social Survey Method</a:t>
            </a:r>
            <a:endParaRPr sz="2800"/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1692275" y="3644900"/>
            <a:ext cx="6624638" cy="24479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>
              <a:lnSpc>
                <a:spcPct val="80000"/>
              </a:lnSpc>
            </a:pPr>
            <a:r>
              <a:rPr sz="2400"/>
              <a:t>主讲:   李庆真 博士 副教授</a:t>
            </a:r>
            <a:endParaRPr sz="2400"/>
          </a:p>
          <a:p>
            <a:pPr lvl="0">
              <a:lnSpc>
                <a:spcPct val="80000"/>
              </a:lnSpc>
            </a:pP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联系方法： 15858267459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E-mail:        lzlqz@sina.</a:t>
            </a:r>
            <a:endParaRPr sz="2400"/>
          </a:p>
          <a:p>
            <a:pPr lvl="0">
              <a:lnSpc>
                <a:spcPct val="80000"/>
              </a:lnSpc>
            </a:pP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2011-8-23</a:t>
            </a:r>
            <a:endParaRPr sz="2400"/>
          </a:p>
          <a:p>
            <a:pPr lvl="0">
              <a:lnSpc>
                <a:spcPct val="80000"/>
              </a:lnSpc>
            </a:pPr>
            <a:r>
              <a:rPr sz="1000"/>
              <a:t>            </a:t>
            </a:r>
            <a:endParaRPr sz="1000"/>
          </a:p>
        </p:txBody>
      </p:sp>
      <p:pic>
        <p:nvPicPr>
          <p:cNvPr id="205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8" y="188912"/>
            <a:ext cx="2144712" cy="217963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05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092950" y="4581525"/>
            <a:ext cx="1868488" cy="17732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56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57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C9B9B74-3228-4FA1-972C-D0273B52DB50}" type="footer">
              <a:rPr sz="1400"/>
              <a:t/>
            </a:fld>
            <a:endParaRPr sz="1400"/>
          </a:p>
        </p:txBody>
      </p:sp>
      <p:sp>
        <p:nvSpPr>
          <p:cNvPr id="2058" name="TextBox 20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>
            <p:ph type="title" idx="4294967295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引子：</a:t>
            </a:r>
            <a:r>
              <a:rPr i="1">
                <a:ea typeface="华文琥珀" pitchFamily="2" charset="-122"/>
              </a:rPr>
              <a:t>“白领”生存真相大揭秘</a:t>
            </a:r>
            <a:endParaRPr i="1">
              <a:ea typeface="华文琥珀" pitchFamily="2" charset="-122"/>
            </a:endParaRPr>
          </a:p>
        </p:txBody>
      </p:sp>
      <p:sp>
        <p:nvSpPr>
          <p:cNvPr id="27651" name=""/>
          <p:cNvSpPr/>
          <p:nvPr>
            <p:ph type="body" idx="4294967295"/>
          </p:nvPr>
        </p:nvSpPr>
        <p:spPr>
          <a:xfrm>
            <a:off x="609600" y="1600200"/>
            <a:ext cx="3997325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000"/>
              <a:t>短信民谣：</a:t>
            </a:r>
            <a:endParaRPr sz="2000"/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表面风光，内心彷徨；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容颜未老，心已沧桑；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似乎有才，实为江郎；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成就难有，郁闷经常；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比骡子累，比蚂蚁忙 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比鸡起的早，比狗睡的晚；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比驴干的多，比猪吃的差；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比岳飞忠良，比赖昌星紧张；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扪心自问，能比谁强。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sz="2000"/>
              <a:t>——“焦虑”的城市中产阶层</a:t>
            </a:r>
            <a:endParaRPr sz="2000"/>
          </a:p>
        </p:txBody>
      </p:sp>
      <p:sp>
        <p:nvSpPr>
          <p:cNvPr id="27657" name=""/>
          <p:cNvSpPr/>
          <p:nvPr/>
        </p:nvSpPr>
        <p:spPr>
          <a:xfrm>
            <a:off x="6011862" y="6216650"/>
            <a:ext cx="25082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Tahoma" pitchFamily="34" charset="0"/>
              </a:rPr>
              <a:t>工作在城市、住居在郊区的白领在等候大巴</a:t>
            </a:r>
            <a:endParaRPr>
              <a:latin typeface="Tahoma" pitchFamily="34" charset="0"/>
            </a:endParaRPr>
          </a:p>
        </p:txBody>
      </p:sp>
      <p:pic>
        <p:nvPicPr>
          <p:cNvPr id="27660" name=""/>
          <p:cNvPicPr/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033962" y="1598612"/>
            <a:ext cx="3475038" cy="21256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7661" name="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5724525" y="4221162"/>
            <a:ext cx="2652712" cy="1981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6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6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D21904A-31B6-49E7-A130-B7935A28793C}" type="footer">
              <a:rPr sz="1400"/>
              <a:t/>
            </a:fld>
            <a:endParaRPr sz="1400"/>
          </a:p>
        </p:txBody>
      </p:sp>
      <p:sp>
        <p:nvSpPr>
          <p:cNvPr id="27664" name="TextBox 2766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"/>
          <p:cNvSpPr/>
          <p:nvPr>
            <p:ph type="title" idx="4294967295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i="1">
                <a:ea typeface="华文琥珀" pitchFamily="2" charset="-122"/>
              </a:rPr>
              <a:t>中产之惑……</a:t>
            </a:r>
            <a:endParaRPr i="1">
              <a:ea typeface="华文琥珀" pitchFamily="2" charset="-122"/>
            </a:endParaRPr>
          </a:p>
        </p:txBody>
      </p:sp>
      <p:sp>
        <p:nvSpPr>
          <p:cNvPr id="30723" name=""/>
          <p:cNvSpPr/>
          <p:nvPr>
            <p:ph type="body" idx="4294967295"/>
          </p:nvPr>
        </p:nvSpPr>
        <p:spPr>
          <a:xfrm>
            <a:off x="1187450" y="1989138"/>
            <a:ext cx="38100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>
                <a:ea typeface="楷体_GB2312" pitchFamily="49" charset="-122"/>
              </a:rPr>
              <a:t>以为，中产了，一切就好了，到头来却发现那个梦想的实现却是充满艰辛和矛盾的。他们，这些中产阶级的人士们，有的为工作所累，有的为物质所奴隶，有的也开始反思着被异化的最好的时光……</a:t>
            </a:r>
            <a:endParaRPr sz="24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4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>
                <a:ea typeface="楷体_GB2312" pitchFamily="49" charset="-122"/>
              </a:rPr>
              <a:t>中产之惑：我还是那个拥有让人羡慕的、时尚的生活方式的中产吗？</a:t>
            </a:r>
            <a:endParaRPr sz="2400">
              <a:ea typeface="楷体_GB2312" pitchFamily="49" charset="-122"/>
            </a:endParaRPr>
          </a:p>
        </p:txBody>
      </p:sp>
      <p:pic>
        <p:nvPicPr>
          <p:cNvPr id="30727" name=""/>
          <p:cNvPicPr/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848350" y="1600200"/>
            <a:ext cx="1831975" cy="216693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0728" name="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5692775" y="3932238"/>
            <a:ext cx="2143125" cy="21669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29" name=""/>
          <p:cNvSpPr/>
          <p:nvPr/>
        </p:nvSpPr>
        <p:spPr>
          <a:xfrm>
            <a:off x="5867400" y="6278562"/>
            <a:ext cx="24955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1400">
                <a:latin typeface="Tahoma" pitchFamily="34" charset="0"/>
              </a:rPr>
              <a:t>（图片来源：三联生活周刊）</a:t>
            </a:r>
            <a:br>
              <a:rPr>
                <a:latin typeface="Tahoma" pitchFamily="34" charset="0"/>
              </a:rPr>
            </a:br>
            <a:endParaRPr>
              <a:latin typeface="Tahoma" pitchFamily="34" charset="0"/>
            </a:endParaRPr>
          </a:p>
        </p:txBody>
      </p:sp>
      <p:sp>
        <p:nvSpPr>
          <p:cNvPr id="30730" name=""/>
          <p:cNvSpPr/>
          <p:nvPr/>
        </p:nvSpPr>
        <p:spPr>
          <a:xfrm>
            <a:off x="611188" y="6288088"/>
            <a:ext cx="4814888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1400">
                <a:latin typeface="Tahoma" pitchFamily="34" charset="0"/>
              </a:rPr>
              <a:t>资料来源：pick.cctv./20081117/101501_1.shtml</a:t>
            </a:r>
            <a:endParaRPr sz="1400">
              <a:latin typeface="Tahoma" pitchFamily="34" charset="0"/>
            </a:endParaRPr>
          </a:p>
        </p:txBody>
      </p:sp>
      <p:sp>
        <p:nvSpPr>
          <p:cNvPr id="307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073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028D211-D0E7-477D-AFD7-0EF805EF0847}" type="footer">
              <a:rPr sz="1400"/>
              <a:t/>
            </a:fld>
            <a:endParaRPr sz="1400"/>
          </a:p>
        </p:txBody>
      </p:sp>
      <p:sp>
        <p:nvSpPr>
          <p:cNvPr id="30733" name="TextBox 30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什么是“</a:t>
            </a:r>
            <a:r>
              <a:rPr>
                <a:ea typeface="华文琥珀" pitchFamily="2" charset="-122"/>
              </a:rPr>
              <a:t>真相</a:t>
            </a:r>
            <a:r>
              <a:t>”？</a:t>
            </a:r>
          </a:p>
        </p:txBody>
      </p:sp>
      <p:sp>
        <p:nvSpPr>
          <p:cNvPr id="34819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>
                <a:latin typeface="楷体_GB2312" pitchFamily="49" charset="-122"/>
                <a:ea typeface="楷体_GB2312" pitchFamily="49" charset="-122"/>
              </a:rPr>
              <a:t>什么是“真正”的真实？（巴比，2002：13）</a:t>
            </a:r>
            <a:endParaRPr sz="2800">
              <a:latin typeface="楷体_GB2312" pitchFamily="49" charset="-122"/>
              <a:ea typeface="楷体_GB2312" pitchFamily="49" charset="-122"/>
            </a:endParaRPr>
          </a:p>
          <a:p>
            <a:pPr lvl="3"/>
            <a:r>
              <a:rPr sz="1800">
                <a:latin typeface="楷体_GB2312" pitchFamily="49" charset="-122"/>
                <a:ea typeface="楷体_GB2312" pitchFamily="49" charset="-122"/>
              </a:rPr>
              <a:t>前现代观点：“眼见为实”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3"/>
            <a:r>
              <a:rPr sz="1800">
                <a:latin typeface="楷体_GB2312" pitchFamily="49" charset="-122"/>
                <a:ea typeface="楷体_GB2312" pitchFamily="49" charset="-122"/>
              </a:rPr>
              <a:t>现代观点：“仁者见仁、智者见智”、承认差异的正当性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3"/>
            <a:r>
              <a:rPr sz="1800">
                <a:latin typeface="楷体_GB2312" pitchFamily="49" charset="-122"/>
                <a:ea typeface="楷体_GB2312" pitchFamily="49" charset="-122"/>
              </a:rPr>
              <a:t>后现代观点：“根本没有客观事实可供观察，只有我们主观的各种观点而已”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sz="2800">
                <a:latin typeface="楷体_GB2312" pitchFamily="49" charset="-122"/>
                <a:ea typeface="楷体_GB2312" pitchFamily="49" charset="-122"/>
              </a:rPr>
              <a:t>学者不是记者，研究报告不是新闻报道</a:t>
            </a:r>
            <a:endParaRPr sz="2800"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sz="2800">
                <a:ea typeface="楷体_GB2312" pitchFamily="49" charset="-122"/>
              </a:rPr>
              <a:t>揭示真相，科学研究：</a:t>
            </a:r>
            <a:endParaRPr sz="2800">
              <a:ea typeface="楷体_GB2312" pitchFamily="49" charset="-122"/>
            </a:endParaRPr>
          </a:p>
          <a:p>
            <a:pPr lvl="3"/>
            <a:r>
              <a:rPr sz="1800">
                <a:ea typeface="楷体_GB2312" pitchFamily="49" charset="-122"/>
              </a:rPr>
              <a:t>理论</a:t>
            </a:r>
            <a:endParaRPr sz="1800">
              <a:ea typeface="楷体_GB2312" pitchFamily="49" charset="-122"/>
            </a:endParaRPr>
          </a:p>
          <a:p>
            <a:pPr lvl="3"/>
            <a:r>
              <a:rPr sz="1800">
                <a:ea typeface="楷体_GB2312" pitchFamily="49" charset="-122"/>
              </a:rPr>
              <a:t>资料搜集</a:t>
            </a:r>
            <a:endParaRPr sz="1800">
              <a:ea typeface="楷体_GB2312" pitchFamily="49" charset="-122"/>
            </a:endParaRPr>
          </a:p>
          <a:p>
            <a:pPr lvl="3"/>
            <a:r>
              <a:rPr sz="1800">
                <a:ea typeface="楷体_GB2312" pitchFamily="49" charset="-122"/>
              </a:rPr>
              <a:t>资料分析</a:t>
            </a:r>
            <a:endParaRPr sz="1800">
              <a:ea typeface="楷体_GB2312" pitchFamily="49" charset="-122"/>
            </a:endParaRPr>
          </a:p>
        </p:txBody>
      </p:sp>
      <p:pic>
        <p:nvPicPr>
          <p:cNvPr id="3482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4868862"/>
            <a:ext cx="2051050" cy="19891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2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48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59276F6-460A-4A74-AA35-FD9DF5C518E2}" type="footer">
              <a:rPr sz="1400"/>
              <a:t/>
            </a:fld>
            <a:endParaRPr sz="1400"/>
          </a:p>
        </p:txBody>
      </p:sp>
      <p:sp>
        <p:nvSpPr>
          <p:cNvPr id="34823" name="TextBox 348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"/>
          <p:cNvSpPr/>
          <p:nvPr>
            <p:ph type="title"/>
          </p:nvPr>
        </p:nvSpPr>
        <p:spPr>
          <a:xfrm>
            <a:off x="1042988" y="188912"/>
            <a:ext cx="7793038" cy="14620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《现代社会调查方法》</a:t>
            </a:r>
            <a:r>
              <a:rPr sz="4000"/>
              <a:t>框架结构</a:t>
            </a:r>
            <a:endParaRPr sz="4000"/>
          </a:p>
        </p:txBody>
      </p:sp>
      <p:sp>
        <p:nvSpPr>
          <p:cNvPr id="63491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492" name=""/>
          <p:cNvSpPr/>
          <p:nvPr/>
        </p:nvSpPr>
        <p:spPr>
          <a:xfrm>
            <a:off x="2484438" y="285273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选择课题</a:t>
            </a:r>
            <a:endParaRPr>
              <a:latin typeface="Tahoma" pitchFamily="34" charset="0"/>
            </a:endParaRPr>
          </a:p>
        </p:txBody>
      </p:sp>
      <p:sp>
        <p:nvSpPr>
          <p:cNvPr id="63493" name=""/>
          <p:cNvSpPr/>
          <p:nvPr/>
        </p:nvSpPr>
        <p:spPr>
          <a:xfrm>
            <a:off x="2484438" y="3573462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调查设计</a:t>
            </a:r>
            <a:endParaRPr>
              <a:latin typeface="Tahoma" pitchFamily="34" charset="0"/>
            </a:endParaRPr>
          </a:p>
        </p:txBody>
      </p:sp>
      <p:sp>
        <p:nvSpPr>
          <p:cNvPr id="63494" name=""/>
          <p:cNvSpPr/>
          <p:nvPr/>
        </p:nvSpPr>
        <p:spPr>
          <a:xfrm>
            <a:off x="2484438" y="4221162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抽样</a:t>
            </a:r>
            <a:endParaRPr>
              <a:latin typeface="Tahoma" pitchFamily="34" charset="0"/>
            </a:endParaRPr>
          </a:p>
        </p:txBody>
      </p:sp>
      <p:sp>
        <p:nvSpPr>
          <p:cNvPr id="63495" name=""/>
          <p:cNvSpPr/>
          <p:nvPr/>
        </p:nvSpPr>
        <p:spPr>
          <a:xfrm>
            <a:off x="2484438" y="494188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测量</a:t>
            </a:r>
            <a:endParaRPr>
              <a:latin typeface="Tahoma" pitchFamily="34" charset="0"/>
            </a:endParaRPr>
          </a:p>
        </p:txBody>
      </p:sp>
      <p:sp>
        <p:nvSpPr>
          <p:cNvPr id="63496" name=""/>
          <p:cNvSpPr/>
          <p:nvPr/>
        </p:nvSpPr>
        <p:spPr>
          <a:xfrm>
            <a:off x="2484438" y="558958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问卷设计</a:t>
            </a:r>
            <a:endParaRPr>
              <a:latin typeface="Tahoma" pitchFamily="34" charset="0"/>
            </a:endParaRPr>
          </a:p>
        </p:txBody>
      </p:sp>
      <p:sp>
        <p:nvSpPr>
          <p:cNvPr id="63497" name=""/>
          <p:cNvSpPr/>
          <p:nvPr/>
        </p:nvSpPr>
        <p:spPr>
          <a:xfrm>
            <a:off x="5580062" y="5516562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资料收集</a:t>
            </a:r>
            <a:endParaRPr>
              <a:latin typeface="Tahoma" pitchFamily="34" charset="0"/>
            </a:endParaRPr>
          </a:p>
        </p:txBody>
      </p:sp>
      <p:sp>
        <p:nvSpPr>
          <p:cNvPr id="63498" name=""/>
          <p:cNvSpPr/>
          <p:nvPr/>
        </p:nvSpPr>
        <p:spPr>
          <a:xfrm>
            <a:off x="5580062" y="4724400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资料处理</a:t>
            </a:r>
            <a:endParaRPr>
              <a:latin typeface="Tahoma" pitchFamily="34" charset="0"/>
            </a:endParaRPr>
          </a:p>
        </p:txBody>
      </p:sp>
      <p:sp>
        <p:nvSpPr>
          <p:cNvPr id="63499" name=""/>
          <p:cNvSpPr/>
          <p:nvPr/>
        </p:nvSpPr>
        <p:spPr>
          <a:xfrm>
            <a:off x="5580062" y="3933825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SPSS软件应用</a:t>
            </a:r>
            <a:endParaRPr>
              <a:latin typeface="Tahoma" pitchFamily="34" charset="0"/>
            </a:endParaRPr>
          </a:p>
        </p:txBody>
      </p:sp>
      <p:sp>
        <p:nvSpPr>
          <p:cNvPr id="63500" name=""/>
          <p:cNvSpPr/>
          <p:nvPr/>
        </p:nvSpPr>
        <p:spPr>
          <a:xfrm>
            <a:off x="5580062" y="306863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统计分析</a:t>
            </a:r>
            <a:endParaRPr>
              <a:latin typeface="Tahoma" pitchFamily="34" charset="0"/>
            </a:endParaRPr>
          </a:p>
        </p:txBody>
      </p:sp>
      <p:sp>
        <p:nvSpPr>
          <p:cNvPr id="63501" name=""/>
          <p:cNvSpPr/>
          <p:nvPr/>
        </p:nvSpPr>
        <p:spPr>
          <a:xfrm>
            <a:off x="5580062" y="220503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撰写调查报告</a:t>
            </a:r>
            <a:endParaRPr>
              <a:latin typeface="Tahoma" pitchFamily="34" charset="0"/>
            </a:endParaRPr>
          </a:p>
        </p:txBody>
      </p:sp>
      <p:sp>
        <p:nvSpPr>
          <p:cNvPr id="63502" name=""/>
          <p:cNvSpPr/>
          <p:nvPr/>
        </p:nvSpPr>
        <p:spPr>
          <a:xfrm>
            <a:off x="2195512" y="2997200"/>
            <a:ext cx="144462" cy="719138"/>
          </a:xfrm>
          <a:prstGeom prst="curvedRightArrow">
            <a:avLst>
              <a:gd name="adj1" fmla="val 96795"/>
              <a:gd name="adj2" fmla="val 198199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3" name=""/>
          <p:cNvSpPr/>
          <p:nvPr/>
        </p:nvSpPr>
        <p:spPr>
          <a:xfrm>
            <a:off x="2195512" y="3789362"/>
            <a:ext cx="144462" cy="647700"/>
          </a:xfrm>
          <a:prstGeom prst="curvedRightArrow">
            <a:avLst>
              <a:gd name="adj1" fmla="val 87179"/>
              <a:gd name="adj2" fmla="val 178511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4" name=""/>
          <p:cNvSpPr/>
          <p:nvPr/>
        </p:nvSpPr>
        <p:spPr>
          <a:xfrm>
            <a:off x="2195512" y="4581525"/>
            <a:ext cx="144462" cy="647700"/>
          </a:xfrm>
          <a:prstGeom prst="curvedRightArrow">
            <a:avLst>
              <a:gd name="adj1" fmla="val 87179"/>
              <a:gd name="adj2" fmla="val 178511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5" name=""/>
          <p:cNvSpPr/>
          <p:nvPr/>
        </p:nvSpPr>
        <p:spPr>
          <a:xfrm>
            <a:off x="2195512" y="5373688"/>
            <a:ext cx="144462" cy="720725"/>
          </a:xfrm>
          <a:prstGeom prst="curvedRightArrow">
            <a:avLst>
              <a:gd name="adj1" fmla="val 97009"/>
              <a:gd name="adj2" fmla="val 198636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6" name=""/>
          <p:cNvSpPr/>
          <p:nvPr/>
        </p:nvSpPr>
        <p:spPr>
          <a:xfrm>
            <a:off x="4140200" y="6165850"/>
            <a:ext cx="1944688" cy="287338"/>
          </a:xfrm>
          <a:prstGeom prst="curvedUpArrow">
            <a:avLst>
              <a:gd name="adj1" fmla="val 120695"/>
              <a:gd name="adj2" fmla="val 258561"/>
              <a:gd name="adj3" fmla="val 2928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7" name=""/>
          <p:cNvSpPr/>
          <p:nvPr/>
        </p:nvSpPr>
        <p:spPr>
          <a:xfrm rot="16200000">
            <a:off x="7163594" y="5445919"/>
            <a:ext cx="792162" cy="215900"/>
          </a:xfrm>
          <a:prstGeom prst="curvedUpArrow">
            <a:avLst>
              <a:gd name="adj1" fmla="val 102226"/>
              <a:gd name="adj2" fmla="val 176967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8" name=""/>
          <p:cNvSpPr/>
          <p:nvPr/>
        </p:nvSpPr>
        <p:spPr>
          <a:xfrm rot="16200000">
            <a:off x="7236619" y="4509294"/>
            <a:ext cx="792162" cy="215900"/>
          </a:xfrm>
          <a:prstGeom prst="curvedUpArrow">
            <a:avLst>
              <a:gd name="adj1" fmla="val 102226"/>
              <a:gd name="adj2" fmla="val 176967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09" name=""/>
          <p:cNvSpPr/>
          <p:nvPr/>
        </p:nvSpPr>
        <p:spPr>
          <a:xfrm rot="16200000">
            <a:off x="7163594" y="3717131"/>
            <a:ext cx="792162" cy="215900"/>
          </a:xfrm>
          <a:prstGeom prst="curvedUpArrow">
            <a:avLst>
              <a:gd name="adj1" fmla="val 102226"/>
              <a:gd name="adj2" fmla="val 176967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10" name=""/>
          <p:cNvSpPr/>
          <p:nvPr/>
        </p:nvSpPr>
        <p:spPr>
          <a:xfrm rot="16200000">
            <a:off x="7163594" y="2780506"/>
            <a:ext cx="792162" cy="215900"/>
          </a:xfrm>
          <a:prstGeom prst="curvedUpArrow">
            <a:avLst>
              <a:gd name="adj1" fmla="val 102226"/>
              <a:gd name="adj2" fmla="val 176967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11" name=""/>
          <p:cNvSpPr/>
          <p:nvPr/>
        </p:nvSpPr>
        <p:spPr>
          <a:xfrm>
            <a:off x="2484438" y="2205038"/>
            <a:ext cx="1800225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社会调查概述</a:t>
            </a:r>
            <a:endParaRPr>
              <a:latin typeface="Tahoma" pitchFamily="34" charset="0"/>
            </a:endParaRPr>
          </a:p>
        </p:txBody>
      </p:sp>
      <p:sp>
        <p:nvSpPr>
          <p:cNvPr id="63512" name=""/>
          <p:cNvSpPr/>
          <p:nvPr/>
        </p:nvSpPr>
        <p:spPr>
          <a:xfrm>
            <a:off x="2195512" y="2205038"/>
            <a:ext cx="144462" cy="719138"/>
          </a:xfrm>
          <a:prstGeom prst="curvedRightArrow">
            <a:avLst>
              <a:gd name="adj1" fmla="val 96795"/>
              <a:gd name="adj2" fmla="val 198199"/>
              <a:gd name="adj3" fmla="val 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351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35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BB232E1-9CE5-4AE5-9DA8-D928092BA257}" type="footer">
              <a:rPr sz="1400"/>
              <a:t/>
            </a:fld>
            <a:endParaRPr sz="1400"/>
          </a:p>
        </p:txBody>
      </p:sp>
      <p:sp>
        <p:nvSpPr>
          <p:cNvPr id="63515" name="TextBox 635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298450" y="228600"/>
            <a:ext cx="8540750" cy="9366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主要教材：风笑天系列（二）</a:t>
            </a:r>
            <a:endParaRPr sz="2800"/>
          </a:p>
        </p:txBody>
      </p:sp>
      <p:pic>
        <p:nvPicPr>
          <p:cNvPr id="14340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 rot="2040000">
            <a:off x="6507162" y="2749550"/>
            <a:ext cx="1997075" cy="20828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41" name=""/>
          <p:cNvPicPr/>
          <p:nvPr/>
        </p:nvPicPr>
        <p:blipFill>
          <a:blip r:embed="rId3"/>
          <a:stretch>
            <a:fillRect/>
          </a:stretch>
        </p:blipFill>
        <p:spPr>
          <a:xfrm rot="840000">
            <a:off x="4859338" y="2133600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42" name=""/>
          <p:cNvPicPr/>
          <p:nvPr/>
        </p:nvPicPr>
        <p:blipFill>
          <a:blip r:embed="rId4"/>
          <a:stretch>
            <a:fillRect/>
          </a:stretch>
        </p:blipFill>
        <p:spPr>
          <a:xfrm rot="19080000">
            <a:off x="755650" y="3068638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4343" name=""/>
          <p:cNvPicPr/>
          <p:nvPr/>
        </p:nvPicPr>
        <p:blipFill>
          <a:blip r:embed="rId5"/>
          <a:stretch>
            <a:fillRect/>
          </a:stretch>
        </p:blipFill>
        <p:spPr>
          <a:xfrm rot="20760000">
            <a:off x="2627312" y="2133600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E2020D5-55B3-46C6-BCEC-C3C376024998}" type="footer">
              <a:rPr sz="1400"/>
              <a:t/>
            </a:fld>
            <a:endParaRPr sz="1400"/>
          </a:p>
        </p:txBody>
      </p:sp>
      <p:sp>
        <p:nvSpPr>
          <p:cNvPr id="14346" name="TextBox 143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title"/>
          </p:nvPr>
        </p:nvSpPr>
        <p:spPr>
          <a:xfrm>
            <a:off x="1116012" y="188912"/>
            <a:ext cx="7793038" cy="14620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补充读物（二）：国内著作</a:t>
            </a:r>
            <a:endParaRPr sz="2800"/>
          </a:p>
        </p:txBody>
      </p:sp>
      <p:pic>
        <p:nvPicPr>
          <p:cNvPr id="1638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563938" y="1916112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38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092950" y="1916112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39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95288" y="2708275"/>
            <a:ext cx="3024188" cy="29527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391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292725" y="3284538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392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3563938" y="4508500"/>
            <a:ext cx="1798638" cy="19446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393" name=""/>
          <p:cNvPicPr/>
          <p:nvPr>
            <p:ph type="body" idx="4294967295"/>
          </p:nvPr>
        </p:nvPicPr>
        <p:blipFill>
          <a:blip r:embed="rId7"/>
          <a:stretch>
            <a:fillRect/>
          </a:stretch>
        </p:blipFill>
        <p:spPr>
          <a:xfrm>
            <a:off x="7380288" y="4437062"/>
            <a:ext cx="1368425" cy="19113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639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39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1A38E03-6839-4E61-ACE8-BEEB7AFBB5A6}" type="footer">
              <a:rPr sz="1400"/>
              <a:t/>
            </a:fld>
            <a:endParaRPr sz="1400"/>
          </a:p>
        </p:txBody>
      </p:sp>
      <p:sp>
        <p:nvSpPr>
          <p:cNvPr id="16396" name="TextBox 163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/>
              <a:t>一、研究社会的方式</a:t>
            </a:r>
            <a:endParaRPr sz="4000"/>
          </a:p>
        </p:txBody>
      </p:sp>
      <p:sp>
        <p:nvSpPr>
          <p:cNvPr id="37891" name=""/>
          <p:cNvSpPr/>
          <p:nvPr>
            <p:ph type="body" idx="4294967295"/>
          </p:nvPr>
        </p:nvSpPr>
        <p:spPr>
          <a:xfrm>
            <a:off x="1187450" y="1989138"/>
            <a:ext cx="79565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/>
              <a:t>“世界真奇妙”——</a:t>
            </a:r>
            <a:r>
              <a:rPr sz="2000" i="1">
                <a:ea typeface="华文琥珀" pitchFamily="2" charset="-122"/>
              </a:rPr>
              <a:t>我们是如何知道的</a:t>
            </a:r>
            <a:r>
              <a:rPr sz="2000"/>
              <a:t>？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/>
              <a:t>寻求真实——知识的来源：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一般的人类探索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传统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权威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（常识、媒体的神话、个人经验）（纽曼，2007：6-9）</a:t>
            </a:r>
            <a:endParaRPr sz="18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/>
              <a:t>日常生活中经常犯的一些错误：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不确切的观察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过度概化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选择性观察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非逻辑推理（赌徒谬误）</a:t>
            </a:r>
            <a:endParaRPr sz="1800">
              <a:ea typeface="楷体_GB2312" pitchFamily="49" charset="-122"/>
            </a:endParaRPr>
          </a:p>
          <a:p>
            <a:pPr lvl="2">
              <a:lnSpc>
                <a:spcPct val="80000"/>
              </a:lnSpc>
              <a:buNone/>
            </a:pPr>
            <a:r>
              <a:rPr sz="1600">
                <a:ea typeface="楷体_GB2312" pitchFamily="49" charset="-122"/>
              </a:rPr>
              <a:t>（巴比，2005：10-12）</a:t>
            </a:r>
            <a:endParaRPr sz="16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/>
              <a:t>科学的认知方法：研究社会的四种方式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ea typeface="楷体_GB2312" pitchFamily="49" charset="-122"/>
              </a:rPr>
              <a:t>实验研究、实地研究、文献研究、</a:t>
            </a:r>
            <a:r>
              <a:rPr sz="1800">
                <a:solidFill>
                  <a:schemeClr val="hlink"/>
                </a:solidFill>
                <a:ea typeface="楷体_GB2312" pitchFamily="49" charset="-122"/>
              </a:rPr>
              <a:t>调查研究</a:t>
            </a:r>
            <a:endParaRPr sz="1800">
              <a:ea typeface="楷体_GB2312" pitchFamily="49" charset="-122"/>
            </a:endParaRPr>
          </a:p>
        </p:txBody>
      </p:sp>
      <p:sp>
        <p:nvSpPr>
          <p:cNvPr id="378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78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DE291A5-FA0A-4394-8CBE-4DFD51D96AF9}" type="footer">
              <a:rPr sz="1400"/>
              <a:t/>
            </a:fld>
            <a:endParaRPr sz="1400"/>
          </a:p>
        </p:txBody>
      </p:sp>
      <p:sp>
        <p:nvSpPr>
          <p:cNvPr id="37894" name="TextBox 378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/>
              <a:t>（2）实地研究</a:t>
            </a:r>
            <a:endParaRPr sz="3200"/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1182688" y="2017712"/>
            <a:ext cx="7772400" cy="45069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实地研究（Field Research）是一种研究者以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不带理论预设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的方式，深入到研究现象的生活背景中，以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观察和访谈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等方法收集资料，并通过对这些资料的分析达到对研究对象的理解和阐释的研究方式。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最早是由人类学和民族学方法发展而来：田野观察。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定性研究：参与观察、深度访谈、个案研究、民族志、扎根理论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例：怀特的《街角社会》、“车友会”的社会学考察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优点：直观性、可靠性（百闻不如一见）、非介入性（非参与观察）、直接接触（参与观察）。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缺点：表面性和偶然性、受时空限制（微观调查）、观察误差、耗时长、资料难以量化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25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C3DF85E-4C99-4232-A418-3C99FF03159D}" type="footer">
              <a:rPr sz="1400"/>
              <a:t/>
            </a:fld>
            <a:endParaRPr sz="1400"/>
          </a:p>
        </p:txBody>
      </p:sp>
      <p:sp>
        <p:nvSpPr>
          <p:cNvPr id="22534" name="TextBox 22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表1-1：研究法与资料收集方法的关系</a:t>
            </a:r>
            <a:endParaRPr sz="2800"/>
          </a:p>
        </p:txBody>
      </p:sp>
      <p:sp>
        <p:nvSpPr>
          <p:cNvPr id="46083" name=""/>
          <p:cNvSpPr/>
          <p:nvPr>
            <p:ph type="body" idx="4294967295"/>
          </p:nvPr>
        </p:nvSpPr>
        <p:spPr>
          <a:xfrm>
            <a:off x="1187450" y="1844675"/>
            <a:ext cx="7772400" cy="42878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1800"/>
              <a:t>（袁方，1997：138）</a:t>
            </a:r>
            <a:endParaRPr sz="1800"/>
          </a:p>
        </p:txBody>
      </p:sp>
      <p:sp>
        <p:nvSpPr>
          <p:cNvPr id="46084" name=""/>
          <p:cNvSpPr/>
          <p:nvPr/>
        </p:nvSpPr>
        <p:spPr>
          <a:xfrm>
            <a:off x="4787900" y="2133600"/>
            <a:ext cx="1295400" cy="360362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研究课题</a:t>
            </a:r>
            <a:endParaRPr>
              <a:latin typeface="Tahoma" pitchFamily="34" charset="0"/>
            </a:endParaRPr>
          </a:p>
        </p:txBody>
      </p:sp>
      <p:sp>
        <p:nvSpPr>
          <p:cNvPr id="46085" name=""/>
          <p:cNvSpPr/>
          <p:nvPr/>
        </p:nvSpPr>
        <p:spPr>
          <a:xfrm>
            <a:off x="1835150" y="3068638"/>
            <a:ext cx="1368425" cy="43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实地研究</a:t>
            </a:r>
            <a:endParaRPr>
              <a:latin typeface="Tahoma" pitchFamily="34" charset="0"/>
            </a:endParaRPr>
          </a:p>
        </p:txBody>
      </p:sp>
      <p:sp>
        <p:nvSpPr>
          <p:cNvPr id="46086" name=""/>
          <p:cNvSpPr/>
          <p:nvPr/>
        </p:nvSpPr>
        <p:spPr>
          <a:xfrm>
            <a:off x="3851275" y="3068638"/>
            <a:ext cx="1368425" cy="43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统计调查</a:t>
            </a:r>
            <a:endParaRPr>
              <a:latin typeface="Tahoma" pitchFamily="34" charset="0"/>
            </a:endParaRPr>
          </a:p>
        </p:txBody>
      </p:sp>
      <p:sp>
        <p:nvSpPr>
          <p:cNvPr id="46087" name=""/>
          <p:cNvSpPr/>
          <p:nvPr/>
        </p:nvSpPr>
        <p:spPr>
          <a:xfrm>
            <a:off x="5795962" y="3068638"/>
            <a:ext cx="1296988" cy="43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实验</a:t>
            </a:r>
            <a:endParaRPr>
              <a:latin typeface="Tahoma" pitchFamily="34" charset="0"/>
            </a:endParaRPr>
          </a:p>
        </p:txBody>
      </p:sp>
      <p:sp>
        <p:nvSpPr>
          <p:cNvPr id="46088" name=""/>
          <p:cNvSpPr/>
          <p:nvPr/>
        </p:nvSpPr>
        <p:spPr>
          <a:xfrm>
            <a:off x="7667625" y="3068638"/>
            <a:ext cx="1225550" cy="43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文献研究</a:t>
            </a:r>
            <a:endParaRPr>
              <a:latin typeface="Tahoma" pitchFamily="34" charset="0"/>
            </a:endParaRPr>
          </a:p>
        </p:txBody>
      </p:sp>
      <p:sp>
        <p:nvSpPr>
          <p:cNvPr id="46089" name=""/>
          <p:cNvSpPr/>
          <p:nvPr/>
        </p:nvSpPr>
        <p:spPr>
          <a:xfrm>
            <a:off x="1835150" y="4076700"/>
            <a:ext cx="1368425" cy="187325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Tahoma" pitchFamily="34" charset="0"/>
              </a:rPr>
              <a:t>观察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深度访谈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结构式访问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问卷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文献收集</a:t>
            </a:r>
            <a:endParaRPr>
              <a:latin typeface="Tahoma" pitchFamily="34" charset="0"/>
            </a:endParaRPr>
          </a:p>
        </p:txBody>
      </p:sp>
      <p:sp>
        <p:nvSpPr>
          <p:cNvPr id="46090" name=""/>
          <p:cNvSpPr/>
          <p:nvPr/>
        </p:nvSpPr>
        <p:spPr>
          <a:xfrm>
            <a:off x="3851275" y="4076700"/>
            <a:ext cx="1368425" cy="187325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Tahoma" pitchFamily="34" charset="0"/>
              </a:rPr>
              <a:t>问卷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结构式访问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深度访谈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观察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文献收集</a:t>
            </a:r>
            <a:endParaRPr>
              <a:latin typeface="Tahoma" pitchFamily="34" charset="0"/>
            </a:endParaRPr>
          </a:p>
        </p:txBody>
      </p:sp>
      <p:sp>
        <p:nvSpPr>
          <p:cNvPr id="46091" name=""/>
          <p:cNvSpPr/>
          <p:nvPr/>
        </p:nvSpPr>
        <p:spPr>
          <a:xfrm>
            <a:off x="5795962" y="4076700"/>
            <a:ext cx="1296988" cy="187325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Tahoma" pitchFamily="34" charset="0"/>
              </a:rPr>
              <a:t>问卷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观察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结构式访问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深度访谈</a:t>
            </a:r>
            <a:endParaRPr>
              <a:latin typeface="Tahoma" pitchFamily="34" charset="0"/>
            </a:endParaRPr>
          </a:p>
          <a:p>
            <a:pPr lvl="0"/>
            <a:r>
              <a:rPr>
                <a:latin typeface="Tahoma" pitchFamily="34" charset="0"/>
              </a:rPr>
              <a:t>文献收集</a:t>
            </a:r>
            <a:endParaRPr>
              <a:latin typeface="Tahoma" pitchFamily="34" charset="0"/>
            </a:endParaRPr>
          </a:p>
        </p:txBody>
      </p:sp>
      <p:sp>
        <p:nvSpPr>
          <p:cNvPr id="46092" name=""/>
          <p:cNvSpPr/>
          <p:nvPr/>
        </p:nvSpPr>
        <p:spPr>
          <a:xfrm>
            <a:off x="7667625" y="4076700"/>
            <a:ext cx="1225550" cy="187325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历史比较</a:t>
            </a:r>
            <a:endParaRPr>
              <a:latin typeface="Tahoma" pitchFamily="34" charset="0"/>
            </a:endParaRPr>
          </a:p>
          <a:p>
            <a:pPr lvl="0" algn="ctr"/>
            <a:r>
              <a:rPr>
                <a:latin typeface="Tahoma" pitchFamily="34" charset="0"/>
              </a:rPr>
              <a:t>分析</a:t>
            </a:r>
            <a:endParaRPr>
              <a:latin typeface="Tahoma" pitchFamily="34" charset="0"/>
            </a:endParaRPr>
          </a:p>
          <a:p>
            <a:pPr lvl="0" algn="ctr"/>
            <a:endParaRPr>
              <a:latin typeface="Tahoma" pitchFamily="34" charset="0"/>
            </a:endParaRPr>
          </a:p>
          <a:p>
            <a:pPr lvl="0" algn="ctr"/>
            <a:r>
              <a:rPr>
                <a:latin typeface="Tahoma" pitchFamily="34" charset="0"/>
              </a:rPr>
              <a:t>统计资料</a:t>
            </a:r>
            <a:endParaRPr>
              <a:latin typeface="Tahoma" pitchFamily="34" charset="0"/>
            </a:endParaRPr>
          </a:p>
          <a:p>
            <a:pPr lvl="0" algn="ctr"/>
            <a:r>
              <a:rPr>
                <a:latin typeface="Tahoma" pitchFamily="34" charset="0"/>
              </a:rPr>
              <a:t>分析</a:t>
            </a:r>
            <a:endParaRPr>
              <a:latin typeface="Tahoma" pitchFamily="34" charset="0"/>
            </a:endParaRPr>
          </a:p>
          <a:p>
            <a:pPr lvl="0" algn="ctr"/>
            <a:endParaRPr>
              <a:latin typeface="Tahoma" pitchFamily="34" charset="0"/>
            </a:endParaRPr>
          </a:p>
          <a:p>
            <a:pPr lvl="0" algn="ctr"/>
            <a:r>
              <a:rPr>
                <a:latin typeface="Tahoma" pitchFamily="34" charset="0"/>
              </a:rPr>
              <a:t>内容分析</a:t>
            </a:r>
            <a:endParaRPr>
              <a:latin typeface="Tahoma" pitchFamily="34" charset="0"/>
            </a:endParaRPr>
          </a:p>
        </p:txBody>
      </p:sp>
      <p:sp>
        <p:nvSpPr>
          <p:cNvPr id="46093" name=""/>
          <p:cNvSpPr/>
          <p:nvPr/>
        </p:nvSpPr>
        <p:spPr>
          <a:xfrm>
            <a:off x="468312" y="3068638"/>
            <a:ext cx="935038" cy="4318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研究法</a:t>
            </a:r>
            <a:endParaRPr>
              <a:latin typeface="Tahoma" pitchFamily="34" charset="0"/>
            </a:endParaRPr>
          </a:p>
        </p:txBody>
      </p:sp>
      <p:sp>
        <p:nvSpPr>
          <p:cNvPr id="46094" name=""/>
          <p:cNvSpPr/>
          <p:nvPr/>
        </p:nvSpPr>
        <p:spPr>
          <a:xfrm>
            <a:off x="468312" y="4652962"/>
            <a:ext cx="935038" cy="720725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>
                <a:latin typeface="Tahoma" pitchFamily="34" charset="0"/>
              </a:rPr>
              <a:t>资料收</a:t>
            </a:r>
            <a:endParaRPr>
              <a:latin typeface="Tahoma" pitchFamily="34" charset="0"/>
            </a:endParaRPr>
          </a:p>
          <a:p>
            <a:pPr lvl="0" algn="ctr"/>
            <a:r>
              <a:rPr>
                <a:latin typeface="Tahoma" pitchFamily="34" charset="0"/>
              </a:rPr>
              <a:t>集方法</a:t>
            </a:r>
            <a:endParaRPr>
              <a:latin typeface="Tahoma" pitchFamily="34" charset="0"/>
            </a:endParaRPr>
          </a:p>
        </p:txBody>
      </p:sp>
      <p:cxnSp>
        <p:nvCxnSpPr>
          <p:cNvPr id="46095" name=""/>
          <p:cNvCxnSpPr/>
          <p:nvPr/>
        </p:nvCxnSpPr>
        <p:spPr>
          <a:xfrm flipH="1">
            <a:off x="2555875" y="2492375"/>
            <a:ext cx="2808288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096" name=""/>
          <p:cNvCxnSpPr/>
          <p:nvPr/>
        </p:nvCxnSpPr>
        <p:spPr>
          <a:xfrm flipH="1">
            <a:off x="4643438" y="2492375"/>
            <a:ext cx="720725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097" name=""/>
          <p:cNvCxnSpPr/>
          <p:nvPr/>
        </p:nvCxnSpPr>
        <p:spPr>
          <a:xfrm>
            <a:off x="5435600" y="2492375"/>
            <a:ext cx="1008062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098" name=""/>
          <p:cNvCxnSpPr/>
          <p:nvPr/>
        </p:nvCxnSpPr>
        <p:spPr>
          <a:xfrm>
            <a:off x="5435600" y="2492375"/>
            <a:ext cx="2881312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099" name=""/>
          <p:cNvCxnSpPr/>
          <p:nvPr/>
        </p:nvCxnSpPr>
        <p:spPr>
          <a:xfrm flipH="1">
            <a:off x="2555875" y="3500438"/>
            <a:ext cx="0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100" name=""/>
          <p:cNvCxnSpPr/>
          <p:nvPr/>
        </p:nvCxnSpPr>
        <p:spPr>
          <a:xfrm flipH="1">
            <a:off x="4572000" y="3500438"/>
            <a:ext cx="0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101" name=""/>
          <p:cNvCxnSpPr/>
          <p:nvPr/>
        </p:nvCxnSpPr>
        <p:spPr>
          <a:xfrm flipH="1">
            <a:off x="6443662" y="3500438"/>
            <a:ext cx="0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46102" name=""/>
          <p:cNvCxnSpPr/>
          <p:nvPr/>
        </p:nvCxnSpPr>
        <p:spPr>
          <a:xfrm flipH="1">
            <a:off x="8316912" y="3500438"/>
            <a:ext cx="0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4610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610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A8279E-2ACB-4490-AFC8-EE175F848C20}" type="footer">
              <a:rPr sz="1400"/>
              <a:t/>
            </a:fld>
            <a:endParaRPr sz="1400"/>
          </a:p>
        </p:txBody>
      </p:sp>
      <p:sp>
        <p:nvSpPr>
          <p:cNvPr id="46105" name="TextBox 461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/>
              <a:t>本书的界定：</a:t>
            </a:r>
            <a:endParaRPr sz="2800"/>
          </a:p>
        </p:txBody>
      </p:sp>
      <p:sp>
        <p:nvSpPr>
          <p:cNvPr id="47108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/>
              <a:t>定义：</a:t>
            </a:r>
            <a:endParaRPr sz="2000"/>
          </a:p>
          <a:p>
            <a:pPr lvl="0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社会调查（survey research）指的是一种采用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自填式问卷或结构式访问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的方法，系统地、直接地从一个取自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总体的样本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那里收集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量化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资料，并通过对这些资料的</a:t>
            </a:r>
            <a:r>
              <a:rPr sz="20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统计分析</a:t>
            </a:r>
            <a:r>
              <a:rPr sz="2000">
                <a:latin typeface="楷体_GB2312" pitchFamily="49" charset="-122"/>
                <a:ea typeface="楷体_GB2312" pitchFamily="49" charset="-122"/>
              </a:rPr>
              <a:t>来认识社会现象及其规律的社会研究方式。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/>
              <a:t>特征：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1、系统性和程序性（有别于日常生活观察）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2、以自填式问卷和结构式访问为收集资料的方法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3、是抽样调查（总体、样本）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4、直接性，手资料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5、本质：定量的研究方式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6、既包括收集资料又包括分析资料</a:t>
            </a:r>
            <a:endParaRPr sz="18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710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71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607084B-7624-433F-A832-93AFBC9412E1}" type="footer">
              <a:rPr sz="1400"/>
              <a:t/>
            </a:fld>
            <a:endParaRPr sz="1400"/>
          </a:p>
        </p:txBody>
      </p:sp>
      <p:sp>
        <p:nvSpPr>
          <p:cNvPr id="47111" name="TextBox 471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/>
              <a:t>三、社会调查的作用</a:t>
            </a:r>
            <a:endParaRPr sz="4000"/>
          </a:p>
        </p:txBody>
      </p:sp>
      <p:sp>
        <p:nvSpPr>
          <p:cNvPr id="50179" name=""/>
          <p:cNvSpPr/>
          <p:nvPr>
            <p:ph type="body" idx="4294967295"/>
          </p:nvPr>
        </p:nvSpPr>
        <p:spPr>
          <a:xfrm>
            <a:off x="1182688" y="2017712"/>
            <a:ext cx="7772400" cy="4435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描述现状</a:t>
            </a: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解释原因</a:t>
            </a: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预测趋势</a:t>
            </a: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社会科学研究方法的特殊价值就在于提供探究事物的合乎</a:t>
            </a:r>
            <a:r>
              <a:rPr sz="24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逻辑</a:t>
            </a:r>
            <a:r>
              <a:rPr sz="2400">
                <a:latin typeface="楷体_GB2312" pitchFamily="49" charset="-122"/>
                <a:ea typeface="楷体_GB2312" pitchFamily="49" charset="-122"/>
              </a:rPr>
              <a:t>和利于观察的方法。社会科学研究方法可以帮助我们</a:t>
            </a:r>
            <a:r>
              <a:rPr sz="2400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超越个人的偏见，超越个人的眼界来看世界</a:t>
            </a:r>
            <a:r>
              <a:rPr sz="2400">
                <a:latin typeface="楷体_GB2312" pitchFamily="49" charset="-122"/>
                <a:ea typeface="楷体_GB2312" pitchFamily="49" charset="-122"/>
              </a:rPr>
              <a:t>（巴比，2002：4）。</a:t>
            </a: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社会调查可运用于：</a:t>
            </a:r>
            <a:endParaRPr sz="24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某一人群的社会特征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某一人群的社会行为或活动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某一人群的意见和态度</a:t>
            </a:r>
            <a:endParaRPr sz="20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5018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692150"/>
            <a:ext cx="2743200" cy="2743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018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01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7852382-81E6-4465-86E5-0AC3B9326C04}" type="footer">
              <a:rPr sz="1400"/>
              <a:t/>
            </a:fld>
            <a:endParaRPr sz="1400"/>
          </a:p>
        </p:txBody>
      </p:sp>
      <p:sp>
        <p:nvSpPr>
          <p:cNvPr id="50189" name="TextBox 501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/>
              <a:t>（1）普遍调查</a:t>
            </a:r>
            <a:r>
              <a:rPr sz="3200">
                <a:ea typeface="楷体_GB2312" pitchFamily="49" charset="-122"/>
              </a:rPr>
              <a:t>（entire population survey)</a:t>
            </a:r>
            <a:endParaRPr sz="3200">
              <a:ea typeface="楷体_GB2312" pitchFamily="49" charset="-122"/>
            </a:endParaRPr>
          </a:p>
        </p:txBody>
      </p:sp>
      <p:sp>
        <p:nvSpPr>
          <p:cNvPr id="52227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>
                <a:ea typeface="楷体_GB2312" pitchFamily="49" charset="-122"/>
              </a:rPr>
              <a:t>普查：人口普查最典型</a:t>
            </a:r>
            <a:endParaRPr sz="2400">
              <a:ea typeface="楷体_GB2312" pitchFamily="49" charset="-122"/>
            </a:endParaRPr>
          </a:p>
          <a:p>
            <a:pPr lvl="0"/>
            <a:r>
              <a:rPr sz="2400">
                <a:ea typeface="楷体_GB2312" pitchFamily="49" charset="-122"/>
              </a:rPr>
              <a:t>两种方式：统计报表、直接登记</a:t>
            </a:r>
            <a:endParaRPr sz="2400">
              <a:ea typeface="楷体_GB2312" pitchFamily="49" charset="-122"/>
            </a:endParaRPr>
          </a:p>
          <a:p>
            <a:pPr lvl="0"/>
            <a:endParaRPr sz="2400">
              <a:ea typeface="楷体_GB2312" pitchFamily="49" charset="-122"/>
            </a:endParaRPr>
          </a:p>
          <a:p>
            <a:pPr lvl="0"/>
            <a:r>
              <a:rPr sz="2400">
                <a:ea typeface="楷体_GB2312" pitchFamily="49" charset="-122"/>
              </a:rPr>
              <a:t>优点：全面性和准确性</a:t>
            </a:r>
            <a:endParaRPr sz="2400">
              <a:ea typeface="楷体_GB2312" pitchFamily="49" charset="-122"/>
            </a:endParaRPr>
          </a:p>
          <a:p>
            <a:pPr lvl="0"/>
            <a:r>
              <a:rPr sz="2400">
                <a:ea typeface="楷体_GB2312" pitchFamily="49" charset="-122"/>
              </a:rPr>
              <a:t>局限：工作量大、花费大、组织工作庞杂；调查项目不能多，难以深入</a:t>
            </a:r>
            <a:endParaRPr sz="2400">
              <a:ea typeface="楷体_GB2312" pitchFamily="49" charset="-122"/>
            </a:endParaRPr>
          </a:p>
          <a:p>
            <a:pPr lvl="0">
              <a:buNone/>
            </a:pPr>
            <a:endParaRPr sz="2400">
              <a:ea typeface="楷体_GB2312" pitchFamily="49" charset="-122"/>
            </a:endParaRPr>
          </a:p>
        </p:txBody>
      </p:sp>
      <p:sp>
        <p:nvSpPr>
          <p:cNvPr id="522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22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D5C0952-17B2-42D2-808E-60D5420181E1}" type="footer">
              <a:rPr sz="1400"/>
              <a:t/>
            </a:fld>
            <a:endParaRPr sz="1400"/>
          </a:p>
        </p:txBody>
      </p:sp>
      <p:sp>
        <p:nvSpPr>
          <p:cNvPr id="52230" name="TextBox 522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"/>
          <p:cNvSpPr/>
          <p:nvPr>
            <p:ph type="title"/>
          </p:nvPr>
        </p:nvSpPr>
        <p:spPr>
          <a:xfrm>
            <a:off x="298450" y="658812"/>
            <a:ext cx="8540750" cy="7127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五、社会调查的历史</a:t>
            </a:r>
          </a:p>
        </p:txBody>
      </p:sp>
      <p:sp>
        <p:nvSpPr>
          <p:cNvPr id="56323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/>
              <a:t>（一）古代社会调查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中国：</a:t>
            </a:r>
            <a:endParaRPr sz="2400"/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大禹治水时代，全国人口和土地（《后汉书》）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春秋战国：治理国家、改良社会（管仲、商鞅</a:t>
            </a:r>
            <a:endParaRPr sz="20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/>
              <a:t>西方：</a:t>
            </a:r>
            <a:endParaRPr sz="2400"/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瘟疫之后，上帝对摩西和亚伦的儿子以利撒神父说：“对二十岁以上的以色列子民进行普查……”《旧约圣经》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古埃及、古印度、古巴比伦：为了治理而进行普查（人口、土地、牲畜和家奴）。</a:t>
            </a:r>
            <a:endParaRPr sz="20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400"/>
              <a:t>古代社会调查的特点：</a:t>
            </a:r>
            <a:endParaRPr sz="2400"/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缺乏理论指导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调查方法原始、简单、直观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没有专门调查机构和人员</a:t>
            </a:r>
            <a:endParaRPr sz="20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400">
              <a:ea typeface="楷体_GB2312" pitchFamily="49" charset="-122"/>
            </a:endParaRPr>
          </a:p>
        </p:txBody>
      </p:sp>
      <p:sp>
        <p:nvSpPr>
          <p:cNvPr id="563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63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C298E58-3FE4-476E-9455-68266D9C11BB}" type="footer">
              <a:rPr sz="1400"/>
              <a:t/>
            </a:fld>
            <a:endParaRPr sz="1400"/>
          </a:p>
        </p:txBody>
      </p:sp>
      <p:sp>
        <p:nvSpPr>
          <p:cNvPr id="56326" name="TextBox 563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/>
              <a:t>（三）现代社会调查</a:t>
            </a:r>
            <a:endParaRPr sz="3200"/>
          </a:p>
        </p:txBody>
      </p:sp>
      <p:sp>
        <p:nvSpPr>
          <p:cNvPr id="59395" name=""/>
          <p:cNvSpPr/>
          <p:nvPr>
            <p:ph type="body" idx="4294967295"/>
          </p:nvPr>
        </p:nvSpPr>
        <p:spPr>
          <a:xfrm>
            <a:off x="609600" y="1196975"/>
            <a:ext cx="8153400" cy="53276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/>
              <a:t>现代社会调查方法形成的主要标志：</a:t>
            </a:r>
            <a:endParaRPr sz="2000"/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数理统计学的发展及其在社会调查中的运用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专门的社会调查机构的出现（财团的支持）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latin typeface="楷体_GB2312" pitchFamily="49" charset="-122"/>
                <a:ea typeface="楷体_GB2312" pitchFamily="49" charset="-122"/>
              </a:rPr>
              <a:t>电子技术的运用（1966斯坦福大学SPSS)</a:t>
            </a:r>
            <a:endParaRPr sz="20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社会调查方法课程在高校的普遍开设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endParaRPr sz="18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/>
              <a:t>现代社会调查的发展趋势：</a:t>
            </a:r>
            <a:endParaRPr sz="2000"/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广泛化（主题、内容、范围）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科学化（迪尔凯姆，拉扎斯菲尔德：量化）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现代化（照相机、录音机、摄像机、电话、计算机）</a:t>
            </a:r>
            <a:endParaRPr sz="20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专业化（高校、市场调研机构、民意调查机构的发展</a:t>
            </a:r>
            <a:r>
              <a:rPr sz="1800">
                <a:ea typeface="楷体_GB2312" pitchFamily="49" charset="-122"/>
              </a:rPr>
              <a:t>）</a:t>
            </a:r>
            <a:endParaRPr sz="1800"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endParaRPr sz="1800"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ea typeface="楷体_GB2312" pitchFamily="49" charset="-122"/>
              </a:rPr>
              <a:t>例：芝加哥学派：托马斯、帕克（城市问题、移民问题）</a:t>
            </a:r>
            <a:endParaRPr sz="2000">
              <a:ea typeface="楷体_GB2312" pitchFamily="49" charset="-122"/>
            </a:endParaRPr>
          </a:p>
        </p:txBody>
      </p:sp>
      <p:sp>
        <p:nvSpPr>
          <p:cNvPr id="593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93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883F55D-66DD-4CF3-B7CD-82D968D2609A}" type="footer">
              <a:rPr sz="1400"/>
              <a:t/>
            </a:fld>
            <a:endParaRPr sz="1400"/>
          </a:p>
        </p:txBody>
      </p:sp>
      <p:sp>
        <p:nvSpPr>
          <p:cNvPr id="59398" name="TextBox 593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5" name="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None/>
            </a:pPr>
            <a:r>
              <a:rPr>
                <a:ea typeface="楷体_GB2312" pitchFamily="49" charset="-122"/>
              </a:rPr>
              <a:t>2. 抽样方法的完善</a:t>
            </a:r>
            <a:endParaRPr>
              <a:ea typeface="楷体_GB2312" pitchFamily="49" charset="-122"/>
            </a:endParaRPr>
          </a:p>
          <a:p>
            <a:pPr lvl="1"/>
            <a:r>
              <a:rPr>
                <a:ea typeface="楷体_GB2312" pitchFamily="49" charset="-122"/>
              </a:rPr>
              <a:t> </a:t>
            </a:r>
            <a:r>
              <a:rPr b="1"/>
              <a:t>1928年 英国费希尔（FISHET）确立了抽样调查理论。</a:t>
            </a:r>
            <a:r>
              <a:t> </a:t>
            </a:r>
          </a:p>
          <a:p>
            <a:pPr lvl="1"/>
            <a:r>
              <a:rPr>
                <a:ea typeface="楷体_GB2312" pitchFamily="49" charset="-122"/>
              </a:rPr>
              <a:t>1935年，GALLUP民意调查所的成立</a:t>
            </a:r>
            <a:endParaRPr>
              <a:ea typeface="楷体_GB2312" pitchFamily="49" charset="-122"/>
            </a:endParaRPr>
          </a:p>
          <a:p>
            <a:pPr lvl="1"/>
            <a:r>
              <a:rPr>
                <a:ea typeface="楷体_GB2312" pitchFamily="49" charset="-122"/>
              </a:rPr>
              <a:t> 英国 戈塞特  小样本的t检验法</a:t>
            </a:r>
            <a:endParaRPr>
              <a:ea typeface="楷体_GB2312" pitchFamily="49" charset="-122"/>
            </a:endParaRPr>
          </a:p>
          <a:p>
            <a:pPr lvl="1">
              <a:buNone/>
            </a:pPr>
            <a:r>
              <a:rPr>
                <a:ea typeface="楷体_GB2312" pitchFamily="49" charset="-122"/>
              </a:rPr>
              <a:t>——从配额抽样（非概率抽样）到概率抽样（随机原则）</a:t>
            </a:r>
            <a:endParaRPr>
              <a:ea typeface="楷体_GB2312" pitchFamily="49" charset="-122"/>
            </a:endParaRPr>
          </a:p>
          <a:p>
            <a:pPr lvl="1">
              <a:buNone/>
            </a:pPr>
            <a:r>
              <a:rPr>
                <a:ea typeface="楷体_GB2312" pitchFamily="49" charset="-122"/>
              </a:rPr>
              <a:t>——估算抽样误差</a:t>
            </a:r>
            <a:endParaRPr>
              <a:ea typeface="楷体_GB2312" pitchFamily="49" charset="-122"/>
            </a:endParaRPr>
          </a:p>
          <a:p>
            <a:pPr lvl="0"/>
            <a:endParaRPr>
              <a:ea typeface="楷体_GB2312" pitchFamily="49" charset="-122"/>
            </a:endParaRPr>
          </a:p>
        </p:txBody>
      </p:sp>
      <p:sp>
        <p:nvSpPr>
          <p:cNvPr id="747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47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40639BA-D028-45AF-B70C-9512F051D2AF}" type="footer">
              <a:rPr sz="1400"/>
              <a:t/>
            </a:fld>
            <a:endParaRPr sz="1400"/>
          </a:p>
        </p:txBody>
      </p:sp>
      <p:sp>
        <p:nvSpPr>
          <p:cNvPr id="74758" name="TextBox 747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/>
              <a:t>（四）中国近现代的社会调查</a:t>
            </a:r>
            <a:endParaRPr sz="3200"/>
          </a:p>
        </p:txBody>
      </p:sp>
      <p:sp>
        <p:nvSpPr>
          <p:cNvPr id="60419" name=""/>
          <p:cNvSpPr/>
          <p:nvPr>
            <p:ph type="body" idx="4294967295"/>
          </p:nvPr>
        </p:nvSpPr>
        <p:spPr>
          <a:xfrm>
            <a:off x="611188" y="1268412"/>
            <a:ext cx="8151812" cy="48307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000"/>
              <a:t>19世纪末20世纪初，西方传教士在华调查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1878 美传教士史密斯在山东：《中国农村生活》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1914-1915 美传教士伯吉斯对北京302名黄包车夫进行调查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1918-1919 美教授古尔普在广东潮州 《华南乡村生活》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/>
              <a:t>20世纪20年代，走向本土化，中国学者成为调查主体</a:t>
            </a:r>
            <a:endParaRPr sz="2000"/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1926年中国出现两个社会调查机构：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北京 陶孟和、李景汉“中华教育文化基金董事会社会调查部”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南京 陈翰笙“国立中央研究院社会科学研究所社会学组”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宋体" pitchFamily="2" charset="-122"/>
              </a:rPr>
              <a:t>费孝通：《江村经济》、《乡土中国》</a:t>
            </a:r>
            <a:endParaRPr sz="2000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宋体" pitchFamily="2" charset="-122"/>
              </a:rPr>
              <a:t>毛泽东：《中国社会各阶级的分析》（1926）、《湖南农民运动考察报告》（1927），等等</a:t>
            </a:r>
            <a:endParaRPr sz="2000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000">
                <a:latin typeface="宋体" pitchFamily="2" charset="-122"/>
              </a:rPr>
              <a:t>当代中国的社会调查</a:t>
            </a:r>
            <a:endParaRPr sz="2000">
              <a:latin typeface="宋体" pitchFamily="2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人口普查；婚姻、家庭、生育、农业、城市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农民工课题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</a:pPr>
            <a:r>
              <a:rPr sz="1800">
                <a:latin typeface="楷体_GB2312" pitchFamily="49" charset="-122"/>
                <a:ea typeface="楷体_GB2312" pitchFamily="49" charset="-122"/>
              </a:rPr>
              <a:t>CGSS2003，CGSS2005（中国综合社会调查：香港科大&amp;中国人民大学）</a:t>
            </a:r>
            <a:endParaRPr sz="18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04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04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A4122F3-C9DC-4931-A444-5301F0893E40}" type="footer">
              <a:rPr sz="1400"/>
              <a:t/>
            </a:fld>
            <a:endParaRPr sz="1400"/>
          </a:p>
        </p:txBody>
      </p:sp>
      <p:sp>
        <p:nvSpPr>
          <p:cNvPr id="60422" name="TextBox 604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现代社会调查方法(1)共34页，您现在浏览的是第17页!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https://d.book118.com/476132042210010040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吉祥如意">
  <a:themeElements>
    <a:clrScheme name="">
      <a:dk1>
        <a:srgbClr val="FFFFFF"/>
      </a:dk1>
      <a:lt1>
        <a:srgbClr val="000000"/>
      </a:lt1>
      <a:dk2>
        <a:srgbClr val="DDDDDD"/>
      </a:dk2>
      <a:lt2>
        <a:srgbClr val="E40000"/>
      </a:lt2>
      <a:accent1>
        <a:srgbClr val="E1F4FF"/>
      </a:accent1>
      <a:accent2>
        <a:srgbClr val="FFE2C5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CC"/>
      </a:hlink>
      <a:folHlink>
        <a:srgbClr val="9F9FB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E40000"/>
        </a:lt2>
        <a:accent1>
          <a:srgbClr val="E1F4FF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9F9FBF"/>
        </a:folHlink>
      </a:clrScheme>
    </a:extraClrScheme>
    <a:extraClrScheme>
      <a:clrScheme name="">
        <a:dk1>
          <a:srgbClr val="EAEAEA"/>
        </a:dk1>
        <a:lt1>
          <a:srgbClr val="59582D"/>
        </a:lt1>
        <a:dk2>
          <a:srgbClr val="D9D9D9"/>
        </a:dk2>
        <a:lt2>
          <a:srgbClr val="666699"/>
        </a:lt2>
        <a:accent1>
          <a:srgbClr val="CCECFF"/>
        </a:accent1>
        <a:accent2>
          <a:srgbClr val="B2D2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3366"/>
        </a:hlink>
        <a:folHlink>
          <a:srgbClr val="92B9E0"/>
        </a:folHlink>
      </a:clrScheme>
    </a:extraClrScheme>
    <a:extraClrScheme>
      <a:clrScheme name="">
        <a:dk1>
          <a:srgbClr val="FFFFCC"/>
        </a:dk1>
        <a:lt1>
          <a:srgbClr val="000099"/>
        </a:lt1>
        <a:dk2>
          <a:srgbClr val="FFD9B3"/>
        </a:dk2>
        <a:lt2>
          <a:srgbClr val="004000"/>
        </a:lt2>
        <a:accent1>
          <a:srgbClr val="FFD9D9"/>
        </a:accent1>
        <a:accent2>
          <a:srgbClr val="DDDDD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FFAB57"/>
        </a:folHlink>
      </a:clrScheme>
    </a:extraClrScheme>
    <a:extraClrScheme>
      <a:clrScheme name="">
        <a:dk1>
          <a:srgbClr val="DCE8E2"/>
        </a:dk1>
        <a:lt1>
          <a:srgbClr val="000000"/>
        </a:lt1>
        <a:dk2>
          <a:srgbClr val="C4C4D8"/>
        </a:dk2>
        <a:lt2>
          <a:srgbClr val="0033CC"/>
        </a:lt2>
        <a:accent1>
          <a:srgbClr val="FFFFFF"/>
        </a:accent1>
        <a:accent2>
          <a:srgbClr val="A9CFB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666699"/>
        </a:folHlink>
      </a:clrScheme>
    </a:extraClrScheme>
    <a:extraClrScheme>
      <a:clrScheme name="">
        <a:dk1>
          <a:srgbClr val="E5FFFF"/>
        </a:dk1>
        <a:lt1>
          <a:srgbClr val="606090"/>
        </a:lt1>
        <a:dk2>
          <a:srgbClr val="91DAFF"/>
        </a:dk2>
        <a:lt2>
          <a:srgbClr val="0000CC"/>
        </a:lt2>
        <a:accent1>
          <a:srgbClr val="EAEAEA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3DB77A"/>
        </a:folHlink>
      </a:clrScheme>
    </a:extraClrScheme>
    <a:extraClrScheme>
      <a:clrScheme name="">
        <a:dk1>
          <a:srgbClr val="FFDDBB"/>
        </a:dk1>
        <a:lt1>
          <a:srgbClr val="CC0066"/>
        </a:lt1>
        <a:dk2>
          <a:srgbClr val="C0C0C0"/>
        </a:dk2>
        <a:lt2>
          <a:srgbClr val="000000"/>
        </a:lt2>
        <a:accent1>
          <a:srgbClr val="FFFFCC"/>
        </a:accent1>
        <a:accent2>
          <a:srgbClr val="FF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8EB37D"/>
        </a:folHlink>
      </a:clrScheme>
    </a:extraClrScheme>
    <a:extraClrScheme>
      <a:clrScheme name="">
        <a:dk1>
          <a:srgbClr val="800000"/>
        </a:dk1>
        <a:lt1>
          <a:srgbClr val="FFFF99"/>
        </a:lt1>
        <a:dk2>
          <a:srgbClr val="B6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FF6600"/>
        </a:folHlink>
      </a:clrScheme>
    </a:extraClrScheme>
    <a:extraClrScheme>
      <a:clrScheme name="">
        <a:dk1>
          <a:srgbClr val="1C1C1C"/>
        </a:dk1>
        <a:lt1>
          <a:srgbClr val="FFFFFF"/>
        </a:lt1>
        <a:dk2>
          <a:srgbClr val="808080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FF99"/>
        </a:hlink>
        <a:folHlink>
          <a:srgbClr val="E436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宋体</vt:lpstr>
      <vt:lpstr>Wingdings</vt:lpstr>
      <vt:lpstr>Wingdings 2</vt:lpstr>
      <vt:lpstr>华文琥珀</vt:lpstr>
      <vt:lpstr>楷体_GB2312</vt:lpstr>
      <vt:lpstr>Tahoma</vt:lpstr>
      <vt:lpstr>Office Theme</vt:lpstr>
      <vt:lpstr>现代社会调查方法Modern Social Survey Method</vt:lpstr>
      <vt:lpstr>引子：“白领”生存真相大揭秘</vt:lpstr>
      <vt:lpstr>中产之惑……</vt:lpstr>
      <vt:lpstr>什么是“真相”？</vt:lpstr>
      <vt:lpstr>《现代社会调查方法》框架结构</vt:lpstr>
      <vt:lpstr>主要教材：风笑天系列（二）</vt:lpstr>
      <vt:lpstr>补充读物（二）：国内著作</vt:lpstr>
      <vt:lpstr>一、研究社会的方式</vt:lpstr>
      <vt:lpstr>（2）实地研究</vt:lpstr>
      <vt:lpstr>表1-1：研究法与资料收集方法的关系</vt:lpstr>
      <vt:lpstr>本书的界定：</vt:lpstr>
      <vt:lpstr>三、社会调查的作用</vt:lpstr>
      <vt:lpstr>（1）普遍调查（entire population survey)</vt:lpstr>
      <vt:lpstr>五、社会调查的历史</vt:lpstr>
      <vt:lpstr>（三）现代社会调查</vt:lpstr>
      <vt:lpstr>PowerPoint Presentation</vt:lpstr>
      <vt:lpstr>（四）中国近现代的社会调查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2024-09-07T08:16:48.181</cp:lastPrinted>
  <dcterms:created xsi:type="dcterms:W3CDTF">2024-09-07T00:16:48Z</dcterms:created>
  <dcterms:modified xsi:type="dcterms:W3CDTF">2024-09-07T00:16:49Z</dcterms:modified>
</cp:coreProperties>
</file>