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4EDCEA9-49B6-478F-A9C9-FDDFDBB688B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AB79F8A-FDD7-4AA6-95D2-B5DC60EB022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E715B93-0F86-46FB-A7BD-6E1D3410C26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EA0F5DC-8533-499F-BA8E-959FE7BFA58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E490732-3F48-4208-9801-0B68A06BFCD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8A7806B-E32A-4998-8E6F-AC2CC8184DC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BA69064-2159-4B65-AB9F-AEEA5A9EC2C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7DE35E7-7880-4EC9-977F-4B66F7BBD89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0032F84-6CA8-4E0C-A7D7-3189C2AAE4E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FE42567-834B-4B5C-94A8-8FAF6557E53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CE66D55-8B4C-47AD-A217-18D45BF4DA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76134130154010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chemeClr val="dk1"/>
                </a:solidFill>
                <a:latin typeface="Microsoft Yahei"/>
                <a:ea typeface="Microsoft Yahei"/>
                <a:cs typeface="Microsoft Yahei"/>
              </a:rPr>
              <a:t>小儿遗尿英文</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introduction</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Symptoms and manifestations of enuresis in children</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Diagnosis and evaluation of enuresis in children</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Treatment and intervention of enuresis in children</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solidFill>
                <a:latin typeface="Microsoft Yahei"/>
                <a:ea typeface="Microsoft Yahei"/>
                <a:cs typeface="Microsoft Yahei"/>
              </a:rPr>
              <a:t>目</a:t>
            </a:r>
          </a:p>
          <a:p>
            <a:pPr algn="ctr">
              <a:lnSpc>
                <a:spcPct val="125000"/>
              </a:lnSpc>
            </a:pPr>
            <a:r>
              <a:rPr lang="en-US" sz="7650" b="1">
                <a:solidFill>
                  <a:srgbClr val="FFFFFF"/>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Prevention and nursing of enuresis in children</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Rehabilitation and prognosis of enuresis in children</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solidFill>
                <a:latin typeface="Microsoft Yahei"/>
                <a:ea typeface="Microsoft Yahei"/>
                <a:cs typeface="Microsoft Yahei"/>
              </a:rPr>
              <a:t>目</a:t>
            </a:r>
          </a:p>
          <a:p>
            <a:pPr algn="ctr">
              <a:lnSpc>
                <a:spcPct val="125000"/>
              </a:lnSpc>
            </a:pPr>
            <a:r>
              <a:rPr lang="en-US" sz="7650" b="1">
                <a:solidFill>
                  <a:srgbClr val="FFFFFF"/>
                </a:solidFill>
                <a:latin typeface="Microsoft Yahei"/>
                <a:ea typeface="Microsoft Yahei"/>
                <a:cs typeface="Microsoft Yahei"/>
              </a:rPr>
              <a:t>录</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solidFill>
                <a:latin typeface="Microsoft Yahei"/>
                <a:ea typeface="Microsoft Yahei"/>
                <a:cs typeface="Microsoft Yahei"/>
              </a:rPr>
              <a:t>01</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solidFill>
                <a:latin typeface="Microsoft Yahei"/>
                <a:ea typeface="Microsoft Yahei"/>
                <a:cs typeface="Microsoft Yahei"/>
              </a:rPr>
              <a:t>introduction</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 Enuresis in children refers to the phenomenon of unconscious urination during sleep in children aged 3 and above.</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Definition</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 Enuresis in children is a common disease in childhood, with a incidence rate of 5 ~10%, and more boys than girls. This disease has a certain impact on the growth, development, and mental health of children, and requires timely treatment and management.</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Overview</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Definition and Overview</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Genetic factors</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 Enuresis in children has obvious familial clustering, and genetics is one of the important pathogenic factors of this disease.</a:t>
            </a:r>
          </a:p>
        </p:txBody>
      </p:sp>
      <p:sp>
        <p:nvSpPr>
          <p:cNvPr id="7" name="AutoShape 7"/>
          <p:cNvSpPr/>
          <p:nvPr/>
        </p:nvSpPr>
        <p:spPr>
          <a:xfrm>
            <a:off x="-545608" y="2453663"/>
            <a:ext cx="3870955" cy="3870955"/>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pic>
        <p:nvPicPr>
          <p:cNvPr id="8" name="Picture 8"/>
          <p:cNvPicPr>
            <a:picLocks noChangeAspect="1"/>
          </p:cNvPicPr>
          <p:nvPr/>
        </p:nvPicPr>
        <p:blipFill>
          <a:blip r:embed="rId2">
            <a:alphaModFix/>
          </a:blip>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Physiological factors</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 Some children may have problems such as small bladder capacity, insufficient secretion of antidiuretic hormone at night, and difficulty waking up and urinating in a timely manner.</a:t>
            </a:r>
          </a:p>
        </p:txBody>
      </p:sp>
      <p:sp>
        <p:nvSpPr>
          <p:cNvPr id="14" name="AutoShape 14"/>
          <p:cNvSpPr/>
          <p:nvPr/>
        </p:nvSpPr>
        <p:spPr>
          <a:xfrm>
            <a:off x="3629637" y="4875521"/>
            <a:ext cx="638131" cy="63813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Psychological factors</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 Enuresis in children may be related to their psychological state, such as emotional tension, anxiety, and poor family environment.</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Cause of onset</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solidFill>
                <a:latin typeface="Microsoft Yahei"/>
                <a:ea typeface="Microsoft Yahei"/>
                <a:cs typeface="Microsoft Yahei"/>
              </a:rPr>
              <a:t>02</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solidFill>
                <a:latin typeface="Microsoft Yahei"/>
                <a:ea typeface="Microsoft Yahei"/>
                <a:cs typeface="Microsoft Yahei"/>
              </a:rPr>
              <a:t>Symptoms and manifestations of enuresis in children</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50940" y="1500214"/>
            <a:ext cx="1609344" cy="1609344"/>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 name="AutoShape 3"/>
          <p:cNvSpPr/>
          <p:nvPr/>
        </p:nvSpPr>
        <p:spPr>
          <a:xfrm>
            <a:off x="1085171" y="1500214"/>
            <a:ext cx="1609344" cy="160934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AutoShape 4"/>
          <p:cNvSpPr/>
          <p:nvPr/>
        </p:nvSpPr>
        <p:spPr>
          <a:xfrm>
            <a:off x="9382477" y="1500214"/>
            <a:ext cx="1609344" cy="1609344"/>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5" name="AutoShape 5"/>
          <p:cNvSpPr/>
          <p:nvPr/>
        </p:nvSpPr>
        <p:spPr>
          <a:xfrm>
            <a:off x="6616708" y="1500214"/>
            <a:ext cx="1609344" cy="160934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6" name="TextBox 6"/>
          <p:cNvSpPr txBox="1"/>
          <p:nvPr/>
        </p:nvSpPr>
        <p:spPr>
          <a:xfrm>
            <a:off x="625434"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solidFill>
                <a:latin typeface="Microsoft Yahei"/>
                <a:ea typeface="Microsoft Yahei"/>
                <a:cs typeface="Microsoft Yahei"/>
              </a:rPr>
              <a:t>Night enuresis</a:t>
            </a:r>
          </a:p>
        </p:txBody>
      </p:sp>
      <p:sp>
        <p:nvSpPr>
          <p:cNvPr id="7" name="TextBox 7"/>
          <p:cNvSpPr txBox="1"/>
          <p:nvPr/>
        </p:nvSpPr>
        <p:spPr>
          <a:xfrm>
            <a:off x="625434"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 Children involuntarily urinate while asleep, manifested as bedwetting.</a:t>
            </a:r>
          </a:p>
        </p:txBody>
      </p:sp>
      <p:sp>
        <p:nvSpPr>
          <p:cNvPr id="8" name="TextBox 8"/>
          <p:cNvSpPr txBox="1"/>
          <p:nvPr/>
        </p:nvSpPr>
        <p:spPr>
          <a:xfrm>
            <a:off x="3431316"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 Children are unable to control urination while in a conscious state, manifested as urination in their pants or urinary incontinence.</a:t>
            </a:r>
          </a:p>
        </p:txBody>
      </p:sp>
      <p:sp>
        <p:nvSpPr>
          <p:cNvPr id="9" name="TextBox 9"/>
          <p:cNvSpPr txBox="1"/>
          <p:nvPr/>
        </p:nvSpPr>
        <p:spPr>
          <a:xfrm>
            <a:off x="6197085"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 Children urinate frequently, but with less urine output each time.</a:t>
            </a:r>
          </a:p>
        </p:txBody>
      </p:sp>
      <p:sp>
        <p:nvSpPr>
          <p:cNvPr id="10" name="TextBox 10"/>
          <p:cNvSpPr txBox="1"/>
          <p:nvPr/>
        </p:nvSpPr>
        <p:spPr>
          <a:xfrm>
            <a:off x="8962853"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 Children suddenly develop a strong desire to urinate, which is difficult to control.</a:t>
            </a:r>
          </a:p>
        </p:txBody>
      </p:sp>
      <p:sp>
        <p:nvSpPr>
          <p:cNvPr id="11" name="TextBox 11"/>
          <p:cNvSpPr txBox="1"/>
          <p:nvPr/>
        </p:nvSpPr>
        <p:spPr>
          <a:xfrm>
            <a:off x="3414511"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solidFill>
                <a:latin typeface="Microsoft Yahei"/>
                <a:ea typeface="Microsoft Yahei"/>
                <a:cs typeface="Microsoft Yahei"/>
              </a:rPr>
              <a:t>Enuresis during the day</a:t>
            </a:r>
          </a:p>
        </p:txBody>
      </p:sp>
      <p:sp>
        <p:nvSpPr>
          <p:cNvPr id="12" name="TextBox 12"/>
          <p:cNvSpPr txBox="1"/>
          <p:nvPr/>
        </p:nvSpPr>
        <p:spPr>
          <a:xfrm>
            <a:off x="6180280"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solidFill>
                <a:latin typeface="Microsoft Yahei"/>
                <a:ea typeface="Microsoft Yahei"/>
                <a:cs typeface="Microsoft Yahei"/>
              </a:rPr>
              <a:t>Urinary frequency</a:t>
            </a:r>
          </a:p>
        </p:txBody>
      </p:sp>
      <p:sp>
        <p:nvSpPr>
          <p:cNvPr id="13" name="TextBox 13"/>
          <p:cNvSpPr txBox="1"/>
          <p:nvPr/>
        </p:nvSpPr>
        <p:spPr>
          <a:xfrm>
            <a:off x="8946049"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solidFill>
                <a:latin typeface="Microsoft Yahei"/>
                <a:ea typeface="Microsoft Yahei"/>
                <a:cs typeface="Microsoft Yahei"/>
              </a:rPr>
              <a:t>Urinary urgency</a:t>
            </a:r>
          </a:p>
        </p:txBody>
      </p:sp>
      <p:sp>
        <p:nvSpPr>
          <p:cNvPr id="14" name="Freeform 14"/>
          <p:cNvSpPr/>
          <p:nvPr/>
        </p:nvSpPr>
        <p:spPr>
          <a:xfrm>
            <a:off x="1551674" y="1945132"/>
            <a:ext cx="676339" cy="719509"/>
          </a:xfrm>
          <a:custGeom>
            <a:rect l="l" t="t" r="r" b="b"/>
            <a:pathLst>
              <a:path w="304800" h="304800">
                <a:moveTo>
                  <a:pt x="45720" y="91440"/>
                </a:moveTo>
                <a:cubicBezTo>
                  <a:pt x="45720" y="74676"/>
                  <a:pt x="59436" y="60960"/>
                  <a:pt x="76200" y="60960"/>
                </a:cubicBezTo>
                <a:lnTo>
                  <a:pt x="198120" y="60960"/>
                </a:lnTo>
                <a:lnTo>
                  <a:pt x="259080" y="0"/>
                </a:lnTo>
                <a:lnTo>
                  <a:pt x="289560" y="0"/>
                </a:lnTo>
                <a:lnTo>
                  <a:pt x="289560" y="243840"/>
                </a:lnTo>
                <a:lnTo>
                  <a:pt x="259080" y="243840"/>
                </a:lnTo>
                <a:lnTo>
                  <a:pt x="198120" y="182880"/>
                </a:lnTo>
                <a:lnTo>
                  <a:pt x="76200" y="182880"/>
                </a:lnTo>
                <a:cubicBezTo>
                  <a:pt x="59369" y="182880"/>
                  <a:pt x="45720" y="169231"/>
                  <a:pt x="45720" y="152400"/>
                </a:cubicBezTo>
                <a:lnTo>
                  <a:pt x="45720" y="152400"/>
                </a:lnTo>
                <a:lnTo>
                  <a:pt x="15240" y="152400"/>
                </a:lnTo>
                <a:lnTo>
                  <a:pt x="15240" y="91440"/>
                </a:lnTo>
                <a:lnTo>
                  <a:pt x="45720" y="91440"/>
                </a:lnTo>
                <a:close/>
                <a:moveTo>
                  <a:pt x="167640" y="228600"/>
                </a:moveTo>
                <a:lnTo>
                  <a:pt x="167640" y="304800"/>
                </a:lnTo>
                <a:lnTo>
                  <a:pt x="121920" y="304800"/>
                </a:lnTo>
                <a:lnTo>
                  <a:pt x="96469" y="228600"/>
                </a:lnTo>
                <a:lnTo>
                  <a:pt x="76200" y="228600"/>
                </a:lnTo>
                <a:lnTo>
                  <a:pt x="76200" y="198120"/>
                </a:lnTo>
                <a:lnTo>
                  <a:pt x="198120" y="198120"/>
                </a:lnTo>
                <a:lnTo>
                  <a:pt x="198120" y="228600"/>
                </a:lnTo>
                <a:lnTo>
                  <a:pt x="16764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217981" y="1867256"/>
            <a:ext cx="875262" cy="875262"/>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38497" y="1841557"/>
            <a:ext cx="884044" cy="884044"/>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81268" y="1899006"/>
            <a:ext cx="811761" cy="81176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Symptom manifestations</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Moderate enuresis</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 Three to six times a week.</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Severe enuresis</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 More than six times a week.</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Mild enuresis</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 No more than twice a week.</a:t>
            </a:r>
          </a:p>
        </p:txBody>
      </p:sp>
      <p:pic>
        <p:nvPicPr>
          <p:cNvPr id="10" name="Picture 10"/>
          <p:cNvPicPr>
            <a:picLocks noChangeAspect="1"/>
          </p:cNvPicPr>
          <p:nvPr/>
        </p:nvPicPr>
        <p:blipFill>
          <a:blip r:embed="rId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The frequency and severity of enuresis</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a:off x="1585540" y="4130989"/>
            <a:ext cx="9388340" cy="0"/>
          </a:xfrm>
          <a:prstGeom prst="line">
            <a:avLst/>
          </a:prstGeom>
          <a:ln w="28575">
            <a:solidFill>
              <a:schemeClr val="dk1">
                <a:lumMod val="75000"/>
                <a:lumOff val="25000"/>
              </a:schemeClr>
            </a:solidFill>
            <a:prstDash val="dash"/>
          </a:ln>
        </p:spPr>
        <p:style>
          <a:lnRef idx="0">
            <a:schemeClr val="dk1"/>
          </a:lnRef>
          <a:fillRef idx="1">
            <a:schemeClr val="dk1"/>
          </a:fillRef>
          <a:effectRef idx="0">
            <a:schemeClr val="dk1"/>
          </a:effectRef>
          <a:fontRef idx="minor">
            <a:schemeClr val="lt1"/>
          </a:fontRef>
        </p:style>
      </p:cxnSp>
      <p:grpSp>
        <p:nvGrpSpPr>
          <p:cNvPr id="3" name="Group 3"/>
          <p:cNvGrpSpPr/>
          <p:nvPr/>
        </p:nvGrpSpPr>
        <p:grpSpPr>
          <a:xfrm>
            <a:off x="994886" y="3540384"/>
            <a:ext cx="1181195" cy="1181195"/>
            <a:chOff x="994886" y="3540384"/>
            <a:chExt cx="1181195" cy="1181195"/>
          </a:xfrm>
        </p:grpSpPr>
        <p:sp>
          <p:nvSpPr>
            <p:cNvPr id="4" name="AutoShape 4"/>
            <p:cNvSpPr/>
            <p:nvPr/>
          </p:nvSpPr>
          <p:spPr>
            <a:xfrm>
              <a:off x="994886" y="3540384"/>
              <a:ext cx="1181195" cy="118119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grpSp>
      <p:grpSp>
        <p:nvGrpSpPr>
          <p:cNvPr id="5" name="Group 5"/>
          <p:cNvGrpSpPr/>
          <p:nvPr/>
        </p:nvGrpSpPr>
        <p:grpSpPr>
          <a:xfrm>
            <a:off x="1320641" y="3876712"/>
            <a:ext cx="529780" cy="508540"/>
            <a:chOff x="1320641" y="3876712"/>
            <a:chExt cx="529780" cy="508540"/>
          </a:xfrm>
        </p:grpSpPr>
        <p:sp>
          <p:nvSpPr>
            <p:cNvPr id="6" name="Freeform 6"/>
            <p:cNvSpPr/>
            <p:nvPr/>
          </p:nvSpPr>
          <p:spPr>
            <a:xfrm>
              <a:off x="1674876" y="4088643"/>
              <a:ext cx="18193" cy="0"/>
            </a:xfrm>
            <a:custGeom>
              <a:rect l="l" t="t" r="r" b="b"/>
              <a:pathLst>
                <a:path w="11">
                  <a:moveTo>
                    <a:pt x="11" y="0"/>
                  </a:moveTo>
                  <a:cubicBezTo>
                    <a:pt x="8" y="0"/>
                    <a:pt x="4" y="0"/>
                    <a:pt x="0" y="0"/>
                  </a:cubicBezTo>
                  <a:cubicBezTo>
                    <a:pt x="3" y="0"/>
                    <a:pt x="7" y="0"/>
                    <a:pt x="1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320641" y="3876712"/>
              <a:ext cx="529780" cy="508540"/>
            </a:xfrm>
            <a:custGeom>
              <a:rect l="l" t="t" r="r" b="b"/>
              <a:pathLst>
                <a:path w="308" h="296">
                  <a:moveTo>
                    <a:pt x="228" y="218"/>
                  </a:moveTo>
                  <a:cubicBezTo>
                    <a:pt x="224" y="215"/>
                    <a:pt x="224" y="215"/>
                    <a:pt x="224" y="215"/>
                  </a:cubicBezTo>
                  <a:cubicBezTo>
                    <a:pt x="228" y="212"/>
                    <a:pt x="228" y="212"/>
                    <a:pt x="228" y="212"/>
                  </a:cubicBezTo>
                  <a:cubicBezTo>
                    <a:pt x="230" y="212"/>
                    <a:pt x="230" y="212"/>
                    <a:pt x="230" y="212"/>
                  </a:cubicBezTo>
                  <a:cubicBezTo>
                    <a:pt x="232" y="212"/>
                    <a:pt x="263" y="210"/>
                    <a:pt x="278" y="209"/>
                  </a:cubicBezTo>
                  <a:cubicBezTo>
                    <a:pt x="295" y="197"/>
                    <a:pt x="292" y="183"/>
                    <a:pt x="288" y="176"/>
                  </a:cubicBezTo>
                  <a:cubicBezTo>
                    <a:pt x="287" y="176"/>
                    <a:pt x="285" y="176"/>
                    <a:pt x="284" y="176"/>
                  </a:cubicBezTo>
                  <a:cubicBezTo>
                    <a:pt x="283" y="176"/>
                    <a:pt x="283" y="176"/>
                    <a:pt x="283" y="176"/>
                  </a:cubicBezTo>
                  <a:cubicBezTo>
                    <a:pt x="283" y="176"/>
                    <a:pt x="283" y="176"/>
                    <a:pt x="283" y="176"/>
                  </a:cubicBezTo>
                  <a:cubicBezTo>
                    <a:pt x="278" y="176"/>
                    <a:pt x="231" y="174"/>
                    <a:pt x="229" y="174"/>
                  </a:cubicBezTo>
                  <a:cubicBezTo>
                    <a:pt x="226" y="174"/>
                    <a:pt x="226" y="174"/>
                    <a:pt x="226" y="174"/>
                  </a:cubicBezTo>
                  <a:cubicBezTo>
                    <a:pt x="222" y="171"/>
                    <a:pt x="222" y="171"/>
                    <a:pt x="222" y="171"/>
                  </a:cubicBezTo>
                  <a:cubicBezTo>
                    <a:pt x="226" y="168"/>
                    <a:pt x="226" y="168"/>
                    <a:pt x="226" y="168"/>
                  </a:cubicBezTo>
                  <a:cubicBezTo>
                    <a:pt x="228" y="168"/>
                    <a:pt x="228" y="168"/>
                    <a:pt x="228" y="168"/>
                  </a:cubicBezTo>
                  <a:cubicBezTo>
                    <a:pt x="231" y="168"/>
                    <a:pt x="280" y="164"/>
                    <a:pt x="284" y="164"/>
                  </a:cubicBezTo>
                  <a:cubicBezTo>
                    <a:pt x="290" y="164"/>
                    <a:pt x="292" y="164"/>
                    <a:pt x="292" y="164"/>
                  </a:cubicBezTo>
                  <a:cubicBezTo>
                    <a:pt x="292" y="164"/>
                    <a:pt x="292" y="164"/>
                    <a:pt x="292" y="164"/>
                  </a:cubicBezTo>
                  <a:cubicBezTo>
                    <a:pt x="302" y="155"/>
                    <a:pt x="308" y="144"/>
                    <a:pt x="296" y="133"/>
                  </a:cubicBezTo>
                  <a:cubicBezTo>
                    <a:pt x="285" y="123"/>
                    <a:pt x="243" y="125"/>
                    <a:pt x="214" y="124"/>
                  </a:cubicBezTo>
                  <a:cubicBezTo>
                    <a:pt x="213" y="124"/>
                    <a:pt x="213" y="124"/>
                    <a:pt x="213" y="124"/>
                  </a:cubicBezTo>
                  <a:cubicBezTo>
                    <a:pt x="212" y="124"/>
                    <a:pt x="212" y="124"/>
                    <a:pt x="212" y="124"/>
                  </a:cubicBezTo>
                  <a:cubicBezTo>
                    <a:pt x="212" y="124"/>
                    <a:pt x="219" y="124"/>
                    <a:pt x="217" y="124"/>
                  </a:cubicBezTo>
                  <a:cubicBezTo>
                    <a:pt x="213" y="124"/>
                    <a:pt x="209" y="124"/>
                    <a:pt x="206" y="124"/>
                  </a:cubicBezTo>
                  <a:cubicBezTo>
                    <a:pt x="192" y="123"/>
                    <a:pt x="167" y="123"/>
                    <a:pt x="165" y="123"/>
                  </a:cubicBezTo>
                  <a:cubicBezTo>
                    <a:pt x="165" y="123"/>
                    <a:pt x="165" y="123"/>
                    <a:pt x="165" y="123"/>
                  </a:cubicBezTo>
                  <a:cubicBezTo>
                    <a:pt x="160" y="121"/>
                    <a:pt x="160" y="121"/>
                    <a:pt x="160" y="121"/>
                  </a:cubicBezTo>
                  <a:cubicBezTo>
                    <a:pt x="165" y="120"/>
                    <a:pt x="165" y="120"/>
                    <a:pt x="165" y="120"/>
                  </a:cubicBezTo>
                  <a:cubicBezTo>
                    <a:pt x="165" y="120"/>
                    <a:pt x="165" y="120"/>
                    <a:pt x="165" y="120"/>
                  </a:cubicBezTo>
                  <a:cubicBezTo>
                    <a:pt x="166" y="120"/>
                    <a:pt x="169" y="120"/>
                    <a:pt x="179" y="119"/>
                  </a:cubicBezTo>
                  <a:cubicBezTo>
                    <a:pt x="165" y="90"/>
                    <a:pt x="188" y="73"/>
                    <a:pt x="192" y="58"/>
                  </a:cubicBezTo>
                  <a:cubicBezTo>
                    <a:pt x="206" y="5"/>
                    <a:pt x="178" y="0"/>
                    <a:pt x="178" y="0"/>
                  </a:cubicBezTo>
                  <a:cubicBezTo>
                    <a:pt x="178" y="0"/>
                    <a:pt x="108" y="96"/>
                    <a:pt x="101" y="126"/>
                  </a:cubicBezTo>
                  <a:cubicBezTo>
                    <a:pt x="96" y="148"/>
                    <a:pt x="67" y="146"/>
                    <a:pt x="58" y="146"/>
                  </a:cubicBezTo>
                  <a:cubicBezTo>
                    <a:pt x="10" y="144"/>
                    <a:pt x="0" y="264"/>
                    <a:pt x="53" y="275"/>
                  </a:cubicBezTo>
                  <a:cubicBezTo>
                    <a:pt x="64" y="277"/>
                    <a:pt x="76" y="265"/>
                    <a:pt x="99" y="275"/>
                  </a:cubicBezTo>
                  <a:cubicBezTo>
                    <a:pt x="149" y="296"/>
                    <a:pt x="192" y="287"/>
                    <a:pt x="232" y="286"/>
                  </a:cubicBezTo>
                  <a:cubicBezTo>
                    <a:pt x="259" y="285"/>
                    <a:pt x="257" y="266"/>
                    <a:pt x="255" y="256"/>
                  </a:cubicBezTo>
                  <a:cubicBezTo>
                    <a:pt x="242" y="256"/>
                    <a:pt x="229" y="255"/>
                    <a:pt x="227" y="255"/>
                  </a:cubicBezTo>
                  <a:cubicBezTo>
                    <a:pt x="225" y="255"/>
                    <a:pt x="225" y="255"/>
                    <a:pt x="225" y="255"/>
                  </a:cubicBezTo>
                  <a:cubicBezTo>
                    <a:pt x="221" y="252"/>
                    <a:pt x="221" y="252"/>
                    <a:pt x="221" y="252"/>
                  </a:cubicBezTo>
                  <a:cubicBezTo>
                    <a:pt x="225" y="249"/>
                    <a:pt x="225" y="249"/>
                    <a:pt x="225" y="249"/>
                  </a:cubicBezTo>
                  <a:cubicBezTo>
                    <a:pt x="227" y="249"/>
                    <a:pt x="227" y="249"/>
                    <a:pt x="227" y="249"/>
                  </a:cubicBezTo>
                  <a:cubicBezTo>
                    <a:pt x="229" y="249"/>
                    <a:pt x="247" y="248"/>
                    <a:pt x="262" y="247"/>
                  </a:cubicBezTo>
                  <a:cubicBezTo>
                    <a:pt x="275" y="237"/>
                    <a:pt x="272" y="227"/>
                    <a:pt x="269" y="220"/>
                  </a:cubicBezTo>
                  <a:cubicBezTo>
                    <a:pt x="253" y="219"/>
                    <a:pt x="232" y="218"/>
                    <a:pt x="230" y="218"/>
                  </a:cubicBezTo>
                  <a:lnTo>
                    <a:pt x="228" y="21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506450" y="3540384"/>
            <a:ext cx="1179100" cy="1181195"/>
            <a:chOff x="5506450" y="3540384"/>
            <a:chExt cx="1179100" cy="1181195"/>
          </a:xfrm>
        </p:grpSpPr>
        <p:sp>
          <p:nvSpPr>
            <p:cNvPr id="9" name="AutoShape 9"/>
            <p:cNvSpPr/>
            <p:nvPr/>
          </p:nvSpPr>
          <p:spPr>
            <a:xfrm>
              <a:off x="5506450" y="3540384"/>
              <a:ext cx="1179100" cy="1181195"/>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grpSp>
      <p:grpSp>
        <p:nvGrpSpPr>
          <p:cNvPr id="10" name="Group 10"/>
          <p:cNvGrpSpPr/>
          <p:nvPr/>
        </p:nvGrpSpPr>
        <p:grpSpPr>
          <a:xfrm>
            <a:off x="5935409" y="3917288"/>
            <a:ext cx="321183" cy="427387"/>
            <a:chOff x="5935409" y="3917288"/>
            <a:chExt cx="321183" cy="427387"/>
          </a:xfrm>
        </p:grpSpPr>
        <p:sp>
          <p:nvSpPr>
            <p:cNvPr id="11" name="Freeform 11"/>
            <p:cNvSpPr/>
            <p:nvPr/>
          </p:nvSpPr>
          <p:spPr>
            <a:xfrm>
              <a:off x="5935409" y="4109884"/>
              <a:ext cx="150114" cy="234791"/>
            </a:xfrm>
            <a:custGeom>
              <a:rect l="l" t="t" r="r" b="b"/>
              <a:pathLst>
                <a:path w="57" h="89">
                  <a:moveTo>
                    <a:pt x="0" y="9"/>
                  </a:moveTo>
                  <a:lnTo>
                    <a:pt x="0" y="9"/>
                  </a:lnTo>
                  <a:lnTo>
                    <a:pt x="0" y="73"/>
                  </a:lnTo>
                  <a:lnTo>
                    <a:pt x="57" y="89"/>
                  </a:lnTo>
                  <a:lnTo>
                    <a:pt x="57" y="25"/>
                  </a:lnTo>
                  <a:lnTo>
                    <a:pt x="16" y="14"/>
                  </a:lnTo>
                  <a:lnTo>
                    <a:pt x="41" y="7"/>
                  </a:lnTo>
                  <a:lnTo>
                    <a:pt x="36" y="0"/>
                  </a:lnTo>
                  <a:lnTo>
                    <a:pt x="0" y="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109145" y="4109884"/>
              <a:ext cx="147447" cy="234791"/>
            </a:xfrm>
            <a:custGeom>
              <a:rect l="l" t="t" r="r" b="b"/>
              <a:pathLst>
                <a:path w="56" h="89">
                  <a:moveTo>
                    <a:pt x="21" y="0"/>
                  </a:moveTo>
                  <a:lnTo>
                    <a:pt x="15" y="7"/>
                  </a:lnTo>
                  <a:lnTo>
                    <a:pt x="40" y="14"/>
                  </a:lnTo>
                  <a:lnTo>
                    <a:pt x="40" y="14"/>
                  </a:lnTo>
                  <a:lnTo>
                    <a:pt x="0" y="25"/>
                  </a:lnTo>
                  <a:lnTo>
                    <a:pt x="0" y="89"/>
                  </a:lnTo>
                  <a:lnTo>
                    <a:pt x="56" y="73"/>
                  </a:lnTo>
                  <a:lnTo>
                    <a:pt x="56" y="9"/>
                  </a:lnTo>
                  <a:lnTo>
                    <a:pt x="21" y="0"/>
                  </a:lnTo>
                  <a:close/>
                  <a:moveTo>
                    <a:pt x="41" y="39"/>
                  </a:moveTo>
                  <a:lnTo>
                    <a:pt x="17" y="46"/>
                  </a:lnTo>
                  <a:lnTo>
                    <a:pt x="17" y="34"/>
                  </a:lnTo>
                  <a:lnTo>
                    <a:pt x="41" y="28"/>
                  </a:lnTo>
                  <a:lnTo>
                    <a:pt x="41" y="3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995892" y="3917288"/>
              <a:ext cx="202787" cy="229457"/>
            </a:xfrm>
            <a:custGeom>
              <a:rect l="l" t="t" r="r" b="b"/>
              <a:pathLst>
                <a:path w="77" h="87">
                  <a:moveTo>
                    <a:pt x="38" y="87"/>
                  </a:moveTo>
                  <a:lnTo>
                    <a:pt x="77" y="42"/>
                  </a:lnTo>
                  <a:lnTo>
                    <a:pt x="48" y="42"/>
                  </a:lnTo>
                  <a:lnTo>
                    <a:pt x="48" y="0"/>
                  </a:lnTo>
                  <a:lnTo>
                    <a:pt x="29" y="0"/>
                  </a:lnTo>
                  <a:lnTo>
                    <a:pt x="29" y="42"/>
                  </a:lnTo>
                  <a:lnTo>
                    <a:pt x="0" y="42"/>
                  </a:lnTo>
                  <a:lnTo>
                    <a:pt x="38" y="8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78243" y="3540384"/>
            <a:ext cx="1179100" cy="1181195"/>
            <a:chOff x="9978243" y="3540384"/>
            <a:chExt cx="1179100" cy="1181195"/>
          </a:xfrm>
        </p:grpSpPr>
        <p:sp>
          <p:nvSpPr>
            <p:cNvPr id="15" name="AutoShape 15"/>
            <p:cNvSpPr/>
            <p:nvPr/>
          </p:nvSpPr>
          <p:spPr>
            <a:xfrm>
              <a:off x="9978243" y="3540384"/>
              <a:ext cx="1179100" cy="1181195"/>
            </a:xfrm>
            <a:prstGeom prst="ellipse">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grpSp>
      <p:grpSp>
        <p:nvGrpSpPr>
          <p:cNvPr id="16" name="Group 16"/>
          <p:cNvGrpSpPr/>
          <p:nvPr/>
        </p:nvGrpSpPr>
        <p:grpSpPr>
          <a:xfrm>
            <a:off x="10351433" y="3876712"/>
            <a:ext cx="424244" cy="464725"/>
            <a:chOff x="10351433" y="3876712"/>
            <a:chExt cx="424244" cy="464725"/>
          </a:xfrm>
        </p:grpSpPr>
        <p:sp>
          <p:nvSpPr>
            <p:cNvPr id="17" name="Freeform 17"/>
            <p:cNvSpPr/>
            <p:nvPr/>
          </p:nvSpPr>
          <p:spPr>
            <a:xfrm>
              <a:off x="10351433" y="3876712"/>
              <a:ext cx="424244" cy="325850"/>
            </a:xfrm>
            <a:custGeom>
              <a:rect l="l" t="t" r="r" b="b"/>
              <a:pathLst>
                <a:path w="150" h="115">
                  <a:moveTo>
                    <a:pt x="139" y="42"/>
                  </a:moveTo>
                  <a:lnTo>
                    <a:pt x="150" y="0"/>
                  </a:lnTo>
                  <a:lnTo>
                    <a:pt x="107" y="10"/>
                  </a:lnTo>
                  <a:lnTo>
                    <a:pt x="118" y="21"/>
                  </a:lnTo>
                  <a:lnTo>
                    <a:pt x="77" y="61"/>
                  </a:lnTo>
                  <a:lnTo>
                    <a:pt x="59" y="44"/>
                  </a:lnTo>
                  <a:lnTo>
                    <a:pt x="0" y="104"/>
                  </a:lnTo>
                  <a:lnTo>
                    <a:pt x="11" y="115"/>
                  </a:lnTo>
                  <a:lnTo>
                    <a:pt x="11" y="115"/>
                  </a:lnTo>
                  <a:lnTo>
                    <a:pt x="59" y="67"/>
                  </a:lnTo>
                  <a:lnTo>
                    <a:pt x="77" y="84"/>
                  </a:lnTo>
                  <a:lnTo>
                    <a:pt x="129" y="32"/>
                  </a:lnTo>
                  <a:lnTo>
                    <a:pt x="139" y="4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10390962" y="4228089"/>
              <a:ext cx="56579" cy="113347"/>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10490022" y="4174273"/>
              <a:ext cx="59436" cy="167164"/>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10594607" y="4117599"/>
              <a:ext cx="59436" cy="223838"/>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10693667" y="4063687"/>
              <a:ext cx="62198" cy="277654"/>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22" name="Picture 22"/>
          <p:cNvPicPr>
            <a:picLocks noChangeAspect="1"/>
          </p:cNvPicPr>
          <p:nvPr/>
        </p:nvPicPr>
        <p:blipFill>
          <a:blip r:embed="rId2"/>
          <a:srcRect t="16519" b="16519"/>
          <a:stretch>
            <a:fillRect/>
          </a:stretch>
        </p:blipFill>
        <p:spPr>
          <a:xfrm>
            <a:off x="387332" y="1711400"/>
            <a:ext cx="2396303" cy="1604591"/>
          </a:xfrm>
          <a:prstGeom prst="rect">
            <a:avLst/>
          </a:prstGeom>
        </p:spPr>
      </p:pic>
      <p:pic>
        <p:nvPicPr>
          <p:cNvPr id="23" name="Picture 23"/>
          <p:cNvPicPr>
            <a:picLocks noChangeAspect="1"/>
          </p:cNvPicPr>
          <p:nvPr/>
        </p:nvPicPr>
        <p:blipFill>
          <a:blip r:embed="rId3"/>
          <a:srcRect t="17138" b="17138"/>
          <a:stretch>
            <a:fillRect/>
          </a:stretch>
        </p:blipFill>
        <p:spPr>
          <a:xfrm>
            <a:off x="4897849" y="4920583"/>
            <a:ext cx="2396303" cy="1574955"/>
          </a:xfrm>
          <a:prstGeom prst="rect">
            <a:avLst/>
          </a:prstGeom>
        </p:spPr>
      </p:pic>
      <p:pic>
        <p:nvPicPr>
          <p:cNvPr id="24" name="Picture 24"/>
          <p:cNvPicPr>
            <a:picLocks noChangeAspect="1"/>
          </p:cNvPicPr>
          <p:nvPr/>
        </p:nvPicPr>
        <p:blipFill>
          <a:blip r:embed="rId4"/>
          <a:srcRect t="16519" b="16519"/>
          <a:stretch>
            <a:fillRect/>
          </a:stretch>
        </p:blipFill>
        <p:spPr>
          <a:xfrm>
            <a:off x="9369642" y="1711400"/>
            <a:ext cx="2396303" cy="1604591"/>
          </a:xfrm>
          <a:prstGeom prst="rect">
            <a:avLst/>
          </a:prstGeom>
        </p:spPr>
      </p:pic>
      <p:sp>
        <p:nvSpPr>
          <p:cNvPr id="25" name="TextBox 25"/>
          <p:cNvSpPr txBox="1"/>
          <p:nvPr/>
        </p:nvSpPr>
        <p:spPr>
          <a:xfrm>
            <a:off x="381368" y="5057263"/>
            <a:ext cx="4114800" cy="1438275"/>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1350">
                <a:solidFill>
                  <a:schemeClr val="dk1"/>
                </a:solidFill>
                <a:latin typeface="Microsoft Yahei"/>
                <a:ea typeface="Microsoft Yahei"/>
                <a:cs typeface="Microsoft Yahei"/>
              </a:rPr>
              <a:t>单击此处添加正文，文字是您思想的提一一二三四五六七八九一二三四五六七八九一二三四五六七八九文，单击此处添加正文，文字是您思想的提炼，为了最终呈现发布的良好效果单击此4*25}</a:t>
            </a:r>
          </a:p>
        </p:txBody>
      </p:sp>
      <p:sp>
        <p:nvSpPr>
          <p:cNvPr id="26" name="TextBox 26"/>
          <p:cNvSpPr txBox="1"/>
          <p:nvPr/>
        </p:nvSpPr>
        <p:spPr>
          <a:xfrm>
            <a:off x="7752954" y="5104888"/>
            <a:ext cx="4114800" cy="1390650"/>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Delayed growth and development: Long term enuresis may lead to malnutrition in children, affecting their growth and development.</a:t>
            </a:r>
          </a:p>
        </p:txBody>
      </p:sp>
      <p:sp>
        <p:nvSpPr>
          <p:cNvPr id="27" name="TextBox 27"/>
          <p:cNvSpPr txBox="1"/>
          <p:nvPr/>
        </p:nvSpPr>
        <p:spPr>
          <a:xfrm>
            <a:off x="4036093" y="1905000"/>
            <a:ext cx="4119815" cy="1476375"/>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solidFill>
                <a:latin typeface="Microsoft Yahei"/>
                <a:ea typeface="Microsoft Yahei"/>
                <a:cs typeface="Microsoft Yahei"/>
              </a:rPr>
              <a:t>Lack of concentration: Children may be distracted by bedwetting, which can affect their learning and daily life.</a:t>
            </a:r>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Accompanying symptoms</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solidFill>
                <a:latin typeface="Microsoft Yahei"/>
                <a:ea typeface="Microsoft Yahei"/>
                <a:cs typeface="Microsoft Yahei"/>
              </a:rPr>
              <a:t>03</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solidFill>
                <a:latin typeface="Microsoft Yahei"/>
                <a:ea typeface="Microsoft Yahei"/>
                <a:cs typeface="Microsoft Yahei"/>
              </a:rPr>
              <a:t>Diagnosis and evaluation of enuresis in children</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480108" y="1287672"/>
            <a:ext cx="7377949" cy="1356301"/>
          </a:xfrm>
          <a:prstGeom prst="roundRect">
            <a:avLst>
              <a:gd name="adj" fmla="val 16667"/>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 name="TextBox 3"/>
          <p:cNvSpPr txBox="1"/>
          <p:nvPr/>
        </p:nvSpPr>
        <p:spPr>
          <a:xfrm>
            <a:off x="3025751" y="1468427"/>
            <a:ext cx="628666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Children over 5 years old should experience enuresis at least once a week.</a:t>
            </a:r>
          </a:p>
        </p:txBody>
      </p:sp>
      <p:sp>
        <p:nvSpPr>
          <p:cNvPr id="4" name="AutoShape 4"/>
          <p:cNvSpPr/>
          <p:nvPr/>
        </p:nvSpPr>
        <p:spPr>
          <a:xfrm>
            <a:off x="999470" y="1050728"/>
            <a:ext cx="2132497" cy="1830189"/>
          </a:xfrm>
          <a:prstGeom prst="hexagon">
            <a:avLst>
              <a:gd name="adj" fmla="val 25000"/>
              <a:gd name="vf" fmla="val 11547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5" name="AutoShape 5"/>
          <p:cNvSpPr/>
          <p:nvPr/>
        </p:nvSpPr>
        <p:spPr>
          <a:xfrm>
            <a:off x="2480108" y="3069093"/>
            <a:ext cx="7377949" cy="1356301"/>
          </a:xfrm>
          <a:prstGeom prst="roundRect">
            <a:avLst>
              <a:gd name="adj" fmla="val 16667"/>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6" name="TextBox 6"/>
          <p:cNvSpPr txBox="1"/>
          <p:nvPr/>
        </p:nvSpPr>
        <p:spPr>
          <a:xfrm>
            <a:off x="2773369" y="3249848"/>
            <a:ext cx="628666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rgbClr val="FFFFFF"/>
                </a:solidFill>
                <a:latin typeface="Microsoft Yahei"/>
                <a:ea typeface="Microsoft Yahei"/>
                <a:cs typeface="Microsoft Yahei"/>
              </a:rPr>
              <a:t>Children under 5 years old should experience enuresis at least once a month.</a:t>
            </a:r>
          </a:p>
        </p:txBody>
      </p:sp>
      <p:sp>
        <p:nvSpPr>
          <p:cNvPr id="7" name="AutoShape 7"/>
          <p:cNvSpPr/>
          <p:nvPr/>
        </p:nvSpPr>
        <p:spPr>
          <a:xfrm>
            <a:off x="9060033" y="2832149"/>
            <a:ext cx="2132497" cy="1830189"/>
          </a:xfrm>
          <a:prstGeom prst="hexagon">
            <a:avLst>
              <a:gd name="adj" fmla="val 25000"/>
              <a:gd name="vf" fmla="val 11547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8" name="AutoShape 8"/>
          <p:cNvSpPr/>
          <p:nvPr/>
        </p:nvSpPr>
        <p:spPr>
          <a:xfrm>
            <a:off x="2480108" y="4850514"/>
            <a:ext cx="7377949" cy="1356301"/>
          </a:xfrm>
          <a:prstGeom prst="roundRect">
            <a:avLst>
              <a:gd name="adj" fmla="val 16667"/>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9" name="TextBox 9"/>
          <p:cNvSpPr txBox="1"/>
          <p:nvPr/>
        </p:nvSpPr>
        <p:spPr>
          <a:xfrm>
            <a:off x="3025751" y="5031268"/>
            <a:ext cx="628666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There is no obvious organic cause, and enuresis caused by chronic diseases such as neuropathy, diabetes, and urinary system infection is excluded.</a:t>
            </a:r>
          </a:p>
        </p:txBody>
      </p:sp>
      <p:sp>
        <p:nvSpPr>
          <p:cNvPr id="10" name="AutoShape 10"/>
          <p:cNvSpPr/>
          <p:nvPr/>
        </p:nvSpPr>
        <p:spPr>
          <a:xfrm>
            <a:off x="999470" y="4613570"/>
            <a:ext cx="2132497" cy="1830189"/>
          </a:xfrm>
          <a:prstGeom prst="hexagon">
            <a:avLst>
              <a:gd name="adj" fmla="val 25000"/>
              <a:gd name="vf" fmla="val 11547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pic>
        <p:nvPicPr>
          <p:cNvPr id="11" name="Picture 11"/>
          <p:cNvPicPr>
            <a:picLocks noChangeAspect="1"/>
          </p:cNvPicPr>
          <p:nvPr/>
        </p:nvPicPr>
        <p:blipFill>
          <a:blip r:embed="rId2"/>
          <a:srcRect t="6329" b="6329"/>
          <a:stretch>
            <a:fillRect/>
          </a:stretch>
        </p:blipFill>
        <p:spPr>
          <a:xfrm>
            <a:off x="1099415" y="1124574"/>
            <a:ext cx="1926336" cy="1682496"/>
          </a:xfrm>
          <a:prstGeom prst="hexagon">
            <a:avLst/>
          </a:prstGeom>
        </p:spPr>
      </p:pic>
      <p:pic>
        <p:nvPicPr>
          <p:cNvPr id="12" name="Picture 12"/>
          <p:cNvPicPr>
            <a:picLocks noChangeAspect="1"/>
          </p:cNvPicPr>
          <p:nvPr/>
        </p:nvPicPr>
        <p:blipFill>
          <a:blip r:embed="rId3"/>
          <a:srcRect t="6329" b="6329"/>
          <a:stretch>
            <a:fillRect/>
          </a:stretch>
        </p:blipFill>
        <p:spPr>
          <a:xfrm>
            <a:off x="9163113" y="2905301"/>
            <a:ext cx="1926336" cy="1682496"/>
          </a:xfrm>
          <a:prstGeom prst="hexagon">
            <a:avLst/>
          </a:prstGeom>
        </p:spPr>
      </p:pic>
      <p:pic>
        <p:nvPicPr>
          <p:cNvPr id="13" name="Picture 13"/>
          <p:cNvPicPr>
            <a:picLocks noChangeAspect="1"/>
          </p:cNvPicPr>
          <p:nvPr/>
        </p:nvPicPr>
        <p:blipFill>
          <a:blip r:embed="rId4"/>
          <a:srcRect t="6329" b="6329"/>
          <a:stretch>
            <a:fillRect/>
          </a:stretch>
        </p:blipFill>
        <p:spPr>
          <a:xfrm>
            <a:off x="1099415" y="4686721"/>
            <a:ext cx="1926336" cy="1682496"/>
          </a:xfrm>
          <a:prstGeom prst="hexagon">
            <a:avLst/>
          </a:prstGeom>
        </p:spPr>
      </p:pic>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diagnostic criteria</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036075" y="5949378"/>
            <a:ext cx="4507652" cy="4507652"/>
          </a:xfrm>
          <a:prstGeom prst="ellipse">
            <a:avLst/>
          </a:prstGeom>
          <a:solidFill>
            <a:schemeClr val="accent2">
              <a:alpha val="13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 name="AutoShape 3"/>
          <p:cNvSpPr/>
          <p:nvPr/>
        </p:nvSpPr>
        <p:spPr>
          <a:xfrm>
            <a:off x="8824897" y="-3412461"/>
            <a:ext cx="4507652" cy="4507652"/>
          </a:xfrm>
          <a:prstGeom prst="ellipse">
            <a:avLst/>
          </a:prstGeom>
          <a:solidFill>
            <a:schemeClr val="accent2">
              <a:alpha val="13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AutoShape 4"/>
          <p:cNvSpPr/>
          <p:nvPr/>
        </p:nvSpPr>
        <p:spPr>
          <a:xfrm>
            <a:off x="779391" y="1754944"/>
            <a:ext cx="638131" cy="63813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5" name="AutoShape 5"/>
          <p:cNvSpPr/>
          <p:nvPr/>
        </p:nvSpPr>
        <p:spPr>
          <a:xfrm>
            <a:off x="914135" y="1889688"/>
            <a:ext cx="368642" cy="36864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cxnSp>
        <p:nvCxnSpPr>
          <p:cNvPr id="6" name="Connector 6"/>
          <p:cNvCxnSpPr/>
          <p:nvPr/>
        </p:nvCxnSpPr>
        <p:spPr>
          <a:xfrm flipH="1">
            <a:off x="1098456" y="2393075"/>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AutoShape 7"/>
          <p:cNvSpPr/>
          <p:nvPr/>
        </p:nvSpPr>
        <p:spPr>
          <a:xfrm>
            <a:off x="11078723" y="5451328"/>
            <a:ext cx="569999" cy="569999"/>
          </a:xfrm>
          <a:prstGeom prst="ellipse">
            <a:avLst/>
          </a:prstGeom>
          <a:solidFill>
            <a:schemeClr val="accent2">
              <a:alpha val="3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8" name="AutoShape 8"/>
          <p:cNvSpPr/>
          <p:nvPr/>
        </p:nvSpPr>
        <p:spPr>
          <a:xfrm>
            <a:off x="779391" y="3803200"/>
            <a:ext cx="638131" cy="63813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9" name="AutoShape 9"/>
          <p:cNvSpPr/>
          <p:nvPr/>
        </p:nvSpPr>
        <p:spPr>
          <a:xfrm>
            <a:off x="914135" y="3937944"/>
            <a:ext cx="368642" cy="36864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cxnSp>
        <p:nvCxnSpPr>
          <p:cNvPr id="10" name="Connector 10"/>
          <p:cNvCxnSpPr/>
          <p:nvPr/>
        </p:nvCxnSpPr>
        <p:spPr>
          <a:xfrm flipH="1">
            <a:off x="1098456" y="444133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1" name="AutoShape 11"/>
          <p:cNvSpPr/>
          <p:nvPr/>
        </p:nvSpPr>
        <p:spPr>
          <a:xfrm>
            <a:off x="6360328" y="1754944"/>
            <a:ext cx="638131" cy="63813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2" name="AutoShape 12"/>
          <p:cNvSpPr/>
          <p:nvPr/>
        </p:nvSpPr>
        <p:spPr>
          <a:xfrm>
            <a:off x="6495073" y="1889688"/>
            <a:ext cx="368642" cy="36864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cxnSp>
        <p:nvCxnSpPr>
          <p:cNvPr id="13" name="Connector 13"/>
          <p:cNvCxnSpPr/>
          <p:nvPr/>
        </p:nvCxnSpPr>
        <p:spPr>
          <a:xfrm flipH="1">
            <a:off x="6679393" y="2393075"/>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4" name="AutoShape 14"/>
          <p:cNvSpPr/>
          <p:nvPr/>
        </p:nvSpPr>
        <p:spPr>
          <a:xfrm>
            <a:off x="6360328" y="3803200"/>
            <a:ext cx="638131" cy="63813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5" name="AutoShape 15"/>
          <p:cNvSpPr/>
          <p:nvPr/>
        </p:nvSpPr>
        <p:spPr>
          <a:xfrm>
            <a:off x="6495073" y="3937944"/>
            <a:ext cx="368642" cy="36864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cxnSp>
        <p:nvCxnSpPr>
          <p:cNvPr id="16" name="Connector 16"/>
          <p:cNvCxnSpPr/>
          <p:nvPr/>
        </p:nvCxnSpPr>
        <p:spPr>
          <a:xfrm flipH="1">
            <a:off x="6679393" y="444133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1574907" y="1754944"/>
            <a:ext cx="3905833" cy="18394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Medical history collection: Understand the patient's urination habits, nocturnal urination status, and family history.</a:t>
            </a:r>
          </a:p>
        </p:txBody>
      </p:sp>
      <p:sp>
        <p:nvSpPr>
          <p:cNvPr id="18" name="TextBox 18"/>
          <p:cNvSpPr txBox="1"/>
          <p:nvPr/>
        </p:nvSpPr>
        <p:spPr>
          <a:xfrm>
            <a:off x="1574907" y="3803200"/>
            <a:ext cx="3905833" cy="18394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Laboratory tests: urine routine, blood sugar, renal function, etc. to exclude enuresis caused by related diseases.</a:t>
            </a:r>
          </a:p>
        </p:txBody>
      </p:sp>
      <p:sp>
        <p:nvSpPr>
          <p:cNvPr id="19" name="TextBox 19"/>
          <p:cNvSpPr txBox="1"/>
          <p:nvPr/>
        </p:nvSpPr>
        <p:spPr>
          <a:xfrm>
            <a:off x="7316589" y="3803200"/>
            <a:ext cx="3905833" cy="18394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Imaging examination: Ultrasound examination of the urinary system to determine if the structure of the urinary system is normal.</a:t>
            </a:r>
          </a:p>
        </p:txBody>
      </p:sp>
      <p:sp>
        <p:nvSpPr>
          <p:cNvPr id="20" name="TextBox 20"/>
          <p:cNvSpPr txBox="1"/>
          <p:nvPr/>
        </p:nvSpPr>
        <p:spPr>
          <a:xfrm>
            <a:off x="7316589" y="1754944"/>
            <a:ext cx="3905833" cy="18394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单击此处添加正文，文字是您思想的为了最终呈现发布的。单击此处添加正文文字是您思。文字是您思。单击此处添加正文文字是您思。文字是您思。4行*21字</a:t>
            </a:r>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Evaluation methods</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https://d.book118.com/476134130154010032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61</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2024-08-31T22:26:59.705</cp:lastPrinted>
  <dcterms:created xsi:type="dcterms:W3CDTF">2024-08-31T14:26:59Z</dcterms:created>
  <dcterms:modified xsi:type="dcterms:W3CDTF">2024-08-31T14:27:01Z</dcterms:modified>
</cp:coreProperties>
</file>