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0" r:id="rId27"/>
  </p:sldIdLst>
  <p:sldSz cx="11522075" cy="6480175"/>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 Target="slides/slide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 Target="../slides/slide23.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 Target="../slides/slide23.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 Target="../slides/slide23.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 Target="../slides/slide23.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 Target="../slides/slide23.xml" TargetMode="Internal" /><Relationship Id="rId2" Type="http://schemas.openxmlformats.org/officeDocument/2006/relationships/slide" Target="../slides/slide4.xml" TargetMode="Internal" /><Relationship Id="rId3" Type="http://schemas.openxmlformats.org/officeDocument/2006/relationships/slide" Target="../slides/slide2.xml" TargetMode="Internal"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C87872-118E-4B73-BAF0-7D63F21842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37007-A97D-47FA-93BD-083302ED4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F1460B-0D3D-4A4B-8B8B-2F22A9C56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9E11C2-CDFA-434B-9BB8-59C45E2B75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315E56-786E-4FAC-8324-AE2D31B632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C989BB-09AA-404F-A1CE-E6B5EB9B57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493097-0F19-4D29-AA88-2CF4BFC0A8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DA1944-8F72-46CA-9003-AE5C157CFD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41AA14-A21A-4BCE-B5B0-AD796FF73C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AA4C15-77FE-4ED3-83CC-D0A01BCDD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1EA805-0041-42CD-A89E-09ADE95912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4_自定义版式">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22" name="标题 1"/>
          <p:cNvSpPr>
            <a:spLocks noGrp="1"/>
          </p:cNvSpPr>
          <p:nvPr>
            <p:ph type="ctrTitle"/>
          </p:nvPr>
        </p:nvSpPr>
        <p:spPr>
          <a:xfrm>
            <a:off x="1944613" y="4768862"/>
            <a:ext cx="7772400" cy="919497"/>
          </a:xfrm>
          <a:prstGeom prst="rect">
            <a:avLst/>
          </a:prstGeom>
        </p:spPr>
        <p:txBody>
          <a:bodyPr>
            <a:noAutofit/>
          </a:bodyPr>
          <a:lstStyle>
            <a:lvl1pPr>
              <a:defRPr sz="4800" b="1">
                <a:solidFill>
                  <a:schemeClr val="tx1"/>
                </a:solidFill>
                <a:latin typeface="黑体" panose="02010600030101010101" pitchFamily="49" charset="-122"/>
                <a:ea typeface="黑体" panose="02010600030101010101" pitchFamily="49" charset="-122"/>
              </a:defRPr>
            </a:lvl1pPr>
          </a:lstStyle>
          <a:p>
            <a:r>
              <a:rPr lang="zh-CN" altLang="en-US" smtClean="0"/>
              <a:t>单击此处编辑母版标题样式</a:t>
            </a:r>
            <a:endParaRPr lang="zh-CN" altLang="en-US"/>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ppt_y</p:attrName>
                                        </p:attrNameLst>
                                      </p:cBhvr>
                                      <p:tavLst>
                                        <p:tav tm="0">
                                          <p:val>
                                            <p:strVal val="#ppt_y+#ppt_h*1.125000"/>
                                          </p:val>
                                        </p:tav>
                                        <p:tav tm="100000">
                                          <p:val>
                                            <p:strVal val="#ppt_y"/>
                                          </p:val>
                                        </p:tav>
                                      </p:tavLst>
                                    </p:anim>
                                    <p:animEffect transition="in" filter="wipe(up)">
                                      <p:cBhvr>
                                        <p:cTn id="8"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2_标题和内容">
    <p:spTree>
      <p:nvGrpSpPr>
        <p:cNvPr id="1" name=""/>
        <p:cNvGrpSpPr/>
        <p:nvPr/>
      </p:nvGrpSpPr>
      <p:grpSpPr>
        <a:xfrm>
          <a:off x="0" y="0"/>
          <a:ext cx="0" cy="0"/>
        </a:xfrm>
      </p:grpSpPr>
      <p:sp>
        <p:nvSpPr>
          <p:cNvPr id="7" name="五边形 6">
            <a:hlinkClick action="ppaction://hlinksldjump?num=41"/>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随堂训练　</a:t>
            </a:r>
            <a:endParaRPr lang="zh-CN" altLang="en-US" sz="2400">
              <a:solidFill>
                <a:schemeClr val="accent4">
                  <a:lumMod val="20000"/>
                  <a:lumOff val="80000"/>
                </a:schemeClr>
              </a:solidFill>
            </a:endParaRPr>
          </a:p>
        </p:txBody>
      </p:sp>
      <p:sp>
        <p:nvSpPr>
          <p:cNvPr id="8" name="五边形 7">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a:t>
            </a:r>
            <a:endParaRPr lang="zh-CN" altLang="en-US" sz="2400">
              <a:solidFill>
                <a:schemeClr val="accent4">
                  <a:lumMod val="20000"/>
                  <a:lumOff val="80000"/>
                </a:schemeClr>
              </a:solidFill>
            </a:endParaRPr>
          </a:p>
        </p:txBody>
      </p:sp>
      <p:sp>
        <p:nvSpPr>
          <p:cNvPr id="9" name="五边形 8">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0" name="五边形 9">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sp>
        <p:nvSpPr>
          <p:cNvPr id="12" name="五边形 11">
            <a:hlinkClick action="ppaction://hlinksldjump?num=41"/>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随堂训练　</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自定义版式">
    <p:spTree>
      <p:nvGrpSpPr>
        <p:cNvPr id="1" name=""/>
        <p:cNvGrpSpPr/>
        <p:nvPr/>
      </p:nvGrpSpPr>
      <p:grpSpPr>
        <a:xfrm>
          <a:off x="0" y="0"/>
          <a:ext cx="0" cy="0"/>
        </a:xfrm>
      </p:grpSpPr>
      <p:sp>
        <p:nvSpPr>
          <p:cNvPr id="12" name="五边形 11">
            <a:hlinkClick action="ppaction://hlinksldjump?num=41"/>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随堂训练　</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自定义版式">
    <p:spTree>
      <p:nvGrpSpPr>
        <p:cNvPr id="1" name=""/>
        <p:cNvGrpSpPr/>
        <p:nvPr/>
      </p:nvGrpSpPr>
      <p:grpSpPr>
        <a:xfrm>
          <a:off x="0" y="0"/>
          <a:ext cx="0" cy="0"/>
        </a:xfrm>
      </p:grpSpPr>
      <p:sp>
        <p:nvSpPr>
          <p:cNvPr id="12" name="五边形 11">
            <a:hlinkClick action="ppaction://hlinksldjump?num=41"/>
          </p:cNvPr>
          <p:cNvSpPr/>
          <p:nvPr userDrawn="1"/>
        </p:nvSpPr>
        <p:spPr>
          <a:xfrm>
            <a:off x="8866488" y="175423"/>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随堂训练　</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3_自定义版式">
    <p:spTree>
      <p:nvGrpSpPr>
        <p:cNvPr id="1" name=""/>
        <p:cNvGrpSpPr/>
        <p:nvPr/>
      </p:nvGrpSpPr>
      <p:grpSpPr>
        <a:xfrm>
          <a:off x="0" y="0"/>
          <a:ext cx="0" cy="0"/>
        </a:xfrm>
      </p:grpSpPr>
      <p:sp>
        <p:nvSpPr>
          <p:cNvPr id="12" name="五边形 11">
            <a:hlinkClick action="ppaction://hlinksldjump?num=41"/>
          </p:cNvPr>
          <p:cNvSpPr/>
          <p:nvPr userDrawn="1"/>
        </p:nvSpPr>
        <p:spPr>
          <a:xfrm>
            <a:off x="8866488" y="175423"/>
            <a:ext cx="2511446" cy="574519"/>
          </a:xfrm>
          <a:prstGeom prst="homePlate">
            <a:avLst/>
          </a:prstGeom>
          <a:solidFill>
            <a:srgbClr val="D85C00"/>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随堂训练　</a:t>
            </a:r>
            <a:endParaRPr lang="zh-CN" altLang="en-US" sz="2400">
              <a:solidFill>
                <a:schemeClr val="accent4">
                  <a:lumMod val="20000"/>
                  <a:lumOff val="80000"/>
                </a:schemeClr>
              </a:solidFill>
            </a:endParaRPr>
          </a:p>
        </p:txBody>
      </p:sp>
      <p:sp>
        <p:nvSpPr>
          <p:cNvPr id="13" name="五边形 12">
            <a:hlinkClick r:id="rId1" action="ppaction://hlinksldjump"/>
          </p:cNvPr>
          <p:cNvSpPr/>
          <p:nvPr userDrawn="1"/>
        </p:nvSpPr>
        <p:spPr>
          <a:xfrm>
            <a:off x="6633967"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课堂</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重难突破</a:t>
            </a:r>
            <a:endParaRPr lang="zh-CN" altLang="en-US" sz="2400">
              <a:solidFill>
                <a:schemeClr val="accent4">
                  <a:lumMod val="20000"/>
                  <a:lumOff val="80000"/>
                </a:schemeClr>
              </a:solidFill>
            </a:endParaRPr>
          </a:p>
        </p:txBody>
      </p:sp>
      <p:sp>
        <p:nvSpPr>
          <p:cNvPr id="14" name="五边形 13">
            <a:hlinkClick r:id="rId2" action="ppaction://hlinksldjump"/>
          </p:cNvPr>
          <p:cNvSpPr/>
          <p:nvPr userDrawn="1"/>
        </p:nvSpPr>
        <p:spPr>
          <a:xfrm>
            <a:off x="4401719"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   课前</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基础认知</a:t>
            </a:r>
            <a:endParaRPr lang="zh-CN" altLang="en-US" sz="2400">
              <a:solidFill>
                <a:schemeClr val="accent4">
                  <a:lumMod val="20000"/>
                  <a:lumOff val="80000"/>
                </a:schemeClr>
              </a:solidFill>
            </a:endParaRPr>
          </a:p>
        </p:txBody>
      </p:sp>
      <p:sp>
        <p:nvSpPr>
          <p:cNvPr id="15" name="五边形 14">
            <a:hlinkClick r:id="rId3" action="ppaction://hlinksldjump"/>
          </p:cNvPr>
          <p:cNvSpPr/>
          <p:nvPr userDrawn="1"/>
        </p:nvSpPr>
        <p:spPr>
          <a:xfrm>
            <a:off x="2169198" y="175424"/>
            <a:ext cx="2511446" cy="574519"/>
          </a:xfrm>
          <a:prstGeom prst="homePlate">
            <a:avLst/>
          </a:prstGeom>
          <a:solidFill>
            <a:srgbClr val="34AC8B"/>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lvl="0" algn="ctr"/>
            <a:r>
              <a:rPr lang="zh-CN" altLang="en-US" sz="2400" smtClean="0">
                <a:solidFill>
                  <a:schemeClr val="accent4">
                    <a:lumMod val="20000"/>
                    <a:lumOff val="80000"/>
                  </a:schemeClr>
                </a:solidFill>
              </a:rPr>
              <a:t>素养</a:t>
            </a:r>
            <a:r>
              <a:rPr lang="en-US" altLang="zh-CN" sz="2400" smtClean="0">
                <a:solidFill>
                  <a:schemeClr val="accent4">
                    <a:lumMod val="20000"/>
                    <a:lumOff val="80000"/>
                  </a:schemeClr>
                </a:solidFill>
              </a:rPr>
              <a:t>•</a:t>
            </a:r>
            <a:r>
              <a:rPr lang="zh-CN" altLang="en-US" sz="2400" smtClean="0">
                <a:solidFill>
                  <a:schemeClr val="accent4">
                    <a:lumMod val="20000"/>
                    <a:lumOff val="80000"/>
                  </a:schemeClr>
                </a:solidFill>
              </a:rPr>
              <a:t>目标定位</a:t>
            </a:r>
            <a:endParaRPr lang="zh-CN" altLang="en-US" sz="2400">
              <a:solidFill>
                <a:schemeClr val="accent4">
                  <a:lumMod val="20000"/>
                  <a:lumOff val="80000"/>
                </a:schemeClr>
              </a:solidFill>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2.jpe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image" Target="file:///D:\qq&#25991;&#20214;\712321467\Image\C2C\Image2\%7b75232B38-A165-1FB7-499C-2E1C792CACB5%7d.png" TargetMode="External" /><Relationship Id="rId9"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dpi="0" rotWithShape="0">
          <a:blip r:embed="rId10"/>
          <a:stretch>
            <a:fillRect t="-6000" b="-6000"/>
          </a:stretch>
        </a:blipFill>
        <a:effectLst/>
      </p:bgPr>
    </p:bg>
    <p:spTree>
      <p:nvGrpSpPr>
        <p:cNvPr id="1" name=""/>
        <p:cNvGrpSpPr/>
        <p:nvPr/>
      </p:nvGrpSpPr>
      <p:grpSpPr>
        <a:xfrm>
          <a:off x="0" y="0"/>
          <a:ext cx="0" cy="0"/>
        </a:xfrm>
      </p:grpSpPr>
      <p:pic>
        <p:nvPicPr>
          <p:cNvPr id="2" name="图片 1073743875" descr="学科网 zxxk.com" title=""/>
          <p:cNvPicPr>
            <a:picLocks noChangeAspect="1"/>
          </p:cNvPicPr>
          <p:nvPr/>
        </p:nvPicPr>
        <p:blipFill>
          <a:blip r:embed="rId9" r:link="rId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ctr" rtl="0" eaLnBrk="1" fontAlgn="base" hangingPunct="1">
        <a:spcBef>
          <a:spcPct val="0"/>
        </a:spcBef>
        <a:spcAft>
          <a:spcPct val="0"/>
        </a:spcAft>
        <a:defRPr sz="4160" kern="1200">
          <a:solidFill>
            <a:schemeClr val="tx1"/>
          </a:solidFill>
          <a:latin typeface="+mj-lt"/>
          <a:ea typeface="+mj-ea"/>
          <a:cs typeface="+mj-cs"/>
        </a:defRPr>
      </a:lvl1pPr>
      <a:lvl2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2pPr>
      <a:lvl3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3pPr>
      <a:lvl4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4pPr>
      <a:lvl5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5pPr>
      <a:lvl6pPr marL="431800"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6pPr>
      <a:lvl7pPr marL="8642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7pPr>
      <a:lvl8pPr marL="12960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8pPr>
      <a:lvl9pPr marL="17278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9pPr>
    </p:titleStyle>
    <p:bodyStyle>
      <a:lvl1pPr marL="323850" indent="-323850" algn="l" rtl="0" eaLnBrk="1" fontAlgn="base" hangingPunct="1">
        <a:spcBef>
          <a:spcPct val="20000"/>
        </a:spcBef>
        <a:spcAft>
          <a:spcPct val="0"/>
        </a:spcAft>
        <a:buFont typeface="Arial" pitchFamily="34" charset="0"/>
        <a:buChar char="•"/>
        <a:defRPr sz="3025" kern="1200">
          <a:solidFill>
            <a:schemeClr val="tx1"/>
          </a:solidFill>
          <a:latin typeface="+mn-lt"/>
          <a:ea typeface="+mn-ea"/>
          <a:cs typeface="+mn-cs"/>
        </a:defRPr>
      </a:lvl1pPr>
      <a:lvl2pPr marL="702310" indent="-269875" algn="l" rtl="0" eaLnBrk="1" fontAlgn="base" hangingPunct="1">
        <a:spcBef>
          <a:spcPct val="20000"/>
        </a:spcBef>
        <a:spcAft>
          <a:spcPct val="0"/>
        </a:spcAft>
        <a:buFont typeface="Arial" pitchFamily="34" charset="0"/>
        <a:buChar char="–"/>
        <a:defRPr sz="2645" kern="1200">
          <a:solidFill>
            <a:schemeClr val="tx1"/>
          </a:solidFill>
          <a:latin typeface="+mn-lt"/>
          <a:ea typeface="+mn-ea"/>
          <a:cs typeface="+mn-cs"/>
        </a:defRPr>
      </a:lvl2pPr>
      <a:lvl3pPr marL="1080135" indent="-215900" algn="l" rtl="0" eaLnBrk="1" fontAlgn="base" hangingPunct="1">
        <a:spcBef>
          <a:spcPct val="20000"/>
        </a:spcBef>
        <a:spcAft>
          <a:spcPct val="0"/>
        </a:spcAft>
        <a:buFont typeface="Arial" pitchFamily="34" charset="0"/>
        <a:buChar char="•"/>
        <a:defRPr sz="2270" kern="1200">
          <a:solidFill>
            <a:schemeClr val="tx1"/>
          </a:solidFill>
          <a:latin typeface="+mn-lt"/>
          <a:ea typeface="+mn-ea"/>
          <a:cs typeface="+mn-cs"/>
        </a:defRPr>
      </a:lvl3pPr>
      <a:lvl4pPr marL="1511935" indent="-215900" algn="l" rtl="0" eaLnBrk="1" fontAlgn="base" hangingPunct="1">
        <a:spcBef>
          <a:spcPct val="20000"/>
        </a:spcBef>
        <a:spcAft>
          <a:spcPct val="0"/>
        </a:spcAft>
        <a:buFont typeface="Arial" pitchFamily="34" charset="0"/>
        <a:buChar char="–"/>
        <a:defRPr sz="1890" kern="1200">
          <a:solidFill>
            <a:schemeClr val="tx1"/>
          </a:solidFill>
          <a:latin typeface="+mn-lt"/>
          <a:ea typeface="+mn-ea"/>
          <a:cs typeface="+mn-cs"/>
        </a:defRPr>
      </a:lvl4pPr>
      <a:lvl5pPr marL="1943735" indent="-215900" algn="l" rtl="0" eaLnBrk="1" fontAlgn="base" hangingPunct="1">
        <a:spcBef>
          <a:spcPct val="20000"/>
        </a:spcBef>
        <a:spcAft>
          <a:spcPct val="0"/>
        </a:spcAft>
        <a:buFont typeface="Arial" pitchFamily="34" charset="0"/>
        <a:buChar char="»"/>
        <a:defRPr sz="1890" kern="1200">
          <a:solidFill>
            <a:schemeClr val="tx1"/>
          </a:solidFill>
          <a:latin typeface="+mn-lt"/>
          <a:ea typeface="+mn-ea"/>
          <a:cs typeface="+mn-cs"/>
        </a:defRPr>
      </a:lvl5pPr>
      <a:lvl6pPr marL="23761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6pPr>
      <a:lvl7pPr marL="28079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7pPr>
      <a:lvl8pPr marL="32397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8pPr>
      <a:lvl9pPr marL="3672205"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9pPr>
    </p:bodyStyle>
    <p:otherStyle>
      <a:defPPr>
        <a:defRPr lang="zh-CN"/>
      </a:defPPr>
      <a:lvl1pPr marL="0" algn="l" defTabSz="864235" rtl="0" eaLnBrk="1" latinLnBrk="0" hangingPunct="1">
        <a:defRPr sz="1700" kern="1200">
          <a:solidFill>
            <a:schemeClr val="tx1"/>
          </a:solidFill>
          <a:latin typeface="+mn-lt"/>
          <a:ea typeface="+mn-ea"/>
          <a:cs typeface="+mn-cs"/>
        </a:defRPr>
      </a:lvl1pPr>
      <a:lvl2pPr marL="431800" algn="l" defTabSz="864235" rtl="0" eaLnBrk="1" latinLnBrk="0" hangingPunct="1">
        <a:defRPr sz="1700" kern="1200">
          <a:solidFill>
            <a:schemeClr val="tx1"/>
          </a:solidFill>
          <a:latin typeface="+mn-lt"/>
          <a:ea typeface="+mn-ea"/>
          <a:cs typeface="+mn-cs"/>
        </a:defRPr>
      </a:lvl2pPr>
      <a:lvl3pPr marL="864235" algn="l" defTabSz="864235" rtl="0" eaLnBrk="1" latinLnBrk="0" hangingPunct="1">
        <a:defRPr sz="1700" kern="1200">
          <a:solidFill>
            <a:schemeClr val="tx1"/>
          </a:solidFill>
          <a:latin typeface="+mn-lt"/>
          <a:ea typeface="+mn-ea"/>
          <a:cs typeface="+mn-cs"/>
        </a:defRPr>
      </a:lvl3pPr>
      <a:lvl4pPr marL="1296035" algn="l" defTabSz="864235" rtl="0" eaLnBrk="1" latinLnBrk="0" hangingPunct="1">
        <a:defRPr sz="1700" kern="1200">
          <a:solidFill>
            <a:schemeClr val="tx1"/>
          </a:solidFill>
          <a:latin typeface="+mn-lt"/>
          <a:ea typeface="+mn-ea"/>
          <a:cs typeface="+mn-cs"/>
        </a:defRPr>
      </a:lvl4pPr>
      <a:lvl5pPr marL="1727835" algn="l" defTabSz="864235" rtl="0" eaLnBrk="1" latinLnBrk="0" hangingPunct="1">
        <a:defRPr sz="1700" kern="1200">
          <a:solidFill>
            <a:schemeClr val="tx1"/>
          </a:solidFill>
          <a:latin typeface="+mn-lt"/>
          <a:ea typeface="+mn-ea"/>
          <a:cs typeface="+mn-cs"/>
        </a:defRPr>
      </a:lvl5pPr>
      <a:lvl6pPr marL="2160270" algn="l" defTabSz="864235" rtl="0" eaLnBrk="1" latinLnBrk="0" hangingPunct="1">
        <a:defRPr sz="1700" kern="1200">
          <a:solidFill>
            <a:schemeClr val="tx1"/>
          </a:solidFill>
          <a:latin typeface="+mn-lt"/>
          <a:ea typeface="+mn-ea"/>
          <a:cs typeface="+mn-cs"/>
        </a:defRPr>
      </a:lvl6pPr>
      <a:lvl7pPr marL="2592070" algn="l" defTabSz="864235" rtl="0" eaLnBrk="1" latinLnBrk="0" hangingPunct="1">
        <a:defRPr sz="1700" kern="1200">
          <a:solidFill>
            <a:schemeClr val="tx1"/>
          </a:solidFill>
          <a:latin typeface="+mn-lt"/>
          <a:ea typeface="+mn-ea"/>
          <a:cs typeface="+mn-cs"/>
        </a:defRPr>
      </a:lvl7pPr>
      <a:lvl8pPr marL="3023870" algn="l" defTabSz="864235" rtl="0" eaLnBrk="1" latinLnBrk="0" hangingPunct="1">
        <a:defRPr sz="1700" kern="1200">
          <a:solidFill>
            <a:schemeClr val="tx1"/>
          </a:solidFill>
          <a:latin typeface="+mn-lt"/>
          <a:ea typeface="+mn-ea"/>
          <a:cs typeface="+mn-cs"/>
        </a:defRPr>
      </a:lvl8pPr>
      <a:lvl9pPr marL="3456305" algn="l" defTabSz="864235" rtl="0" eaLnBrk="1" latinLnBrk="0" hangingPunct="1">
        <a:defRPr sz="17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202201042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119785" y="2289764"/>
            <a:ext cx="11771171" cy="1094339"/>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lnSpc>
                <a:spcPct val="120000"/>
              </a:lnSpc>
              <a:spcAft>
                <a:spcPct val="0"/>
              </a:spcAft>
              <a:tabLst>
                <a:tab pos="1029335"/>
                <a:tab pos="1850390"/>
                <a:tab pos="2538095"/>
                <a:tab pos="3221990"/>
              </a:tabLst>
            </a:pPr>
            <a:r>
              <a:rPr lang="zh-CN" altLang="zh-CN" sz="6000">
                <a:solidFill>
                  <a:srgbClr val="000000"/>
                </a:solidFill>
                <a:ea typeface="宋体" panose="02010600030101010101" pitchFamily="2" charset="-122"/>
                <a:cs typeface="Times New Roman" panose="02020603050405020304" pitchFamily="18" charset="0"/>
              </a:rPr>
              <a:t>第</a:t>
            </a:r>
            <a:r>
              <a:rPr lang="en-US" altLang="zh-CN" sz="6000">
                <a:solidFill>
                  <a:srgbClr val="000000"/>
                </a:solidFill>
                <a:ea typeface="宋体" panose="02010600030101010101" pitchFamily="2" charset="-122"/>
                <a:cs typeface="Times New Roman" panose="02020603050405020304" pitchFamily="18" charset="0"/>
              </a:rPr>
              <a:t>10</a:t>
            </a:r>
            <a:r>
              <a:rPr lang="zh-CN" altLang="zh-CN" sz="6000">
                <a:solidFill>
                  <a:srgbClr val="000000"/>
                </a:solidFill>
                <a:ea typeface="宋体" panose="02010600030101010101" pitchFamily="2" charset="-122"/>
                <a:cs typeface="Times New Roman" panose="02020603050405020304" pitchFamily="18" charset="0"/>
              </a:rPr>
              <a:t>课　古代的村落、集镇和城市</a:t>
            </a:r>
            <a:endParaRPr lang="zh-CN" altLang="zh-CN" sz="6000">
              <a:solidFill>
                <a:srgbClr val="000000"/>
              </a:solidFill>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5" name="组合 4" title=""/>
          <p:cNvGrpSpPr/>
          <p:nvPr/>
        </p:nvGrpSpPr>
        <p:grpSpPr>
          <a:xfrm>
            <a:off x="267409" y="811273"/>
            <a:ext cx="11017224" cy="5112568"/>
            <a:chOff x="288429" y="811273"/>
            <a:chExt cx="11017224" cy="5112568"/>
          </a:xfrm>
        </p:grpSpPr>
        <p:sp>
          <p:nvSpPr>
            <p:cNvPr id="4" name="矩形 3"/>
            <p:cNvSpPr/>
            <p:nvPr/>
          </p:nvSpPr>
          <p:spPr>
            <a:xfrm>
              <a:off x="288429" y="1027297"/>
              <a:ext cx="11017224" cy="489654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endParaRPr lang="zh-CN" altLang="en-US"/>
            </a:p>
          </p:txBody>
        </p:sp>
        <p:sp>
          <p:nvSpPr>
            <p:cNvPr id="7" name="圆角矩形 6"/>
            <p:cNvSpPr/>
            <p:nvPr/>
          </p:nvSpPr>
          <p:spPr>
            <a:xfrm>
              <a:off x="4680917" y="811273"/>
              <a:ext cx="2304256" cy="50405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zh-CN" smtClean="0"/>
                <a:t>目 标 素 养</a:t>
              </a:r>
              <a:endParaRPr lang="zh-CN" altLang="en-US"/>
            </a:p>
          </p:txBody>
        </p:sp>
      </p:grpSp>
      <p:sp>
        <p:nvSpPr>
          <p:cNvPr id="2" name="矩形 1" title=""/>
          <p:cNvSpPr>
            <a:spLocks noChangeAspect="1"/>
          </p:cNvSpPr>
          <p:nvPr/>
        </p:nvSpPr>
        <p:spPr>
          <a:xfrm>
            <a:off x="361950" y="1202843"/>
            <a:ext cx="10807700" cy="476322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了解人类居住条件的变迁及各地民居的差异和特征</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培养时空观念</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了解古代村落、集镇和城市形成的原因及影响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培养史料实证的素养</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认识各地民居的差异是当地自然环境、经济发展水平和文化习俗等多种因素作用的结果</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培养唯物史观</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pPr>
            <a:r>
              <a:rPr lang="en-US" altLang="zh-CN">
                <a:solidFill>
                  <a:srgbClr val="000000"/>
                </a:solidFill>
                <a:ea typeface="宋体" panose="02010600030101010101" pitchFamily="2" charset="-122"/>
              </a:rPr>
              <a:t>4.</a:t>
            </a:r>
            <a:r>
              <a:rPr lang="zh-CN" altLang="zh-CN">
                <a:solidFill>
                  <a:srgbClr val="000000"/>
                </a:solidFill>
                <a:ea typeface="宋体" panose="02010600030101010101" pitchFamily="2" charset="-122"/>
                <a:cs typeface="Times New Roman" panose="02020603050405020304" pitchFamily="18" charset="0"/>
              </a:rPr>
              <a:t>了解村落、集镇、城市等概念</a:t>
            </a:r>
            <a:r>
              <a:rPr lang="en-US" altLang="zh-CN">
                <a:solidFill>
                  <a:srgbClr val="000000"/>
                </a:solidFill>
                <a:ea typeface="宋体" panose="02010600030101010101" pitchFamily="2" charset="-122"/>
              </a:rPr>
              <a:t>,</a:t>
            </a:r>
            <a:r>
              <a:rPr lang="zh-CN" altLang="zh-CN">
                <a:solidFill>
                  <a:srgbClr val="000000"/>
                </a:solidFill>
                <a:ea typeface="宋体" panose="02010600030101010101" pitchFamily="2" charset="-122"/>
                <a:cs typeface="Times New Roman" panose="02020603050405020304" pitchFamily="18" charset="0"/>
              </a:rPr>
              <a:t>从历史解释的角度体会早期人类的劳动智慧</a:t>
            </a:r>
            <a:r>
              <a:rPr lang="en-US" altLang="zh-CN">
                <a:solidFill>
                  <a:srgbClr val="000000"/>
                </a:solidFill>
                <a:ea typeface="宋体" panose="02010600030101010101" pitchFamily="2" charset="-122"/>
              </a:rPr>
              <a:t>,</a:t>
            </a:r>
            <a:r>
              <a:rPr lang="zh-CN" altLang="zh-CN">
                <a:solidFill>
                  <a:srgbClr val="000000"/>
                </a:solidFill>
                <a:ea typeface="宋体" panose="02010600030101010101" pitchFamily="2" charset="-122"/>
                <a:cs typeface="Times New Roman" panose="02020603050405020304" pitchFamily="18" charset="0"/>
              </a:rPr>
              <a:t>增强民族自信和文化认同</a:t>
            </a:r>
            <a:r>
              <a:rPr lang="en-US" altLang="zh-CN">
                <a:solidFill>
                  <a:srgbClr val="000000"/>
                </a:solidFill>
                <a:ea typeface="宋体" panose="02010600030101010101" pitchFamily="2" charset="-122"/>
              </a:rPr>
              <a:t>,</a:t>
            </a:r>
            <a:r>
              <a:rPr lang="zh-CN" altLang="zh-CN">
                <a:solidFill>
                  <a:srgbClr val="000000"/>
                </a:solidFill>
                <a:ea typeface="宋体" panose="02010600030101010101" pitchFamily="2" charset="-122"/>
                <a:cs typeface="Times New Roman" panose="02020603050405020304" pitchFamily="18" charset="0"/>
              </a:rPr>
              <a:t>培养家国情怀</a:t>
            </a: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5" name="组合 4" title=""/>
          <p:cNvGrpSpPr/>
          <p:nvPr/>
        </p:nvGrpSpPr>
        <p:grpSpPr>
          <a:xfrm>
            <a:off x="267409" y="811273"/>
            <a:ext cx="11017224" cy="5112568"/>
            <a:chOff x="288429" y="811273"/>
            <a:chExt cx="11017224" cy="5112568"/>
          </a:xfrm>
        </p:grpSpPr>
        <p:sp>
          <p:nvSpPr>
            <p:cNvPr id="4" name="矩形 3"/>
            <p:cNvSpPr/>
            <p:nvPr/>
          </p:nvSpPr>
          <p:spPr>
            <a:xfrm>
              <a:off x="288429" y="1027297"/>
              <a:ext cx="11017224" cy="489654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endParaRPr lang="zh-CN" altLang="en-US"/>
            </a:p>
          </p:txBody>
        </p:sp>
        <p:sp>
          <p:nvSpPr>
            <p:cNvPr id="7" name="圆角矩形 6"/>
            <p:cNvSpPr/>
            <p:nvPr/>
          </p:nvSpPr>
          <p:spPr>
            <a:xfrm>
              <a:off x="4680917" y="811273"/>
              <a:ext cx="2304256" cy="504056"/>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zh-CN"/>
                <a:t>知 识 概 览</a:t>
              </a:r>
              <a:endParaRPr lang="zh-CN" altLang="en-US"/>
            </a:p>
          </p:txBody>
        </p:sp>
      </p:grpSp>
      <p:pic>
        <p:nvPicPr>
          <p:cNvPr id="8" name="HLX2QRX32.eps" title=""/>
          <p:cNvPicPr/>
          <p:nvPr/>
        </p:nvPicPr>
        <p:blipFill>
          <a:blip r:embed="rId2"/>
          <a:stretch>
            <a:fillRect/>
          </a:stretch>
        </p:blipFill>
        <p:spPr>
          <a:xfrm>
            <a:off x="3744813" y="1371693"/>
            <a:ext cx="4032448" cy="4515182"/>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511895"/>
            <a:ext cx="10807700" cy="3046988"/>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30480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一、村落的产生</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古代居住形式的演变及原因</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演变</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在人类漫长的发展过程中</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居住形式经历了从穴居、巢居、半穴居</a:t>
            </a:r>
            <a:r>
              <a:rPr lang="zh-CN" altLang="zh-CN" smtClean="0">
                <a:solidFill>
                  <a:srgbClr val="000000"/>
                </a:solidFill>
                <a:ea typeface="宋体" panose="02010600030101010101" pitchFamily="2" charset="-122"/>
                <a:cs typeface="Times New Roman" panose="02020603050405020304" pitchFamily="18" charset="0"/>
              </a:rPr>
              <a:t>到</a:t>
            </a:r>
            <a:r>
              <a:rPr lang="en-US" altLang="zh-CN" smtClean="0">
                <a:solidFill>
                  <a:srgbClr val="000000"/>
                </a:solidFill>
                <a:ea typeface="宋体" panose="02010600030101010101" pitchFamily="2" charset="-122"/>
                <a:cs typeface="Times New Roman" panose="02020603050405020304" pitchFamily="18" charset="0"/>
              </a:rPr>
              <a:t>  </a:t>
            </a:r>
            <a:r>
              <a:rPr lang="zh-CN" altLang="zh-CN" smtClean="0">
                <a:uFill>
                  <a:solidFill>
                    <a:srgbClr val="000000"/>
                  </a:solidFill>
                </a:uFill>
                <a:ea typeface="楷体" panose="02010609060101010101" pitchFamily="49" charset="-122"/>
                <a:cs typeface="Times New Roman" panose="02020603050405020304" pitchFamily="18" charset="0"/>
              </a:rPr>
              <a:t>地面</a:t>
            </a:r>
            <a:r>
              <a:rPr lang="zh-CN" altLang="zh-CN">
                <a:uFill>
                  <a:solidFill>
                    <a:srgbClr val="000000"/>
                  </a:solidFill>
                </a:uFill>
                <a:ea typeface="楷体" panose="02010609060101010101" pitchFamily="49" charset="-122"/>
                <a:cs typeface="Times New Roman" panose="02020603050405020304" pitchFamily="18" charset="0"/>
              </a:rPr>
              <a:t>筑</a:t>
            </a:r>
            <a:r>
              <a:rPr lang="zh-CN" altLang="zh-CN" smtClean="0">
                <a:uFill>
                  <a:solidFill>
                    <a:srgbClr val="000000"/>
                  </a:solidFill>
                </a:uFill>
                <a:ea typeface="楷体" panose="02010609060101010101" pitchFamily="49" charset="-122"/>
                <a:cs typeface="Times New Roman" panose="02020603050405020304" pitchFamily="18" charset="0"/>
              </a:rPr>
              <a:t>屋</a:t>
            </a:r>
            <a:r>
              <a:rPr lang="en-US" altLang="zh-CN" smtClean="0">
                <a:uFill>
                  <a:solidFill>
                    <a:srgbClr val="000000"/>
                  </a:solidFill>
                </a:uFill>
                <a:ea typeface="楷体" panose="02010609060101010101" pitchFamily="49" charset="-122"/>
                <a:cs typeface="Times New Roman" panose="02020603050405020304" pitchFamily="18" charset="0"/>
              </a:rPr>
              <a:t>  </a:t>
            </a:r>
            <a:r>
              <a:rPr lang="zh-CN" altLang="zh-CN" smtClean="0">
                <a:solidFill>
                  <a:srgbClr val="000000"/>
                </a:solidFill>
                <a:ea typeface="宋体" panose="02010600030101010101" pitchFamily="2" charset="-122"/>
                <a:cs typeface="Times New Roman" panose="02020603050405020304" pitchFamily="18" charset="0"/>
              </a:rPr>
              <a:t>的</a:t>
            </a:r>
            <a:r>
              <a:rPr lang="zh-CN" altLang="zh-CN">
                <a:solidFill>
                  <a:srgbClr val="000000"/>
                </a:solidFill>
                <a:ea typeface="宋体" panose="02010600030101010101" pitchFamily="2" charset="-122"/>
                <a:cs typeface="Times New Roman" panose="02020603050405020304" pitchFamily="18" charset="0"/>
              </a:rPr>
              <a:t>演变。</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原因</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生产力的进步。</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p:txBody>
      </p:sp>
      <p:sp>
        <p:nvSpPr>
          <p:cNvPr id="8" name="矩形 7" title=""/>
          <p:cNvSpPr/>
          <p:nvPr/>
        </p:nvSpPr>
        <p:spPr>
          <a:xfrm>
            <a:off x="3336456" y="3333115"/>
            <a:ext cx="2022989"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9" name="直接连接符 8" title=""/>
          <p:cNvCxnSpPr/>
          <p:nvPr/>
        </p:nvCxnSpPr>
        <p:spPr>
          <a:xfrm>
            <a:off x="3332463" y="3797213"/>
            <a:ext cx="2020699"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931024"/>
            <a:ext cx="3760645" cy="683264"/>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古代村落的</a:t>
            </a:r>
            <a:r>
              <a:rPr lang="zh-CN" altLang="zh-CN" smtClean="0">
                <a:solidFill>
                  <a:srgbClr val="000000"/>
                </a:solidFill>
                <a:latin typeface="Arial" pitchFamily="34" charset="0"/>
                <a:cs typeface="Times New Roman" panose="02020603050405020304" pitchFamily="18" charset="0"/>
              </a:rPr>
              <a:t>产生</a:t>
            </a:r>
            <a:r>
              <a:rPr lang="en-US" altLang="zh-CN" smtClean="0">
                <a:solidFill>
                  <a:srgbClr val="000000"/>
                </a:solidFill>
                <a:latin typeface="Arial" pitchFamily="34" charset="0"/>
                <a:cs typeface="Times New Roman" panose="02020603050405020304" pitchFamily="18" charset="0"/>
              </a:rPr>
              <a:t> </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graphicFrame>
        <p:nvGraphicFramePr>
          <p:cNvPr id="4" name="表格 3" title=""/>
          <p:cNvGraphicFramePr>
            <a:graphicFrameLocks noGrp="1" noChangeAspect="1"/>
          </p:cNvGraphicFramePr>
          <p:nvPr/>
        </p:nvGraphicFramePr>
        <p:xfrm>
          <a:off x="361950" y="1632393"/>
          <a:ext cx="10807700" cy="3901440"/>
        </p:xfrm>
        <a:graphic>
          <a:graphicData uri="http://schemas.openxmlformats.org/drawingml/2006/table">
            <a:tbl>
              <a:tblPr firstRow="1" firstCol="1" bandRow="1"/>
              <a:tblGrid>
                <a:gridCol w="1006599"/>
                <a:gridCol w="9801101"/>
              </a:tblGrid>
              <a:tr h="0">
                <a:tc>
                  <a:txBody>
                    <a:bodyPr vert="horz" wrap="square"/>
                    <a:lstStyle/>
                    <a:p>
                      <a:pPr>
                        <a:spcAft>
                          <a:spcPct val="0"/>
                        </a:spcAft>
                        <a:tabLst>
                          <a:tab pos="1188085"/>
                          <a:tab pos="2163445"/>
                          <a:tab pos="3142615"/>
                          <a:tab pos="4190365"/>
                        </a:tabLst>
                      </a:pPr>
                      <a:r>
                        <a:rPr lang="zh-CN" sz="3200">
                          <a:solidFill>
                            <a:srgbClr val="000000"/>
                          </a:solidFill>
                          <a:effectLst/>
                          <a:latin typeface="Arial" pitchFamily="34" charset="0"/>
                          <a:ea typeface="黑体" panose="02010600030101010101" pitchFamily="49" charset="-122"/>
                          <a:cs typeface="Times New Roman" panose="02020603050405020304" pitchFamily="18" charset="0"/>
                        </a:rPr>
                        <a:t>条件</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u="sng">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农业</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出现以后</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人们筑屋定居</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形成具有相当数量和规模的聚居点</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村落</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spcAft>
                          <a:spcPct val="0"/>
                        </a:spcAft>
                        <a:tabLst>
                          <a:tab pos="1188085"/>
                          <a:tab pos="2163445"/>
                          <a:tab pos="3142615"/>
                          <a:tab pos="4190365"/>
                        </a:tabLst>
                      </a:pPr>
                      <a:r>
                        <a:rPr lang="zh-CN" sz="3200">
                          <a:solidFill>
                            <a:srgbClr val="000000"/>
                          </a:solidFill>
                          <a:effectLst/>
                          <a:latin typeface="Arial" pitchFamily="34" charset="0"/>
                          <a:ea typeface="黑体" panose="02010600030101010101" pitchFamily="49" charset="-122"/>
                          <a:cs typeface="Times New Roman" panose="02020603050405020304" pitchFamily="18" charset="0"/>
                        </a:rPr>
                        <a:t>表现</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村落最早出现在</a:t>
                      </a:r>
                      <a:r>
                        <a:rPr lang="zh-CN" sz="3200" u="sng">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两河流域</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。世界其他地区</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如埃及的尼罗河流域</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印度的印度河和恒河流域</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中国的黄河、长江和辽河流域等</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也存在大量的原始村落遗址</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spcAft>
                          <a:spcPct val="0"/>
                        </a:spcAft>
                        <a:tabLst>
                          <a:tab pos="1188085"/>
                          <a:tab pos="2163445"/>
                          <a:tab pos="3142615"/>
                          <a:tab pos="4190365"/>
                        </a:tabLst>
                      </a:pPr>
                      <a:r>
                        <a:rPr lang="zh-CN" sz="3200">
                          <a:solidFill>
                            <a:srgbClr val="000000"/>
                          </a:solidFill>
                          <a:effectLst/>
                          <a:latin typeface="Arial" pitchFamily="34" charset="0"/>
                          <a:ea typeface="黑体" panose="02010600030101010101" pitchFamily="49" charset="-122"/>
                          <a:cs typeface="Times New Roman" panose="02020603050405020304" pitchFamily="18" charset="0"/>
                        </a:rPr>
                        <a:t>历史</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p>
                      <a:pPr>
                        <a:spcAft>
                          <a:spcPct val="0"/>
                        </a:spcAft>
                        <a:tabLst>
                          <a:tab pos="1188085"/>
                          <a:tab pos="2163445"/>
                          <a:tab pos="3142615"/>
                          <a:tab pos="4190365"/>
                        </a:tabLst>
                      </a:pPr>
                      <a:r>
                        <a:rPr lang="zh-CN" sz="3200">
                          <a:solidFill>
                            <a:srgbClr val="000000"/>
                          </a:solidFill>
                          <a:effectLst/>
                          <a:latin typeface="Arial" pitchFamily="34" charset="0"/>
                          <a:ea typeface="黑体" panose="02010600030101010101" pitchFamily="49" charset="-122"/>
                          <a:cs typeface="Times New Roman" panose="02020603050405020304" pitchFamily="18" charset="0"/>
                        </a:rPr>
                        <a:t>意义</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村落建有住宅、仓廪、地窖和公共活动场所等</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为人们的定居、繁衍和防卫提供了条件和保障</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也为人们进行集体活动提供了便利</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
        <p:nvSpPr>
          <p:cNvPr id="7" name="矩形 6" title=""/>
          <p:cNvSpPr/>
          <p:nvPr/>
        </p:nvSpPr>
        <p:spPr>
          <a:xfrm>
            <a:off x="1414915" y="1700030"/>
            <a:ext cx="779950" cy="3478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sp>
        <p:nvSpPr>
          <p:cNvPr id="10" name="矩形 9" title=""/>
          <p:cNvSpPr/>
          <p:nvPr/>
        </p:nvSpPr>
        <p:spPr>
          <a:xfrm>
            <a:off x="4248869" y="2674533"/>
            <a:ext cx="1584176" cy="3478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22" presetClass="exit" presetSubtype="4" dur="500" fill="hold" grpId="0" nodeType="clickEffect">
                                  <p:stCondLst>
                                    <p:cond delay="0"/>
                                  </p:stCondLst>
                                  <p:childTnLst>
                                    <p:animEffect transition="out" filter="wipe(down)">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矩形 6" title=""/>
          <p:cNvSpPr>
            <a:spLocks noChangeAspect="1"/>
          </p:cNvSpPr>
          <p:nvPr/>
        </p:nvSpPr>
        <p:spPr>
          <a:xfrm>
            <a:off x="361950" y="801930"/>
            <a:ext cx="10807700" cy="241713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188085"/>
                <a:tab pos="2163445"/>
                <a:tab pos="3142615"/>
                <a:tab pos="4190365"/>
              </a:tabLst>
            </a:pPr>
            <a:r>
              <a:rPr lang="zh-CN" altLang="zh-CN">
                <a:solidFill>
                  <a:srgbClr val="000000"/>
                </a:solidFill>
                <a:latin typeface="NEU-BZ-S92" panose="02020503000000020003" pitchFamily="18" charset="-122"/>
                <a:ea typeface="苏新诗柳楷简"/>
                <a:cs typeface="Times New Roman" panose="02020603050405020304" pitchFamily="18" charset="0"/>
              </a:rPr>
              <a:t>微思考</a:t>
            </a: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材料</a:t>
            </a:r>
            <a:r>
              <a:rPr lang="zh-CN" altLang="zh-CN">
                <a:solidFill>
                  <a:srgbClr val="000000"/>
                </a:solidFill>
                <a:ea typeface="宋体" panose="02010600030101010101" pitchFamily="2" charset="-122"/>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耶莫遗址</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年代约为公元前</a:t>
            </a:r>
            <a:r>
              <a:rPr lang="en-US" altLang="zh-CN">
                <a:solidFill>
                  <a:srgbClr val="000000"/>
                </a:solidFill>
                <a:ea typeface="宋体" panose="02010600030101010101" pitchFamily="2" charset="-122"/>
                <a:cs typeface="Times New Roman" panose="02020603050405020304" pitchFamily="18" charset="0"/>
              </a:rPr>
              <a:t>7000—</a:t>
            </a:r>
            <a:r>
              <a:rPr lang="zh-CN" altLang="zh-CN">
                <a:solidFill>
                  <a:srgbClr val="000000"/>
                </a:solidFill>
                <a:ea typeface="楷体" panose="02010609060101010101" pitchFamily="49" charset="-122"/>
                <a:cs typeface="Times New Roman" panose="02020603050405020304" pitchFamily="18" charset="0"/>
              </a:rPr>
              <a:t>前</a:t>
            </a:r>
            <a:r>
              <a:rPr lang="en-US" altLang="zh-CN">
                <a:solidFill>
                  <a:srgbClr val="000000"/>
                </a:solidFill>
                <a:ea typeface="宋体" panose="02010600030101010101" pitchFamily="2" charset="-122"/>
                <a:cs typeface="Times New Roman" panose="02020603050405020304" pitchFamily="18" charset="0"/>
              </a:rPr>
              <a:t>5800</a:t>
            </a:r>
            <a:r>
              <a:rPr lang="zh-CN" altLang="zh-CN">
                <a:solidFill>
                  <a:srgbClr val="000000"/>
                </a:solidFill>
                <a:ea typeface="楷体" panose="02010609060101010101" pitchFamily="49" charset="-122"/>
                <a:cs typeface="Times New Roman" panose="02020603050405020304" pitchFamily="18" charset="0"/>
              </a:rPr>
              <a:t>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位于伊拉克北部基尔库克以东</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有</a:t>
            </a:r>
            <a:r>
              <a:rPr lang="en-US" altLang="zh-CN">
                <a:solidFill>
                  <a:srgbClr val="000000"/>
                </a:solidFill>
                <a:ea typeface="宋体" panose="02010600030101010101" pitchFamily="2" charset="-122"/>
                <a:cs typeface="Times New Roman" panose="02020603050405020304" pitchFamily="18" charset="0"/>
              </a:rPr>
              <a:t>21</a:t>
            </a:r>
            <a:r>
              <a:rPr lang="zh-CN" altLang="zh-CN">
                <a:solidFill>
                  <a:srgbClr val="000000"/>
                </a:solidFill>
                <a:ea typeface="楷体" panose="02010609060101010101" pitchFamily="49" charset="-122"/>
                <a:cs typeface="Times New Roman" panose="02020603050405020304" pitchFamily="18" charset="0"/>
              </a:rPr>
              <a:t>座房屋</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每座房屋有好几个房间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房间里有炉灶和地窖。遗址中发现大量石制、骨制工具</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装饰品和塑像。</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pic>
        <p:nvPicPr>
          <p:cNvPr id="8" name="HLX2QRX33.eps" title=""/>
          <p:cNvPicPr/>
          <p:nvPr/>
        </p:nvPicPr>
        <p:blipFill>
          <a:blip r:embed="rId2"/>
          <a:stretch>
            <a:fillRect/>
          </a:stretch>
        </p:blipFill>
        <p:spPr>
          <a:xfrm>
            <a:off x="3888829" y="3219067"/>
            <a:ext cx="3384376" cy="2289884"/>
          </a:xfrm>
          <a:prstGeom prst="rect">
            <a:avLst/>
          </a:prstGeom>
        </p:spPr>
      </p:pic>
      <p:sp>
        <p:nvSpPr>
          <p:cNvPr id="9" name="矩形 8" title=""/>
          <p:cNvSpPr>
            <a:spLocks noChangeAspect="1"/>
          </p:cNvSpPr>
          <p:nvPr/>
        </p:nvSpPr>
        <p:spPr>
          <a:xfrm>
            <a:off x="3356326" y="5437143"/>
            <a:ext cx="4818948" cy="683264"/>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lnSpc>
                <a:spcPct val="120000"/>
              </a:lnSpc>
              <a:spcAft>
                <a:spcPct val="0"/>
              </a:spcAft>
              <a:tabLst>
                <a:tab pos="1188085"/>
                <a:tab pos="2163445"/>
                <a:tab pos="3142615"/>
                <a:tab pos="4190365"/>
              </a:tabLst>
            </a:pPr>
            <a:r>
              <a:rPr lang="zh-CN" altLang="zh-CN">
                <a:solidFill>
                  <a:srgbClr val="000000"/>
                </a:solidFill>
                <a:ea typeface="楷体" panose="02010609060101010101" pitchFamily="49" charset="-122"/>
                <a:cs typeface="Times New Roman" panose="02020603050405020304" pitchFamily="18" charset="0"/>
              </a:rPr>
              <a:t>耶莫遗址中的房屋</a:t>
            </a:r>
            <a:r>
              <a:rPr lang="zh-CN" altLang="zh-CN" smtClean="0">
                <a:solidFill>
                  <a:srgbClr val="000000"/>
                </a:solidFill>
                <a:ea typeface="楷体" panose="02010609060101010101" pitchFamily="49" charset="-122"/>
                <a:cs typeface="Times New Roman" panose="02020603050405020304" pitchFamily="18" charset="0"/>
              </a:rPr>
              <a:t>示意图</a:t>
            </a:r>
            <a:r>
              <a:rPr lang="en-US" altLang="zh-CN" smtClean="0">
                <a:solidFill>
                  <a:srgbClr val="000000"/>
                </a:solidFill>
                <a:ea typeface="楷体" panose="02010609060101010101" pitchFamily="49" charset="-122"/>
                <a:cs typeface="Times New Roman" panose="02020603050405020304" pitchFamily="18" charset="0"/>
              </a:rPr>
              <a:t> </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1162365"/>
            <a:ext cx="10807700" cy="3598999"/>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从以上图文材料可以得到哪些历史信息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结合所学知识</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村落的出现有什么作用</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smtClean="0">
                <a:latin typeface="Arial" pitchFamily="34" charset="0"/>
                <a:cs typeface="Times New Roman" panose="02020603050405020304" pitchFamily="18" charset="0"/>
              </a:rPr>
              <a:t>提示</a:t>
            </a:r>
            <a:r>
              <a:rPr lang="en-US" altLang="zh-CN" smtClean="0">
                <a:latin typeface="Arial" pitchFamily="34" charset="0"/>
                <a:cs typeface="Times New Roman" panose="02020603050405020304" pitchFamily="18" charset="0"/>
              </a:rPr>
              <a:t>:</a:t>
            </a:r>
            <a:r>
              <a:rPr lang="zh-CN" altLang="zh-CN" smtClean="0">
                <a:solidFill>
                  <a:srgbClr val="000000"/>
                </a:solidFill>
                <a:ea typeface="楷体" panose="02010609060101010101" pitchFamily="49" charset="-122"/>
                <a:cs typeface="Times New Roman" panose="02020603050405020304" pitchFamily="18" charset="0"/>
              </a:rPr>
              <a:t>信息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在两河流域出现了村落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村落中形成了有规模的定居点</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原始农业、手工业得到发展。作用</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为人们的定居、繁衍和防卫提供了条件和保障</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也为人们进行集体活动提供了便利。</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874333"/>
            <a:ext cx="10807700" cy="4910960"/>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30480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二、集镇的出现</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集镇的形成</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背景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集镇随社会生产力的发展而兴起。</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雏形</a:t>
            </a:r>
            <a:r>
              <a:rPr lang="en-US" altLang="zh-CN" smtClean="0">
                <a:solidFill>
                  <a:srgbClr val="000000"/>
                </a:solidFill>
                <a:ea typeface="宋体" panose="02010600030101010101" pitchFamily="2" charset="-122"/>
                <a:cs typeface="Times New Roman" panose="02020603050405020304" pitchFamily="18" charset="0"/>
              </a:rPr>
              <a:t>:</a:t>
            </a:r>
            <a:r>
              <a:rPr lang="zh-CN" altLang="en-US">
                <a:solidFill>
                  <a:srgbClr val="000000"/>
                </a:solidFill>
                <a:ea typeface="宋体" panose="02010600030101010101" pitchFamily="2" charset="-122"/>
                <a:cs typeface="Times New Roman" panose="02020603050405020304" pitchFamily="18" charset="0"/>
              </a:rPr>
              <a:t>在</a:t>
            </a:r>
            <a:r>
              <a:rPr lang="zh-CN" altLang="zh-CN" smtClean="0">
                <a:solidFill>
                  <a:srgbClr val="000000"/>
                </a:solidFill>
                <a:ea typeface="宋体" panose="02010600030101010101" pitchFamily="2" charset="-122"/>
                <a:cs typeface="Times New Roman" panose="02020603050405020304" pitchFamily="18" charset="0"/>
              </a:rPr>
              <a:t>原始社会</a:t>
            </a:r>
            <a:r>
              <a:rPr lang="zh-CN" altLang="zh-CN">
                <a:solidFill>
                  <a:srgbClr val="000000"/>
                </a:solidFill>
                <a:ea typeface="宋体" panose="02010600030101010101" pitchFamily="2" charset="-122"/>
                <a:cs typeface="Times New Roman" panose="02020603050405020304" pitchFamily="18" charset="0"/>
              </a:rPr>
              <a:t>末期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手工业与农业分离</a:t>
            </a:r>
            <a:r>
              <a:rPr lang="en-US" altLang="zh-CN">
                <a:solidFill>
                  <a:srgbClr val="000000"/>
                </a:solidFill>
                <a:ea typeface="宋体" panose="02010600030101010101" pitchFamily="2" charset="-122"/>
                <a:cs typeface="Times New Roman" panose="02020603050405020304" pitchFamily="18" charset="0"/>
              </a:rPr>
              <a:t>,</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手工业者</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开始在便于交换的地方集聚</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形成了古代集镇的雏形。</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形成</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商人的出现使手工业者聚居的地方迅速繁荣</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逐渐成为一定地域内的经济中心。商人和手工业者在聚居的地方筑垒设防</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形成集镇。</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4" name="矩形 3" title=""/>
          <p:cNvSpPr/>
          <p:nvPr/>
        </p:nvSpPr>
        <p:spPr>
          <a:xfrm>
            <a:off x="8569349" y="2685289"/>
            <a:ext cx="2225288"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5" name="直接连接符 4" title=""/>
          <p:cNvCxnSpPr/>
          <p:nvPr/>
        </p:nvCxnSpPr>
        <p:spPr>
          <a:xfrm>
            <a:off x="8565471" y="3149387"/>
            <a:ext cx="2222769"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874144"/>
            <a:ext cx="10807700" cy="476322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中国古代集镇</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中国古代的镇主要是为</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军事</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目的而设的。</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两宋时期</a:t>
            </a:r>
            <a:r>
              <a:rPr lang="en-US" altLang="zh-CN">
                <a:solidFill>
                  <a:srgbClr val="000000"/>
                </a:solidFill>
                <a:ea typeface="宋体" panose="02010600030101010101" pitchFamily="2" charset="-122"/>
                <a:cs typeface="Times New Roman" panose="02020603050405020304" pitchFamily="18" charset="0"/>
              </a:rPr>
              <a:t>,</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工商业者</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经营及定居的集镇发展起来。有些镇由于地理位置重要以及常住人口的增长</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成为一级行政机构所在地。这种集镇吸引了越来越多的手工业者和商人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他们在集镇上开办作坊和商铺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促进了市场的繁荣。</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元朝漕运和海运发达</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运河沿岸兴起了很多工商业集镇。</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(4)</a:t>
            </a:r>
            <a:r>
              <a:rPr lang="zh-CN" altLang="zh-CN">
                <a:solidFill>
                  <a:srgbClr val="000000"/>
                </a:solidFill>
                <a:ea typeface="宋体" panose="02010600030101010101" pitchFamily="2" charset="-122"/>
                <a:cs typeface="Times New Roman" panose="02020603050405020304" pitchFamily="18" charset="0"/>
              </a:rPr>
              <a:t>明清时期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集镇进一步发展并出现</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专业分工</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5338922" y="1522377"/>
            <a:ext cx="1563228"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4" name="直接连接符 3" title=""/>
          <p:cNvCxnSpPr/>
          <p:nvPr/>
        </p:nvCxnSpPr>
        <p:spPr>
          <a:xfrm>
            <a:off x="5334797" y="1986475"/>
            <a:ext cx="1561460" cy="0"/>
          </a:xfrm>
          <a:prstGeom prst="line">
            <a:avLst/>
          </a:prstGeom>
        </p:spPr>
        <p:style>
          <a:lnRef idx="2">
            <a:schemeClr val="dk1"/>
          </a:lnRef>
          <a:fillRef idx="0">
            <a:schemeClr val="dk1"/>
          </a:fillRef>
          <a:effectRef idx="1">
            <a:schemeClr val="dk1"/>
          </a:effectRef>
          <a:fontRef idx="minor">
            <a:schemeClr val="tx1"/>
          </a:fontRef>
        </p:style>
      </p:cxnSp>
      <p:sp>
        <p:nvSpPr>
          <p:cNvPr id="5" name="矩形 4" title=""/>
          <p:cNvSpPr/>
          <p:nvPr/>
        </p:nvSpPr>
        <p:spPr>
          <a:xfrm>
            <a:off x="3010790" y="2109225"/>
            <a:ext cx="2288723"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6" name="直接连接符 5" title=""/>
          <p:cNvCxnSpPr/>
          <p:nvPr/>
        </p:nvCxnSpPr>
        <p:spPr>
          <a:xfrm>
            <a:off x="3007075" y="2573323"/>
            <a:ext cx="2286134" cy="0"/>
          </a:xfrm>
          <a:prstGeom prst="line">
            <a:avLst/>
          </a:prstGeom>
        </p:spPr>
        <p:style>
          <a:lnRef idx="2">
            <a:schemeClr val="dk1"/>
          </a:lnRef>
          <a:fillRef idx="0">
            <a:schemeClr val="dk1"/>
          </a:fillRef>
          <a:effectRef idx="1">
            <a:schemeClr val="dk1"/>
          </a:effectRef>
          <a:fontRef idx="minor">
            <a:schemeClr val="tx1"/>
          </a:fontRef>
        </p:style>
      </p:cxnSp>
      <p:sp>
        <p:nvSpPr>
          <p:cNvPr id="7" name="矩形 6" title=""/>
          <p:cNvSpPr/>
          <p:nvPr/>
        </p:nvSpPr>
        <p:spPr>
          <a:xfrm>
            <a:off x="7072714" y="5027080"/>
            <a:ext cx="2288723"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8" name="直接连接符 7" title=""/>
          <p:cNvCxnSpPr/>
          <p:nvPr/>
        </p:nvCxnSpPr>
        <p:spPr>
          <a:xfrm>
            <a:off x="7068999" y="5491178"/>
            <a:ext cx="2286134"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22" presetClass="exit" presetSubtype="4" dur="500" fill="hold" grpId="0" nodeType="clickEffect">
                                  <p:stCondLst>
                                    <p:cond delay="0"/>
                                  </p:stCondLst>
                                  <p:childTnLst>
                                    <p:animEffect transition="out" filter="wipe(down)">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22" presetClass="exit" presetSubtype="4" dur="500" fill="hold" grpId="0" nodeType="clickEffect">
                                  <p:stCondLst>
                                    <p:cond delay="0"/>
                                  </p:stCondLst>
                                  <p:childTnLst>
                                    <p:animEffect transition="out" filter="wipe(down)">
                                      <p:cBhvr>
                                        <p:cTn id="16" dur="500"/>
                                        <p:tgtEl>
                                          <p:spTgt spid="7"/>
                                        </p:tgtEl>
                                      </p:cBhvr>
                                    </p:animEffect>
                                    <p:set>
                                      <p:cBhvr>
                                        <p:cTn id="17"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874333"/>
            <a:ext cx="10807700" cy="4780861"/>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355600">
              <a:lnSpc>
                <a:spcPct val="120000"/>
              </a:lnSpc>
              <a:spcAft>
                <a:spcPct val="0"/>
              </a:spcAft>
              <a:tabLst>
                <a:tab pos="1188085"/>
                <a:tab pos="2163445"/>
                <a:tab pos="3142615"/>
                <a:tab pos="4190365"/>
              </a:tabLst>
            </a:pPr>
            <a:r>
              <a:rPr lang="zh-CN" altLang="zh-CN">
                <a:solidFill>
                  <a:srgbClr val="000000"/>
                </a:solidFill>
                <a:latin typeface="NEU-BZ-S92" panose="02020503000000020003" pitchFamily="18" charset="-122"/>
                <a:ea typeface="苏新诗柳楷简"/>
                <a:cs typeface="Times New Roman" panose="02020603050405020304" pitchFamily="18" charset="0"/>
              </a:rPr>
              <a:t>微解读</a:t>
            </a:r>
            <a:r>
              <a:rPr lang="zh-CN" altLang="zh-CN">
                <a:solidFill>
                  <a:srgbClr val="000000"/>
                </a:solidFill>
                <a:latin typeface="Arial" pitchFamily="34" charset="0"/>
                <a:cs typeface="Times New Roman" panose="02020603050405020304" pitchFamily="18" charset="0"/>
              </a:rPr>
              <a:t>中国古代集镇的发展</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solidFill>
                  <a:srgbClr val="000000"/>
                </a:solidFill>
                <a:latin typeface="Arial" pitchFamily="34" charset="0"/>
                <a:cs typeface="Times New Roman" panose="02020603050405020304" pitchFamily="18" charset="0"/>
              </a:rPr>
              <a:t>材料</a:t>
            </a:r>
            <a:r>
              <a:rPr lang="zh-CN" altLang="zh-CN">
                <a:solidFill>
                  <a:srgbClr val="000000"/>
                </a:solidFill>
                <a:ea typeface="宋体" panose="02010600030101010101" pitchFamily="2" charset="-122"/>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在宋朝</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一方面</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由于城市中坊市制度的破坏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以及邻近乡村地区懋迁</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贸易</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的方便</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原有的定期市逐渐演变形成商业性的聚落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作为固定地名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具有固定居处的</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市</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形成。另一方面</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原有以行政及军事职能为主的城镇</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也逐渐蜕变为商业及贸易的重要据点。这种商业化的趋势</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直到明清时期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传统的市镇均脱离了它的原始含义</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而以商业职能为标准。</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gn="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摘编自刘石吉《明清时代江南市镇研究》</a:t>
            </a:r>
            <a:r>
              <a:rPr lang="zh-CN" altLang="zh-CN" smtClean="0">
                <a:solidFill>
                  <a:srgbClr val="000000"/>
                </a:solidFill>
                <a:ea typeface="楷体" panose="02010609060101010101" pitchFamily="49" charset="-122"/>
                <a:cs typeface="Times New Roman" panose="02020603050405020304" pitchFamily="18" charset="0"/>
              </a:rPr>
              <a:t>等</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2375991"/>
            <a:ext cx="10807700" cy="123527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解读</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古代集镇</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市镇</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的变化经历了由定期市向商业中心的演变</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原先的行政和军事城镇的商业职能逐渐增强。</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216421" y="1154814"/>
            <a:ext cx="11087719" cy="3637919"/>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30480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三、城市的产生</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早期城市</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产生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约公元前</a:t>
            </a:r>
            <a:r>
              <a:rPr lang="en-US" altLang="zh-CN">
                <a:solidFill>
                  <a:srgbClr val="000000"/>
                </a:solidFill>
                <a:ea typeface="宋体" panose="02010600030101010101" pitchFamily="2" charset="-122"/>
                <a:cs typeface="Times New Roman" panose="02020603050405020304" pitchFamily="18" charset="0"/>
              </a:rPr>
              <a:t>3500—</a:t>
            </a:r>
            <a:r>
              <a:rPr lang="zh-CN" altLang="zh-CN">
                <a:solidFill>
                  <a:srgbClr val="000000"/>
                </a:solidFill>
                <a:ea typeface="宋体" panose="02010600030101010101" pitchFamily="2" charset="-122"/>
                <a:cs typeface="Times New Roman" panose="02020603050405020304" pitchFamily="18" charset="0"/>
              </a:rPr>
              <a:t>前</a:t>
            </a:r>
            <a:r>
              <a:rPr lang="en-US" altLang="zh-CN">
                <a:solidFill>
                  <a:srgbClr val="000000"/>
                </a:solidFill>
                <a:ea typeface="宋体" panose="02010600030101010101" pitchFamily="2" charset="-122"/>
                <a:cs typeface="Times New Roman" panose="02020603050405020304" pitchFamily="18" charset="0"/>
              </a:rPr>
              <a:t>3100</a:t>
            </a:r>
            <a:r>
              <a:rPr lang="zh-CN" altLang="zh-CN">
                <a:solidFill>
                  <a:srgbClr val="000000"/>
                </a:solidFill>
                <a:ea typeface="宋体" panose="02010600030101010101" pitchFamily="2" charset="-122"/>
                <a:cs typeface="Times New Roman" panose="02020603050405020304" pitchFamily="18" charset="0"/>
              </a:rPr>
              <a:t>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两河流域苏美尔人生活的地区形成了一些居民中心</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几个较大的居民中心结成城市。</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功能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城市是一定区域内政治权力、军事防御</a:t>
            </a:r>
            <a:r>
              <a:rPr lang="zh-CN" altLang="zh-CN" smtClean="0">
                <a:solidFill>
                  <a:srgbClr val="000000"/>
                </a:solidFill>
                <a:ea typeface="宋体" panose="02010600030101010101" pitchFamily="2" charset="-122"/>
                <a:cs typeface="Times New Roman" panose="02020603050405020304" pitchFamily="18" charset="0"/>
              </a:rPr>
              <a:t>、</a:t>
            </a:r>
            <a:r>
              <a:rPr lang="zh-CN" altLang="zh-CN" smtClean="0">
                <a:ea typeface="楷体" panose="02010609060101010101" pitchFamily="49" charset="-122"/>
                <a:cs typeface="Times New Roman" panose="02020603050405020304" pitchFamily="18" charset="0"/>
              </a:rPr>
              <a:t>经济活动</a:t>
            </a:r>
            <a:r>
              <a:rPr lang="zh-CN" altLang="zh-CN" smtClean="0">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宗教祭祀的中心场所。</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9289429" y="3549385"/>
            <a:ext cx="1641253"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4" name="直接连接符 3" title=""/>
          <p:cNvCxnSpPr/>
          <p:nvPr/>
        </p:nvCxnSpPr>
        <p:spPr>
          <a:xfrm>
            <a:off x="9285257" y="4013483"/>
            <a:ext cx="1639395"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1226789"/>
            <a:ext cx="10807700" cy="644344"/>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中国古代的</a:t>
            </a:r>
            <a:r>
              <a:rPr lang="zh-CN" altLang="zh-CN" smtClean="0">
                <a:solidFill>
                  <a:srgbClr val="000000"/>
                </a:solidFill>
                <a:latin typeface="Arial" pitchFamily="34" charset="0"/>
                <a:cs typeface="Times New Roman" panose="02020603050405020304" pitchFamily="18" charset="0"/>
              </a:rPr>
              <a:t>城市</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graphicFrame>
        <p:nvGraphicFramePr>
          <p:cNvPr id="2" name="表格 1" title=""/>
          <p:cNvGraphicFramePr>
            <a:graphicFrameLocks noGrp="1" noChangeAspect="1"/>
          </p:cNvGraphicFramePr>
          <p:nvPr/>
        </p:nvGraphicFramePr>
        <p:xfrm>
          <a:off x="361950" y="1898183"/>
          <a:ext cx="10807700" cy="2926080"/>
        </p:xfrm>
        <a:graphic>
          <a:graphicData uri="http://schemas.openxmlformats.org/drawingml/2006/table">
            <a:tbl>
              <a:tblPr firstRow="1" firstCol="1" bandRow="1"/>
              <a:tblGrid>
                <a:gridCol w="1150615"/>
                <a:gridCol w="9657085"/>
              </a:tblGrid>
              <a:tr h="0">
                <a:tc>
                  <a:txBody>
                    <a:bodyPr vert="horz" wrap="square"/>
                    <a:lstStyle/>
                    <a:p>
                      <a:pPr>
                        <a:spcAft>
                          <a:spcPct val="0"/>
                        </a:spcAft>
                        <a:tabLst>
                          <a:tab pos="1188085"/>
                          <a:tab pos="2163445"/>
                          <a:tab pos="3142615"/>
                          <a:tab pos="4190365"/>
                        </a:tabLst>
                      </a:pPr>
                      <a:r>
                        <a:rPr lang="zh-CN" sz="3200">
                          <a:solidFill>
                            <a:srgbClr val="000000"/>
                          </a:solidFill>
                          <a:effectLst/>
                          <a:latin typeface="Arial" pitchFamily="34" charset="0"/>
                          <a:ea typeface="黑体" panose="02010600030101010101" pitchFamily="49" charset="-122"/>
                          <a:cs typeface="Times New Roman" panose="02020603050405020304" pitchFamily="18" charset="0"/>
                        </a:rPr>
                        <a:t>布局</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主要分为宫殿区、手工业区和商业区、居民区</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spcAft>
                          <a:spcPct val="0"/>
                        </a:spcAft>
                        <a:tabLst>
                          <a:tab pos="1188085"/>
                          <a:tab pos="2163445"/>
                          <a:tab pos="3142615"/>
                          <a:tab pos="4190365"/>
                        </a:tabLst>
                      </a:pPr>
                      <a:r>
                        <a:rPr lang="zh-CN" sz="3200">
                          <a:solidFill>
                            <a:srgbClr val="000000"/>
                          </a:solidFill>
                          <a:effectLst/>
                          <a:latin typeface="Arial" pitchFamily="34" charset="0"/>
                          <a:ea typeface="黑体" panose="02010600030101010101" pitchFamily="49" charset="-122"/>
                          <a:cs typeface="Times New Roman" panose="02020603050405020304" pitchFamily="18" charset="0"/>
                        </a:rPr>
                        <a:t>商朝</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城市已初具规模</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统治者的</a:t>
                      </a:r>
                      <a:r>
                        <a:rPr lang="zh-CN" sz="3200" u="sng">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宫殿</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和宗庙位于城市的中心</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spcAft>
                          <a:spcPct val="0"/>
                        </a:spcAft>
                        <a:tabLst>
                          <a:tab pos="1188085"/>
                          <a:tab pos="2163445"/>
                          <a:tab pos="3142615"/>
                          <a:tab pos="4190365"/>
                        </a:tabLst>
                      </a:pPr>
                      <a:r>
                        <a:rPr lang="zh-CN" sz="3200">
                          <a:solidFill>
                            <a:srgbClr val="000000"/>
                          </a:solidFill>
                          <a:effectLst/>
                          <a:latin typeface="Arial" pitchFamily="34" charset="0"/>
                          <a:ea typeface="黑体" panose="02010600030101010101" pitchFamily="49" charset="-122"/>
                          <a:cs typeface="Times New Roman" panose="02020603050405020304" pitchFamily="18" charset="0"/>
                        </a:rPr>
                        <a:t>周朝</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营建城市形成制度</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城邑选址、面积</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以及城墙高度、城郭门数、道路宽狭、宫室种类、市场分布都有规定。周朝城邑大致分为三等</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u="sng">
                          <a:solidFill>
                            <a:srgbClr val="FF0000"/>
                          </a:solidFill>
                          <a:effectLst/>
                          <a:uFill>
                            <a:solidFill>
                              <a:srgbClr val="000000"/>
                            </a:solidFill>
                          </a:uFill>
                          <a:latin typeface="Times New Roman" panose="02020603050405020304" pitchFamily="18" charset="0"/>
                          <a:ea typeface="楷体" panose="02010609060101010101" pitchFamily="49" charset="-122"/>
                          <a:cs typeface="Times New Roman" panose="02020603050405020304" pitchFamily="18" charset="0"/>
                        </a:rPr>
                        <a:t>天子王城</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、诸侯都邑、卿大夫的采邑</a:t>
                      </a:r>
                      <a:r>
                        <a:rPr lang="en-US"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3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各有定制</a:t>
                      </a:r>
                      <a:endParaRPr lang="zh-CN" sz="32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28575" marR="285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
        <p:nvSpPr>
          <p:cNvPr id="6" name="矩形 5" title=""/>
          <p:cNvSpPr/>
          <p:nvPr/>
        </p:nvSpPr>
        <p:spPr>
          <a:xfrm>
            <a:off x="6110567" y="2444372"/>
            <a:ext cx="802183" cy="3478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sp>
        <p:nvSpPr>
          <p:cNvPr id="7" name="矩形 6" title=""/>
          <p:cNvSpPr/>
          <p:nvPr/>
        </p:nvSpPr>
        <p:spPr>
          <a:xfrm>
            <a:off x="5716219" y="3909179"/>
            <a:ext cx="1628994" cy="3478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22" presetClass="exit" presetSubtype="4" dur="500" fill="hold" grpId="0" nodeType="clickEffect">
                                  <p:stCondLst>
                                    <p:cond delay="0"/>
                                  </p:stCondLst>
                                  <p:childTnLst>
                                    <p:animEffect transition="out" filter="wipe(down)">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990987"/>
            <a:ext cx="10807700" cy="4228850"/>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latin typeface="Arial" pitchFamily="34" charset="0"/>
                <a:cs typeface="Times New Roman" panose="02020603050405020304" pitchFamily="18" charset="0"/>
              </a:rPr>
              <a:t>西方</a:t>
            </a:r>
            <a:r>
              <a:rPr lang="zh-CN" altLang="zh-CN" smtClean="0">
                <a:solidFill>
                  <a:srgbClr val="000000"/>
                </a:solidFill>
                <a:latin typeface="Arial" pitchFamily="34" charset="0"/>
                <a:cs typeface="Times New Roman" panose="02020603050405020304" pitchFamily="18" charset="0"/>
              </a:rPr>
              <a:t>古代</a:t>
            </a:r>
            <a:r>
              <a:rPr lang="zh-CN" altLang="en-US" smtClean="0">
                <a:solidFill>
                  <a:srgbClr val="000000"/>
                </a:solidFill>
                <a:latin typeface="Arial" pitchFamily="34" charset="0"/>
                <a:cs typeface="Times New Roman" panose="02020603050405020304" pitchFamily="18" charset="0"/>
              </a:rPr>
              <a:t>的</a:t>
            </a:r>
            <a:r>
              <a:rPr lang="zh-CN" altLang="zh-CN" smtClean="0">
                <a:solidFill>
                  <a:srgbClr val="000000"/>
                </a:solidFill>
                <a:latin typeface="Arial" pitchFamily="34" charset="0"/>
                <a:cs typeface="Times New Roman" panose="02020603050405020304" pitchFamily="18" charset="0"/>
              </a:rPr>
              <a:t>城市</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古希腊</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城市布局中已反映出行政、防御、宗教和商业的功能。</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古罗马</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道路系统</a:t>
            </a:r>
            <a:r>
              <a:rPr lang="zh-CN" altLang="zh-CN" smtClean="0">
                <a:solidFill>
                  <a:srgbClr val="000000"/>
                </a:solidFill>
                <a:ea typeface="宋体" panose="02010600030101010101" pitchFamily="2" charset="-122"/>
                <a:cs typeface="Times New Roman" panose="02020603050405020304" pitchFamily="18" charset="0"/>
              </a:rPr>
              <a:t>和</a:t>
            </a:r>
            <a:r>
              <a:rPr lang="en-US" altLang="zh-CN" smtClean="0">
                <a:solidFill>
                  <a:srgbClr val="000000"/>
                </a:solidFill>
                <a:ea typeface="宋体" panose="02010600030101010101" pitchFamily="2" charset="-122"/>
                <a:cs typeface="Times New Roman" panose="02020603050405020304" pitchFamily="18" charset="0"/>
              </a:rPr>
              <a:t>  </a:t>
            </a:r>
            <a:r>
              <a:rPr lang="zh-CN" altLang="zh-CN" smtClean="0">
                <a:uFill>
                  <a:solidFill>
                    <a:srgbClr val="000000"/>
                  </a:solidFill>
                </a:uFill>
                <a:ea typeface="楷体" panose="02010609060101010101" pitchFamily="49" charset="-122"/>
                <a:cs typeface="Times New Roman" panose="02020603050405020304" pitchFamily="18" charset="0"/>
              </a:rPr>
              <a:t>供水排水</a:t>
            </a:r>
            <a:r>
              <a:rPr lang="en-US" altLang="zh-CN" smtClean="0">
                <a:uFill>
                  <a:solidFill>
                    <a:srgbClr val="000000"/>
                  </a:solidFill>
                </a:uFill>
                <a:ea typeface="楷体" panose="02010609060101010101" pitchFamily="49" charset="-122"/>
                <a:cs typeface="Times New Roman" panose="02020603050405020304" pitchFamily="18" charset="0"/>
              </a:rPr>
              <a:t>  </a:t>
            </a:r>
            <a:r>
              <a:rPr lang="zh-CN" altLang="zh-CN" smtClean="0">
                <a:solidFill>
                  <a:srgbClr val="000000"/>
                </a:solidFill>
                <a:ea typeface="宋体" panose="02010600030101010101" pitchFamily="2" charset="-122"/>
                <a:cs typeface="Times New Roman" panose="02020603050405020304" pitchFamily="18" charset="0"/>
              </a:rPr>
              <a:t>系统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成为后来西方城市建设的标准。</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smtClean="0">
                <a:solidFill>
                  <a:srgbClr val="000000"/>
                </a:solidFill>
                <a:ea typeface="宋体" panose="02010600030101010101" pitchFamily="2" charset="-122"/>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欧洲中古时期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出现了一些以</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手工业者和商人</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为核心的新型城市和城镇。</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4608909" y="2818549"/>
            <a:ext cx="2016223"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4" name="直接连接符 3" title=""/>
          <p:cNvCxnSpPr/>
          <p:nvPr/>
        </p:nvCxnSpPr>
        <p:spPr>
          <a:xfrm>
            <a:off x="4605156" y="3282647"/>
            <a:ext cx="2013941" cy="0"/>
          </a:xfrm>
          <a:prstGeom prst="line">
            <a:avLst/>
          </a:prstGeom>
        </p:spPr>
        <p:style>
          <a:lnRef idx="2">
            <a:schemeClr val="dk1"/>
          </a:lnRef>
          <a:fillRef idx="0">
            <a:schemeClr val="dk1"/>
          </a:fillRef>
          <a:effectRef idx="1">
            <a:schemeClr val="dk1"/>
          </a:effectRef>
          <a:fontRef idx="minor">
            <a:schemeClr val="tx1"/>
          </a:fontRef>
        </p:style>
      </p:cxnSp>
      <p:sp>
        <p:nvSpPr>
          <p:cNvPr id="5" name="矩形 4" title=""/>
          <p:cNvSpPr/>
          <p:nvPr/>
        </p:nvSpPr>
        <p:spPr>
          <a:xfrm>
            <a:off x="6326468" y="3985105"/>
            <a:ext cx="3477650"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6" name="直接连接符 5" title=""/>
          <p:cNvCxnSpPr/>
          <p:nvPr/>
        </p:nvCxnSpPr>
        <p:spPr>
          <a:xfrm>
            <a:off x="6322715" y="4449203"/>
            <a:ext cx="3473713"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22" presetClass="exit" presetSubtype="4" dur="500" fill="hold" grpId="0" nodeType="clickEffect">
                                  <p:stCondLst>
                                    <p:cond delay="0"/>
                                  </p:stCondLst>
                                  <p:childTnLst>
                                    <p:animEffect transition="out" filter="wipe(down)">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846695"/>
            <a:ext cx="10807700" cy="1865126"/>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355600">
              <a:lnSpc>
                <a:spcPct val="120000"/>
              </a:lnSpc>
              <a:spcAft>
                <a:spcPct val="0"/>
              </a:spcAft>
              <a:tabLst>
                <a:tab pos="1029335"/>
                <a:tab pos="1850390"/>
                <a:tab pos="2538095"/>
                <a:tab pos="3221990"/>
              </a:tabLst>
            </a:pPr>
            <a:r>
              <a:rPr lang="zh-CN" altLang="zh-CN">
                <a:solidFill>
                  <a:srgbClr val="000000"/>
                </a:solidFill>
                <a:latin typeface="NEU-BZ-S92"/>
                <a:ea typeface="苏新诗柳楷简"/>
                <a:cs typeface="Times New Roman" panose="02020603050405020304" pitchFamily="18" charset="0"/>
              </a:rPr>
              <a:t>微</a:t>
            </a:r>
            <a:r>
              <a:rPr lang="zh-CN" altLang="zh-CN" smtClean="0">
                <a:solidFill>
                  <a:srgbClr val="000000"/>
                </a:solidFill>
                <a:latin typeface="NEU-BZ-S92"/>
                <a:ea typeface="苏新诗柳楷简"/>
                <a:cs typeface="Times New Roman" panose="02020603050405020304" pitchFamily="18" charset="0"/>
              </a:rPr>
              <a:t>思考</a:t>
            </a:r>
            <a:r>
              <a:rPr lang="en-US" altLang="zh-CN" smtClean="0">
                <a:solidFill>
                  <a:srgbClr val="000000"/>
                </a:solidFill>
                <a:ea typeface="宋体" panose="02010600030101010101" pitchFamily="2" charset="-122"/>
                <a:cs typeface="Times New Roman" panose="02020603050405020304" pitchFamily="18" charset="0"/>
              </a:rPr>
              <a:t>2</a:t>
            </a:r>
            <a:r>
              <a:rPr lang="zh-CN" altLang="zh-CN" smtClean="0">
                <a:solidFill>
                  <a:srgbClr val="000000"/>
                </a:solidFill>
                <a:ea typeface="宋体" panose="02010600030101010101" pitchFamily="2" charset="-122"/>
                <a:cs typeface="Times New Roman" panose="02020603050405020304" pitchFamily="18" charset="0"/>
              </a:rPr>
              <a:t>周朝城邑</a:t>
            </a:r>
            <a:r>
              <a:rPr lang="zh-CN" altLang="zh-CN">
                <a:solidFill>
                  <a:srgbClr val="000000"/>
                </a:solidFill>
                <a:ea typeface="宋体" panose="02010600030101010101" pitchFamily="2" charset="-122"/>
                <a:cs typeface="Times New Roman" panose="02020603050405020304" pitchFamily="18" charset="0"/>
              </a:rPr>
              <a:t>大致分为天子王城、诸侯都邑、卿大夫的采邑</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这体现出这一时期怎样的政治特征</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政治特征</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等级分明。</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2" name="矩形 1" title=""/>
          <p:cNvSpPr>
            <a:spLocks noChangeAspect="1"/>
          </p:cNvSpPr>
          <p:nvPr/>
        </p:nvSpPr>
        <p:spPr>
          <a:xfrm>
            <a:off x="361950" y="2711821"/>
            <a:ext cx="10807700" cy="3008068"/>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355600">
              <a:lnSpc>
                <a:spcPct val="120000"/>
              </a:lnSpc>
              <a:spcAft>
                <a:spcPct val="0"/>
              </a:spcAft>
              <a:tabLst>
                <a:tab pos="1188085"/>
                <a:tab pos="2163445"/>
                <a:tab pos="3142615"/>
                <a:tab pos="4190365"/>
              </a:tabLst>
            </a:pPr>
            <a:r>
              <a:rPr lang="zh-CN" altLang="zh-CN">
                <a:solidFill>
                  <a:srgbClr val="000000"/>
                </a:solidFill>
                <a:latin typeface="NEU-BZ-S92" panose="02020503000000020003" pitchFamily="18" charset="-122"/>
                <a:ea typeface="苏新诗柳楷简"/>
                <a:cs typeface="Times New Roman" panose="02020603050405020304" pitchFamily="18" charset="0"/>
              </a:rPr>
              <a:t>微拓展</a:t>
            </a:r>
            <a:r>
              <a:rPr lang="zh-CN" altLang="zh-CN">
                <a:solidFill>
                  <a:srgbClr val="000000"/>
                </a:solidFill>
                <a:latin typeface="Arial" pitchFamily="34" charset="0"/>
                <a:cs typeface="Times New Roman" panose="02020603050405020304" pitchFamily="18" charset="0"/>
              </a:rPr>
              <a:t>中国古代城市</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城市</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是由非农业产业和非农业人口聚集而形成的较大居民点</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是相对于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农村</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这一概念而言的。</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属于政治范畴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最初的城具有防御性质</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并且是用城墙等围起来的地域。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市</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属于经济范畴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指买卖交易和物品交换的场所。</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893791"/>
            <a:ext cx="10807700" cy="4910960"/>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304800">
              <a:lnSpc>
                <a:spcPct val="120000"/>
              </a:lnSpc>
              <a:spcAft>
                <a:spcPct val="0"/>
              </a:spcAft>
              <a:tabLst>
                <a:tab pos="1029335"/>
                <a:tab pos="1850390"/>
                <a:tab pos="2538095"/>
                <a:tab pos="3221990"/>
              </a:tabLst>
            </a:pPr>
            <a:r>
              <a:rPr lang="zh-CN" altLang="zh-CN">
                <a:solidFill>
                  <a:srgbClr val="000000"/>
                </a:solidFill>
                <a:latin typeface="Arial" pitchFamily="34" charset="0"/>
                <a:cs typeface="Times New Roman" panose="02020603050405020304" pitchFamily="18" charset="0"/>
              </a:rPr>
              <a:t>四、世界各地的民居</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影响因素</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民居的建造体现了居住地的</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自然环境</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反映了当地的社会经济水平与文化习俗。</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两河流域的民居</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solidFill>
                  <a:srgbClr val="000000"/>
                </a:solidFill>
                <a:ea typeface="宋体" panose="02010600030101010101" pitchFamily="2" charset="-122"/>
                <a:cs typeface="Times New Roman" panose="02020603050405020304" pitchFamily="18" charset="0"/>
              </a:rPr>
              <a:t>两河流域的人们用黏土和芦苇混合制成的</a:t>
            </a:r>
            <a:r>
              <a:rPr lang="zh-CN" altLang="zh-CN">
                <a:ea typeface="宋体" panose="02010600030101010101" pitchFamily="2" charset="-122"/>
                <a:cs typeface="Times New Roman" panose="02020603050405020304" pitchFamily="18" charset="0"/>
              </a:rPr>
              <a:t>　</a:t>
            </a:r>
            <a:r>
              <a:rPr lang="zh-CN" altLang="en-US" smtClean="0">
                <a:ea typeface="楷体" panose="02010609060101010101" pitchFamily="49" charset="-122"/>
                <a:cs typeface="Times New Roman" panose="02020603050405020304" pitchFamily="18" charset="0"/>
              </a:rPr>
              <a:t>土坯</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建造房屋</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用木材作支撑屋顶的栋梁。民居由前庭、前室、主室构成。</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6095354" y="2119858"/>
            <a:ext cx="2447817"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4" name="直接连接符 3" title=""/>
          <p:cNvCxnSpPr/>
          <p:nvPr/>
        </p:nvCxnSpPr>
        <p:spPr>
          <a:xfrm>
            <a:off x="6091601" y="2583956"/>
            <a:ext cx="2445046" cy="0"/>
          </a:xfrm>
          <a:prstGeom prst="line">
            <a:avLst/>
          </a:prstGeom>
        </p:spPr>
        <p:style>
          <a:lnRef idx="2">
            <a:schemeClr val="dk1"/>
          </a:lnRef>
          <a:fillRef idx="0">
            <a:schemeClr val="dk1"/>
          </a:fillRef>
          <a:effectRef idx="1">
            <a:schemeClr val="dk1"/>
          </a:effectRef>
          <a:fontRef idx="minor">
            <a:schemeClr val="tx1"/>
          </a:fontRef>
        </p:style>
      </p:cxnSp>
      <p:sp>
        <p:nvSpPr>
          <p:cNvPr id="7" name="矩形 6" title=""/>
          <p:cNvSpPr/>
          <p:nvPr/>
        </p:nvSpPr>
        <p:spPr>
          <a:xfrm>
            <a:off x="8101469" y="3865698"/>
            <a:ext cx="1519902"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8" name="直接连接符 7" title=""/>
          <p:cNvCxnSpPr/>
          <p:nvPr/>
        </p:nvCxnSpPr>
        <p:spPr>
          <a:xfrm>
            <a:off x="8097192" y="4329796"/>
            <a:ext cx="1518181"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22" presetClass="exit" presetSubtype="4" dur="500" fill="hold" grpId="0" nodeType="clickEffect">
                                  <p:stCondLst>
                                    <p:cond delay="0"/>
                                  </p:stCondLst>
                                  <p:childTnLst>
                                    <p:animEffect transition="out" filter="wipe(down)">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1223863"/>
            <a:ext cx="10807700" cy="358136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latin typeface="Arial" pitchFamily="34" charset="0"/>
                <a:cs typeface="Times New Roman" panose="02020603050405020304" pitchFamily="18" charset="0"/>
              </a:rPr>
              <a:t>古埃及的民居</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solidFill>
                  <a:srgbClr val="000000"/>
                </a:solidFill>
                <a:ea typeface="宋体" panose="02010600030101010101" pitchFamily="2" charset="-122"/>
                <a:cs typeface="Times New Roman" panose="02020603050405020304" pitchFamily="18" charset="0"/>
              </a:rPr>
              <a:t>大多数房屋用</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泥和木材</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修建。人们用木桩搭建框架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用树枝和混合麻纤维的黏土筑墙壁</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在上面搭上屋梁</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再用椰子叶铺成屋顶。这种房屋具有防晒保温功能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有些房屋会留些小洞或栅栏似的小窗。庭院是家庭活动的场所</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院落的周围有柱廊。</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4" name="矩形 3" title=""/>
          <p:cNvSpPr/>
          <p:nvPr/>
        </p:nvSpPr>
        <p:spPr>
          <a:xfrm>
            <a:off x="3215274" y="1871935"/>
            <a:ext cx="2340372"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5" name="直接连接符 4" title=""/>
          <p:cNvCxnSpPr/>
          <p:nvPr/>
        </p:nvCxnSpPr>
        <p:spPr>
          <a:xfrm>
            <a:off x="3211281" y="2336033"/>
            <a:ext cx="2337723"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709297"/>
            <a:ext cx="10807700" cy="5434949"/>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ts val="42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4.</a:t>
            </a:r>
            <a:r>
              <a:rPr lang="zh-CN" altLang="zh-CN">
                <a:solidFill>
                  <a:srgbClr val="000000"/>
                </a:solidFill>
                <a:latin typeface="Arial" pitchFamily="34" charset="0"/>
                <a:cs typeface="Times New Roman" panose="02020603050405020304" pitchFamily="18" charset="0"/>
              </a:rPr>
              <a:t>中国古代的民居</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ts val="42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远古时期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巢居和穴居构成中国民居最早的两大类型。</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巢居</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多营建于南方</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后世发展为干栏式民居。</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穴居</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大多营建于北方</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后来逐渐升至地面</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形成地上建筑。</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ts val="42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自先秦以来</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中国民居的设计遵循严格的</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等级观念</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和长幼有序的礼仪制度。住宅的布局讲求对称</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主次分明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院落有序。民居最普遍采用的是木构抬梁结构。</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ts val="42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明朝时</a:t>
            </a:r>
            <a:r>
              <a:rPr lang="en-US" altLang="zh-CN">
                <a:solidFill>
                  <a:srgbClr val="000000"/>
                </a:solidFill>
                <a:ea typeface="宋体" panose="02010600030101010101" pitchFamily="2" charset="-122"/>
                <a:cs typeface="Times New Roman" panose="02020603050405020304" pitchFamily="18" charset="0"/>
              </a:rPr>
              <a:t>,</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砖木结构</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的民居建筑开始普及。现存的明清民居类型主要有北方的窑洞、四合院</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南方的徽派民居、福建土楼等。</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468689" y="1799776"/>
            <a:ext cx="1174476"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4" name="直接连接符 3" title=""/>
          <p:cNvCxnSpPr/>
          <p:nvPr/>
        </p:nvCxnSpPr>
        <p:spPr>
          <a:xfrm>
            <a:off x="464344" y="2263874"/>
            <a:ext cx="1173148" cy="0"/>
          </a:xfrm>
          <a:prstGeom prst="line">
            <a:avLst/>
          </a:prstGeom>
        </p:spPr>
        <p:style>
          <a:lnRef idx="2">
            <a:schemeClr val="dk1"/>
          </a:lnRef>
          <a:fillRef idx="0">
            <a:schemeClr val="dk1"/>
          </a:fillRef>
          <a:effectRef idx="1">
            <a:schemeClr val="dk1"/>
          </a:effectRef>
          <a:fontRef idx="minor">
            <a:schemeClr val="tx1"/>
          </a:fontRef>
        </p:style>
      </p:cxnSp>
      <p:sp>
        <p:nvSpPr>
          <p:cNvPr id="5" name="矩形 4" title=""/>
          <p:cNvSpPr/>
          <p:nvPr/>
        </p:nvSpPr>
        <p:spPr>
          <a:xfrm>
            <a:off x="8846178" y="1799776"/>
            <a:ext cx="1421116"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6" name="直接连接符 5" title=""/>
          <p:cNvCxnSpPr/>
          <p:nvPr/>
        </p:nvCxnSpPr>
        <p:spPr>
          <a:xfrm>
            <a:off x="8841973" y="2263874"/>
            <a:ext cx="1419509" cy="0"/>
          </a:xfrm>
          <a:prstGeom prst="line">
            <a:avLst/>
          </a:prstGeom>
        </p:spPr>
        <p:style>
          <a:lnRef idx="2">
            <a:schemeClr val="dk1"/>
          </a:lnRef>
          <a:fillRef idx="0">
            <a:schemeClr val="dk1"/>
          </a:fillRef>
          <a:effectRef idx="1">
            <a:schemeClr val="dk1"/>
          </a:effectRef>
          <a:fontRef idx="minor">
            <a:schemeClr val="tx1"/>
          </a:fontRef>
        </p:style>
      </p:cxnSp>
      <p:sp>
        <p:nvSpPr>
          <p:cNvPr id="7" name="矩形 6" title=""/>
          <p:cNvSpPr/>
          <p:nvPr/>
        </p:nvSpPr>
        <p:spPr>
          <a:xfrm>
            <a:off x="8270683" y="2858356"/>
            <a:ext cx="2581655"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8" name="直接连接符 7" title=""/>
          <p:cNvCxnSpPr/>
          <p:nvPr/>
        </p:nvCxnSpPr>
        <p:spPr>
          <a:xfrm>
            <a:off x="8266479" y="3322454"/>
            <a:ext cx="2578736" cy="0"/>
          </a:xfrm>
          <a:prstGeom prst="line">
            <a:avLst/>
          </a:prstGeom>
        </p:spPr>
        <p:style>
          <a:lnRef idx="2">
            <a:schemeClr val="dk1"/>
          </a:lnRef>
          <a:fillRef idx="0">
            <a:schemeClr val="dk1"/>
          </a:fillRef>
          <a:effectRef idx="1">
            <a:schemeClr val="dk1"/>
          </a:effectRef>
          <a:fontRef idx="minor">
            <a:schemeClr val="tx1"/>
          </a:fontRef>
        </p:style>
      </p:cxnSp>
      <p:sp>
        <p:nvSpPr>
          <p:cNvPr id="10" name="矩形 9" title=""/>
          <p:cNvSpPr/>
          <p:nvPr/>
        </p:nvSpPr>
        <p:spPr>
          <a:xfrm>
            <a:off x="2581881" y="4464223"/>
            <a:ext cx="2346959"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11" name="直接连接符 10" title=""/>
          <p:cNvCxnSpPr/>
          <p:nvPr/>
        </p:nvCxnSpPr>
        <p:spPr>
          <a:xfrm>
            <a:off x="2577545" y="4928321"/>
            <a:ext cx="2344305"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22" presetClass="exit" presetSubtype="4" dur="500" fill="hold" grpId="0" nodeType="clickEffect">
                                  <p:stCondLst>
                                    <p:cond delay="0"/>
                                  </p:stCondLst>
                                  <p:childTnLst>
                                    <p:animEffect transition="out" filter="wipe(down)">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22" presetClass="exit" presetSubtype="4" dur="500" fill="hold" grpId="0" nodeType="clickEffect">
                                  <p:stCondLst>
                                    <p:cond delay="0"/>
                                  </p:stCondLst>
                                  <p:childTnLst>
                                    <p:animEffect transition="out" filter="wipe(down)">
                                      <p:cBhvr>
                                        <p:cTn id="16" dur="500"/>
                                        <p:tgtEl>
                                          <p:spTgt spid="7"/>
                                        </p:tgtEl>
                                      </p:cBhvr>
                                    </p:animEffect>
                                    <p:set>
                                      <p:cBhvr>
                                        <p:cTn id="17" dur="1" fill="hold">
                                          <p:stCondLst>
                                            <p:cond delay="499"/>
                                          </p:stCondLst>
                                        </p:cTn>
                                        <p:tgtEl>
                                          <p:spTgt spid="7"/>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22" presetClass="exit" presetSubtype="4" dur="500" fill="hold" grpId="0" nodeType="clickEffect">
                                  <p:stCondLst>
                                    <p:cond delay="0"/>
                                  </p:stCondLst>
                                  <p:childTnLst>
                                    <p:animEffect transition="out" filter="wipe(down)">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10"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1367879"/>
            <a:ext cx="10807700" cy="2968505"/>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5.</a:t>
            </a:r>
            <a:r>
              <a:rPr lang="zh-CN" altLang="zh-CN">
                <a:solidFill>
                  <a:srgbClr val="000000"/>
                </a:solidFill>
                <a:latin typeface="Arial" pitchFamily="34" charset="0"/>
                <a:cs typeface="Times New Roman" panose="02020603050405020304" pitchFamily="18" charset="0"/>
              </a:rPr>
              <a:t>古希腊罗马的民居</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古希腊民居</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带有列柱围廊的中庭是民居的核心。中庭左右是小房间和陈放家史、祖先塑像的凹室</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与入口相对的是正屋。古罗马后期的建筑在此基础上扩建了更多房间和列柱庭院。</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874333"/>
            <a:ext cx="10807700" cy="476322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古罗马住宅。</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①</a:t>
            </a:r>
            <a:r>
              <a:rPr lang="zh-CN" altLang="zh-CN">
                <a:solidFill>
                  <a:srgbClr val="000000"/>
                </a:solidFill>
                <a:ea typeface="宋体" panose="02010600030101010101" pitchFamily="2" charset="-122"/>
                <a:cs typeface="Times New Roman" panose="02020603050405020304" pitchFamily="18" charset="0"/>
              </a:rPr>
              <a:t>建筑材料</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古罗马住宅以木、石、砖为主要材料</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后来混凝土逐渐得到普及。</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②</a:t>
            </a:r>
            <a:r>
              <a:rPr lang="zh-CN" altLang="zh-CN">
                <a:solidFill>
                  <a:srgbClr val="000000"/>
                </a:solidFill>
                <a:ea typeface="宋体" panose="02010600030101010101" pitchFamily="2" charset="-122"/>
                <a:cs typeface="Times New Roman" panose="02020603050405020304" pitchFamily="18" charset="0"/>
              </a:rPr>
              <a:t>建筑特色</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混凝土、拱券和</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希腊柱式</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相结合</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成为古罗马建筑最主要的特征。</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zh-CN" altLang="zh-CN">
                <a:solidFill>
                  <a:srgbClr val="000000"/>
                </a:solidFill>
                <a:latin typeface="NEU-BZ-S92"/>
                <a:ea typeface="宋体" panose="02010600030101010101" pitchFamily="2" charset="-122"/>
                <a:cs typeface="宋体" panose="02010600030101010101" pitchFamily="2" charset="-122"/>
              </a:rPr>
              <a:t>③</a:t>
            </a:r>
            <a:r>
              <a:rPr lang="zh-CN" altLang="zh-CN">
                <a:solidFill>
                  <a:srgbClr val="000000"/>
                </a:solidFill>
                <a:ea typeface="宋体" panose="02010600030101010101" pitchFamily="2" charset="-122"/>
                <a:cs typeface="Times New Roman" panose="02020603050405020304" pitchFamily="18" charset="0"/>
              </a:rPr>
              <a:t>民居形式</a:t>
            </a: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世纪</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为了缓解人口剧增造成的住房紧缺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古罗马出现</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集体</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住宅。</a:t>
            </a:r>
            <a:r>
              <a:rPr lang="en-US" altLang="zh-CN">
                <a:solidFill>
                  <a:srgbClr val="000000"/>
                </a:solidFill>
                <a:ea typeface="宋体" panose="02010600030101010101" pitchFamily="2" charset="-122"/>
                <a:cs typeface="Times New Roman" panose="02020603050405020304" pitchFamily="18" charset="0"/>
              </a:rPr>
              <a:t>4</a:t>
            </a:r>
            <a:r>
              <a:rPr lang="zh-CN" altLang="zh-CN">
                <a:solidFill>
                  <a:srgbClr val="000000"/>
                </a:solidFill>
                <a:ea typeface="宋体" panose="02010600030101010101" pitchFamily="2" charset="-122"/>
                <a:cs typeface="Times New Roman" panose="02020603050405020304" pitchFamily="18" charset="0"/>
              </a:rPr>
              <a:t>世纪时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罗马城中有近</a:t>
            </a:r>
            <a:r>
              <a:rPr lang="en-US" altLang="zh-CN">
                <a:solidFill>
                  <a:srgbClr val="000000"/>
                </a:solidFill>
                <a:ea typeface="宋体" panose="02010600030101010101" pitchFamily="2" charset="-122"/>
                <a:cs typeface="Times New Roman" panose="02020603050405020304" pitchFamily="18" charset="0"/>
              </a:rPr>
              <a:t>4.6</a:t>
            </a:r>
            <a:r>
              <a:rPr lang="zh-CN" altLang="zh-CN">
                <a:solidFill>
                  <a:srgbClr val="000000"/>
                </a:solidFill>
                <a:ea typeface="宋体" panose="02010600030101010101" pitchFamily="2" charset="-122"/>
                <a:cs typeface="Times New Roman" panose="02020603050405020304" pitchFamily="18" charset="0"/>
              </a:rPr>
              <a:t>万栋民居</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大部分是这种复合式公寓。</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title=""/>
          <p:cNvSpPr/>
          <p:nvPr/>
        </p:nvSpPr>
        <p:spPr>
          <a:xfrm>
            <a:off x="5858427" y="2672082"/>
            <a:ext cx="2179800"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4" name="直接连接符 3" title=""/>
          <p:cNvCxnSpPr/>
          <p:nvPr/>
        </p:nvCxnSpPr>
        <p:spPr>
          <a:xfrm>
            <a:off x="5854311" y="3136180"/>
            <a:ext cx="2177333" cy="0"/>
          </a:xfrm>
          <a:prstGeom prst="line">
            <a:avLst/>
          </a:prstGeom>
        </p:spPr>
        <p:style>
          <a:lnRef idx="2">
            <a:schemeClr val="dk1"/>
          </a:lnRef>
          <a:fillRef idx="0">
            <a:schemeClr val="dk1"/>
          </a:fillRef>
          <a:effectRef idx="1">
            <a:schemeClr val="dk1"/>
          </a:effectRef>
          <a:fontRef idx="minor">
            <a:schemeClr val="tx1"/>
          </a:fontRef>
        </p:style>
      </p:cxnSp>
      <p:sp>
        <p:nvSpPr>
          <p:cNvPr id="5" name="矩形 4" title=""/>
          <p:cNvSpPr/>
          <p:nvPr/>
        </p:nvSpPr>
        <p:spPr>
          <a:xfrm>
            <a:off x="1748709" y="4424114"/>
            <a:ext cx="1492048"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6" name="直接连接符 5" title=""/>
          <p:cNvCxnSpPr/>
          <p:nvPr/>
        </p:nvCxnSpPr>
        <p:spPr>
          <a:xfrm>
            <a:off x="1744453" y="4888212"/>
            <a:ext cx="1490359"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22" presetClass="exit" presetSubtype="4" dur="500" fill="hold" grpId="0" nodeType="clickEffect">
                                  <p:stCondLst>
                                    <p:cond delay="0"/>
                                  </p:stCondLst>
                                  <p:childTnLst>
                                    <p:animEffect transition="out" filter="wipe(down)">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title=""/>
          <p:cNvSpPr>
            <a:spLocks noChangeAspect="1"/>
          </p:cNvSpPr>
          <p:nvPr/>
        </p:nvSpPr>
        <p:spPr>
          <a:xfrm>
            <a:off x="361950" y="1511895"/>
            <a:ext cx="10807700" cy="3046988"/>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797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6.</a:t>
            </a:r>
            <a:r>
              <a:rPr lang="zh-CN" altLang="zh-CN">
                <a:solidFill>
                  <a:srgbClr val="000000"/>
                </a:solidFill>
                <a:latin typeface="Arial" pitchFamily="34" charset="0"/>
                <a:cs typeface="Times New Roman" panose="02020603050405020304" pitchFamily="18" charset="0"/>
              </a:rPr>
              <a:t>古代美洲的民居</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印第安人过着游猎生活</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住在圆锥形的帐篷中。</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indent="266700">
              <a:lnSpc>
                <a:spcPct val="120000"/>
              </a:lnSpc>
              <a:spcAft>
                <a:spcPct val="0"/>
              </a:spcAft>
              <a:tabLst>
                <a:tab pos="1029335"/>
                <a:tab pos="1850390"/>
                <a:tab pos="2538095"/>
                <a:tab pos="3221990"/>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亚马孙雨林中处于刀耕火种阶段的印第安人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在一块地方耕作两三年后便会迁徙到别处。他们住在圆形</a:t>
            </a:r>
            <a:r>
              <a:rPr lang="zh-CN" altLang="zh-CN" smtClean="0">
                <a:solidFill>
                  <a:srgbClr val="000000"/>
                </a:solidFill>
                <a:ea typeface="宋体" panose="02010600030101010101" pitchFamily="2" charset="-122"/>
                <a:cs typeface="Times New Roman" panose="02020603050405020304" pitchFamily="18" charset="0"/>
              </a:rPr>
              <a:t>的</a:t>
            </a:r>
            <a:r>
              <a:rPr lang="zh-CN" altLang="zh-CN" smtClean="0">
                <a:ea typeface="楷体" panose="02010609060101010101" pitchFamily="49" charset="-122"/>
                <a:cs typeface="Times New Roman" panose="02020603050405020304" pitchFamily="18" charset="0"/>
              </a:rPr>
              <a:t>公共</a:t>
            </a:r>
            <a:r>
              <a:rPr lang="zh-CN" altLang="zh-CN">
                <a:ea typeface="楷体" panose="02010609060101010101" pitchFamily="49" charset="-122"/>
                <a:cs typeface="Times New Roman" panose="02020603050405020304" pitchFamily="18" charset="0"/>
              </a:rPr>
              <a:t>居所</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中</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屋内不分隔间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但每个家庭有自己的区域。</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
        <p:nvSpPr>
          <p:cNvPr id="4" name="矩形 3" title=""/>
          <p:cNvSpPr/>
          <p:nvPr/>
        </p:nvSpPr>
        <p:spPr>
          <a:xfrm>
            <a:off x="9422812" y="3323097"/>
            <a:ext cx="1641253"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5" name="直接连接符 4" title=""/>
          <p:cNvCxnSpPr/>
          <p:nvPr/>
        </p:nvCxnSpPr>
        <p:spPr>
          <a:xfrm>
            <a:off x="9418640" y="3787195"/>
            <a:ext cx="1639395"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730317"/>
            <a:ext cx="10807700" cy="5371792"/>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355600">
              <a:lnSpc>
                <a:spcPct val="120000"/>
              </a:lnSpc>
              <a:spcAft>
                <a:spcPct val="0"/>
              </a:spcAft>
              <a:tabLst>
                <a:tab pos="1188085"/>
                <a:tab pos="2163445"/>
                <a:tab pos="3142615"/>
                <a:tab pos="4190365"/>
              </a:tabLst>
            </a:pPr>
            <a:r>
              <a:rPr lang="zh-CN" altLang="zh-CN">
                <a:solidFill>
                  <a:srgbClr val="000000"/>
                </a:solidFill>
                <a:latin typeface="NEU-BZ-S92" panose="02020503000000020003" pitchFamily="18" charset="-122"/>
                <a:ea typeface="苏新诗柳楷简"/>
                <a:cs typeface="Times New Roman" panose="02020603050405020304" pitchFamily="18" charset="0"/>
              </a:rPr>
              <a:t>微思考</a:t>
            </a: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latin typeface="Arial" pitchFamily="34" charset="0"/>
                <a:cs typeface="Times New Roman" panose="02020603050405020304" pitchFamily="18" charset="0"/>
              </a:rPr>
              <a:t>材料</a:t>
            </a:r>
            <a:r>
              <a:rPr lang="zh-CN" altLang="zh-CN">
                <a:solidFill>
                  <a:srgbClr val="000000"/>
                </a:solidFill>
                <a:ea typeface="宋体" panose="02010600030101010101" pitchFamily="2" charset="-122"/>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阿里阿纳</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波利阿纳住宅</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属于格纳埃乌斯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阿雷乌斯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尼基迪乌斯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梅乌斯所有。从</a:t>
            </a:r>
            <a:r>
              <a:rPr lang="en-US" altLang="zh-CN">
                <a:solidFill>
                  <a:srgbClr val="000000"/>
                </a:solidFill>
                <a:ea typeface="宋体" panose="02010600030101010101" pitchFamily="2" charset="-122"/>
                <a:cs typeface="Times New Roman" panose="02020603050405020304" pitchFamily="18" charset="0"/>
              </a:rPr>
              <a:t>7</a:t>
            </a:r>
            <a:r>
              <a:rPr lang="zh-CN" altLang="zh-CN">
                <a:solidFill>
                  <a:srgbClr val="000000"/>
                </a:solidFill>
                <a:ea typeface="楷体" panose="02010609060101010101" pitchFamily="49" charset="-122"/>
                <a:cs typeface="Times New Roman" panose="02020603050405020304" pitchFamily="18" charset="0"/>
              </a:rPr>
              <a:t>月</a:t>
            </a: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楷体" panose="02010609060101010101" pitchFamily="49" charset="-122"/>
                <a:cs typeface="Times New Roman" panose="02020603050405020304" pitchFamily="18" charset="0"/>
              </a:rPr>
              <a:t>日起</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店铺及其附带的前廊、楼上的公寓和宽敞的居室将被出租。打算承租的人可与格纳埃乌斯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阿雷乌斯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尼基迪乌斯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梅乌斯的奴隶普里姆斯商约。</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gn="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《拉丁铭文集》</a:t>
            </a:r>
            <a:r>
              <a:rPr lang="zh-CN" altLang="zh-CN">
                <a:solidFill>
                  <a:srgbClr val="000000"/>
                </a:solidFill>
                <a:latin typeface="NEU-BZ-S92" panose="02020503000000020003" pitchFamily="18" charset="-122"/>
                <a:ea typeface="Times New Roman" panose="02020603050405020304" pitchFamily="18" charset="0"/>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收录的罗马时代写</a:t>
            </a:r>
            <a:r>
              <a:rPr lang="zh-CN" altLang="zh-CN" smtClean="0">
                <a:solidFill>
                  <a:srgbClr val="000000"/>
                </a:solidFill>
                <a:ea typeface="楷体" panose="02010609060101010101" pitchFamily="49" charset="-122"/>
                <a:cs typeface="Times New Roman" panose="02020603050405020304" pitchFamily="18" charset="0"/>
              </a:rPr>
              <a:t>在公寓</a:t>
            </a:r>
            <a:r>
              <a:rPr lang="zh-CN" altLang="zh-CN">
                <a:solidFill>
                  <a:srgbClr val="000000"/>
                </a:solidFill>
                <a:ea typeface="楷体" panose="02010609060101010101" pitchFamily="49" charset="-122"/>
                <a:cs typeface="Times New Roman" panose="02020603050405020304" pitchFamily="18" charset="0"/>
              </a:rPr>
              <a:t>墙上的广告</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从上述材料中你能得出哪些信息</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nSpc>
                <a:spcPct val="120000"/>
              </a:lnSpc>
              <a:spcAft>
                <a:spcPct val="0"/>
              </a:spcAft>
              <a:tabLst>
                <a:tab pos="1188085"/>
                <a:tab pos="2163445"/>
                <a:tab pos="3142615"/>
                <a:tab pos="4190365"/>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smtClean="0">
                <a:solidFill>
                  <a:srgbClr val="000000"/>
                </a:solidFill>
                <a:ea typeface="楷体" panose="02010609060101010101" pitchFamily="49" charset="-122"/>
                <a:cs typeface="Times New Roman" panose="02020603050405020304" pitchFamily="18" charset="0"/>
              </a:rPr>
              <a:t>信息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古代罗马实行奴隶制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古代罗马出现了集体住宅</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供百姓或外来人员租住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房屋所有权受到重视。</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wipe(down)">
                                      <p:cBhvr>
                                        <p:cTn id="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圆角矩形 1" title=""/>
          <p:cNvSpPr/>
          <p:nvPr/>
        </p:nvSpPr>
        <p:spPr>
          <a:xfrm>
            <a:off x="1515838" y="863823"/>
            <a:ext cx="8706422" cy="504056"/>
          </a:xfrm>
          <a:prstGeom prst="roundRect">
            <a:avLst/>
          </a:prstGeom>
          <a:solidFill>
            <a:srgbClr val="FF66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zh-CN"/>
              <a:t>一</a:t>
            </a:r>
            <a:r>
              <a:rPr lang="en-US" altLang="zh-CN"/>
              <a:t>  </a:t>
            </a:r>
            <a:r>
              <a:rPr lang="zh-CN" altLang="zh-CN"/>
              <a:t>世界各地民居的特点</a:t>
            </a:r>
            <a:endParaRPr lang="zh-CN" altLang="en-US"/>
          </a:p>
        </p:txBody>
      </p:sp>
      <p:sp>
        <p:nvSpPr>
          <p:cNvPr id="4" name="矩形 3" title=""/>
          <p:cNvSpPr>
            <a:spLocks noChangeAspect="1"/>
          </p:cNvSpPr>
          <p:nvPr/>
        </p:nvSpPr>
        <p:spPr>
          <a:xfrm>
            <a:off x="361950" y="1508939"/>
            <a:ext cx="10807700" cy="4189930"/>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188085"/>
                <a:tab pos="2163445"/>
                <a:tab pos="3142615"/>
                <a:tab pos="4190365"/>
              </a:tabLst>
            </a:pPr>
            <a:r>
              <a:rPr lang="zh-CN" altLang="zh-CN">
                <a:solidFill>
                  <a:srgbClr val="000000"/>
                </a:solidFill>
                <a:latin typeface="Arial" pitchFamily="34" charset="0"/>
                <a:cs typeface="Times New Roman" panose="02020603050405020304" pitchFamily="18" charset="0"/>
              </a:rPr>
              <a:t>材料一</a:t>
            </a:r>
            <a:r>
              <a:rPr lang="zh-CN" altLang="zh-CN">
                <a:solidFill>
                  <a:srgbClr val="000000"/>
                </a:solidFill>
                <a:ea typeface="宋体" panose="02010600030101010101" pitchFamily="2" charset="-122"/>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中国传统民居的一个显著特点是基本上均采取以庭院为核心的内向性布局</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且虽经几千年沿袭发展</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却恒久未变。庭院空间得到如此器重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显然是与中国特有的传统风俗和更深的文化底蕴分不开的。实质上中国建筑中的传统院落空间就是中国传统文化的一个载体</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其中所蕴含的丰富的生态思想在中国民居文化中占据着重要地位。</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gn="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石开琴</a:t>
            </a:r>
            <a:r>
              <a:rPr lang="zh-CN" altLang="zh-CN" smtClean="0">
                <a:solidFill>
                  <a:srgbClr val="000000"/>
                </a:solidFill>
                <a:ea typeface="楷体" panose="02010609060101010101" pitchFamily="49" charset="-122"/>
                <a:cs typeface="Times New Roman" panose="02020603050405020304" pitchFamily="18" charset="0"/>
              </a:rPr>
              <a:t>《浅析中国古代民居的建筑结构的特点》</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title=""/>
          <p:cNvSpPr>
            <a:spLocks noChangeAspect="1"/>
          </p:cNvSpPr>
          <p:nvPr/>
        </p:nvSpPr>
        <p:spPr>
          <a:xfrm>
            <a:off x="361950" y="925321"/>
            <a:ext cx="10807700" cy="4780861"/>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indent="266700">
              <a:lnSpc>
                <a:spcPct val="120000"/>
              </a:lnSpc>
              <a:spcAft>
                <a:spcPct val="0"/>
              </a:spcAft>
              <a:tabLst>
                <a:tab pos="1188085"/>
                <a:tab pos="2163445"/>
                <a:tab pos="3142615"/>
                <a:tab pos="4190365"/>
              </a:tabLst>
            </a:pPr>
            <a:r>
              <a:rPr lang="zh-CN" altLang="zh-CN">
                <a:solidFill>
                  <a:srgbClr val="000000"/>
                </a:solidFill>
                <a:latin typeface="Arial" pitchFamily="34" charset="0"/>
                <a:cs typeface="Times New Roman" panose="02020603050405020304" pitchFamily="18" charset="0"/>
              </a:rPr>
              <a:t>材料二</a:t>
            </a:r>
            <a:r>
              <a:rPr lang="zh-CN" altLang="zh-CN">
                <a:solidFill>
                  <a:srgbClr val="000000"/>
                </a:solidFill>
                <a:ea typeface="宋体" panose="02010600030101010101" pitchFamily="2" charset="-122"/>
                <a:cs typeface="Times New Roman" panose="02020603050405020304" pitchFamily="18" charset="0"/>
              </a:rPr>
              <a:t>　</a:t>
            </a:r>
            <a:r>
              <a:rPr lang="zh-CN" altLang="zh-CN">
                <a:solidFill>
                  <a:srgbClr val="000000"/>
                </a:solidFill>
                <a:ea typeface="楷体" panose="02010609060101010101" pitchFamily="49" charset="-122"/>
                <a:cs typeface="Times New Roman" panose="02020603050405020304" pitchFamily="18" charset="0"/>
              </a:rPr>
              <a:t>古罗马人沿袭亚平宁半岛上伊特鲁里亚人的建筑技术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继承古希腊建筑成就</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在建筑形制、技术和艺术方面广泛创新。古罗马建筑在公元</a:t>
            </a:r>
            <a:r>
              <a:rPr lang="en-US" altLang="zh-CN">
                <a:solidFill>
                  <a:srgbClr val="000000"/>
                </a:solidFill>
                <a:ea typeface="宋体" panose="02010600030101010101" pitchFamily="2" charset="-122"/>
                <a:cs typeface="Times New Roman" panose="02020603050405020304" pitchFamily="18" charset="0"/>
              </a:rPr>
              <a:t>1—3</a:t>
            </a:r>
            <a:r>
              <a:rPr lang="zh-CN" altLang="zh-CN">
                <a:solidFill>
                  <a:srgbClr val="000000"/>
                </a:solidFill>
                <a:ea typeface="楷体" panose="02010609060101010101" pitchFamily="49" charset="-122"/>
                <a:cs typeface="Times New Roman" panose="02020603050405020304" pitchFamily="18" charset="0"/>
              </a:rPr>
              <a:t>世纪为极盛时期。古罗马世俗建筑的形制相当成熟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与功能结合得很好。古罗马多层公寓常用标准单元。古罗马建筑能满足各种复杂的功能要求</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能够覆盖复杂的内部空间</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拱券结构在古罗马建筑中得到了大力推广</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此外</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古罗马建筑的木结构技术已有相当水平。</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indent="266700" algn="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摘编自林茵、李想《外国建筑艺术辞典》</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252075" cy="521017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https://d.book118.com/476202201042010032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穿越">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经典">
      <a:maj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宋体"/>
        <a:cs typeface="Arial"/>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25</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25</vt:i4>
      </vt:variant>
    </vt:vector>
  </HeadingPairs>
  <TitlesOfParts>
    <vt:vector baseType="lpstr" size="35">
      <vt:lpstr>Arial</vt:lpstr>
      <vt:lpstr>Calibri</vt:lpstr>
      <vt:lpstr>黑体</vt:lpstr>
      <vt:lpstr>Times New Roman</vt:lpstr>
      <vt:lpstr>宋体</vt:lpstr>
      <vt:lpstr>NEU-BZ-S92</vt:lpstr>
      <vt:lpstr>方正书宋_GBK</vt:lpstr>
      <vt:lpstr>楷体</vt:lpstr>
      <vt:lpstr>苏新诗柳楷简</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2024-08-31T05:14:23.165</cp:lastPrinted>
  <dcterms:created xsi:type="dcterms:W3CDTF">2024-08-30T21:14:23Z</dcterms:created>
  <dcterms:modified xsi:type="dcterms:W3CDTF">2024-08-30T21:14:24Z</dcterms:modified>
</cp:coreProperties>
</file>