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2C534BE-BD71-4339-86D7-693A0D00E0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C85D9ED-06C6-440C-89BE-4CF947CC85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43D84BC-A6FD-4C55-A50C-84CBC0EBC9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3C3CDE8-AD47-450A-B96F-6F2E6B3D95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0C4E209-5F30-4F5B-BAE8-67425A98A3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E4EF60F-54E3-4FB1-9443-45B8E5758C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B8DC3B4-8562-4260-AAAC-A2C059C1D5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5EA6554-E8E7-459B-89E2-D6BF661ABF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E669D07-4563-42BC-B979-F072E85846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F957965-07D2-46ED-92A1-D43CA36F05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9F01E6B-F6B7-4635-B421-A35E4154C0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6.jpeg" /><Relationship Id="rId6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77004153165006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843215" y="4673857"/>
            <a:ext cx="1938785" cy="271780"/>
          </a:xfrm>
          <a:prstGeom prst="rect">
            <a:avLst/>
          </a:prstGeom>
          <a:noFill/>
        </p:spPr>
        <p:txBody>
          <a:bodyPr vert="horz" wrap="square" lIns="34100" tIns="34100" rIns="34100" bIns="3410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汇报人</a:t>
            </a: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: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369054" y="4673857"/>
            <a:ext cx="2068238" cy="271780"/>
          </a:xfrm>
          <a:prstGeom prst="rect">
            <a:avLst/>
          </a:prstGeom>
          <a:noFill/>
        </p:spPr>
        <p:txBody>
          <a:bodyPr vert="horz" wrap="square" lIns="34100" tIns="34100" rIns="34100" bIns="3410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2024-01-24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2555329" y="2833333"/>
            <a:ext cx="7082543" cy="777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儿童护理有效应对常见儿童疾病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464298" y="2626609"/>
            <a:ext cx="2243613" cy="2243613"/>
          </a:xfrm>
          <a:prstGeom prst="ellipse">
            <a:avLst/>
          </a:prstGeom>
          <a:solidFill>
            <a:schemeClr val="accent1">
              <a:lumMod val="20000"/>
              <a:lumOff val="80000"/>
              <a:alpha val="4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46965" y="1811983"/>
            <a:ext cx="1478280" cy="38728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2772" y="3569345"/>
            <a:ext cx="2049780" cy="6057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>
                <a:solidFill>
                  <a:schemeClr val="accent1">
                    <a:lumMod val="40000"/>
                    <a:lumOff val="6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CONTENCT</a:t>
            </a:r>
          </a:p>
        </p:txBody>
      </p:sp>
      <p:sp>
        <p:nvSpPr>
          <p:cNvPr id="6" name="AutoShape 6"/>
          <p:cNvSpPr/>
          <p:nvPr/>
        </p:nvSpPr>
        <p:spPr>
          <a:xfrm>
            <a:off x="5638202" y="1238250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儿童常见疾病概述</a:t>
            </a:r>
            <a:endParaRPr lang="en-US" sz="1100"/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呼吸系统疾病护理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消化系统疾病护理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皮肤疾病护理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神经系统疾病护理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儿童疾病预防与健康教育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儿童常见疾病概述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166806" y="1875568"/>
            <a:ext cx="3824955" cy="3826383"/>
            <a:chOff x="4166806" y="1875568"/>
            <a:chExt cx="3824955" cy="3826383"/>
          </a:xfrm>
        </p:grpSpPr>
        <p:sp>
          <p:nvSpPr>
            <p:cNvPr id="3" name="Freeform 3"/>
            <p:cNvSpPr/>
            <p:nvPr/>
          </p:nvSpPr>
          <p:spPr>
            <a:xfrm>
              <a:off x="4166806" y="3454622"/>
              <a:ext cx="2238375" cy="2247329"/>
            </a:xfrm>
            <a:custGeom>
              <a:rect l="l" t="t" r="r" b="b"/>
              <a:pathLst>
                <a:path w="285" h="286">
                  <a:moveTo>
                    <a:pt x="0" y="8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57" y="0"/>
                    <a:pt x="285" y="128"/>
                    <a:pt x="285" y="286"/>
                  </a:cubicBezTo>
                  <a:cubicBezTo>
                    <a:pt x="202" y="286"/>
                    <a:pt x="202" y="286"/>
                    <a:pt x="202" y="286"/>
                  </a:cubicBezTo>
                  <a:cubicBezTo>
                    <a:pt x="202" y="174"/>
                    <a:pt x="111" y="83"/>
                    <a:pt x="0" y="83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4166806" y="1875568"/>
              <a:ext cx="2238375" cy="2239804"/>
            </a:xfrm>
            <a:custGeom>
              <a:rect l="l" t="t" r="r" b="b"/>
              <a:pathLst>
                <a:path w="285" h="285">
                  <a:moveTo>
                    <a:pt x="0" y="202"/>
                  </a:moveTo>
                  <a:cubicBezTo>
                    <a:pt x="0" y="285"/>
                    <a:pt x="0" y="285"/>
                    <a:pt x="0" y="285"/>
                  </a:cubicBezTo>
                  <a:cubicBezTo>
                    <a:pt x="157" y="285"/>
                    <a:pt x="285" y="157"/>
                    <a:pt x="285" y="0"/>
                  </a:cubicBezTo>
                  <a:cubicBezTo>
                    <a:pt x="202" y="0"/>
                    <a:pt x="202" y="0"/>
                    <a:pt x="202" y="0"/>
                  </a:cubicBezTo>
                  <a:cubicBezTo>
                    <a:pt x="202" y="111"/>
                    <a:pt x="111" y="202"/>
                    <a:pt x="0" y="202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>
              <a:off x="5753386" y="3454622"/>
              <a:ext cx="2238375" cy="2247329"/>
            </a:xfrm>
            <a:custGeom>
              <a:rect l="l" t="t" r="r" b="b"/>
              <a:pathLst>
                <a:path w="285" h="286">
                  <a:moveTo>
                    <a:pt x="285" y="83"/>
                  </a:moveTo>
                  <a:cubicBezTo>
                    <a:pt x="285" y="0"/>
                    <a:pt x="285" y="0"/>
                    <a:pt x="285" y="0"/>
                  </a:cubicBezTo>
                  <a:cubicBezTo>
                    <a:pt x="128" y="0"/>
                    <a:pt x="0" y="128"/>
                    <a:pt x="0" y="286"/>
                  </a:cubicBezTo>
                  <a:cubicBezTo>
                    <a:pt x="83" y="286"/>
                    <a:pt x="83" y="286"/>
                    <a:pt x="83" y="286"/>
                  </a:cubicBezTo>
                  <a:cubicBezTo>
                    <a:pt x="83" y="174"/>
                    <a:pt x="174" y="83"/>
                    <a:pt x="285" y="83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5753386" y="1875568"/>
              <a:ext cx="2238375" cy="2239804"/>
            </a:xfrm>
            <a:custGeom>
              <a:rect l="l" t="t" r="r" b="b"/>
              <a:pathLst>
                <a:path w="285" h="285">
                  <a:moveTo>
                    <a:pt x="285" y="202"/>
                  </a:moveTo>
                  <a:cubicBezTo>
                    <a:pt x="285" y="285"/>
                    <a:pt x="285" y="285"/>
                    <a:pt x="285" y="285"/>
                  </a:cubicBezTo>
                  <a:cubicBezTo>
                    <a:pt x="128" y="285"/>
                    <a:pt x="0" y="157"/>
                    <a:pt x="0" y="0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3" y="111"/>
                    <a:pt x="174" y="202"/>
                    <a:pt x="285" y="20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5211033" y="2959322"/>
            <a:ext cx="1645728" cy="1705738"/>
            <a:chOff x="5211033" y="2959322"/>
            <a:chExt cx="1645728" cy="1705738"/>
          </a:xfrm>
        </p:grpSpPr>
        <p:sp>
          <p:nvSpPr>
            <p:cNvPr id="8" name="Freeform 8"/>
            <p:cNvSpPr/>
            <p:nvPr/>
          </p:nvSpPr>
          <p:spPr>
            <a:xfrm>
              <a:off x="5211033" y="3015424"/>
              <a:ext cx="541973" cy="425577"/>
            </a:xfrm>
            <a:custGeom>
              <a:rect l="l" t="t" r="r" b="b"/>
              <a:pathLst>
                <a:path w="105" h="83">
                  <a:moveTo>
                    <a:pt x="19" y="26"/>
                  </a:moveTo>
                  <a:cubicBezTo>
                    <a:pt x="50" y="11"/>
                    <a:pt x="50" y="11"/>
                    <a:pt x="50" y="11"/>
                  </a:cubicBezTo>
                  <a:cubicBezTo>
                    <a:pt x="50" y="11"/>
                    <a:pt x="51" y="11"/>
                    <a:pt x="51" y="11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51" y="42"/>
                    <a:pt x="51" y="43"/>
                    <a:pt x="51" y="43"/>
                  </a:cubicBezTo>
                  <a:cubicBezTo>
                    <a:pt x="51" y="43"/>
                    <a:pt x="50" y="43"/>
                    <a:pt x="50" y="43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6"/>
                    <a:pt x="19" y="26"/>
                    <a:pt x="19" y="26"/>
                  </a:cubicBezTo>
                  <a:close/>
                  <a:moveTo>
                    <a:pt x="55" y="11"/>
                  </a:moveTo>
                  <a:cubicBezTo>
                    <a:pt x="55" y="42"/>
                    <a:pt x="55" y="42"/>
                    <a:pt x="55" y="42"/>
                  </a:cubicBezTo>
                  <a:cubicBezTo>
                    <a:pt x="55" y="42"/>
                    <a:pt x="55" y="43"/>
                    <a:pt x="55" y="43"/>
                  </a:cubicBezTo>
                  <a:cubicBezTo>
                    <a:pt x="55" y="43"/>
                    <a:pt x="56" y="43"/>
                    <a:pt x="56" y="43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7" y="26"/>
                    <a:pt x="87" y="26"/>
                    <a:pt x="87" y="26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11"/>
                    <a:pt x="55" y="11"/>
                    <a:pt x="55" y="11"/>
                  </a:cubicBezTo>
                  <a:cubicBezTo>
                    <a:pt x="55" y="11"/>
                    <a:pt x="55" y="11"/>
                    <a:pt x="55" y="11"/>
                  </a:cubicBezTo>
                  <a:close/>
                  <a:moveTo>
                    <a:pt x="48" y="45"/>
                  </a:move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4" y="29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1" y="36"/>
                    <a:pt x="0" y="36"/>
                    <a:pt x="0" y="36"/>
                  </a:cubicBezTo>
                  <a:cubicBezTo>
                    <a:pt x="0" y="37"/>
                    <a:pt x="1" y="37"/>
                    <a:pt x="1" y="37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4"/>
                    <a:pt x="34" y="54"/>
                    <a:pt x="34" y="53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47"/>
                    <a:pt x="48" y="46"/>
                    <a:pt x="48" y="46"/>
                  </a:cubicBezTo>
                  <a:cubicBezTo>
                    <a:pt x="48" y="45"/>
                    <a:pt x="48" y="45"/>
                    <a:pt x="48" y="45"/>
                  </a:cubicBezTo>
                  <a:close/>
                  <a:moveTo>
                    <a:pt x="105" y="16"/>
                  </a:moveTo>
                  <a:cubicBezTo>
                    <a:pt x="105" y="17"/>
                    <a:pt x="106" y="17"/>
                    <a:pt x="106" y="17"/>
                  </a:cubicBezTo>
                  <a:cubicBezTo>
                    <a:pt x="106" y="18"/>
                    <a:pt x="105" y="18"/>
                    <a:pt x="105" y="18"/>
                  </a:cubicBezTo>
                  <a:cubicBezTo>
                    <a:pt x="92" y="25"/>
                    <a:pt x="92" y="25"/>
                    <a:pt x="92" y="25"/>
                  </a:cubicBezTo>
                  <a:cubicBezTo>
                    <a:pt x="91" y="25"/>
                    <a:pt x="91" y="25"/>
                    <a:pt x="91" y="25"/>
                  </a:cubicBezTo>
                  <a:cubicBezTo>
                    <a:pt x="58" y="9"/>
                    <a:pt x="58" y="9"/>
                    <a:pt x="58" y="9"/>
                  </a:cubicBezTo>
                  <a:cubicBezTo>
                    <a:pt x="58" y="8"/>
                    <a:pt x="58" y="8"/>
                    <a:pt x="58" y="8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105" y="16"/>
                    <a:pt x="105" y="16"/>
                    <a:pt x="105" y="16"/>
                  </a:cubicBezTo>
                  <a:close/>
                  <a:moveTo>
                    <a:pt x="105" y="35"/>
                  </a:moveTo>
                  <a:cubicBezTo>
                    <a:pt x="105" y="36"/>
                    <a:pt x="106" y="36"/>
                    <a:pt x="106" y="36"/>
                  </a:cubicBezTo>
                  <a:cubicBezTo>
                    <a:pt x="106" y="37"/>
                    <a:pt x="105" y="37"/>
                    <a:pt x="105" y="37"/>
                  </a:cubicBezTo>
                  <a:cubicBezTo>
                    <a:pt x="72" y="53"/>
                    <a:pt x="72" y="53"/>
                    <a:pt x="72" y="53"/>
                  </a:cubicBezTo>
                  <a:cubicBezTo>
                    <a:pt x="72" y="54"/>
                    <a:pt x="72" y="54"/>
                    <a:pt x="72" y="53"/>
                  </a:cubicBezTo>
                  <a:cubicBezTo>
                    <a:pt x="58" y="47"/>
                    <a:pt x="58" y="47"/>
                    <a:pt x="58" y="47"/>
                  </a:cubicBezTo>
                  <a:cubicBezTo>
                    <a:pt x="58" y="47"/>
                    <a:pt x="58" y="46"/>
                    <a:pt x="58" y="46"/>
                  </a:cubicBezTo>
                  <a:cubicBezTo>
                    <a:pt x="58" y="45"/>
                    <a:pt x="58" y="45"/>
                    <a:pt x="58" y="45"/>
                  </a:cubicBezTo>
                  <a:cubicBezTo>
                    <a:pt x="91" y="29"/>
                    <a:pt x="91" y="29"/>
                    <a:pt x="91" y="29"/>
                  </a:cubicBezTo>
                  <a:cubicBezTo>
                    <a:pt x="91" y="29"/>
                    <a:pt x="91" y="29"/>
                    <a:pt x="92" y="29"/>
                  </a:cubicBezTo>
                  <a:cubicBezTo>
                    <a:pt x="105" y="35"/>
                    <a:pt x="105" y="35"/>
                    <a:pt x="105" y="35"/>
                  </a:cubicBezTo>
                  <a:close/>
                  <a:moveTo>
                    <a:pt x="48" y="7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4" y="0"/>
                    <a:pt x="34" y="0"/>
                    <a:pt x="33" y="0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7"/>
                    <a:pt x="0" y="17"/>
                    <a:pt x="0" y="17"/>
                  </a:cubicBezTo>
                  <a:cubicBezTo>
                    <a:pt x="0" y="18"/>
                    <a:pt x="1" y="18"/>
                    <a:pt x="1" y="18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48" y="7"/>
                    <a:pt x="48" y="7"/>
                    <a:pt x="48" y="7"/>
                  </a:cubicBezTo>
                  <a:close/>
                  <a:moveTo>
                    <a:pt x="55" y="50"/>
                  </a:moveTo>
                  <a:cubicBezTo>
                    <a:pt x="55" y="82"/>
                    <a:pt x="55" y="82"/>
                    <a:pt x="55" y="82"/>
                  </a:cubicBezTo>
                  <a:cubicBezTo>
                    <a:pt x="55" y="82"/>
                    <a:pt x="55" y="83"/>
                    <a:pt x="55" y="83"/>
                  </a:cubicBezTo>
                  <a:cubicBezTo>
                    <a:pt x="55" y="83"/>
                    <a:pt x="56" y="83"/>
                    <a:pt x="56" y="83"/>
                  </a:cubicBezTo>
                  <a:cubicBezTo>
                    <a:pt x="89" y="66"/>
                    <a:pt x="89" y="66"/>
                    <a:pt x="89" y="66"/>
                  </a:cubicBezTo>
                  <a:cubicBezTo>
                    <a:pt x="89" y="66"/>
                    <a:pt x="90" y="66"/>
                    <a:pt x="90" y="65"/>
                  </a:cubicBezTo>
                  <a:cubicBezTo>
                    <a:pt x="90" y="50"/>
                    <a:pt x="90" y="50"/>
                    <a:pt x="90" y="50"/>
                  </a:cubicBezTo>
                  <a:cubicBezTo>
                    <a:pt x="90" y="50"/>
                    <a:pt x="89" y="49"/>
                    <a:pt x="89" y="49"/>
                  </a:cubicBezTo>
                  <a:cubicBezTo>
                    <a:pt x="89" y="49"/>
                    <a:pt x="89" y="49"/>
                    <a:pt x="88" y="49"/>
                  </a:cubicBezTo>
                  <a:cubicBezTo>
                    <a:pt x="73" y="57"/>
                    <a:pt x="73" y="57"/>
                    <a:pt x="73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56" y="49"/>
                    <a:pt x="56" y="49"/>
                    <a:pt x="56" y="49"/>
                  </a:cubicBezTo>
                  <a:cubicBezTo>
                    <a:pt x="56" y="49"/>
                    <a:pt x="55" y="49"/>
                    <a:pt x="55" y="49"/>
                  </a:cubicBezTo>
                  <a:cubicBezTo>
                    <a:pt x="55" y="49"/>
                    <a:pt x="55" y="50"/>
                    <a:pt x="55" y="50"/>
                  </a:cubicBezTo>
                  <a:close/>
                  <a:moveTo>
                    <a:pt x="16" y="50"/>
                  </a:moveTo>
                  <a:cubicBezTo>
                    <a:pt x="16" y="50"/>
                    <a:pt x="17" y="49"/>
                    <a:pt x="17" y="49"/>
                  </a:cubicBezTo>
                  <a:cubicBezTo>
                    <a:pt x="17" y="49"/>
                    <a:pt x="17" y="49"/>
                    <a:pt x="18" y="49"/>
                  </a:cubicBezTo>
                  <a:cubicBezTo>
                    <a:pt x="33" y="57"/>
                    <a:pt x="33" y="57"/>
                    <a:pt x="33" y="57"/>
                  </a:cubicBezTo>
                  <a:cubicBezTo>
                    <a:pt x="34" y="57"/>
                    <a:pt x="34" y="57"/>
                    <a:pt x="34" y="57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50" y="49"/>
                    <a:pt x="51" y="49"/>
                    <a:pt x="51" y="49"/>
                  </a:cubicBezTo>
                  <a:cubicBezTo>
                    <a:pt x="51" y="49"/>
                    <a:pt x="51" y="50"/>
                    <a:pt x="51" y="50"/>
                  </a:cubicBezTo>
                  <a:cubicBezTo>
                    <a:pt x="51" y="82"/>
                    <a:pt x="51" y="82"/>
                    <a:pt x="51" y="82"/>
                  </a:cubicBezTo>
                  <a:cubicBezTo>
                    <a:pt x="51" y="82"/>
                    <a:pt x="51" y="83"/>
                    <a:pt x="51" y="83"/>
                  </a:cubicBezTo>
                  <a:cubicBezTo>
                    <a:pt x="51" y="83"/>
                    <a:pt x="50" y="83"/>
                    <a:pt x="50" y="83"/>
                  </a:cubicBezTo>
                  <a:cubicBezTo>
                    <a:pt x="17" y="66"/>
                    <a:pt x="17" y="66"/>
                    <a:pt x="17" y="66"/>
                  </a:cubicBezTo>
                  <a:cubicBezTo>
                    <a:pt x="17" y="66"/>
                    <a:pt x="16" y="66"/>
                    <a:pt x="16" y="65"/>
                  </a:cubicBezTo>
                  <a:lnTo>
                    <a:pt x="16" y="5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6475952" y="2959322"/>
              <a:ext cx="380809" cy="537400"/>
            </a:xfrm>
            <a:custGeom>
              <a:rect l="l" t="t" r="r" b="b"/>
              <a:pathLst>
                <a:path w="21543" h="21574">
                  <a:moveTo>
                    <a:pt x="13864" y="16422"/>
                  </a:moveTo>
                  <a:cubicBezTo>
                    <a:pt x="13295" y="16782"/>
                    <a:pt x="12583" y="17013"/>
                    <a:pt x="11740" y="17115"/>
                  </a:cubicBezTo>
                  <a:lnTo>
                    <a:pt x="11752" y="18333"/>
                  </a:lnTo>
                  <a:lnTo>
                    <a:pt x="9908" y="18336"/>
                  </a:lnTo>
                  <a:lnTo>
                    <a:pt x="9897" y="17119"/>
                  </a:lnTo>
                  <a:cubicBezTo>
                    <a:pt x="9066" y="17021"/>
                    <a:pt x="8316" y="16773"/>
                    <a:pt x="7666" y="16391"/>
                  </a:cubicBezTo>
                  <a:cubicBezTo>
                    <a:pt x="6892" y="15916"/>
                    <a:pt x="6492" y="15369"/>
                    <a:pt x="6466" y="14757"/>
                  </a:cubicBezTo>
                  <a:lnTo>
                    <a:pt x="6503" y="14424"/>
                  </a:lnTo>
                  <a:lnTo>
                    <a:pt x="8292" y="14419"/>
                  </a:lnTo>
                  <a:lnTo>
                    <a:pt x="8298" y="14543"/>
                  </a:lnTo>
                  <a:cubicBezTo>
                    <a:pt x="8309" y="15050"/>
                    <a:pt x="8528" y="15427"/>
                    <a:pt x="8960" y="15694"/>
                  </a:cubicBezTo>
                  <a:cubicBezTo>
                    <a:pt x="9384" y="15964"/>
                    <a:pt x="10003" y="16098"/>
                    <a:pt x="10790" y="16098"/>
                  </a:cubicBezTo>
                  <a:cubicBezTo>
                    <a:pt x="11584" y="16093"/>
                    <a:pt x="12202" y="15951"/>
                    <a:pt x="12633" y="15680"/>
                  </a:cubicBezTo>
                  <a:cubicBezTo>
                    <a:pt x="13064" y="15409"/>
                    <a:pt x="13270" y="15036"/>
                    <a:pt x="13270" y="14552"/>
                  </a:cubicBezTo>
                  <a:cubicBezTo>
                    <a:pt x="13270" y="14153"/>
                    <a:pt x="13070" y="13842"/>
                    <a:pt x="12652" y="13606"/>
                  </a:cubicBezTo>
                  <a:cubicBezTo>
                    <a:pt x="12221" y="13367"/>
                    <a:pt x="11477" y="13158"/>
                    <a:pt x="10433" y="12985"/>
                  </a:cubicBezTo>
                  <a:cubicBezTo>
                    <a:pt x="9278" y="12794"/>
                    <a:pt x="8385" y="12496"/>
                    <a:pt x="7803" y="12110"/>
                  </a:cubicBezTo>
                  <a:cubicBezTo>
                    <a:pt x="7210" y="11710"/>
                    <a:pt x="6897" y="11199"/>
                    <a:pt x="6892" y="10591"/>
                  </a:cubicBezTo>
                  <a:cubicBezTo>
                    <a:pt x="6886" y="9899"/>
                    <a:pt x="7266" y="9321"/>
                    <a:pt x="8023" y="8877"/>
                  </a:cubicBezTo>
                  <a:cubicBezTo>
                    <a:pt x="8534" y="8574"/>
                    <a:pt x="9147" y="8376"/>
                    <a:pt x="9833" y="8282"/>
                  </a:cubicBezTo>
                  <a:lnTo>
                    <a:pt x="9822" y="7225"/>
                  </a:lnTo>
                  <a:lnTo>
                    <a:pt x="11665" y="7216"/>
                  </a:lnTo>
                  <a:lnTo>
                    <a:pt x="11671" y="8242"/>
                  </a:lnTo>
                  <a:cubicBezTo>
                    <a:pt x="12496" y="8322"/>
                    <a:pt x="13183" y="8527"/>
                    <a:pt x="13727" y="8841"/>
                  </a:cubicBezTo>
                  <a:cubicBezTo>
                    <a:pt x="14451" y="9272"/>
                    <a:pt x="14851" y="9867"/>
                    <a:pt x="14907" y="10617"/>
                  </a:cubicBezTo>
                  <a:lnTo>
                    <a:pt x="14914" y="10748"/>
                  </a:lnTo>
                  <a:lnTo>
                    <a:pt x="13114" y="10754"/>
                  </a:lnTo>
                  <a:lnTo>
                    <a:pt x="13089" y="10650"/>
                  </a:lnTo>
                  <a:cubicBezTo>
                    <a:pt x="13002" y="10183"/>
                    <a:pt x="12783" y="9832"/>
                    <a:pt x="12427" y="9610"/>
                  </a:cubicBezTo>
                  <a:cubicBezTo>
                    <a:pt x="12077" y="9392"/>
                    <a:pt x="11565" y="9277"/>
                    <a:pt x="10895" y="9282"/>
                  </a:cubicBezTo>
                  <a:cubicBezTo>
                    <a:pt x="10196" y="9282"/>
                    <a:pt x="9640" y="9401"/>
                    <a:pt x="9259" y="9632"/>
                  </a:cubicBezTo>
                  <a:cubicBezTo>
                    <a:pt x="8878" y="9858"/>
                    <a:pt x="8698" y="10160"/>
                    <a:pt x="8702" y="10572"/>
                  </a:cubicBezTo>
                  <a:cubicBezTo>
                    <a:pt x="8702" y="10924"/>
                    <a:pt x="8878" y="11204"/>
                    <a:pt x="9229" y="11408"/>
                  </a:cubicBezTo>
                  <a:cubicBezTo>
                    <a:pt x="9584" y="11621"/>
                    <a:pt x="10216" y="11808"/>
                    <a:pt x="11115" y="11954"/>
                  </a:cubicBezTo>
                  <a:cubicBezTo>
                    <a:pt x="12421" y="12172"/>
                    <a:pt x="13414" y="12492"/>
                    <a:pt x="14076" y="12914"/>
                  </a:cubicBezTo>
                  <a:cubicBezTo>
                    <a:pt x="14732" y="13335"/>
                    <a:pt x="15076" y="13877"/>
                    <a:pt x="15076" y="14521"/>
                  </a:cubicBezTo>
                  <a:cubicBezTo>
                    <a:pt x="15082" y="15289"/>
                    <a:pt x="14676" y="15929"/>
                    <a:pt x="13864" y="16422"/>
                  </a:cubicBezTo>
                  <a:cubicBezTo>
                    <a:pt x="13864" y="16422"/>
                    <a:pt x="13864" y="16422"/>
                    <a:pt x="13864" y="16422"/>
                  </a:cubicBezTo>
                  <a:close/>
                  <a:moveTo>
                    <a:pt x="13995" y="4271"/>
                  </a:moveTo>
                  <a:lnTo>
                    <a:pt x="13995" y="4298"/>
                  </a:lnTo>
                  <a:lnTo>
                    <a:pt x="7161" y="4325"/>
                  </a:lnTo>
                  <a:lnTo>
                    <a:pt x="7372" y="4045"/>
                  </a:lnTo>
                  <a:lnTo>
                    <a:pt x="7754" y="3756"/>
                  </a:lnTo>
                  <a:lnTo>
                    <a:pt x="13245" y="3739"/>
                  </a:lnTo>
                  <a:lnTo>
                    <a:pt x="14789" y="0"/>
                  </a:lnTo>
                  <a:lnTo>
                    <a:pt x="6535" y="31"/>
                  </a:lnTo>
                  <a:lnTo>
                    <a:pt x="7722" y="3668"/>
                  </a:lnTo>
                  <a:cubicBezTo>
                    <a:pt x="6866" y="2984"/>
                    <a:pt x="4761" y="1540"/>
                    <a:pt x="2855" y="2042"/>
                  </a:cubicBezTo>
                  <a:lnTo>
                    <a:pt x="3061" y="2446"/>
                  </a:lnTo>
                  <a:cubicBezTo>
                    <a:pt x="4687" y="2020"/>
                    <a:pt x="6673" y="3472"/>
                    <a:pt x="7372" y="4045"/>
                  </a:cubicBezTo>
                  <a:cubicBezTo>
                    <a:pt x="6210" y="4348"/>
                    <a:pt x="4699" y="4569"/>
                    <a:pt x="3805" y="4001"/>
                  </a:cubicBezTo>
                  <a:lnTo>
                    <a:pt x="3399" y="4329"/>
                  </a:lnTo>
                  <a:cubicBezTo>
                    <a:pt x="3930" y="4667"/>
                    <a:pt x="4605" y="4783"/>
                    <a:pt x="5310" y="4783"/>
                  </a:cubicBezTo>
                  <a:cubicBezTo>
                    <a:pt x="5729" y="4783"/>
                    <a:pt x="6155" y="4734"/>
                    <a:pt x="6566" y="4667"/>
                  </a:cubicBezTo>
                  <a:cubicBezTo>
                    <a:pt x="2687" y="6563"/>
                    <a:pt x="-26" y="10769"/>
                    <a:pt x="0" y="13957"/>
                  </a:cubicBezTo>
                  <a:cubicBezTo>
                    <a:pt x="32" y="18189"/>
                    <a:pt x="4886" y="21600"/>
                    <a:pt x="10828" y="21573"/>
                  </a:cubicBezTo>
                  <a:cubicBezTo>
                    <a:pt x="16782" y="21556"/>
                    <a:pt x="21574" y="18105"/>
                    <a:pt x="21543" y="13877"/>
                  </a:cubicBezTo>
                  <a:cubicBezTo>
                    <a:pt x="21518" y="10468"/>
                    <a:pt x="18344" y="5897"/>
                    <a:pt x="13995" y="4271"/>
                  </a:cubicBezTo>
                  <a:cubicBezTo>
                    <a:pt x="13995" y="4271"/>
                    <a:pt x="13995" y="4271"/>
                    <a:pt x="13995" y="427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5297043" y="4240435"/>
              <a:ext cx="513778" cy="424625"/>
            </a:xfrm>
            <a:custGeom>
              <a:rect l="l" t="t" r="r" b="b"/>
              <a:pathLst>
                <a:path w="107" h="88">
                  <a:moveTo>
                    <a:pt x="83" y="63"/>
                  </a:moveTo>
                  <a:cubicBezTo>
                    <a:pt x="97" y="47"/>
                    <a:pt x="97" y="23"/>
                    <a:pt x="83" y="7"/>
                  </a:cubicBezTo>
                  <a:cubicBezTo>
                    <a:pt x="82" y="6"/>
                    <a:pt x="82" y="4"/>
                    <a:pt x="83" y="3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6" y="0"/>
                    <a:pt x="86" y="0"/>
                    <a:pt x="87" y="0"/>
                  </a:cubicBezTo>
                  <a:cubicBezTo>
                    <a:pt x="88" y="0"/>
                    <a:pt x="89" y="0"/>
                    <a:pt x="89" y="0"/>
                  </a:cubicBezTo>
                  <a:cubicBezTo>
                    <a:pt x="107" y="20"/>
                    <a:pt x="107" y="50"/>
                    <a:pt x="89" y="69"/>
                  </a:cubicBezTo>
                  <a:cubicBezTo>
                    <a:pt x="89" y="70"/>
                    <a:pt x="88" y="70"/>
                    <a:pt x="87" y="70"/>
                  </a:cubicBezTo>
                  <a:cubicBezTo>
                    <a:pt x="86" y="70"/>
                    <a:pt x="86" y="70"/>
                    <a:pt x="85" y="69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2" y="65"/>
                    <a:pt x="82" y="64"/>
                    <a:pt x="83" y="63"/>
                  </a:cubicBezTo>
                  <a:close/>
                  <a:moveTo>
                    <a:pt x="24" y="63"/>
                  </a:moveTo>
                  <a:cubicBezTo>
                    <a:pt x="10" y="47"/>
                    <a:pt x="10" y="23"/>
                    <a:pt x="24" y="7"/>
                  </a:cubicBezTo>
                  <a:cubicBezTo>
                    <a:pt x="25" y="6"/>
                    <a:pt x="25" y="4"/>
                    <a:pt x="24" y="3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0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0" y="20"/>
                    <a:pt x="0" y="50"/>
                    <a:pt x="18" y="69"/>
                  </a:cubicBezTo>
                  <a:cubicBezTo>
                    <a:pt x="18" y="70"/>
                    <a:pt x="19" y="70"/>
                    <a:pt x="20" y="70"/>
                  </a:cubicBezTo>
                  <a:cubicBezTo>
                    <a:pt x="21" y="70"/>
                    <a:pt x="21" y="70"/>
                    <a:pt x="22" y="69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5" y="65"/>
                    <a:pt x="25" y="64"/>
                    <a:pt x="24" y="63"/>
                  </a:cubicBezTo>
                  <a:close/>
                  <a:moveTo>
                    <a:pt x="36" y="51"/>
                  </a:moveTo>
                  <a:cubicBezTo>
                    <a:pt x="37" y="53"/>
                    <a:pt x="37" y="54"/>
                    <a:pt x="36" y="55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2" y="59"/>
                    <a:pt x="31" y="59"/>
                  </a:cubicBezTo>
                  <a:cubicBezTo>
                    <a:pt x="30" y="58"/>
                    <a:pt x="30" y="58"/>
                    <a:pt x="29" y="58"/>
                  </a:cubicBezTo>
                  <a:cubicBezTo>
                    <a:pt x="18" y="44"/>
                    <a:pt x="18" y="25"/>
                    <a:pt x="29" y="12"/>
                  </a:cubicBezTo>
                  <a:cubicBezTo>
                    <a:pt x="30" y="11"/>
                    <a:pt x="30" y="11"/>
                    <a:pt x="31" y="11"/>
                  </a:cubicBezTo>
                  <a:cubicBezTo>
                    <a:pt x="32" y="11"/>
                    <a:pt x="33" y="11"/>
                    <a:pt x="33" y="12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5"/>
                    <a:pt x="37" y="17"/>
                    <a:pt x="36" y="18"/>
                  </a:cubicBezTo>
                  <a:cubicBezTo>
                    <a:pt x="28" y="28"/>
                    <a:pt x="28" y="42"/>
                    <a:pt x="36" y="51"/>
                  </a:cubicBezTo>
                  <a:close/>
                  <a:moveTo>
                    <a:pt x="61" y="80"/>
                  </a:moveTo>
                  <a:cubicBezTo>
                    <a:pt x="61" y="84"/>
                    <a:pt x="58" y="88"/>
                    <a:pt x="54" y="88"/>
                  </a:cubicBezTo>
                  <a:cubicBezTo>
                    <a:pt x="49" y="88"/>
                    <a:pt x="46" y="84"/>
                    <a:pt x="46" y="80"/>
                  </a:cubicBezTo>
                  <a:cubicBezTo>
                    <a:pt x="46" y="60"/>
                    <a:pt x="46" y="44"/>
                    <a:pt x="46" y="24"/>
                  </a:cubicBezTo>
                  <a:cubicBezTo>
                    <a:pt x="46" y="19"/>
                    <a:pt x="49" y="16"/>
                    <a:pt x="54" y="16"/>
                  </a:cubicBezTo>
                  <a:cubicBezTo>
                    <a:pt x="58" y="16"/>
                    <a:pt x="61" y="19"/>
                    <a:pt x="61" y="24"/>
                  </a:cubicBezTo>
                  <a:cubicBezTo>
                    <a:pt x="61" y="44"/>
                    <a:pt x="61" y="60"/>
                    <a:pt x="61" y="80"/>
                  </a:cubicBezTo>
                  <a:close/>
                  <a:moveTo>
                    <a:pt x="71" y="51"/>
                  </a:moveTo>
                  <a:cubicBezTo>
                    <a:pt x="70" y="53"/>
                    <a:pt x="70" y="54"/>
                    <a:pt x="71" y="55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74" y="58"/>
                    <a:pt x="75" y="59"/>
                    <a:pt x="76" y="59"/>
                  </a:cubicBezTo>
                  <a:cubicBezTo>
                    <a:pt x="77" y="58"/>
                    <a:pt x="77" y="58"/>
                    <a:pt x="78" y="58"/>
                  </a:cubicBezTo>
                  <a:cubicBezTo>
                    <a:pt x="89" y="44"/>
                    <a:pt x="89" y="25"/>
                    <a:pt x="78" y="12"/>
                  </a:cubicBezTo>
                  <a:cubicBezTo>
                    <a:pt x="77" y="11"/>
                    <a:pt x="77" y="11"/>
                    <a:pt x="76" y="11"/>
                  </a:cubicBezTo>
                  <a:cubicBezTo>
                    <a:pt x="75" y="11"/>
                    <a:pt x="74" y="11"/>
                    <a:pt x="74" y="12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0" y="15"/>
                    <a:pt x="70" y="17"/>
                    <a:pt x="71" y="18"/>
                  </a:cubicBezTo>
                  <a:cubicBezTo>
                    <a:pt x="79" y="28"/>
                    <a:pt x="79" y="42"/>
                    <a:pt x="71" y="5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6228112" y="4279582"/>
            <a:ext cx="496157" cy="415672"/>
            <a:chOff x="6228112" y="4279582"/>
            <a:chExt cx="496157" cy="415672"/>
          </a:xfrm>
        </p:grpSpPr>
        <p:sp>
          <p:nvSpPr>
            <p:cNvPr id="12" name="Freeform 12"/>
            <p:cNvSpPr/>
            <p:nvPr/>
          </p:nvSpPr>
          <p:spPr>
            <a:xfrm>
              <a:off x="6312789" y="4402646"/>
              <a:ext cx="324707" cy="292608"/>
            </a:xfrm>
            <a:custGeom>
              <a:rect l="l" t="t" r="r" b="b"/>
              <a:pathLst>
                <a:path w="161" h="145">
                  <a:moveTo>
                    <a:pt x="0" y="62"/>
                  </a:moveTo>
                  <a:lnTo>
                    <a:pt x="0" y="145"/>
                  </a:lnTo>
                  <a:lnTo>
                    <a:pt x="31" y="145"/>
                  </a:lnTo>
                  <a:lnTo>
                    <a:pt x="130" y="145"/>
                  </a:lnTo>
                  <a:lnTo>
                    <a:pt x="161" y="145"/>
                  </a:lnTo>
                  <a:lnTo>
                    <a:pt x="161" y="62"/>
                  </a:lnTo>
                  <a:lnTo>
                    <a:pt x="81" y="0"/>
                  </a:lnTo>
                  <a:lnTo>
                    <a:pt x="0" y="62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6228112" y="4279582"/>
              <a:ext cx="496157" cy="248221"/>
            </a:xfrm>
            <a:custGeom>
              <a:rect l="l" t="t" r="r" b="b"/>
              <a:pathLst>
                <a:path w="246" h="123">
                  <a:moveTo>
                    <a:pt x="225" y="80"/>
                  </a:moveTo>
                  <a:lnTo>
                    <a:pt x="225" y="21"/>
                  </a:lnTo>
                  <a:lnTo>
                    <a:pt x="182" y="21"/>
                  </a:lnTo>
                  <a:lnTo>
                    <a:pt x="182" y="47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0" y="97"/>
                  </a:lnTo>
                  <a:lnTo>
                    <a:pt x="21" y="123"/>
                  </a:lnTo>
                  <a:lnTo>
                    <a:pt x="123" y="42"/>
                  </a:lnTo>
                  <a:lnTo>
                    <a:pt x="225" y="123"/>
                  </a:lnTo>
                  <a:lnTo>
                    <a:pt x="246" y="97"/>
                  </a:lnTo>
                  <a:lnTo>
                    <a:pt x="225" y="8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1002893" y="1341847"/>
            <a:ext cx="37719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呼吸系统疾病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417207" y="1341847"/>
            <a:ext cx="37719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消化系统疾病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02893" y="4228595"/>
            <a:ext cx="37719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泌尿系统疾病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417207" y="4228595"/>
            <a:ext cx="37719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神经系统疾病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常见疾病类型</a:t>
              </a:r>
            </a:p>
          </p:txBody>
        </p:sp>
      </p:grpSp>
      <p:sp>
        <p:nvSpPr>
          <p:cNvPr id="40" name="TextBox 40"/>
          <p:cNvSpPr txBox="1"/>
          <p:nvPr/>
        </p:nvSpPr>
        <p:spPr>
          <a:xfrm>
            <a:off x="1002893" y="1707444"/>
            <a:ext cx="3771900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如感冒、咳嗽、哮喘等，多由于病毒感染或过敏引起。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417207" y="1707444"/>
            <a:ext cx="3771900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如腹泻、便秘、腹痛等，常与饮食不当、感染有关。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002893" y="4594193"/>
            <a:ext cx="3771900" cy="16668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如尿路感染、肾炎等，由细菌感染或先天性因素导致。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7417207" y="4594193"/>
            <a:ext cx="3771900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如头痛、癫痫等，可能由遗传、感染、外伤、肿瘤等引起。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04294" y="1287329"/>
            <a:ext cx="2035112" cy="2035112"/>
            <a:chOff x="1204294" y="1287329"/>
            <a:chExt cx="2035112" cy="2035112"/>
          </a:xfrm>
        </p:grpSpPr>
        <p:sp>
          <p:nvSpPr>
            <p:cNvPr id="3" name="AutoShape 3"/>
            <p:cNvSpPr/>
            <p:nvPr/>
          </p:nvSpPr>
          <p:spPr>
            <a:xfrm flipH="1">
              <a:off x="1204294" y="1287329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1791319" y="1987226"/>
              <a:ext cx="891159" cy="635222"/>
            </a:xfrm>
            <a:custGeom>
              <a:rect l="l" t="t" r="r" b="b"/>
              <a:pathLst>
                <a:path w="21600" h="21600">
                  <a:moveTo>
                    <a:pt x="20056" y="17282"/>
                  </a:moveTo>
                  <a:lnTo>
                    <a:pt x="1544" y="17282"/>
                  </a:lnTo>
                  <a:cubicBezTo>
                    <a:pt x="691" y="17282"/>
                    <a:pt x="0" y="18250"/>
                    <a:pt x="0" y="19441"/>
                  </a:cubicBezTo>
                  <a:cubicBezTo>
                    <a:pt x="0" y="20638"/>
                    <a:pt x="691" y="21600"/>
                    <a:pt x="1544" y="21600"/>
                  </a:cubicBezTo>
                  <a:lnTo>
                    <a:pt x="20056" y="21600"/>
                  </a:lnTo>
                  <a:cubicBezTo>
                    <a:pt x="20909" y="21600"/>
                    <a:pt x="21600" y="20638"/>
                    <a:pt x="21600" y="19441"/>
                  </a:cubicBezTo>
                  <a:cubicBezTo>
                    <a:pt x="21600" y="18250"/>
                    <a:pt x="20909" y="17282"/>
                    <a:pt x="20056" y="17282"/>
                  </a:cubicBezTo>
                  <a:close/>
                  <a:moveTo>
                    <a:pt x="1544" y="4321"/>
                  </a:moveTo>
                  <a:lnTo>
                    <a:pt x="20056" y="4321"/>
                  </a:lnTo>
                  <a:cubicBezTo>
                    <a:pt x="20909" y="4321"/>
                    <a:pt x="21600" y="3353"/>
                    <a:pt x="21600" y="2159"/>
                  </a:cubicBezTo>
                  <a:cubicBezTo>
                    <a:pt x="21600" y="965"/>
                    <a:pt x="20909" y="0"/>
                    <a:pt x="20056" y="0"/>
                  </a:cubicBezTo>
                  <a:lnTo>
                    <a:pt x="1544" y="0"/>
                  </a:lnTo>
                  <a:cubicBezTo>
                    <a:pt x="691" y="0"/>
                    <a:pt x="0" y="965"/>
                    <a:pt x="0" y="2159"/>
                  </a:cubicBezTo>
                  <a:cubicBezTo>
                    <a:pt x="0" y="3353"/>
                    <a:pt x="691" y="4321"/>
                    <a:pt x="1544" y="4321"/>
                  </a:cubicBezTo>
                  <a:close/>
                  <a:moveTo>
                    <a:pt x="20056" y="8640"/>
                  </a:moveTo>
                  <a:lnTo>
                    <a:pt x="1544" y="8640"/>
                  </a:lnTo>
                  <a:cubicBezTo>
                    <a:pt x="691" y="8640"/>
                    <a:pt x="0" y="9608"/>
                    <a:pt x="0" y="10799"/>
                  </a:cubicBezTo>
                  <a:cubicBezTo>
                    <a:pt x="0" y="11996"/>
                    <a:pt x="691" y="12958"/>
                    <a:pt x="1544" y="12958"/>
                  </a:cubicBezTo>
                  <a:lnTo>
                    <a:pt x="20056" y="12958"/>
                  </a:lnTo>
                  <a:cubicBezTo>
                    <a:pt x="20909" y="12958"/>
                    <a:pt x="21600" y="11996"/>
                    <a:pt x="21600" y="10799"/>
                  </a:cubicBezTo>
                  <a:cubicBezTo>
                    <a:pt x="21600" y="9608"/>
                    <a:pt x="20909" y="8640"/>
                    <a:pt x="20056" y="864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3838147" y="1287233"/>
            <a:ext cx="2035112" cy="2035112"/>
            <a:chOff x="3838147" y="1287233"/>
            <a:chExt cx="2035112" cy="2035112"/>
          </a:xfrm>
        </p:grpSpPr>
        <p:sp>
          <p:nvSpPr>
            <p:cNvPr id="6" name="AutoShape 6"/>
            <p:cNvSpPr/>
            <p:nvPr/>
          </p:nvSpPr>
          <p:spPr>
            <a:xfrm flipH="1">
              <a:off x="3838147" y="1287233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2">
                  <a:alpha val="100000"/>
                </a:schemeClr>
              </a:solidFill>
              <a:prstDash val="solid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4556617" y="1941220"/>
            <a:ext cx="595503" cy="1060133"/>
            <a:chOff x="4556617" y="1941220"/>
            <a:chExt cx="595503" cy="1060133"/>
          </a:xfrm>
        </p:grpSpPr>
        <p:sp>
          <p:nvSpPr>
            <p:cNvPr id="8" name="Freeform 8"/>
            <p:cNvSpPr/>
            <p:nvPr/>
          </p:nvSpPr>
          <p:spPr>
            <a:xfrm>
              <a:off x="4556617" y="1941220"/>
              <a:ext cx="595503" cy="1060133"/>
            </a:xfrm>
            <a:custGeom>
              <a:rect l="l" t="t" r="r" b="b"/>
              <a:pathLst>
                <a:path w="421" h="751">
                  <a:moveTo>
                    <a:pt x="421" y="509"/>
                  </a:moveTo>
                  <a:cubicBezTo>
                    <a:pt x="421" y="509"/>
                    <a:pt x="400" y="323"/>
                    <a:pt x="359" y="306"/>
                  </a:cubicBezTo>
                  <a:cubicBezTo>
                    <a:pt x="391" y="250"/>
                    <a:pt x="338" y="0"/>
                    <a:pt x="338" y="0"/>
                  </a:cubicBezTo>
                  <a:cubicBezTo>
                    <a:pt x="338" y="0"/>
                    <a:pt x="355" y="183"/>
                    <a:pt x="307" y="216"/>
                  </a:cubicBezTo>
                  <a:cubicBezTo>
                    <a:pt x="307" y="215"/>
                    <a:pt x="307" y="215"/>
                    <a:pt x="307" y="214"/>
                  </a:cubicBezTo>
                  <a:cubicBezTo>
                    <a:pt x="307" y="211"/>
                    <a:pt x="307" y="207"/>
                    <a:pt x="307" y="204"/>
                  </a:cubicBezTo>
                  <a:cubicBezTo>
                    <a:pt x="288" y="204"/>
                    <a:pt x="288" y="204"/>
                    <a:pt x="288" y="204"/>
                  </a:cubicBezTo>
                  <a:cubicBezTo>
                    <a:pt x="288" y="213"/>
                    <a:pt x="288" y="222"/>
                    <a:pt x="288" y="230"/>
                  </a:cubicBezTo>
                  <a:cubicBezTo>
                    <a:pt x="285" y="233"/>
                    <a:pt x="281" y="236"/>
                    <a:pt x="279" y="238"/>
                  </a:cubicBezTo>
                  <a:cubicBezTo>
                    <a:pt x="279" y="227"/>
                    <a:pt x="278" y="216"/>
                    <a:pt x="278" y="204"/>
                  </a:cubicBezTo>
                  <a:cubicBezTo>
                    <a:pt x="219" y="204"/>
                    <a:pt x="219" y="204"/>
                    <a:pt x="219" y="204"/>
                  </a:cubicBezTo>
                  <a:cubicBezTo>
                    <a:pt x="219" y="243"/>
                    <a:pt x="219" y="243"/>
                    <a:pt x="219" y="243"/>
                  </a:cubicBezTo>
                  <a:cubicBezTo>
                    <a:pt x="274" y="243"/>
                    <a:pt x="274" y="243"/>
                    <a:pt x="274" y="243"/>
                  </a:cubicBezTo>
                  <a:cubicBezTo>
                    <a:pt x="272" y="244"/>
                    <a:pt x="271" y="246"/>
                    <a:pt x="270" y="247"/>
                  </a:cubicBezTo>
                  <a:cubicBezTo>
                    <a:pt x="268" y="250"/>
                    <a:pt x="266" y="252"/>
                    <a:pt x="264" y="254"/>
                  </a:cubicBezTo>
                  <a:cubicBezTo>
                    <a:pt x="219" y="254"/>
                    <a:pt x="219" y="254"/>
                    <a:pt x="219" y="254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33" y="291"/>
                    <a:pt x="233" y="291"/>
                    <a:pt x="233" y="291"/>
                  </a:cubicBezTo>
                  <a:cubicBezTo>
                    <a:pt x="227" y="294"/>
                    <a:pt x="223" y="296"/>
                    <a:pt x="219" y="300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17" y="302"/>
                    <a:pt x="217" y="302"/>
                    <a:pt x="217" y="302"/>
                  </a:cubicBezTo>
                  <a:cubicBezTo>
                    <a:pt x="215" y="304"/>
                    <a:pt x="214" y="305"/>
                    <a:pt x="213" y="306"/>
                  </a:cubicBezTo>
                  <a:cubicBezTo>
                    <a:pt x="212" y="305"/>
                    <a:pt x="211" y="304"/>
                    <a:pt x="210" y="303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09" y="302"/>
                    <a:pt x="209" y="302"/>
                    <a:pt x="209" y="302"/>
                  </a:cubicBezTo>
                  <a:cubicBezTo>
                    <a:pt x="203" y="297"/>
                    <a:pt x="195" y="294"/>
                    <a:pt x="185" y="291"/>
                  </a:cubicBezTo>
                  <a:cubicBezTo>
                    <a:pt x="185" y="291"/>
                    <a:pt x="185" y="291"/>
                    <a:pt x="185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254"/>
                    <a:pt x="210" y="254"/>
                    <a:pt x="210" y="254"/>
                  </a:cubicBezTo>
                  <a:cubicBezTo>
                    <a:pt x="162" y="254"/>
                    <a:pt x="162" y="254"/>
                    <a:pt x="162" y="254"/>
                  </a:cubicBezTo>
                  <a:cubicBezTo>
                    <a:pt x="162" y="253"/>
                    <a:pt x="161" y="253"/>
                    <a:pt x="161" y="252"/>
                  </a:cubicBezTo>
                  <a:cubicBezTo>
                    <a:pt x="158" y="249"/>
                    <a:pt x="156" y="246"/>
                    <a:pt x="153" y="244"/>
                  </a:cubicBezTo>
                  <a:cubicBezTo>
                    <a:pt x="153" y="243"/>
                    <a:pt x="153" y="243"/>
                    <a:pt x="153" y="243"/>
                  </a:cubicBezTo>
                  <a:cubicBezTo>
                    <a:pt x="152" y="243"/>
                    <a:pt x="152" y="243"/>
                    <a:pt x="152" y="243"/>
                  </a:cubicBezTo>
                  <a:cubicBezTo>
                    <a:pt x="149" y="240"/>
                    <a:pt x="146" y="238"/>
                    <a:pt x="143" y="235"/>
                  </a:cubicBezTo>
                  <a:cubicBezTo>
                    <a:pt x="143" y="225"/>
                    <a:pt x="144" y="215"/>
                    <a:pt x="144" y="204"/>
                  </a:cubicBezTo>
                  <a:cubicBezTo>
                    <a:pt x="122" y="204"/>
                    <a:pt x="122" y="204"/>
                    <a:pt x="122" y="204"/>
                  </a:cubicBezTo>
                  <a:cubicBezTo>
                    <a:pt x="122" y="208"/>
                    <a:pt x="122" y="211"/>
                    <a:pt x="122" y="214"/>
                  </a:cubicBezTo>
                  <a:cubicBezTo>
                    <a:pt x="122" y="216"/>
                    <a:pt x="122" y="217"/>
                    <a:pt x="122" y="219"/>
                  </a:cubicBezTo>
                  <a:cubicBezTo>
                    <a:pt x="74" y="187"/>
                    <a:pt x="71" y="0"/>
                    <a:pt x="71" y="0"/>
                  </a:cubicBezTo>
                  <a:cubicBezTo>
                    <a:pt x="71" y="0"/>
                    <a:pt x="39" y="254"/>
                    <a:pt x="71" y="310"/>
                  </a:cubicBezTo>
                  <a:cubicBezTo>
                    <a:pt x="30" y="327"/>
                    <a:pt x="0" y="503"/>
                    <a:pt x="0" y="503"/>
                  </a:cubicBezTo>
                  <a:cubicBezTo>
                    <a:pt x="0" y="503"/>
                    <a:pt x="75" y="431"/>
                    <a:pt x="131" y="412"/>
                  </a:cubicBezTo>
                  <a:cubicBezTo>
                    <a:pt x="151" y="500"/>
                    <a:pt x="219" y="751"/>
                    <a:pt x="301" y="409"/>
                  </a:cubicBezTo>
                  <a:cubicBezTo>
                    <a:pt x="354" y="432"/>
                    <a:pt x="421" y="509"/>
                    <a:pt x="421" y="509"/>
                  </a:cubicBezTo>
                  <a:close/>
                  <a:moveTo>
                    <a:pt x="218" y="384"/>
                  </a:move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8" y="384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4729210" y="1757387"/>
            <a:ext cx="261747" cy="541878"/>
            <a:chOff x="4729210" y="1757387"/>
            <a:chExt cx="261747" cy="541878"/>
          </a:xfrm>
        </p:grpSpPr>
        <p:sp>
          <p:nvSpPr>
            <p:cNvPr id="10" name="Freeform 10"/>
            <p:cNvSpPr/>
            <p:nvPr/>
          </p:nvSpPr>
          <p:spPr>
            <a:xfrm>
              <a:off x="4866656" y="2100573"/>
              <a:ext cx="80296" cy="45244"/>
            </a:xfrm>
            <a:custGeom>
              <a:rect l="l" t="t" r="r" b="b"/>
              <a:pathLst>
                <a:path w="57" h="32">
                  <a:moveTo>
                    <a:pt x="0" y="32"/>
                  </a:moveTo>
                  <a:cubicBezTo>
                    <a:pt x="57" y="32"/>
                    <a:pt x="57" y="32"/>
                    <a:pt x="57" y="32"/>
                  </a:cubicBezTo>
                  <a:cubicBezTo>
                    <a:pt x="56" y="21"/>
                    <a:pt x="55" y="11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940380" y="1956650"/>
              <a:ext cx="28004" cy="60674"/>
            </a:xfrm>
            <a:custGeom>
              <a:rect l="l" t="t" r="r" b="b"/>
              <a:pathLst>
                <a:path w="20" h="43">
                  <a:moveTo>
                    <a:pt x="20" y="43"/>
                  </a:moveTo>
                  <a:cubicBezTo>
                    <a:pt x="18" y="28"/>
                    <a:pt x="15" y="14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5"/>
                    <a:pt x="4" y="29"/>
                    <a:pt x="6" y="43"/>
                  </a:cubicBezTo>
                  <a:lnTo>
                    <a:pt x="2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866656" y="2032755"/>
              <a:ext cx="74962" cy="52388"/>
            </a:xfrm>
            <a:custGeom>
              <a:rect l="l" t="t" r="r" b="b"/>
              <a:pathLst>
                <a:path w="52" h="37">
                  <a:moveTo>
                    <a:pt x="0" y="37"/>
                  </a:moveTo>
                  <a:cubicBezTo>
                    <a:pt x="53" y="37"/>
                    <a:pt x="53" y="37"/>
                    <a:pt x="53" y="37"/>
                  </a:cubicBezTo>
                  <a:cubicBezTo>
                    <a:pt x="52" y="25"/>
                    <a:pt x="51" y="13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4949905" y="2032755"/>
              <a:ext cx="29718" cy="52388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19" y="25"/>
                    <a:pt x="17" y="12"/>
                    <a:pt x="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3"/>
                    <a:pt x="3" y="25"/>
                    <a:pt x="4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917139" y="1828158"/>
              <a:ext cx="20193" cy="49339"/>
            </a:xfrm>
            <a:custGeom>
              <a:rect l="l" t="t" r="r" b="b"/>
              <a:pathLst>
                <a:path w="14" h="35">
                  <a:moveTo>
                    <a:pt x="14" y="35"/>
                  </a:moveTo>
                  <a:cubicBezTo>
                    <a:pt x="10" y="23"/>
                    <a:pt x="6" y="1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2"/>
                    <a:pt x="5" y="24"/>
                    <a:pt x="7" y="35"/>
                  </a:cubicBezTo>
                  <a:lnTo>
                    <a:pt x="14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30283" y="1894167"/>
              <a:ext cx="22574" cy="46958"/>
            </a:xfrm>
            <a:custGeom>
              <a:rect l="l" t="t" r="r" b="b"/>
              <a:pathLst>
                <a:path w="16" h="33">
                  <a:moveTo>
                    <a:pt x="16" y="33"/>
                  </a:moveTo>
                  <a:cubicBezTo>
                    <a:pt x="14" y="21"/>
                    <a:pt x="11" y="1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1"/>
                    <a:pt x="4" y="22"/>
                    <a:pt x="5" y="33"/>
                  </a:cubicBezTo>
                  <a:lnTo>
                    <a:pt x="16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4733306" y="2100573"/>
              <a:ext cx="33909" cy="45244"/>
            </a:xfrm>
            <a:custGeom>
              <a:rect l="l" t="t" r="r" b="b"/>
              <a:pathLst>
                <a:path w="24" h="32">
                  <a:moveTo>
                    <a:pt x="4" y="0"/>
                  </a:moveTo>
                  <a:cubicBezTo>
                    <a:pt x="2" y="11"/>
                    <a:pt x="1" y="21"/>
                    <a:pt x="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2" y="21"/>
                    <a:pt x="23" y="11"/>
                    <a:pt x="24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4766072" y="1894167"/>
              <a:ext cx="26765" cy="46958"/>
            </a:xfrm>
            <a:custGeom>
              <a:rect l="l" t="t" r="r" b="b"/>
              <a:pathLst>
                <a:path w="19" h="33">
                  <a:moveTo>
                    <a:pt x="9" y="0"/>
                  </a:moveTo>
                  <a:cubicBezTo>
                    <a:pt x="6" y="10"/>
                    <a:pt x="3" y="21"/>
                    <a:pt x="0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6" y="22"/>
                    <a:pt x="17" y="11"/>
                    <a:pt x="19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4740450" y="2032755"/>
              <a:ext cx="32766" cy="52388"/>
            </a:xfrm>
            <a:custGeom>
              <a:rect l="l" t="t" r="r" b="b"/>
              <a:pathLst>
                <a:path w="23" h="37">
                  <a:moveTo>
                    <a:pt x="6" y="0"/>
                  </a:moveTo>
                  <a:cubicBezTo>
                    <a:pt x="4" y="12"/>
                    <a:pt x="2" y="25"/>
                    <a:pt x="0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1" y="25"/>
                    <a:pt x="22" y="13"/>
                    <a:pt x="23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4822555" y="1757387"/>
              <a:ext cx="30956" cy="55340"/>
            </a:xfrm>
            <a:custGeom>
              <a:rect l="l" t="t" r="r" b="b"/>
              <a:pathLst>
                <a:path w="22" h="39">
                  <a:moveTo>
                    <a:pt x="22" y="0"/>
                  </a:moveTo>
                  <a:cubicBezTo>
                    <a:pt x="14" y="2"/>
                    <a:pt x="7" y="9"/>
                    <a:pt x="0" y="19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3" y="27"/>
                    <a:pt x="2" y="33"/>
                    <a:pt x="1" y="39"/>
                  </a:cubicBezTo>
                  <a:cubicBezTo>
                    <a:pt x="22" y="39"/>
                    <a:pt x="22" y="39"/>
                    <a:pt x="22" y="39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4866656" y="1757387"/>
              <a:ext cx="33909" cy="55340"/>
            </a:xfrm>
            <a:custGeom>
              <a:rect l="l" t="t" r="r" b="b"/>
              <a:pathLst>
                <a:path w="24" h="39">
                  <a:moveTo>
                    <a:pt x="20" y="21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15" y="9"/>
                    <a:pt x="8" y="2"/>
                    <a:pt x="0" y="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2" y="33"/>
                    <a:pt x="21" y="27"/>
                    <a:pt x="20" y="2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4807125" y="1804346"/>
              <a:ext cx="4191" cy="8287"/>
            </a:xfrm>
            <a:custGeom>
              <a:rect l="l" t="t" r="r" b="b"/>
              <a:pathLst>
                <a:path w="3" h="6">
                  <a:moveTo>
                    <a:pt x="0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3" y="2"/>
                    <a:pt x="3" y="0"/>
                  </a:cubicBezTo>
                  <a:cubicBezTo>
                    <a:pt x="2" y="2"/>
                    <a:pt x="1" y="4"/>
                    <a:pt x="0" y="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4782741" y="1828158"/>
              <a:ext cx="23241" cy="49339"/>
            </a:xfrm>
            <a:custGeom>
              <a:rect l="l" t="t" r="r" b="b"/>
              <a:pathLst>
                <a:path w="16" h="35">
                  <a:moveTo>
                    <a:pt x="12" y="0"/>
                  </a:moveTo>
                  <a:cubicBezTo>
                    <a:pt x="8" y="11"/>
                    <a:pt x="4" y="23"/>
                    <a:pt x="0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2" y="24"/>
                    <a:pt x="14" y="12"/>
                    <a:pt x="16" y="0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4751785" y="1956650"/>
              <a:ext cx="30956" cy="60674"/>
            </a:xfrm>
            <a:custGeom>
              <a:rect l="l" t="t" r="r" b="b"/>
              <a:pathLst>
                <a:path w="22" h="43">
                  <a:moveTo>
                    <a:pt x="8" y="0"/>
                  </a:moveTo>
                  <a:cubicBezTo>
                    <a:pt x="5" y="14"/>
                    <a:pt x="2" y="28"/>
                    <a:pt x="0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8" y="29"/>
                    <a:pt x="20" y="15"/>
                    <a:pt x="22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4866656" y="2161343"/>
              <a:ext cx="83248" cy="52388"/>
            </a:xfrm>
            <a:custGeom>
              <a:rect l="l" t="t" r="r" b="b"/>
              <a:pathLst>
                <a:path w="59" h="37">
                  <a:moveTo>
                    <a:pt x="0" y="37"/>
                  </a:moveTo>
                  <a:cubicBezTo>
                    <a:pt x="59" y="37"/>
                    <a:pt x="59" y="37"/>
                    <a:pt x="59" y="37"/>
                  </a:cubicBezTo>
                  <a:cubicBezTo>
                    <a:pt x="58" y="25"/>
                    <a:pt x="58" y="13"/>
                    <a:pt x="5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4788646" y="1956650"/>
              <a:ext cx="64865" cy="60674"/>
            </a:xfrm>
            <a:custGeom>
              <a:rect l="l" t="t" r="r" b="b"/>
              <a:pathLst>
                <a:path w="46" h="43">
                  <a:moveTo>
                    <a:pt x="4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15"/>
                    <a:pt x="2" y="29"/>
                    <a:pt x="0" y="43"/>
                  </a:cubicBezTo>
                  <a:cubicBezTo>
                    <a:pt x="46" y="43"/>
                    <a:pt x="46" y="43"/>
                    <a:pt x="46" y="43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4810078" y="1828158"/>
              <a:ext cx="43434" cy="49339"/>
            </a:xfrm>
            <a:custGeom>
              <a:rect l="l" t="t" r="r" b="b"/>
              <a:pathLst>
                <a:path w="31" h="35">
                  <a:moveTo>
                    <a:pt x="31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12"/>
                    <a:pt x="2" y="24"/>
                    <a:pt x="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0"/>
                    <a:pt x="31" y="0"/>
                    <a:pt x="3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Freeform 27"/>
            <p:cNvSpPr/>
            <p:nvPr/>
          </p:nvSpPr>
          <p:spPr>
            <a:xfrm>
              <a:off x="4781503" y="2032755"/>
              <a:ext cx="72009" cy="52388"/>
            </a:xfrm>
            <a:custGeom>
              <a:rect l="l" t="t" r="r" b="b"/>
              <a:pathLst>
                <a:path w="51" h="37">
                  <a:moveTo>
                    <a:pt x="5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13"/>
                    <a:pt x="1" y="25"/>
                    <a:pt x="0" y="37"/>
                  </a:cubicBezTo>
                  <a:cubicBezTo>
                    <a:pt x="51" y="37"/>
                    <a:pt x="51" y="37"/>
                    <a:pt x="51" y="37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4866656" y="1956650"/>
              <a:ext cx="67818" cy="60674"/>
            </a:xfrm>
            <a:custGeom>
              <a:rect l="l" t="t" r="r" b="b"/>
              <a:pathLst>
                <a:path w="48" h="43">
                  <a:moveTo>
                    <a:pt x="0" y="43"/>
                  </a:moveTo>
                  <a:cubicBezTo>
                    <a:pt x="48" y="43"/>
                    <a:pt x="48" y="43"/>
                    <a:pt x="48" y="43"/>
                  </a:cubicBezTo>
                  <a:cubicBezTo>
                    <a:pt x="47" y="29"/>
                    <a:pt x="45" y="15"/>
                    <a:pt x="4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866656" y="1828158"/>
              <a:ext cx="46387" cy="49339"/>
            </a:xfrm>
            <a:custGeom>
              <a:rect l="l" t="t" r="r" b="b"/>
              <a:pathLst>
                <a:path w="33" h="35">
                  <a:moveTo>
                    <a:pt x="33" y="35"/>
                  </a:moveTo>
                  <a:cubicBezTo>
                    <a:pt x="31" y="24"/>
                    <a:pt x="29" y="12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lnTo>
                    <a:pt x="33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4866656" y="1894167"/>
              <a:ext cx="57721" cy="46958"/>
            </a:xfrm>
            <a:custGeom>
              <a:rect l="l" t="t" r="r" b="b"/>
              <a:pathLst>
                <a:path w="41" h="33">
                  <a:moveTo>
                    <a:pt x="0" y="33"/>
                  </a:moveTo>
                  <a:cubicBezTo>
                    <a:pt x="41" y="33"/>
                    <a:pt x="41" y="33"/>
                    <a:pt x="41" y="33"/>
                  </a:cubicBezTo>
                  <a:cubicBezTo>
                    <a:pt x="39" y="22"/>
                    <a:pt x="37" y="11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4799981" y="1894167"/>
              <a:ext cx="53530" cy="46958"/>
            </a:xfrm>
            <a:custGeom>
              <a:rect l="l" t="t" r="r" b="b"/>
              <a:pathLst>
                <a:path w="38" h="33">
                  <a:moveTo>
                    <a:pt x="38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11"/>
                    <a:pt x="1" y="22"/>
                    <a:pt x="0" y="33"/>
                  </a:cubicBezTo>
                  <a:cubicBezTo>
                    <a:pt x="38" y="33"/>
                    <a:pt x="38" y="33"/>
                    <a:pt x="38" y="33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4773216" y="2229161"/>
              <a:ext cx="80296" cy="54769"/>
            </a:xfrm>
            <a:custGeom>
              <a:rect l="l" t="t" r="r" b="b"/>
              <a:pathLst>
                <a:path w="57" h="39">
                  <a:moveTo>
                    <a:pt x="5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27"/>
                    <a:pt x="0" y="39"/>
                  </a:cubicBezTo>
                  <a:cubicBezTo>
                    <a:pt x="57" y="39"/>
                    <a:pt x="57" y="39"/>
                    <a:pt x="57" y="39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Freeform 33"/>
            <p:cNvSpPr/>
            <p:nvPr/>
          </p:nvSpPr>
          <p:spPr>
            <a:xfrm>
              <a:off x="4777407" y="2100573"/>
              <a:ext cx="76105" cy="45244"/>
            </a:xfrm>
            <a:custGeom>
              <a:rect l="l" t="t" r="r" b="b"/>
              <a:pathLst>
                <a:path w="54" h="32">
                  <a:moveTo>
                    <a:pt x="5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1"/>
                    <a:pt x="0" y="21"/>
                    <a:pt x="0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0"/>
                    <a:pt x="54" y="0"/>
                    <a:pt x="54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4774359" y="2161343"/>
              <a:ext cx="79153" cy="52388"/>
            </a:xfrm>
            <a:custGeom>
              <a:rect l="l" t="t" r="r" b="b"/>
              <a:pathLst>
                <a:path w="56" h="37">
                  <a:moveTo>
                    <a:pt x="5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3"/>
                    <a:pt x="0" y="25"/>
                    <a:pt x="0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0"/>
                    <a:pt x="56" y="0"/>
                    <a:pt x="56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4729210" y="2161343"/>
              <a:ext cx="33909" cy="52388"/>
            </a:xfrm>
            <a:custGeom>
              <a:rect l="l" t="t" r="r" b="b"/>
              <a:pathLst>
                <a:path w="24" h="37">
                  <a:moveTo>
                    <a:pt x="2" y="0"/>
                  </a:moveTo>
                  <a:cubicBezTo>
                    <a:pt x="1" y="13"/>
                    <a:pt x="1" y="25"/>
                    <a:pt x="0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25"/>
                    <a:pt x="23" y="13"/>
                    <a:pt x="24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4961239" y="2161343"/>
              <a:ext cx="29718" cy="52388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20" y="25"/>
                    <a:pt x="19" y="13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1" y="25"/>
                    <a:pt x="1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4957049" y="2100573"/>
              <a:ext cx="28575" cy="45244"/>
            </a:xfrm>
            <a:custGeom>
              <a:rect l="l" t="t" r="r" b="b"/>
              <a:pathLst>
                <a:path w="20" h="32">
                  <a:moveTo>
                    <a:pt x="20" y="32"/>
                  </a:moveTo>
                  <a:cubicBezTo>
                    <a:pt x="19" y="21"/>
                    <a:pt x="18" y="11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1"/>
                    <a:pt x="1" y="21"/>
                    <a:pt x="2" y="32"/>
                  </a:cubicBezTo>
                  <a:lnTo>
                    <a:pt x="2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4805887" y="1812728"/>
              <a:ext cx="17812" cy="15431"/>
            </a:xfrm>
            <a:custGeom>
              <a:rect l="l" t="t" r="r" b="b"/>
              <a:pathLst>
                <a:path w="13" h="11">
                  <a:moveTo>
                    <a:pt x="1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4"/>
                    <a:pt x="1" y="8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8"/>
                    <a:pt x="12" y="4"/>
                    <a:pt x="13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4900565" y="1812728"/>
              <a:ext cx="16669" cy="15431"/>
            </a:xfrm>
            <a:custGeom>
              <a:rect l="l" t="t" r="r" b="b"/>
              <a:pathLst>
                <a:path w="12" h="11">
                  <a:moveTo>
                    <a:pt x="12" y="11"/>
                  </a:moveTo>
                  <a:cubicBezTo>
                    <a:pt x="12" y="9"/>
                    <a:pt x="11" y="7"/>
                    <a:pt x="11" y="5"/>
                  </a:cubicBezTo>
                  <a:cubicBezTo>
                    <a:pt x="10" y="3"/>
                    <a:pt x="9" y="2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8"/>
                    <a:pt x="2" y="11"/>
                  </a:cubicBezTo>
                  <a:lnTo>
                    <a:pt x="12" y="11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853512" y="1812728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4792837" y="1877498"/>
              <a:ext cx="17240" cy="16669"/>
            </a:xfrm>
            <a:custGeom>
              <a:rect l="l" t="t" r="r" b="b"/>
              <a:pathLst>
                <a:path w="12" h="12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4"/>
                    <a:pt x="1" y="8"/>
                    <a:pt x="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8"/>
                    <a:pt x="12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Freeform 42"/>
            <p:cNvSpPr/>
            <p:nvPr/>
          </p:nvSpPr>
          <p:spPr>
            <a:xfrm>
              <a:off x="4913043" y="1877498"/>
              <a:ext cx="17240" cy="16669"/>
            </a:xfrm>
            <a:custGeom>
              <a:rect l="l" t="t" r="r" b="b"/>
              <a:pathLst>
                <a:path w="12" h="12">
                  <a:moveTo>
                    <a:pt x="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11" y="8"/>
                    <a:pt x="11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2" y="8"/>
                    <a:pt x="2" y="1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853512" y="1877498"/>
              <a:ext cx="13049" cy="1666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Freeform 44"/>
            <p:cNvSpPr/>
            <p:nvPr/>
          </p:nvSpPr>
          <p:spPr>
            <a:xfrm>
              <a:off x="4782741" y="1941220"/>
              <a:ext cx="17240" cy="15431"/>
            </a:xfrm>
            <a:custGeom>
              <a:rect l="l" t="t" r="r" b="b"/>
              <a:pathLst>
                <a:path w="12" h="11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4924283" y="1941220"/>
              <a:ext cx="16097" cy="15431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4853512" y="1941220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Freeform 47"/>
            <p:cNvSpPr/>
            <p:nvPr/>
          </p:nvSpPr>
          <p:spPr>
            <a:xfrm>
              <a:off x="4773216" y="2017325"/>
              <a:ext cx="15431" cy="15431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3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3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Freeform 48"/>
            <p:cNvSpPr/>
            <p:nvPr/>
          </p:nvSpPr>
          <p:spPr>
            <a:xfrm>
              <a:off x="4934474" y="2017325"/>
              <a:ext cx="15431" cy="15431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3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4853512" y="201732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4766072" y="2085143"/>
              <a:ext cx="15431" cy="15431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Freeform 51"/>
            <p:cNvSpPr/>
            <p:nvPr/>
          </p:nvSpPr>
          <p:spPr>
            <a:xfrm>
              <a:off x="4941523" y="2085143"/>
              <a:ext cx="15431" cy="15431"/>
            </a:xfrm>
            <a:custGeom>
              <a:rect l="l" t="t" r="r" b="b"/>
              <a:pathLst>
                <a:path w="11" h="11">
                  <a:moveTo>
                    <a:pt x="1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7"/>
                    <a:pt x="1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4853512" y="2085143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Freeform 53"/>
            <p:cNvSpPr/>
            <p:nvPr/>
          </p:nvSpPr>
          <p:spPr>
            <a:xfrm>
              <a:off x="4763119" y="2145817"/>
              <a:ext cx="14288" cy="15431"/>
            </a:xfrm>
            <a:custGeom>
              <a:rect l="l" t="t" r="r" b="b"/>
              <a:pathLst>
                <a:path w="10" h="11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10" y="3"/>
                    <a:pt x="10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>
              <a:off x="4946952" y="2145817"/>
              <a:ext cx="14288" cy="15431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3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4853512" y="2145817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Freeform 56"/>
            <p:cNvSpPr/>
            <p:nvPr/>
          </p:nvSpPr>
          <p:spPr>
            <a:xfrm>
              <a:off x="4760166" y="2213635"/>
              <a:ext cx="13049" cy="15431"/>
            </a:xfrm>
            <a:custGeom>
              <a:rect l="l" t="t" r="r" b="b"/>
              <a:pathLst>
                <a:path w="9" h="11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9" y="4"/>
                    <a:pt x="9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Freeform 57"/>
            <p:cNvSpPr/>
            <p:nvPr/>
          </p:nvSpPr>
          <p:spPr>
            <a:xfrm>
              <a:off x="4949905" y="2213635"/>
              <a:ext cx="14288" cy="15431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853512" y="221363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4853512" y="2283834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0" name="Group 60"/>
          <p:cNvGrpSpPr/>
          <p:nvPr/>
        </p:nvGrpSpPr>
        <p:grpSpPr>
          <a:xfrm>
            <a:off x="6479524" y="1287233"/>
            <a:ext cx="2035112" cy="2035112"/>
            <a:chOff x="6479524" y="1287233"/>
            <a:chExt cx="2035112" cy="2035112"/>
          </a:xfrm>
        </p:grpSpPr>
        <p:sp>
          <p:nvSpPr>
            <p:cNvPr id="61" name="AutoShape 61"/>
            <p:cNvSpPr/>
            <p:nvPr/>
          </p:nvSpPr>
          <p:spPr>
            <a:xfrm flipH="1">
              <a:off x="6479524" y="1287233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3">
                  <a:alpha val="100000"/>
                </a:schemeClr>
              </a:solidFill>
              <a:prstDash val="solid"/>
            </a:ln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Freeform 62"/>
            <p:cNvSpPr/>
            <p:nvPr/>
          </p:nvSpPr>
          <p:spPr>
            <a:xfrm>
              <a:off x="7181041" y="1888451"/>
              <a:ext cx="662750" cy="833056"/>
            </a:xfrm>
            <a:custGeom>
              <a:rect l="l" t="t" r="r" b="b"/>
              <a:pathLst>
                <a:path w="21600" h="21600">
                  <a:moveTo>
                    <a:pt x="10799" y="0"/>
                  </a:moveTo>
                  <a:cubicBezTo>
                    <a:pt x="4836" y="0"/>
                    <a:pt x="0" y="1447"/>
                    <a:pt x="0" y="3231"/>
                  </a:cubicBezTo>
                  <a:lnTo>
                    <a:pt x="0" y="4776"/>
                  </a:lnTo>
                  <a:cubicBezTo>
                    <a:pt x="0" y="6669"/>
                    <a:pt x="4836" y="8203"/>
                    <a:pt x="10799" y="8203"/>
                  </a:cubicBezTo>
                  <a:cubicBezTo>
                    <a:pt x="16764" y="8203"/>
                    <a:pt x="21600" y="6669"/>
                    <a:pt x="21600" y="4776"/>
                  </a:cubicBezTo>
                  <a:lnTo>
                    <a:pt x="21600" y="3231"/>
                  </a:lnTo>
                  <a:cubicBezTo>
                    <a:pt x="21600" y="1447"/>
                    <a:pt x="16764" y="0"/>
                    <a:pt x="10799" y="0"/>
                  </a:cubicBezTo>
                  <a:close/>
                  <a:moveTo>
                    <a:pt x="21195" y="8008"/>
                  </a:moveTo>
                  <a:cubicBezTo>
                    <a:pt x="19915" y="9488"/>
                    <a:pt x="15746" y="10572"/>
                    <a:pt x="10799" y="10572"/>
                  </a:cubicBezTo>
                  <a:cubicBezTo>
                    <a:pt x="5856" y="10572"/>
                    <a:pt x="1685" y="9488"/>
                    <a:pt x="405" y="8008"/>
                  </a:cubicBezTo>
                  <a:cubicBezTo>
                    <a:pt x="141" y="7702"/>
                    <a:pt x="0" y="7868"/>
                    <a:pt x="0" y="8007"/>
                  </a:cubicBezTo>
                  <a:cubicBezTo>
                    <a:pt x="0" y="8144"/>
                    <a:pt x="0" y="10898"/>
                    <a:pt x="0" y="10898"/>
                  </a:cubicBezTo>
                  <a:cubicBezTo>
                    <a:pt x="0" y="13061"/>
                    <a:pt x="4836" y="14814"/>
                    <a:pt x="10799" y="14814"/>
                  </a:cubicBezTo>
                  <a:cubicBezTo>
                    <a:pt x="16764" y="14814"/>
                    <a:pt x="21600" y="13061"/>
                    <a:pt x="21600" y="10898"/>
                  </a:cubicBezTo>
                  <a:cubicBezTo>
                    <a:pt x="21600" y="10898"/>
                    <a:pt x="21600" y="8144"/>
                    <a:pt x="21600" y="8007"/>
                  </a:cubicBezTo>
                  <a:cubicBezTo>
                    <a:pt x="21600" y="7868"/>
                    <a:pt x="21459" y="7702"/>
                    <a:pt x="21195" y="8008"/>
                  </a:cubicBezTo>
                  <a:close/>
                  <a:moveTo>
                    <a:pt x="21176" y="14285"/>
                  </a:moveTo>
                  <a:cubicBezTo>
                    <a:pt x="19876" y="15959"/>
                    <a:pt x="15722" y="17184"/>
                    <a:pt x="10799" y="17184"/>
                  </a:cubicBezTo>
                  <a:cubicBezTo>
                    <a:pt x="5878" y="17184"/>
                    <a:pt x="1724" y="15959"/>
                    <a:pt x="424" y="14285"/>
                  </a:cubicBezTo>
                  <a:cubicBezTo>
                    <a:pt x="147" y="13932"/>
                    <a:pt x="0" y="14121"/>
                    <a:pt x="0" y="14297"/>
                  </a:cubicBezTo>
                  <a:cubicBezTo>
                    <a:pt x="0" y="14472"/>
                    <a:pt x="0" y="16754"/>
                    <a:pt x="0" y="16754"/>
                  </a:cubicBezTo>
                  <a:cubicBezTo>
                    <a:pt x="0" y="19133"/>
                    <a:pt x="4836" y="21600"/>
                    <a:pt x="10799" y="21600"/>
                  </a:cubicBezTo>
                  <a:cubicBezTo>
                    <a:pt x="16764" y="21600"/>
                    <a:pt x="21600" y="19133"/>
                    <a:pt x="21600" y="16754"/>
                  </a:cubicBezTo>
                  <a:cubicBezTo>
                    <a:pt x="21600" y="16754"/>
                    <a:pt x="21600" y="14472"/>
                    <a:pt x="21600" y="14297"/>
                  </a:cubicBezTo>
                  <a:cubicBezTo>
                    <a:pt x="21600" y="14121"/>
                    <a:pt x="21453" y="13932"/>
                    <a:pt x="21176" y="14285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3" name="Group 63"/>
          <p:cNvGrpSpPr/>
          <p:nvPr/>
        </p:nvGrpSpPr>
        <p:grpSpPr>
          <a:xfrm>
            <a:off x="9103948" y="1287329"/>
            <a:ext cx="2035112" cy="2035112"/>
            <a:chOff x="9103948" y="1287329"/>
            <a:chExt cx="2035112" cy="2035112"/>
          </a:xfrm>
        </p:grpSpPr>
        <p:sp>
          <p:nvSpPr>
            <p:cNvPr id="64" name="AutoShape 64"/>
            <p:cNvSpPr/>
            <p:nvPr/>
          </p:nvSpPr>
          <p:spPr>
            <a:xfrm flipH="1">
              <a:off x="9103948" y="1287329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4">
                  <a:alpha val="100000"/>
                </a:schemeClr>
              </a:solidFill>
              <a:prstDash val="solid"/>
            </a:ln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Freeform 65"/>
            <p:cNvSpPr/>
            <p:nvPr/>
          </p:nvSpPr>
          <p:spPr>
            <a:xfrm>
              <a:off x="9551051" y="2130196"/>
              <a:ext cx="1279493" cy="450056"/>
            </a:xfrm>
            <a:custGeom>
              <a:rect l="l" t="t" r="r" b="b"/>
              <a:pathLst>
                <a:path w="412" h="132">
                  <a:moveTo>
                    <a:pt x="412" y="15"/>
                  </a:moveTo>
                  <a:cubicBezTo>
                    <a:pt x="412" y="12"/>
                    <a:pt x="411" y="10"/>
                    <a:pt x="407" y="10"/>
                  </a:cubicBezTo>
                  <a:cubicBezTo>
                    <a:pt x="406" y="10"/>
                    <a:pt x="406" y="10"/>
                    <a:pt x="405" y="11"/>
                  </a:cubicBezTo>
                  <a:cubicBezTo>
                    <a:pt x="342" y="44"/>
                    <a:pt x="342" y="44"/>
                    <a:pt x="342" y="44"/>
                  </a:cubicBezTo>
                  <a:cubicBezTo>
                    <a:pt x="299" y="26"/>
                    <a:pt x="258" y="14"/>
                    <a:pt x="219" y="8"/>
                  </a:cubicBezTo>
                  <a:cubicBezTo>
                    <a:pt x="180" y="2"/>
                    <a:pt x="148" y="0"/>
                    <a:pt x="125" y="3"/>
                  </a:cubicBezTo>
                  <a:cubicBezTo>
                    <a:pt x="101" y="5"/>
                    <a:pt x="79" y="11"/>
                    <a:pt x="59" y="19"/>
                  </a:cubicBezTo>
                  <a:cubicBezTo>
                    <a:pt x="39" y="26"/>
                    <a:pt x="26" y="32"/>
                    <a:pt x="20" y="37"/>
                  </a:cubicBezTo>
                  <a:cubicBezTo>
                    <a:pt x="15" y="41"/>
                    <a:pt x="10" y="44"/>
                    <a:pt x="7" y="46"/>
                  </a:cubicBezTo>
                  <a:cubicBezTo>
                    <a:pt x="7" y="47"/>
                    <a:pt x="7" y="48"/>
                    <a:pt x="7" y="49"/>
                  </a:cubicBezTo>
                  <a:cubicBezTo>
                    <a:pt x="7" y="49"/>
                    <a:pt x="7" y="50"/>
                    <a:pt x="7" y="5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9" y="72"/>
                    <a:pt x="50" y="73"/>
                    <a:pt x="50" y="75"/>
                  </a:cubicBezTo>
                  <a:cubicBezTo>
                    <a:pt x="50" y="78"/>
                    <a:pt x="48" y="79"/>
                    <a:pt x="46" y="79"/>
                  </a:cubicBezTo>
                  <a:cubicBezTo>
                    <a:pt x="2" y="79"/>
                    <a:pt x="2" y="79"/>
                    <a:pt x="2" y="79"/>
                  </a:cubicBezTo>
                  <a:cubicBezTo>
                    <a:pt x="1" y="79"/>
                    <a:pt x="0" y="79"/>
                    <a:pt x="0" y="80"/>
                  </a:cubicBezTo>
                  <a:cubicBezTo>
                    <a:pt x="0" y="81"/>
                    <a:pt x="1" y="81"/>
                    <a:pt x="1" y="81"/>
                  </a:cubicBezTo>
                  <a:cubicBezTo>
                    <a:pt x="24" y="101"/>
                    <a:pt x="51" y="114"/>
                    <a:pt x="82" y="122"/>
                  </a:cubicBezTo>
                  <a:cubicBezTo>
                    <a:pt x="114" y="129"/>
                    <a:pt x="144" y="132"/>
                    <a:pt x="173" y="130"/>
                  </a:cubicBezTo>
                  <a:cubicBezTo>
                    <a:pt x="203" y="127"/>
                    <a:pt x="230" y="123"/>
                    <a:pt x="256" y="117"/>
                  </a:cubicBezTo>
                  <a:cubicBezTo>
                    <a:pt x="282" y="111"/>
                    <a:pt x="303" y="106"/>
                    <a:pt x="318" y="100"/>
                  </a:cubicBezTo>
                  <a:cubicBezTo>
                    <a:pt x="334" y="95"/>
                    <a:pt x="342" y="92"/>
                    <a:pt x="342" y="91"/>
                  </a:cubicBezTo>
                  <a:cubicBezTo>
                    <a:pt x="405" y="124"/>
                    <a:pt x="405" y="124"/>
                    <a:pt x="405" y="124"/>
                  </a:cubicBezTo>
                  <a:cubicBezTo>
                    <a:pt x="407" y="124"/>
                    <a:pt x="407" y="124"/>
                    <a:pt x="407" y="124"/>
                  </a:cubicBezTo>
                  <a:cubicBezTo>
                    <a:pt x="411" y="124"/>
                    <a:pt x="412" y="123"/>
                    <a:pt x="412" y="119"/>
                  </a:cubicBezTo>
                  <a:cubicBezTo>
                    <a:pt x="412" y="118"/>
                    <a:pt x="412" y="118"/>
                    <a:pt x="411" y="116"/>
                  </a:cubicBezTo>
                  <a:cubicBezTo>
                    <a:pt x="375" y="67"/>
                    <a:pt x="375" y="67"/>
                    <a:pt x="375" y="67"/>
                  </a:cubicBezTo>
                  <a:cubicBezTo>
                    <a:pt x="411" y="18"/>
                    <a:pt x="411" y="18"/>
                    <a:pt x="411" y="18"/>
                  </a:cubicBezTo>
                  <a:cubicBezTo>
                    <a:pt x="412" y="17"/>
                    <a:pt x="412" y="16"/>
                    <a:pt x="412" y="15"/>
                  </a:cubicBezTo>
                  <a:close/>
                  <a:moveTo>
                    <a:pt x="82" y="57"/>
                  </a:moveTo>
                  <a:cubicBezTo>
                    <a:pt x="79" y="60"/>
                    <a:pt x="76" y="61"/>
                    <a:pt x="72" y="61"/>
                  </a:cubicBezTo>
                  <a:cubicBezTo>
                    <a:pt x="68" y="61"/>
                    <a:pt x="64" y="60"/>
                    <a:pt x="61" y="57"/>
                  </a:cubicBezTo>
                  <a:cubicBezTo>
                    <a:pt x="58" y="54"/>
                    <a:pt x="57" y="50"/>
                    <a:pt x="57" y="45"/>
                  </a:cubicBezTo>
                  <a:cubicBezTo>
                    <a:pt x="57" y="41"/>
                    <a:pt x="58" y="37"/>
                    <a:pt x="61" y="34"/>
                  </a:cubicBezTo>
                  <a:cubicBezTo>
                    <a:pt x="64" y="31"/>
                    <a:pt x="68" y="29"/>
                    <a:pt x="72" y="29"/>
                  </a:cubicBezTo>
                  <a:cubicBezTo>
                    <a:pt x="76" y="29"/>
                    <a:pt x="79" y="31"/>
                    <a:pt x="82" y="34"/>
                  </a:cubicBezTo>
                  <a:cubicBezTo>
                    <a:pt x="85" y="37"/>
                    <a:pt x="87" y="41"/>
                    <a:pt x="87" y="45"/>
                  </a:cubicBezTo>
                  <a:cubicBezTo>
                    <a:pt x="87" y="50"/>
                    <a:pt x="85" y="54"/>
                    <a:pt x="82" y="57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6" name="Group 66"/>
          <p:cNvGrpSpPr/>
          <p:nvPr/>
        </p:nvGrpSpPr>
        <p:grpSpPr>
          <a:xfrm>
            <a:off x="1061323" y="2678169"/>
            <a:ext cx="653320" cy="651796"/>
            <a:chOff x="1061323" y="2678169"/>
            <a:chExt cx="653320" cy="651796"/>
          </a:xfrm>
        </p:grpSpPr>
        <p:sp>
          <p:nvSpPr>
            <p:cNvPr id="67" name="AutoShape 67"/>
            <p:cNvSpPr/>
            <p:nvPr/>
          </p:nvSpPr>
          <p:spPr>
            <a:xfrm flipH="1">
              <a:off x="1061323" y="2678169"/>
              <a:ext cx="653320" cy="65179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8" name="Group 68"/>
          <p:cNvGrpSpPr/>
          <p:nvPr/>
        </p:nvGrpSpPr>
        <p:grpSpPr>
          <a:xfrm>
            <a:off x="3695557" y="2678169"/>
            <a:ext cx="653320" cy="651796"/>
            <a:chOff x="3695557" y="2678169"/>
            <a:chExt cx="653320" cy="651796"/>
          </a:xfrm>
        </p:grpSpPr>
        <p:sp>
          <p:nvSpPr>
            <p:cNvPr id="69" name="AutoShape 69"/>
            <p:cNvSpPr/>
            <p:nvPr/>
          </p:nvSpPr>
          <p:spPr>
            <a:xfrm flipH="1">
              <a:off x="3695557" y="2678169"/>
              <a:ext cx="653320" cy="65179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0" name="Group 70"/>
          <p:cNvGrpSpPr/>
          <p:nvPr/>
        </p:nvGrpSpPr>
        <p:grpSpPr>
          <a:xfrm>
            <a:off x="6337221" y="2678169"/>
            <a:ext cx="653320" cy="651796"/>
            <a:chOff x="6337221" y="2678169"/>
            <a:chExt cx="653320" cy="651796"/>
          </a:xfrm>
        </p:grpSpPr>
        <p:sp>
          <p:nvSpPr>
            <p:cNvPr id="71" name="AutoShape 71"/>
            <p:cNvSpPr/>
            <p:nvPr/>
          </p:nvSpPr>
          <p:spPr>
            <a:xfrm flipH="1">
              <a:off x="6337221" y="2678169"/>
              <a:ext cx="653320" cy="651796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2" name="Group 72"/>
          <p:cNvGrpSpPr/>
          <p:nvPr/>
        </p:nvGrpSpPr>
        <p:grpSpPr>
          <a:xfrm>
            <a:off x="8962406" y="2678169"/>
            <a:ext cx="651796" cy="651796"/>
            <a:chOff x="8962406" y="2678169"/>
            <a:chExt cx="651796" cy="651796"/>
          </a:xfrm>
        </p:grpSpPr>
        <p:sp>
          <p:nvSpPr>
            <p:cNvPr id="73" name="AutoShape 73"/>
            <p:cNvSpPr/>
            <p:nvPr/>
          </p:nvSpPr>
          <p:spPr>
            <a:xfrm flipH="1">
              <a:off x="8962406" y="2678169"/>
              <a:ext cx="651796" cy="651796"/>
            </a:xfrm>
            <a:prstGeom prst="ellipse">
              <a:avLst/>
            </a:pr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74" name="TextBox 74"/>
          <p:cNvSpPr txBox="1"/>
          <p:nvPr/>
        </p:nvSpPr>
        <p:spPr>
          <a:xfrm>
            <a:off x="948881" y="2735700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75" name="TextBox 75"/>
          <p:cNvSpPr txBox="1"/>
          <p:nvPr/>
        </p:nvSpPr>
        <p:spPr>
          <a:xfrm>
            <a:off x="3592640" y="2745225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76" name="TextBox 76"/>
          <p:cNvSpPr txBox="1"/>
          <p:nvPr/>
        </p:nvSpPr>
        <p:spPr>
          <a:xfrm>
            <a:off x="6234303" y="2727032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77" name="TextBox 77"/>
          <p:cNvSpPr txBox="1"/>
          <p:nvPr/>
        </p:nvSpPr>
        <p:spPr>
          <a:xfrm>
            <a:off x="8858727" y="2727032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78" name="TextBox 78"/>
          <p:cNvSpPr txBox="1"/>
          <p:nvPr/>
        </p:nvSpPr>
        <p:spPr>
          <a:xfrm>
            <a:off x="948881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免疫力低下</a:t>
            </a:r>
          </a:p>
        </p:txBody>
      </p:sp>
      <p:sp>
        <p:nvSpPr>
          <p:cNvPr id="79" name="TextBox 79"/>
          <p:cNvSpPr txBox="1"/>
          <p:nvPr/>
        </p:nvSpPr>
        <p:spPr>
          <a:xfrm>
            <a:off x="3582734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不良生活习惯</a:t>
            </a:r>
          </a:p>
        </p:txBody>
      </p:sp>
      <p:sp>
        <p:nvSpPr>
          <p:cNvPr id="80" name="TextBox 80"/>
          <p:cNvSpPr txBox="1"/>
          <p:nvPr/>
        </p:nvSpPr>
        <p:spPr>
          <a:xfrm>
            <a:off x="6224111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环境因素</a:t>
            </a:r>
          </a:p>
        </p:txBody>
      </p:sp>
      <p:sp>
        <p:nvSpPr>
          <p:cNvPr id="81" name="TextBox 81"/>
          <p:cNvSpPr txBox="1"/>
          <p:nvPr/>
        </p:nvSpPr>
        <p:spPr>
          <a:xfrm>
            <a:off x="8848535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遗传因素</a:t>
            </a:r>
          </a:p>
        </p:txBody>
      </p:sp>
      <p:grpSp>
        <p:nvGrpSpPr>
          <p:cNvPr id="82" name="Group 8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3" name="AutoShape 8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AutoShape 8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AutoShape 8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6" name="AutoShape 8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7" name="AutoShape 8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8" name="AutoShape 8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9" name="AutoShape 8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AutoShape 9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AutoShape 9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2" name="AutoShape 9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3" name="AutoShape 9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4" name="AutoShape 9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5" name="AutoShape 9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6" name="AutoShape 9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7" name="AutoShape 9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8" name="AutoShape 9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9" name="AutoShape 9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0" name="AutoShape 10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1" name="AutoShape 10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2" name="AutoShape 10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3" name="TextBox 10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发病原因及危险因素</a:t>
              </a:r>
            </a:p>
          </p:txBody>
        </p:sp>
      </p:grpSp>
      <p:sp>
        <p:nvSpPr>
          <p:cNvPr id="104" name="TextBox 104"/>
          <p:cNvSpPr txBox="1"/>
          <p:nvPr/>
        </p:nvSpPr>
        <p:spPr>
          <a:xfrm>
            <a:off x="6257058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如空气污染、接触有害物质等，可增加患病风险。</a:t>
            </a:r>
          </a:p>
        </p:txBody>
      </p:sp>
      <p:sp>
        <p:nvSpPr>
          <p:cNvPr id="105" name="TextBox 105"/>
          <p:cNvSpPr txBox="1"/>
          <p:nvPr/>
        </p:nvSpPr>
        <p:spPr>
          <a:xfrm>
            <a:off x="3600742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如饮食不规律、缺乏锻炼、睡眠不足等，容易导致身体抵抗力下降。</a:t>
            </a:r>
          </a:p>
        </p:txBody>
      </p:sp>
      <p:sp>
        <p:nvSpPr>
          <p:cNvPr id="106" name="TextBox 106"/>
          <p:cNvSpPr txBox="1"/>
          <p:nvPr/>
        </p:nvSpPr>
        <p:spPr>
          <a:xfrm>
            <a:off x="944426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儿童免疫系统尚未完全发育，容易受病毒和细菌感染。</a:t>
            </a:r>
          </a:p>
        </p:txBody>
      </p:sp>
      <p:sp>
        <p:nvSpPr>
          <p:cNvPr id="107" name="TextBox 107"/>
          <p:cNvSpPr txBox="1"/>
          <p:nvPr/>
        </p:nvSpPr>
        <p:spPr>
          <a:xfrm>
            <a:off x="8913375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某些疾病具有家族聚集性，如哮喘、过敏等。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1423988"/>
            <a:ext cx="6085713" cy="1369790"/>
            <a:chOff x="454963" y="1423988"/>
            <a:chExt cx="6085713" cy="1369790"/>
          </a:xfrm>
        </p:grpSpPr>
        <p:sp>
          <p:nvSpPr>
            <p:cNvPr id="3" name="Freeform 3"/>
            <p:cNvSpPr/>
            <p:nvPr/>
          </p:nvSpPr>
          <p:spPr>
            <a:xfrm>
              <a:off x="1412320" y="1423988"/>
              <a:ext cx="737616" cy="1369790"/>
            </a:xfrm>
            <a:custGeom>
              <a:rect l="l" t="t" r="r" b="b"/>
              <a:pathLst>
                <a:path w="325" h="603">
                  <a:moveTo>
                    <a:pt x="0" y="0"/>
                  </a:moveTo>
                  <a:lnTo>
                    <a:pt x="325" y="316"/>
                  </a:lnTo>
                  <a:lnTo>
                    <a:pt x="325" y="603"/>
                  </a:lnTo>
                  <a:lnTo>
                    <a:pt x="0" y="39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64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454963" y="1423988"/>
              <a:ext cx="957358" cy="90163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>
              <a:off x="2149841" y="2141982"/>
              <a:ext cx="4390835" cy="651796"/>
            </a:xfrm>
            <a:custGeom>
              <a:rect l="l" t="t" r="r" b="b"/>
              <a:pathLst>
                <a:path w="1931" h="287">
                  <a:moveTo>
                    <a:pt x="0" y="0"/>
                  </a:moveTo>
                  <a:lnTo>
                    <a:pt x="1831" y="0"/>
                  </a:lnTo>
                  <a:lnTo>
                    <a:pt x="1932" y="144"/>
                  </a:lnTo>
                  <a:lnTo>
                    <a:pt x="1831" y="287"/>
                  </a:lnTo>
                  <a:lnTo>
                    <a:pt x="0" y="2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689754" y="1679924"/>
            <a:ext cx="541020" cy="413385"/>
            <a:chOff x="689754" y="1679924"/>
            <a:chExt cx="541020" cy="413385"/>
          </a:xfrm>
        </p:grpSpPr>
        <p:sp>
          <p:nvSpPr>
            <p:cNvPr id="7" name="TextBox 7"/>
            <p:cNvSpPr txBox="1"/>
            <p:nvPr/>
          </p:nvSpPr>
          <p:spPr>
            <a:xfrm>
              <a:off x="689754" y="1679924"/>
              <a:ext cx="541020" cy="413385"/>
            </a:xfrm>
            <a:prstGeom prst="rect">
              <a:avLst/>
            </a:prstGeom>
          </p:spPr>
          <p:txBody>
            <a:bodyPr vert="horz" wrap="square" lIns="60960" tIns="30480" rIns="60960" bIns="3048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2400">
                  <a:solidFill>
                    <a:schemeClr val="l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454963" y="2325624"/>
            <a:ext cx="6085713" cy="1131951"/>
            <a:chOff x="454963" y="2325624"/>
            <a:chExt cx="6085713" cy="1131951"/>
          </a:xfrm>
        </p:grpSpPr>
        <p:sp>
          <p:nvSpPr>
            <p:cNvPr id="9" name="Freeform 9"/>
            <p:cNvSpPr/>
            <p:nvPr/>
          </p:nvSpPr>
          <p:spPr>
            <a:xfrm>
              <a:off x="1412320" y="2325624"/>
              <a:ext cx="737616" cy="1131951"/>
            </a:xfrm>
            <a:custGeom>
              <a:rect l="l" t="t" r="r" b="b"/>
              <a:pathLst>
                <a:path w="325" h="498">
                  <a:moveTo>
                    <a:pt x="0" y="0"/>
                  </a:moveTo>
                  <a:lnTo>
                    <a:pt x="325" y="206"/>
                  </a:lnTo>
                  <a:lnTo>
                    <a:pt x="325" y="498"/>
                  </a:lnTo>
                  <a:lnTo>
                    <a:pt x="0" y="3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  <a:alpha val="64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454963" y="2325624"/>
              <a:ext cx="957358" cy="904685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149841" y="2793778"/>
              <a:ext cx="4390835" cy="663797"/>
            </a:xfrm>
            <a:custGeom>
              <a:rect l="l" t="t" r="r" b="b"/>
              <a:pathLst>
                <a:path w="1931" h="292">
                  <a:moveTo>
                    <a:pt x="0" y="0"/>
                  </a:moveTo>
                  <a:lnTo>
                    <a:pt x="1831" y="0"/>
                  </a:lnTo>
                  <a:lnTo>
                    <a:pt x="1932" y="149"/>
                  </a:lnTo>
                  <a:lnTo>
                    <a:pt x="1831" y="292"/>
                  </a:lnTo>
                  <a:lnTo>
                    <a:pt x="0" y="2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TextBox 12"/>
            <p:cNvSpPr txBox="1"/>
            <p:nvPr/>
          </p:nvSpPr>
          <p:spPr>
            <a:xfrm>
              <a:off x="646129" y="2549938"/>
              <a:ext cx="541020" cy="413385"/>
            </a:xfrm>
            <a:prstGeom prst="rect">
              <a:avLst/>
            </a:prstGeom>
          </p:spPr>
          <p:txBody>
            <a:bodyPr vert="horz" wrap="square" lIns="60960" tIns="30480" rIns="60960" bIns="3048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2400">
                  <a:solidFill>
                    <a:schemeClr val="l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454963" y="3230309"/>
            <a:ext cx="6085713" cy="903160"/>
            <a:chOff x="454963" y="3230309"/>
            <a:chExt cx="6085713" cy="903160"/>
          </a:xfrm>
        </p:grpSpPr>
        <p:sp>
          <p:nvSpPr>
            <p:cNvPr id="14" name="Freeform 14"/>
            <p:cNvSpPr/>
            <p:nvPr/>
          </p:nvSpPr>
          <p:spPr>
            <a:xfrm>
              <a:off x="1412320" y="3230309"/>
              <a:ext cx="737616" cy="903160"/>
            </a:xfrm>
            <a:custGeom>
              <a:rect l="l" t="t" r="r" b="b"/>
              <a:pathLst>
                <a:path w="325" h="397">
                  <a:moveTo>
                    <a:pt x="0" y="0"/>
                  </a:moveTo>
                  <a:lnTo>
                    <a:pt x="325" y="100"/>
                  </a:lnTo>
                  <a:lnTo>
                    <a:pt x="325" y="397"/>
                  </a:lnTo>
                  <a:lnTo>
                    <a:pt x="0" y="39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64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3230309"/>
              <a:ext cx="957358" cy="903160"/>
            </a:xfrm>
            <a:prstGeom prst="rect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2149841" y="3457575"/>
              <a:ext cx="4390835" cy="675894"/>
            </a:xfrm>
            <a:custGeom>
              <a:rect l="l" t="t" r="r" b="b"/>
              <a:pathLst>
                <a:path w="1931" h="293">
                  <a:moveTo>
                    <a:pt x="0" y="0"/>
                  </a:moveTo>
                  <a:lnTo>
                    <a:pt x="1831" y="0"/>
                  </a:lnTo>
                  <a:lnTo>
                    <a:pt x="1932" y="149"/>
                  </a:lnTo>
                  <a:lnTo>
                    <a:pt x="1831" y="293"/>
                  </a:lnTo>
                  <a:lnTo>
                    <a:pt x="0" y="2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TextBox 17"/>
            <p:cNvSpPr txBox="1"/>
            <p:nvPr/>
          </p:nvSpPr>
          <p:spPr>
            <a:xfrm>
              <a:off x="646129" y="3438049"/>
              <a:ext cx="541020" cy="413385"/>
            </a:xfrm>
            <a:prstGeom prst="rect">
              <a:avLst/>
            </a:prstGeom>
          </p:spPr>
          <p:txBody>
            <a:bodyPr vert="horz" wrap="square" lIns="60960" tIns="30480" rIns="60960" bIns="3048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2400">
                  <a:solidFill>
                    <a:schemeClr val="l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4133469"/>
            <a:ext cx="6085713" cy="892588"/>
            <a:chOff x="454963" y="4133469"/>
            <a:chExt cx="6085713" cy="892588"/>
          </a:xfrm>
        </p:grpSpPr>
        <p:sp>
          <p:nvSpPr>
            <p:cNvPr id="19" name="Freeform 19"/>
            <p:cNvSpPr/>
            <p:nvPr/>
          </p:nvSpPr>
          <p:spPr>
            <a:xfrm>
              <a:off x="1412320" y="4133469"/>
              <a:ext cx="737616" cy="892588"/>
            </a:xfrm>
            <a:custGeom>
              <a:rect l="l" t="t" r="r" b="b"/>
              <a:pathLst>
                <a:path w="325" h="393">
                  <a:moveTo>
                    <a:pt x="0" y="393"/>
                  </a:moveTo>
                  <a:lnTo>
                    <a:pt x="325" y="293"/>
                  </a:lnTo>
                  <a:lnTo>
                    <a:pt x="325" y="0"/>
                  </a:lnTo>
                  <a:lnTo>
                    <a:pt x="0" y="0"/>
                  </a:lnTo>
                  <a:lnTo>
                    <a:pt x="0" y="393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  <a:alpha val="64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133469"/>
              <a:ext cx="957358" cy="892588"/>
            </a:xfrm>
            <a:prstGeom prst="rect">
              <a:avLst/>
            </a:pr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2149841" y="4133469"/>
              <a:ext cx="4390835" cy="665321"/>
            </a:xfrm>
            <a:custGeom>
              <a:rect l="l" t="t" r="r" b="b"/>
              <a:pathLst>
                <a:path w="1931" h="288">
                  <a:moveTo>
                    <a:pt x="0" y="288"/>
                  </a:moveTo>
                  <a:lnTo>
                    <a:pt x="1831" y="288"/>
                  </a:lnTo>
                  <a:lnTo>
                    <a:pt x="1932" y="144"/>
                  </a:lnTo>
                  <a:lnTo>
                    <a:pt x="1831" y="0"/>
                  </a:lnTo>
                  <a:lnTo>
                    <a:pt x="0" y="0"/>
                  </a:lnTo>
                  <a:lnTo>
                    <a:pt x="0" y="288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TextBox 22"/>
            <p:cNvSpPr txBox="1"/>
            <p:nvPr/>
          </p:nvSpPr>
          <p:spPr>
            <a:xfrm>
              <a:off x="661179" y="4335209"/>
              <a:ext cx="541020" cy="413385"/>
            </a:xfrm>
            <a:prstGeom prst="rect">
              <a:avLst/>
            </a:prstGeom>
          </p:spPr>
          <p:txBody>
            <a:bodyPr vert="horz" wrap="square" lIns="60960" tIns="30480" rIns="60960" bIns="3048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2400">
                  <a:solidFill>
                    <a:schemeClr val="l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04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4797266"/>
            <a:ext cx="6085713" cy="1133476"/>
            <a:chOff x="454963" y="4797266"/>
            <a:chExt cx="6085713" cy="1133476"/>
          </a:xfrm>
        </p:grpSpPr>
        <p:sp>
          <p:nvSpPr>
            <p:cNvPr id="24" name="Freeform 24"/>
            <p:cNvSpPr/>
            <p:nvPr/>
          </p:nvSpPr>
          <p:spPr>
            <a:xfrm>
              <a:off x="1412320" y="4797266"/>
              <a:ext cx="737616" cy="1133475"/>
            </a:xfrm>
            <a:custGeom>
              <a:rect l="l" t="t" r="r" b="b"/>
              <a:pathLst>
                <a:path w="325" h="498">
                  <a:moveTo>
                    <a:pt x="0" y="498"/>
                  </a:moveTo>
                  <a:lnTo>
                    <a:pt x="325" y="292"/>
                  </a:lnTo>
                  <a:lnTo>
                    <a:pt x="325" y="0"/>
                  </a:lnTo>
                  <a:lnTo>
                    <a:pt x="0" y="100"/>
                  </a:lnTo>
                  <a:lnTo>
                    <a:pt x="0" y="498"/>
                  </a:lnTo>
                  <a:close/>
                </a:path>
              </a:pathLst>
            </a:custGeom>
            <a:solidFill>
              <a:schemeClr val="accent5">
                <a:alpha val="64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026057"/>
              <a:ext cx="957358" cy="904685"/>
            </a:xfrm>
            <a:prstGeom prst="rect">
              <a:avLst/>
            </a:prstGeom>
            <a:solidFill>
              <a:schemeClr val="accent5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2149841" y="4797266"/>
              <a:ext cx="4390835" cy="663797"/>
            </a:xfrm>
            <a:custGeom>
              <a:rect l="l" t="t" r="r" b="b"/>
              <a:pathLst>
                <a:path w="1931" h="292">
                  <a:moveTo>
                    <a:pt x="0" y="292"/>
                  </a:moveTo>
                  <a:lnTo>
                    <a:pt x="1831" y="292"/>
                  </a:lnTo>
                  <a:lnTo>
                    <a:pt x="1932" y="143"/>
                  </a:lnTo>
                  <a:lnTo>
                    <a:pt x="1831" y="0"/>
                  </a:lnTo>
                  <a:lnTo>
                    <a:pt x="0" y="0"/>
                  </a:lnTo>
                  <a:lnTo>
                    <a:pt x="0" y="292"/>
                  </a:lnTo>
                  <a:close/>
                </a:path>
              </a:pathLst>
            </a:custGeom>
            <a:solidFill>
              <a:schemeClr val="accent5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661179" y="5275992"/>
              <a:ext cx="541020" cy="413385"/>
            </a:xfrm>
            <a:prstGeom prst="rect">
              <a:avLst/>
            </a:prstGeom>
          </p:spPr>
          <p:txBody>
            <a:bodyPr vert="horz" wrap="square" lIns="60960" tIns="30480" rIns="60960" bIns="3048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2400">
                  <a:solidFill>
                    <a:schemeClr val="l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05</a:t>
              </a:r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2398926" y="2234517"/>
            <a:ext cx="3697074" cy="480155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养成良好生活习惯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2398926" y="2891599"/>
            <a:ext cx="3695700" cy="466725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加强锻炼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2398926" y="3562160"/>
            <a:ext cx="3695700" cy="466725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注意个人卫生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2398926" y="4213114"/>
            <a:ext cx="3695700" cy="466725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接种疫苗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2398926" y="4897279"/>
            <a:ext cx="3695700" cy="466725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增强家长护理意识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6833989" y="2108883"/>
            <a:ext cx="4716780" cy="6057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保证充足的睡眠和规律的饮食，增强身体抵抗力。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6831121" y="2771823"/>
            <a:ext cx="4719647" cy="6629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适当的户外运动和体育锻炼有助于提高免疫力，预防疾病。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831121" y="3435620"/>
            <a:ext cx="4714875" cy="6629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保持室内通风，勤洗手，避免接触感染源。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6831121" y="4111514"/>
            <a:ext cx="4714875" cy="6629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及时接种疫苗，预防传染病的发生。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6831121" y="4776835"/>
            <a:ext cx="4714875" cy="6629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家长应了解儿童常见疾病的症状和护理方法，及时发现并处理问题。</a:t>
            </a:r>
          </a:p>
        </p:txBody>
      </p:sp>
      <p:grpSp>
        <p:nvGrpSpPr>
          <p:cNvPr id="38" name="Group 3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9" name="AutoShape 3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TextBox 5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预防措施与重要性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呼吸系统疾病护理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保持室内空气流通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适当增加饮水量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饮食调理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注意休息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感冒护理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4567" r="14567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16255" r="16255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6598" r="16598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定期开窗通风，保持室内空气新鲜，有助于感冒病毒的排出。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多喝水有助于稀释病毒，减轻感冒症状，同时可预防脱水。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提供清淡、易消化的食物，如稀粥、面条等，避免油腻、辛辣等刺激性食物。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保证充足的睡眠时间，有助于身体恢复。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479" r="16479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避免过敏原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保持室内空气湿度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定期清洗床上用品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坚持药物治疗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哮喘护理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尽量避免接触过敏原，如尘螨、花粉、动物皮毛等。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定期清洗床单、被罩、枕套等，减少尘螨滋生。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使用加湿器或者在室内放置水盆，保持空气湿度在40%-60%之间，有助于缓解哮喘症状。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按照医嘱规范使用药物，控制哮喘症状。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75" r="16675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鼓励孩子咳嗽排痰，保持呼吸道通畅。对于较小的孩子，可以通过拍背、吸痰等方式帮助其排痰。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保持呼吸道通畅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饮食调理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避免烟雾刺激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定期随访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提供清淡、易消化的食物，多吃蔬菜水果，补充维生素和矿物质，增强身体免疫力。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避免孩子接触烟雾、粉尘等刺激性物质，以免加重支气管炎症状。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按照医生建议定期随访，及时调整治疗方案。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支气管炎护理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消化系统疾病护理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616" r="2616"/>
          <a:stretch>
            <a:fillRect/>
          </a:stretch>
        </p:blipFill>
        <p:spPr>
          <a:xfrm>
            <a:off x="4793038" y="1852985"/>
            <a:ext cx="6129450" cy="45730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110" y="1852985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保持水分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110" y="3443352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饮食调整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9110" y="5135911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观察症状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9110" y="2187220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腹泻时，儿童体内会失去大量水分，因此要确保他们喝足够的水或其他液体，如稀释的果汁或口服补液盐溶液。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39110" y="3804338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在腹泻期间，避免油腻、高糖和刺激性食物。提供易消化的食物，如稀饭、面条、煮熟的蔬菜等。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39110" y="5477922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密切观察儿童的腹泻症状，包括排便次数、粪便性状和颜色等。如果症状持续或加重，应及时就医。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腹泻护理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417731" y="2063687"/>
            <a:ext cx="1240346" cy="962406"/>
            <a:chOff x="2417731" y="2063687"/>
            <a:chExt cx="1240346" cy="962406"/>
          </a:xfrm>
        </p:grpSpPr>
        <p:sp>
          <p:nvSpPr>
            <p:cNvPr id="3" name="Freeform 3"/>
            <p:cNvSpPr/>
            <p:nvPr/>
          </p:nvSpPr>
          <p:spPr>
            <a:xfrm>
              <a:off x="2995231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2417731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2591991" y="2965418"/>
            <a:ext cx="906780" cy="396240"/>
            <a:chOff x="2591991" y="2965418"/>
            <a:chExt cx="906780" cy="396240"/>
          </a:xfrm>
        </p:grpSpPr>
        <p:sp>
          <p:nvSpPr>
            <p:cNvPr id="6" name="TextBox 6"/>
            <p:cNvSpPr txBox="1"/>
            <p:nvPr/>
          </p:nvSpPr>
          <p:spPr>
            <a:xfrm>
              <a:off x="2591991" y="2965418"/>
              <a:ext cx="9067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80%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8595360" y="2063687"/>
            <a:ext cx="1240346" cy="962406"/>
            <a:chOff x="8595360" y="2063687"/>
            <a:chExt cx="1240346" cy="962406"/>
          </a:xfrm>
        </p:grpSpPr>
        <p:sp>
          <p:nvSpPr>
            <p:cNvPr id="8" name="Freeform 8"/>
            <p:cNvSpPr/>
            <p:nvPr/>
          </p:nvSpPr>
          <p:spPr>
            <a:xfrm>
              <a:off x="9172766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595360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8769620" y="2965418"/>
            <a:ext cx="906780" cy="396240"/>
            <a:chOff x="8769620" y="2965418"/>
            <a:chExt cx="906780" cy="396240"/>
          </a:xfrm>
        </p:grpSpPr>
        <p:sp>
          <p:nvSpPr>
            <p:cNvPr id="11" name="TextBox 11"/>
            <p:cNvSpPr txBox="1"/>
            <p:nvPr/>
          </p:nvSpPr>
          <p:spPr>
            <a:xfrm>
              <a:off x="8769620" y="2965418"/>
              <a:ext cx="9067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80%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258181" y="1559433"/>
            <a:ext cx="1600105" cy="1242060"/>
            <a:chOff x="5258181" y="1559433"/>
            <a:chExt cx="1600105" cy="1242060"/>
          </a:xfrm>
        </p:grpSpPr>
        <p:sp>
          <p:nvSpPr>
            <p:cNvPr id="13" name="Freeform 13"/>
            <p:cNvSpPr/>
            <p:nvPr/>
          </p:nvSpPr>
          <p:spPr>
            <a:xfrm rot="3243678">
              <a:off x="6003131" y="2277046"/>
              <a:ext cx="515112" cy="199454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5258181" y="1559433"/>
              <a:ext cx="1600105" cy="1242060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5481304" y="2723007"/>
            <a:ext cx="1173480" cy="396240"/>
            <a:chOff x="5481304" y="2723007"/>
            <a:chExt cx="1173480" cy="396240"/>
          </a:xfrm>
        </p:grpSpPr>
        <p:sp>
          <p:nvSpPr>
            <p:cNvPr id="16" name="TextBox 16"/>
            <p:cNvSpPr txBox="1"/>
            <p:nvPr/>
          </p:nvSpPr>
          <p:spPr>
            <a:xfrm>
              <a:off x="5481304" y="2723007"/>
              <a:ext cx="11734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100%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便秘护理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1482995" y="3429572"/>
            <a:ext cx="2944273" cy="1699450"/>
            <a:chOff x="1482995" y="3429572"/>
            <a:chExt cx="2944273" cy="1699450"/>
          </a:xfrm>
        </p:grpSpPr>
        <p:sp>
          <p:nvSpPr>
            <p:cNvPr id="40" name="AutoShape 40"/>
            <p:cNvSpPr/>
            <p:nvPr/>
          </p:nvSpPr>
          <p:spPr>
            <a:xfrm>
              <a:off x="1482995" y="3429572"/>
              <a:ext cx="2944273" cy="1699450"/>
            </a:xfrm>
            <a:prstGeom prst="roundRect">
              <a:avLst>
                <a:gd name="adj" fmla="val 19953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1" name="Group 41"/>
          <p:cNvGrpSpPr/>
          <p:nvPr/>
        </p:nvGrpSpPr>
        <p:grpSpPr>
          <a:xfrm>
            <a:off x="4595860" y="3248978"/>
            <a:ext cx="2944273" cy="1880045"/>
            <a:chOff x="4595860" y="3248978"/>
            <a:chExt cx="2944273" cy="1880045"/>
          </a:xfrm>
        </p:grpSpPr>
        <p:sp>
          <p:nvSpPr>
            <p:cNvPr id="42" name="AutoShape 42"/>
            <p:cNvSpPr/>
            <p:nvPr/>
          </p:nvSpPr>
          <p:spPr>
            <a:xfrm>
              <a:off x="4595860" y="3248978"/>
              <a:ext cx="2944273" cy="1880045"/>
            </a:xfrm>
            <a:prstGeom prst="roundRect">
              <a:avLst>
                <a:gd name="adj" fmla="val 19953"/>
              </a:avLst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3" name="Group 43"/>
          <p:cNvGrpSpPr/>
          <p:nvPr/>
        </p:nvGrpSpPr>
        <p:grpSpPr>
          <a:xfrm>
            <a:off x="7710249" y="3429572"/>
            <a:ext cx="2942844" cy="1699450"/>
            <a:chOff x="7710249" y="3429572"/>
            <a:chExt cx="2942844" cy="1699450"/>
          </a:xfrm>
        </p:grpSpPr>
        <p:sp>
          <p:nvSpPr>
            <p:cNvPr id="44" name="AutoShape 44"/>
            <p:cNvSpPr/>
            <p:nvPr/>
          </p:nvSpPr>
          <p:spPr>
            <a:xfrm>
              <a:off x="7710249" y="3429572"/>
              <a:ext cx="2942844" cy="1699450"/>
            </a:xfrm>
            <a:prstGeom prst="roundRect">
              <a:avLst>
                <a:gd name="adj" fmla="val 19953"/>
              </a:avLst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5" name="TextBox 45"/>
          <p:cNvSpPr txBox="1"/>
          <p:nvPr/>
        </p:nvSpPr>
        <p:spPr>
          <a:xfrm>
            <a:off x="1645039" y="3909822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给儿童提供富含膳食纤维的食物，如水果、蔬菜、全麦面包等，有助于增加粪便体积和软化粪便。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4757904" y="3802476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适当的运动可以促进肠道蠕动，有助于缓解便秘。鼓励儿童多进行户外活动或参加体育锻炼。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7828464" y="3909822"/>
            <a:ext cx="2662490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培养儿童定时排便的习惯，避免在玩耍或学习时分心而忽略排便需求。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164503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增加膳食纤维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757600" y="3350143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鼓励运动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787157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建立良好排便习惯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https://d.book118.com/477004153165006050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5F6"/>
      </a:lt1>
      <a:dk2>
        <a:srgbClr val="410024"/>
      </a:dk2>
      <a:lt2>
        <a:srgbClr val="FFFFFF"/>
      </a:lt2>
      <a:accent1>
        <a:srgbClr val="CD5095"/>
      </a:accent1>
      <a:accent2>
        <a:srgbClr val="EF62B0"/>
      </a:accent2>
      <a:accent3>
        <a:srgbClr val="B7468F"/>
      </a:accent3>
      <a:accent4>
        <a:srgbClr val="9E84D2"/>
      </a:accent4>
      <a:accent5>
        <a:srgbClr val="B59BEB"/>
      </a:accent5>
      <a:accent6>
        <a:srgbClr val="97D5E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微软雅黑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2024-09-23T17:01:31.704</cp:lastPrinted>
  <dcterms:created xsi:type="dcterms:W3CDTF">2024-09-23T09:01:31Z</dcterms:created>
  <dcterms:modified xsi:type="dcterms:W3CDTF">2024-09-23T09:01:33Z</dcterms:modified>
</cp:coreProperties>
</file>