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5D533F4-000B-4430-B9E7-1C38F5B1802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08AAC8-085E-4FB4-BE5E-E0040362E9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BA62F9-6E86-4959-8C8B-32C2F0E52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ACF2F4-8D50-4893-A014-ACA8A8DEA7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51762B-44E7-4D2B-BE5F-046B981C59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294227-0D72-431D-B6B6-7366ADC55F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B9B311-B8B6-4F60-9A59-23C46907D2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A81671-B059-4F08-AA9D-D183AD8A22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594DB5-AE03-4AE8-9992-6866DEBF8D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97122A-70D1-46FA-89AC-4ACDAB39FD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922776-2E92-41A2-AEBD-44954934BB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CA1763-2E5B-43ED-8181-AEEDFF0B7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DD07536-0AEF-4CC9-B18C-28DA6E39CB4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C0CD1D7-E83A-4FB8-835D-B4C7939E056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021120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心理辅导寻找内在安全感</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内在安全感的重要性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心理辅导的技术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重建内在安全感的步骤</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实例分析</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什么是心理辅导</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心理辅导是一种通过心理学理论和方法，帮助个人解决心理问题、进行情感调节、提升心理素养的专业服务。其目的是帮助个人增进对自身的了解，解决心理困扰，寻找内在安全感。</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心理辅导的重要性</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在现代社会中，人们面临各种挑战和压力，心理问题突显</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应对压力</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心理辅导可帮助人们更好地面对困难，增强心理素质</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提高心理韧性</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通过心理辅导，个体能够提升幸福感，改善生活品质</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改善生活质量</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心理辅导有助于改善个人与他人之间的互动和关系</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促进人际关系</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心理辅导的方式</a:t>
            </a:r>
            <a:endParaRPr lang="en-US" sz="3500" b="0" strike="noStrike" spc="-1">
              <a:solidFill>
                <a:srgbClr val="000000"/>
              </a:solidFill>
              <a:latin typeface="Arial"/>
            </a:endParaRPr>
          </a:p>
        </p:txBody>
      </p:sp>
      <p:sp>
        <p:nvSpPr>
          <p:cNvPr id="9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心理辅导包括个体心理辅导和团体心理辅导两种方式。个体心理辅导以个人为单位，通过对话、咨询等方式进行心理疏导。团体心理辅导以集体为单位，通过小组讨论、团体活动等方式进行心理支持。</a:t>
            </a:r>
            <a:endParaRPr lang="en-US" sz="2500" b="0" strike="noStrike" spc="-1">
              <a:solidFill>
                <a:srgbClr val="000000"/>
              </a:solidFill>
              <a:latin typeface="Arial"/>
            </a:endParaRPr>
          </a:p>
        </p:txBody>
      </p:sp>
      <p:sp>
        <p:nvSpPr>
          <p:cNvPr id="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各种心理问题</a:t>
            </a:r>
            <a:endParaRPr lang="en-US" sz="2200" b="0" strike="noStrike" spc="-1">
              <a:solidFill>
                <a:srgbClr val="000000"/>
              </a:solidFill>
              <a:latin typeface="Arial"/>
            </a:endParaRPr>
          </a:p>
        </p:txBody>
      </p:sp>
      <p:sp>
        <p:nvSpPr>
          <p:cNvPr id="9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焦虑</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抑郁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人际关系问题</a:t>
            </a:r>
            <a:endParaRPr lang="en-US" sz="1500" b="0" strike="noStrike" spc="-1">
              <a:solidFill>
                <a:srgbClr val="000000"/>
              </a:solidFill>
              <a:latin typeface="Arial"/>
            </a:endParaRPr>
          </a:p>
        </p:txBody>
      </p:sp>
      <p:sp>
        <p:nvSpPr>
          <p:cNvPr id="9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心理辅导的对象</a:t>
            </a:r>
            <a:endParaRPr lang="en-US" sz="3600" b="0" strike="noStrike" spc="-1">
              <a:solidFill>
                <a:schemeClr val="dk1"/>
              </a:solidFill>
              <a:latin typeface="Arial"/>
            </a:endParaRPr>
          </a:p>
        </p:txBody>
      </p:sp>
      <p:sp>
        <p:nvSpPr>
          <p:cNvPr id="10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各个年龄段</a:t>
            </a:r>
            <a:endParaRPr lang="en-US" sz="2200" b="0" strike="noStrike" spc="-1">
              <a:solidFill>
                <a:srgbClr val="000000"/>
              </a:solidFill>
              <a:latin typeface="Arial"/>
            </a:endParaRPr>
          </a:p>
        </p:txBody>
      </p:sp>
      <p:sp>
        <p:nvSpPr>
          <p:cNvPr id="10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青少年</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成年人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老年人</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心理辅导的目标</a:t>
            </a:r>
            <a:endParaRPr lang="en-US" sz="3600" b="0" strike="noStrike" spc="-1">
              <a:solidFill>
                <a:schemeClr val="dk1"/>
              </a:solidFill>
              <a:latin typeface="Arial"/>
            </a:endParaRPr>
          </a:p>
        </p:txBody>
      </p:sp>
      <p:sp>
        <p:nvSpPr>
          <p:cNvPr id="10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帮助个体学会有效管理情绪，保持心理平衡</a:t>
            </a:r>
            <a:endParaRPr lang="en-US" sz="1500" b="0" strike="noStrike" spc="-1">
              <a:solidFill>
                <a:srgbClr val="000000"/>
              </a:solidFill>
              <a:latin typeface="Arial"/>
            </a:endParaRPr>
          </a:p>
        </p:txBody>
      </p:sp>
      <p:sp>
        <p:nvSpPr>
          <p:cNvPr id="11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情绪管理</a:t>
            </a:r>
            <a:endParaRPr lang="en-US" sz="2200" b="0" strike="noStrike" spc="-1">
              <a:solidFill>
                <a:srgbClr val="000000"/>
              </a:solidFill>
              <a:latin typeface="Arial"/>
            </a:endParaRPr>
          </a:p>
        </p:txBody>
      </p:sp>
      <p:sp>
        <p:nvSpPr>
          <p:cNvPr id="11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促进个体发展和成长，提升自我认知和能力</a:t>
            </a:r>
            <a:endParaRPr lang="en-US" sz="1500" b="0" strike="noStrike" spc="-1">
              <a:solidFill>
                <a:srgbClr val="000000"/>
              </a:solidFill>
              <a:latin typeface="Arial"/>
            </a:endParaRPr>
          </a:p>
        </p:txBody>
      </p:sp>
      <p:sp>
        <p:nvSpPr>
          <p:cNvPr id="11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自我成长</a:t>
            </a:r>
            <a:endParaRPr lang="en-US" sz="2200" b="0" strike="noStrike" spc="-1">
              <a:solidFill>
                <a:srgbClr val="000000"/>
              </a:solidFill>
              <a:latin typeface="Arial"/>
            </a:endParaRPr>
          </a:p>
        </p:txBody>
      </p:sp>
      <p:sp>
        <p:nvSpPr>
          <p:cNvPr id="11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引导个体解决心理困惑，找到内在安全感</a:t>
            </a:r>
            <a:endParaRPr lang="en-US" sz="1500" b="0" strike="noStrike" spc="-1">
              <a:solidFill>
                <a:srgbClr val="000000"/>
              </a:solidFill>
              <a:latin typeface="Arial"/>
            </a:endParaRPr>
          </a:p>
        </p:txBody>
      </p:sp>
      <p:sp>
        <p:nvSpPr>
          <p:cNvPr id="11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解决困惑</a:t>
            </a:r>
            <a:endParaRPr lang="en-US" sz="2200" b="0" strike="noStrike" spc="-1">
              <a:solidFill>
                <a:srgbClr val="000000"/>
              </a:solidFill>
              <a:latin typeface="Arial"/>
            </a:endParaRPr>
          </a:p>
        </p:txBody>
      </p:sp>
      <p:sp>
        <p:nvSpPr>
          <p:cNvPr id="11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提高个体心理素质，维护心理健康</a:t>
            </a:r>
            <a:endParaRPr lang="en-US" sz="1500" b="0" strike="noStrike" spc="-1">
              <a:solidFill>
                <a:srgbClr val="000000"/>
              </a:solidFill>
              <a:latin typeface="Arial"/>
            </a:endParaRPr>
          </a:p>
        </p:txBody>
      </p:sp>
      <p:sp>
        <p:nvSpPr>
          <p:cNvPr id="11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心理健康</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心理辅导的影响</a:t>
            </a:r>
            <a:endParaRPr lang="en-US" sz="3600" b="0" strike="noStrike" spc="-1">
              <a:solidFill>
                <a:schemeClr val="dk1"/>
              </a:solidFill>
              <a:latin typeface="Arial"/>
            </a:endParaRPr>
          </a:p>
        </p:txBody>
      </p:sp>
      <p:sp>
        <p:nvSpPr>
          <p:cNvPr id="11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心理辅导有助于个体建立自信心，面对挑战</a:t>
            </a:r>
            <a:endParaRPr lang="en-US" sz="2000" b="0" strike="noStrike" spc="-1">
              <a:solidFill>
                <a:srgbClr val="000000"/>
              </a:solidFill>
              <a:latin typeface="Arial"/>
            </a:endParaRPr>
          </a:p>
        </p:txBody>
      </p:sp>
      <p:sp>
        <p:nvSpPr>
          <p:cNvPr id="11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增强自信</a:t>
            </a:r>
            <a:endParaRPr lang="en-US" sz="3000" b="0" strike="noStrike" spc="-1">
              <a:solidFill>
                <a:srgbClr val="000000"/>
              </a:solidFill>
              <a:latin typeface="Arial"/>
            </a:endParaRPr>
          </a:p>
        </p:txBody>
      </p:sp>
      <p:sp>
        <p:nvSpPr>
          <p:cNvPr id="12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心理辅导能够帮助个体减轻压力，提高心理适应能力</a:t>
            </a:r>
            <a:endParaRPr lang="en-US" sz="2000" b="0" strike="noStrike" spc="-1">
              <a:solidFill>
                <a:srgbClr val="000000"/>
              </a:solidFill>
              <a:latin typeface="Arial"/>
            </a:endParaRPr>
          </a:p>
        </p:txBody>
      </p:sp>
      <p:sp>
        <p:nvSpPr>
          <p:cNvPr id="12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减轻压力</a:t>
            </a:r>
            <a:endParaRPr lang="en-US" sz="3000" b="0" strike="noStrike" spc="-1">
              <a:solidFill>
                <a:srgbClr val="000000"/>
              </a:solidFill>
              <a:latin typeface="Arial"/>
            </a:endParaRPr>
          </a:p>
        </p:txBody>
      </p:sp>
      <p:sp>
        <p:nvSpPr>
          <p:cNvPr id="12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通过心理辅导，个体能够改善消极情绪，保持积极心态</a:t>
            </a:r>
            <a:endParaRPr lang="en-US" sz="2000" b="0" strike="noStrike" spc="-1">
              <a:solidFill>
                <a:srgbClr val="000000"/>
              </a:solidFill>
              <a:latin typeface="Arial"/>
            </a:endParaRPr>
          </a:p>
        </p:txBody>
      </p:sp>
      <p:sp>
        <p:nvSpPr>
          <p:cNvPr id="12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改善心态</a:t>
            </a:r>
            <a:endParaRPr lang="en-US" sz="3000" b="0" strike="noStrike" spc="-1">
              <a:solidFill>
                <a:srgbClr val="000000"/>
              </a:solidFill>
              <a:latin typeface="Arial"/>
            </a:endParaRPr>
          </a:p>
        </p:txBody>
      </p:sp>
      <p:sp>
        <p:nvSpPr>
          <p:cNvPr id="126"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2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内在安全感的重要性</a:t>
            </a:r>
            <a:endParaRPr lang="en-US" sz="3600" b="0" strike="noStrike" spc="-1">
              <a:solidFill>
                <a:schemeClr val="dk1"/>
              </a:solidFill>
              <a:latin typeface="Arial"/>
            </a:endParaRPr>
          </a:p>
        </p:txBody>
      </p:sp>
      <p:sp>
        <p:nvSpPr>
          <p:cNvPr id="12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内在安全感的概念</a:t>
            </a:r>
            <a:endParaRPr lang="en-US" sz="3500" b="0" strike="noStrike" spc="-1">
              <a:solidFill>
                <a:srgbClr val="000000"/>
              </a:solidFill>
              <a:latin typeface="Arial"/>
            </a:endParaRPr>
          </a:p>
        </p:txBody>
      </p:sp>
      <p:sp>
        <p:nvSpPr>
          <p:cNvPr id="13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内在安全感是指个体对自身能力、价值和自我价值的确信和信心。它是个体心理健康和成熟的重要基石。</a:t>
            </a:r>
            <a:endParaRPr lang="en-US" sz="2500" b="0" strike="noStrike" spc="-1">
              <a:solidFill>
                <a:srgbClr val="000000"/>
              </a:solidFill>
              <a:latin typeface="Arial"/>
            </a:endParaRPr>
          </a:p>
        </p:txBody>
      </p:sp>
      <p:sp>
        <p:nvSpPr>
          <p:cNvPr id="13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内在安全感的好处</a:t>
            </a:r>
            <a:endParaRPr lang="en-US" sz="3600" b="0" strike="noStrike" spc="-1">
              <a:solidFill>
                <a:schemeClr val="dk1"/>
              </a:solidFill>
              <a:latin typeface="Arial"/>
            </a:endParaRPr>
          </a:p>
        </p:txBody>
      </p:sp>
      <p:sp>
        <p:nvSpPr>
          <p:cNvPr id="13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更能够应对生活中的挑战和困难</a:t>
            </a:r>
            <a:endParaRPr lang="en-US" sz="1500" b="0" strike="noStrike" spc="-1">
              <a:solidFill>
                <a:srgbClr val="000000"/>
              </a:solidFill>
              <a:latin typeface="Arial"/>
            </a:endParaRPr>
          </a:p>
        </p:txBody>
      </p:sp>
      <p:sp>
        <p:nvSpPr>
          <p:cNvPr id="13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提升自信和坚定性</a:t>
            </a:r>
            <a:endParaRPr lang="en-US" sz="2200" b="0" strike="noStrike" spc="-1">
              <a:solidFill>
                <a:srgbClr val="000000"/>
              </a:solidFill>
              <a:latin typeface="Arial"/>
            </a:endParaRPr>
          </a:p>
        </p:txBody>
      </p:sp>
      <p:sp>
        <p:nvSpPr>
          <p:cNvPr id="13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提升个体的幸福感和满足感</a:t>
            </a:r>
            <a:endParaRPr lang="en-US" sz="1500" b="0" strike="noStrike" spc="-1">
              <a:solidFill>
                <a:srgbClr val="000000"/>
              </a:solidFill>
              <a:latin typeface="Arial"/>
            </a:endParaRPr>
          </a:p>
        </p:txBody>
      </p:sp>
      <p:sp>
        <p:nvSpPr>
          <p:cNvPr id="13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促进人际关系的建立</a:t>
            </a:r>
            <a:endParaRPr lang="en-US" sz="2200" b="0" strike="noStrike" spc="-1">
              <a:solidFill>
                <a:srgbClr val="000000"/>
              </a:solidFill>
              <a:latin typeface="Arial"/>
            </a:endParaRPr>
          </a:p>
        </p:txBody>
      </p:sp>
      <p:sp>
        <p:nvSpPr>
          <p:cNvPr id="13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影响内在安全感的因素</a:t>
            </a:r>
            <a:endParaRPr lang="en-US" sz="3600" b="0" strike="noStrike" spc="-1">
              <a:solidFill>
                <a:schemeClr val="dk1"/>
              </a:solidFill>
              <a:latin typeface="Arial"/>
            </a:endParaRPr>
          </a:p>
        </p:txBody>
      </p:sp>
      <p:sp>
        <p:nvSpPr>
          <p:cNvPr id="14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可能对个体的内在安全感产生影响</a:t>
            </a:r>
            <a:endParaRPr lang="en-US" sz="2000" b="0" strike="noStrike" spc="-1">
              <a:solidFill>
                <a:srgbClr val="000000"/>
              </a:solidFill>
              <a:latin typeface="Arial"/>
            </a:endParaRPr>
          </a:p>
        </p:txBody>
      </p:sp>
      <p:sp>
        <p:nvSpPr>
          <p:cNvPr id="14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家庭环境</a:t>
            </a:r>
            <a:endParaRPr lang="en-US" sz="3000" b="0" strike="noStrike" spc="-1">
              <a:solidFill>
                <a:srgbClr val="000000"/>
              </a:solidFill>
              <a:latin typeface="Arial"/>
            </a:endParaRPr>
          </a:p>
        </p:txBody>
      </p:sp>
      <p:sp>
        <p:nvSpPr>
          <p:cNvPr id="14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4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4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对内在安全感有一定影响</a:t>
            </a:r>
            <a:endParaRPr lang="en-US" sz="2000" b="0" strike="noStrike" spc="-1">
              <a:solidFill>
                <a:srgbClr val="000000"/>
              </a:solidFill>
              <a:latin typeface="Arial"/>
            </a:endParaRPr>
          </a:p>
        </p:txBody>
      </p:sp>
      <p:sp>
        <p:nvSpPr>
          <p:cNvPr id="15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教育背景</a:t>
            </a:r>
            <a:endParaRPr lang="en-US" sz="3000" b="0" strike="noStrike" spc="-1">
              <a:solidFill>
                <a:srgbClr val="000000"/>
              </a:solidFill>
              <a:latin typeface="Arial"/>
            </a:endParaRPr>
          </a:p>
        </p:txBody>
      </p:sp>
      <p:sp>
        <p:nvSpPr>
          <p:cNvPr id="15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5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培养积极乐观心态</a:t>
            </a:r>
            <a:endParaRPr lang="en-US" sz="2200" b="0" strike="noStrike" spc="-1">
              <a:solidFill>
                <a:srgbClr val="000000"/>
              </a:solidFill>
              <a:latin typeface="Arial"/>
            </a:endParaRPr>
          </a:p>
        </p:txBody>
      </p:sp>
      <p:sp>
        <p:nvSpPr>
          <p:cNvPr id="15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学会应对挫折和失败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寻找内在支持</a:t>
            </a:r>
            <a:endParaRPr lang="en-US" sz="1500" b="0" strike="noStrike" spc="-1">
              <a:solidFill>
                <a:srgbClr val="000000"/>
              </a:solidFill>
              <a:latin typeface="Arial"/>
            </a:endParaRPr>
          </a:p>
        </p:txBody>
      </p:sp>
      <p:sp>
        <p:nvSpPr>
          <p:cNvPr id="15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提升内在安全感的方法</a:t>
            </a:r>
            <a:endParaRPr lang="en-US" sz="3600" b="0" strike="noStrike" spc="-1">
              <a:solidFill>
                <a:schemeClr val="dk1"/>
              </a:solidFill>
              <a:latin typeface="Arial"/>
            </a:endParaRPr>
          </a:p>
        </p:txBody>
      </p:sp>
      <p:sp>
        <p:nvSpPr>
          <p:cNvPr id="16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建立自尊自信心</a:t>
            </a:r>
            <a:endParaRPr lang="en-US" sz="2200" b="0" strike="noStrike" spc="-1">
              <a:solidFill>
                <a:srgbClr val="000000"/>
              </a:solidFill>
              <a:latin typeface="Arial"/>
            </a:endParaRPr>
          </a:p>
        </p:txBody>
      </p:sp>
      <p:sp>
        <p:nvSpPr>
          <p:cNvPr id="16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接受自己的弱点和不足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培养积极的心态</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内在安全感对个体的重要性不可忽视，通过心理辅导和培养积极心态，每个人都有可能提升自己的内在安全感，从而更好地面对生活中的各种挑战。</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心理辅导的技术</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认知行为疗法</a:t>
            </a:r>
            <a:endParaRPr lang="en-US" sz="3500" b="0" strike="noStrike" spc="-1">
              <a:solidFill>
                <a:srgbClr val="000000"/>
              </a:solidFill>
              <a:latin typeface="Arial"/>
            </a:endParaRPr>
          </a:p>
        </p:txBody>
      </p:sp>
      <p:sp>
        <p:nvSpPr>
          <p:cNvPr id="17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认知行为疗法是一种通过改变负向思维和行为模式来调整情绪的心理治疗方法。它可以帮助个体摆脱消极情绪，培养积极思维模式，提升内在安全感。</a:t>
            </a:r>
            <a:endParaRPr lang="en-US" sz="2500" b="0" strike="noStrike" spc="-1">
              <a:solidFill>
                <a:srgbClr val="000000"/>
              </a:solidFill>
              <a:latin typeface="Arial"/>
            </a:endParaRPr>
          </a:p>
        </p:txBody>
      </p:sp>
      <p:sp>
        <p:nvSpPr>
          <p:cNvPr id="17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解决问题的方法</a:t>
            </a:r>
            <a:endParaRPr lang="en-US" sz="3600" b="0" strike="noStrike" spc="-1">
              <a:solidFill>
                <a:schemeClr val="dk1"/>
              </a:solidFill>
              <a:latin typeface="Arial"/>
            </a:endParaRPr>
          </a:p>
        </p:txBody>
      </p:sp>
      <p:sp>
        <p:nvSpPr>
          <p:cNvPr id="17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寻找问题核心</a:t>
            </a:r>
            <a:endParaRPr lang="en-US" sz="1500" b="0" strike="noStrike" spc="-1">
              <a:solidFill>
                <a:srgbClr val="000000"/>
              </a:solidFill>
              <a:latin typeface="Arial"/>
            </a:endParaRPr>
          </a:p>
        </p:txBody>
      </p:sp>
      <p:sp>
        <p:nvSpPr>
          <p:cNvPr id="17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分析问题的根源</a:t>
            </a:r>
            <a:endParaRPr lang="en-US" sz="2200" b="0" strike="noStrike" spc="-1">
              <a:solidFill>
                <a:srgbClr val="000000"/>
              </a:solidFill>
              <a:latin typeface="Arial"/>
            </a:endParaRPr>
          </a:p>
        </p:txBody>
      </p:sp>
      <p:sp>
        <p:nvSpPr>
          <p:cNvPr id="17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制定具体计划</a:t>
            </a:r>
            <a:endParaRPr lang="en-US" sz="1500" b="0" strike="noStrike" spc="-1">
              <a:solidFill>
                <a:srgbClr val="000000"/>
              </a:solidFill>
              <a:latin typeface="Arial"/>
            </a:endParaRPr>
          </a:p>
        </p:txBody>
      </p:sp>
      <p:sp>
        <p:nvSpPr>
          <p:cNvPr id="17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制定解决方案</a:t>
            </a:r>
            <a:endParaRPr lang="en-US" sz="2200" b="0" strike="noStrike" spc="-1">
              <a:solidFill>
                <a:srgbClr val="000000"/>
              </a:solidFill>
              <a:latin typeface="Arial"/>
            </a:endParaRPr>
          </a:p>
        </p:txBody>
      </p:sp>
      <p:sp>
        <p:nvSpPr>
          <p:cNvPr id="18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提供支持和引导</a:t>
            </a:r>
            <a:endParaRPr lang="en-US" sz="1500" b="0" strike="noStrike" spc="-1">
              <a:solidFill>
                <a:srgbClr val="000000"/>
              </a:solidFill>
              <a:latin typeface="Arial"/>
            </a:endParaRPr>
          </a:p>
        </p:txBody>
      </p:sp>
      <p:sp>
        <p:nvSpPr>
          <p:cNvPr id="18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帮助个体摆脱困境</a:t>
            </a:r>
            <a:endParaRPr lang="en-US" sz="2200" b="0" strike="noStrike" spc="-1">
              <a:solidFill>
                <a:srgbClr val="000000"/>
              </a:solidFill>
              <a:latin typeface="Arial"/>
            </a:endParaRPr>
          </a:p>
        </p:txBody>
      </p:sp>
      <p:sp>
        <p:nvSpPr>
          <p:cNvPr id="18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建立自信</a:t>
            </a:r>
            <a:endParaRPr lang="en-US" sz="1500" b="0" strike="noStrike" spc="-1">
              <a:solidFill>
                <a:srgbClr val="000000"/>
              </a:solidFill>
              <a:latin typeface="Arial"/>
            </a:endParaRPr>
          </a:p>
        </p:txBody>
      </p:sp>
      <p:sp>
        <p:nvSpPr>
          <p:cNvPr id="18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增强内在安全感</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放松训练和冥想</a:t>
            </a:r>
            <a:endParaRPr lang="en-US" sz="3600" b="0" strike="noStrike" spc="-1">
              <a:solidFill>
                <a:schemeClr val="dk1"/>
              </a:solidFill>
              <a:latin typeface="Arial"/>
            </a:endParaRPr>
          </a:p>
        </p:txBody>
      </p:sp>
      <p:sp>
        <p:nvSpPr>
          <p:cNvPr id="1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放松身心</a:t>
            </a:r>
            <a:endParaRPr lang="en-US" sz="1500" b="0" strike="noStrike" spc="-1">
              <a:solidFill>
                <a:srgbClr val="000000"/>
              </a:solidFill>
              <a:latin typeface="Arial"/>
            </a:endParaRPr>
          </a:p>
        </p:txBody>
      </p:sp>
      <p:sp>
        <p:nvSpPr>
          <p:cNvPr id="1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释放压力</a:t>
            </a:r>
            <a:endParaRPr lang="en-US" sz="2200" b="0" strike="noStrike" spc="-1">
              <a:solidFill>
                <a:srgbClr val="000000"/>
              </a:solidFill>
              <a:latin typeface="Arial"/>
            </a:endParaRPr>
          </a:p>
        </p:txBody>
      </p:sp>
      <p:sp>
        <p:nvSpPr>
          <p:cNvPr id="1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调整心态</a:t>
            </a:r>
            <a:endParaRPr lang="en-US" sz="1500" b="0" strike="noStrike" spc="-1">
              <a:solidFill>
                <a:srgbClr val="000000"/>
              </a:solidFill>
              <a:latin typeface="Arial"/>
            </a:endParaRPr>
          </a:p>
        </p:txBody>
      </p:sp>
      <p:sp>
        <p:nvSpPr>
          <p:cNvPr id="1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平复情绪</a:t>
            </a:r>
            <a:endParaRPr lang="en-US" sz="2200" b="0" strike="noStrike" spc="-1">
              <a:solidFill>
                <a:srgbClr val="000000"/>
              </a:solidFill>
              <a:latin typeface="Arial"/>
            </a:endParaRPr>
          </a:p>
        </p:txBody>
      </p:sp>
      <p:sp>
        <p:nvSpPr>
          <p:cNvPr id="1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提升心灵健康</a:t>
            </a:r>
            <a:endParaRPr lang="en-US" sz="1500" b="0" strike="noStrike" spc="-1">
              <a:solidFill>
                <a:srgbClr val="000000"/>
              </a:solidFill>
              <a:latin typeface="Arial"/>
            </a:endParaRPr>
          </a:p>
        </p:txBody>
      </p:sp>
      <p:sp>
        <p:nvSpPr>
          <p:cNvPr id="1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培养内心的平静和安宁</a:t>
            </a:r>
            <a:endParaRPr lang="en-US" sz="2200" b="0" strike="noStrike" spc="-1">
              <a:solidFill>
                <a:srgbClr val="000000"/>
              </a:solidFill>
              <a:latin typeface="Arial"/>
            </a:endParaRPr>
          </a:p>
        </p:txBody>
      </p:sp>
      <p:sp>
        <p:nvSpPr>
          <p:cNvPr id="1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增强自我管理能力</a:t>
            </a:r>
            <a:endParaRPr lang="en-US" sz="1500" b="0" strike="noStrike" spc="-1">
              <a:solidFill>
                <a:srgbClr val="000000"/>
              </a:solidFill>
              <a:latin typeface="Arial"/>
            </a:endParaRPr>
          </a:p>
        </p:txBody>
      </p:sp>
      <p:sp>
        <p:nvSpPr>
          <p:cNvPr id="1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控制情绪</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行为治疗</a:t>
            </a:r>
            <a:endParaRPr lang="en-US" sz="3500" b="0" strike="noStrike" spc="-1">
              <a:solidFill>
                <a:srgbClr val="000000"/>
              </a:solidFill>
              <a:latin typeface="Arial"/>
            </a:endParaRPr>
          </a:p>
        </p:txBody>
      </p:sp>
      <p:sp>
        <p:nvSpPr>
          <p:cNvPr id="19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行为治疗是一种通过改变行为反应来调整情绪状态的方法。通过与实际行动相关的练习，个体可以逐渐克服恐惧和焦虑，提升内在安全感。</a:t>
            </a:r>
            <a:endParaRPr lang="en-US" sz="2500" b="0" strike="noStrike" spc="-1">
              <a:solidFill>
                <a:srgbClr val="000000"/>
              </a:solidFill>
              <a:latin typeface="Arial"/>
            </a:endParaRPr>
          </a:p>
        </p:txBody>
      </p:sp>
      <p:sp>
        <p:nvSpPr>
          <p:cNvPr id="19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9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解决问题的方法</a:t>
            </a:r>
            <a:endParaRPr lang="en-US" sz="2200" b="0" strike="noStrike" spc="-1">
              <a:solidFill>
                <a:srgbClr val="000000"/>
              </a:solidFill>
              <a:latin typeface="Arial"/>
            </a:endParaRPr>
          </a:p>
        </p:txBody>
      </p:sp>
      <p:sp>
        <p:nvSpPr>
          <p:cNvPr id="19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分析问题根源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制定解决方案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增强内在安全感</a:t>
            </a:r>
            <a:endParaRPr lang="en-US" sz="1500" b="0" strike="noStrike" spc="-1">
              <a:solidFill>
                <a:srgbClr val="000000"/>
              </a:solidFill>
              <a:latin typeface="Arial"/>
            </a:endParaRPr>
          </a:p>
        </p:txBody>
      </p:sp>
      <p:sp>
        <p:nvSpPr>
          <p:cNvPr id="20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放松训练和冥想</a:t>
            </a:r>
            <a:endParaRPr lang="en-US" sz="2200" b="0" strike="noStrike" spc="-1">
              <a:solidFill>
                <a:srgbClr val="000000"/>
              </a:solidFill>
              <a:latin typeface="Arial"/>
            </a:endParaRPr>
          </a:p>
        </p:txBody>
      </p:sp>
      <p:sp>
        <p:nvSpPr>
          <p:cNvPr id="20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释放压力</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控制情绪</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培养内心平静</a:t>
            </a:r>
            <a:endParaRPr lang="en-US" sz="1500" b="0" strike="noStrike" spc="-1">
              <a:solidFill>
                <a:srgbClr val="000000"/>
              </a:solidFill>
              <a:latin typeface="Arial"/>
            </a:endParaRPr>
          </a:p>
        </p:txBody>
      </p:sp>
      <p:sp>
        <p:nvSpPr>
          <p:cNvPr id="20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行为治疗</a:t>
            </a:r>
            <a:endParaRPr lang="en-US" sz="2200" b="0" strike="noStrike" spc="-1">
              <a:solidFill>
                <a:srgbClr val="000000"/>
              </a:solidFill>
              <a:latin typeface="Arial"/>
            </a:endParaRPr>
          </a:p>
        </p:txBody>
      </p:sp>
      <p:sp>
        <p:nvSpPr>
          <p:cNvPr id="20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改变行为反应</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克服恐惧焦虑</a:t>
            </a:r>
            <a:endParaRPr lang="en-US" sz="1500" b="0" strike="noStrike" spc="-1">
              <a:solidFill>
                <a:srgbClr val="000000"/>
              </a:solidFill>
              <a:latin typeface="Arial"/>
            </a:endParaRPr>
          </a:p>
        </p:txBody>
      </p:sp>
      <p:sp>
        <p:nvSpPr>
          <p:cNvPr id="20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心理辅导的技术</a:t>
            </a:r>
            <a:endParaRPr lang="en-US" sz="3600" b="0" strike="noStrike" spc="-1">
              <a:solidFill>
                <a:schemeClr val="dk1"/>
              </a:solidFill>
              <a:latin typeface="Arial"/>
            </a:endParaRPr>
          </a:p>
        </p:txBody>
      </p:sp>
      <p:sp>
        <p:nvSpPr>
          <p:cNvPr id="20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认知行为疗法</a:t>
            </a:r>
            <a:endParaRPr lang="en-US" sz="2200" b="0" strike="noStrike" spc="-1">
              <a:solidFill>
                <a:srgbClr val="000000"/>
              </a:solidFill>
              <a:latin typeface="Arial"/>
            </a:endParaRPr>
          </a:p>
        </p:txBody>
      </p:sp>
      <p:sp>
        <p:nvSpPr>
          <p:cNvPr id="20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改变负向思维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调整情绪状态</a:t>
            </a:r>
            <a:endParaRPr lang="en-US" sz="1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https://d.book118.com/477021120012006055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141</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心理辅导寻找内在安全感</vt:lpstr>
      <vt:lpstr>目录</vt:lpstr>
      <vt:lpstr>第1章 简介</vt:lpstr>
      <vt:lpstr>什么是心理辅导</vt:lpstr>
      <vt:lpstr>心理辅导的重要性</vt:lpstr>
      <vt:lpstr> </vt:lpstr>
      <vt:lpstr>心理辅导的对象</vt:lpstr>
      <vt:lpstr>心理辅导的目标</vt:lpstr>
      <vt:lpstr>心理辅导的影响</vt:lpstr>
      <vt:lpstr>第2章 内在安全感的重要性</vt:lpstr>
      <vt:lpstr> </vt:lpstr>
      <vt:lpstr>内在安全感的好处</vt:lpstr>
      <vt:lpstr>影响内在安全感的因素</vt:lpstr>
      <vt:lpstr>提升内在安全感的方法</vt:lpstr>
      <vt:lpstr>总结</vt:lpstr>
      <vt:lpstr>第3章 心理辅导的技术</vt:lpstr>
      <vt:lpstr> </vt:lpstr>
      <vt:lpstr>解决问题的方法</vt:lpstr>
      <vt:lpstr>放松训练和冥想</vt:lpstr>
      <vt:lpstr> </vt:lpstr>
      <vt:lpstr>心理辅导的技术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2024-09-29T14:54:35.940</cp:lastPrinted>
  <dcterms:created xsi:type="dcterms:W3CDTF">2024-09-29T06:54:35Z</dcterms:created>
  <dcterms:modified xsi:type="dcterms:W3CDTF">2024-09-29T06:54:38Z</dcterms:modified>
</cp:coreProperties>
</file>