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ED64063-D758-4A0D-9EDE-7AC5D93C59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492AA5-39BB-408B-991C-1E6CB336EC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2C861CF-92BE-477F-AEE2-91075F3E2D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AB5F476-F98F-4092-8876-54D5809355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602A52-3DD1-423E-B632-5051B65318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3303AC-7F07-4EAA-B766-0B13182F061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A124061-1449-4FB1-B645-9ABE2726D1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30B9EB-7902-4C4E-9182-A72BC0E1B9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8CBBAF-3886-4EAF-8F3A-F5CF3843CF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F2229B-FFCC-4B04-8ADB-7DA91C418E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556FE7-CCD2-4650-8FA3-18A836D100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7022024165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事业单位领导人员管理规定课件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事业单位领导人员管理基本原则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事业单位领导人员任职条件和资格</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事业单位领导人员选拔任用程序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事业单位领导人员考核与监督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事业单位领导人员培训与发展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事业单位领导人员退出机制与待遇保障</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随着事业单位改革的深入推进，领导人员的管理显得尤为重要。本规定旨在加强事业单位领导人员的管理，提高领导人员的素质和能力，推动事业单位的持续健康发展。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加强事业单位领导人员管理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新时代对事业单位领导人员提出了更高的要求。本规定通过规范领导人员的选拔、任用、考核、监督等环节，促进领导人员适应新时代发展需要，更好地履行职责。</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适应新时代发展需要</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适用范围和对象</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适用范围</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本规定适用于各级各类事业单位的领导人员，包括单位正职、副职和相当于副职的领导人员。</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适用对象</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事业单位领导人员是指在具有公共事务管理职能，使用财政资金，主要承担社会公益服务职责的事业单位中从事管理工作的人员。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事业单位领导人员管理基本原则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坚持党的领导</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事业单位领导人员的管理必须始终坚持党的领导，贯彻落实党的路线、方针、政策。</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党管干部原则的内涵</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党管干部原则是指党对干部工作的全面领导，包括干部的选拔、任用、培养、考核、监督等各个环节。</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实现方式</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通过制定和执行党的干部政策，加强党组织对干部工作的领导和指导，确保干部工作的正确方向。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党管干部原则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以德为先的重要性</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在选拔任用领导人员时，应把道德品质放在首位，注重考察其政治立场、思想品德、作风表现等方面。</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实现方式</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通过建立科学的选拔任用机制，严格把关，确保选任的领导人员具备德才兼备的标准。</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德才兼备的内涵</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事业单位领导人员既要有高尚的道德品质，又要有出色的工作能力，实现德与才的有机统一。</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德才兼备、以德为先原则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04218" y="1856025"/>
            <a:ext cx="500062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在评价事业单位领导人员时，应以其工作实绩为主要依据，注重考察其履行职责、推动工作取得的实际成效。</a:t>
            </a:r>
          </a:p>
        </p:txBody>
      </p:sp>
      <p:sp>
        <p:nvSpPr>
          <p:cNvPr id="3" name="TextBox 3"/>
          <p:cNvSpPr txBox="1"/>
          <p:nvPr/>
        </p:nvSpPr>
        <p:spPr>
          <a:xfrm>
            <a:off x="1304218" y="1281858"/>
            <a:ext cx="26955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注重实绩的内涵</a:t>
            </a:r>
          </a:p>
        </p:txBody>
      </p:sp>
      <p:sp>
        <p:nvSpPr>
          <p:cNvPr id="4" name="TextBox 4"/>
          <p:cNvSpPr txBox="1"/>
          <p:nvPr/>
        </p:nvSpPr>
        <p:spPr>
          <a:xfrm>
            <a:off x="617525" y="4933656"/>
            <a:ext cx="354330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领导人员的工作表现和实绩应得到广大干部群众的认可和拥护，这是评价其工作好坏的重要标准。</a:t>
            </a:r>
          </a:p>
        </p:txBody>
      </p:sp>
      <p:sp>
        <p:nvSpPr>
          <p:cNvPr id="5" name="TextBox 5"/>
          <p:cNvSpPr txBox="1"/>
          <p:nvPr/>
        </p:nvSpPr>
        <p:spPr>
          <a:xfrm>
            <a:off x="617525" y="4336015"/>
            <a:ext cx="29241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群众公认的重要性</a:t>
            </a:r>
          </a:p>
        </p:txBody>
      </p:sp>
      <p:sp>
        <p:nvSpPr>
          <p:cNvPr id="6" name="TextBox 6"/>
          <p:cNvSpPr txBox="1"/>
          <p:nvPr/>
        </p:nvSpPr>
        <p:spPr>
          <a:xfrm>
            <a:off x="8052157" y="4933656"/>
            <a:ext cx="344805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通过建立完善的考核机制，引入群众评价机制，确保考核结果的客观公正和群众公认。</a:t>
            </a:r>
          </a:p>
        </p:txBody>
      </p:sp>
      <p:sp>
        <p:nvSpPr>
          <p:cNvPr id="7" name="TextBox 7"/>
          <p:cNvSpPr txBox="1"/>
          <p:nvPr/>
        </p:nvSpPr>
        <p:spPr>
          <a:xfrm>
            <a:off x="8052157" y="4336015"/>
            <a:ext cx="2409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实现方式</a:t>
            </a:r>
          </a:p>
        </p:txBody>
      </p:sp>
      <p:sp>
        <p:nvSpPr>
          <p:cNvPr id="8" name="AutoShape 8"/>
          <p:cNvSpPr/>
          <p:nvPr/>
        </p:nvSpPr>
        <p:spPr>
          <a:xfrm>
            <a:off x="7141821" y="1572575"/>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15385" y="1749966"/>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0" y="3001454"/>
            <a:ext cx="7893795"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33930" y="3588291"/>
            <a:ext cx="1540002" cy="157396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07493"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0" y="3588291"/>
            <a:ext cx="5123802" cy="1450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98196" y="3588291"/>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71760"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68198" y="3588291"/>
            <a:ext cx="5123802"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415174" y="1794662"/>
            <a:ext cx="1141839"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01</a:t>
            </a:r>
          </a:p>
        </p:txBody>
      </p:sp>
      <p:sp>
        <p:nvSpPr>
          <p:cNvPr id="18" name="TextBox 18"/>
          <p:cNvSpPr txBox="1"/>
          <p:nvPr/>
        </p:nvSpPr>
        <p:spPr>
          <a:xfrm>
            <a:off x="4579791" y="3829137"/>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02</a:t>
            </a:r>
          </a:p>
        </p:txBody>
      </p:sp>
      <p:sp>
        <p:nvSpPr>
          <p:cNvPr id="19" name="TextBox 19"/>
          <p:cNvSpPr txBox="1"/>
          <p:nvPr/>
        </p:nvSpPr>
        <p:spPr>
          <a:xfrm>
            <a:off x="6561734" y="3833165"/>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注重实绩、群众公认原则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分类管理的内涵</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针对不同类型的事业单位和领导岗位，实行分类管理，制定不同的选拔任用、考核评价、激励约束等制度。</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实现方式</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通过建立完善的分级分类管理制度，明确各级各类领导人员的管理要求和标准，提高管理的针对性和有效性。</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分级管理的内涵</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根据事业单位的性质、规模、业务范围等因素，对领导人员实行分级管理，明确各级领导人员的职责和权限。</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分级分类管理原则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事业单位领导人员任职条件和资格</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基本条件</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坚持马克思列宁主义、毛泽东思想、邓小平理论、三个代表重要思想、科学发展观等，遵守国家法律法规，具有高度的政治觉悟。</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业务能力</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具备履行岗位职责所必需的专业知识和业务能力，熟悉相关领域情况，有胜任领导工作的组织能力、文化水平和专业素养。</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道德品质</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品行端正，诚信廉洁，作风正派，有良好的职业素养和道德操守。</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政治素质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5458" r="5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职称要求</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具有相应专业技术职务任职资格，其中高级专业技术职务任职资格人员应具有相应专业领域的学术造诣和影响力。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学历要求</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一般应具有大学本科及以上学历。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工作经历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应具有与拟任职务相关的工作经历，一般应有一定年限的基层工作经历。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任职资格</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受到党纪政纪处分影响期未满或者正在接受纪律审查的人员不得担任事业单位领导职务。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受处分期间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92" r="1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涉嫌犯罪</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67" r="1466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其他情形</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涉嫌犯罪，司法程序尚未终结的人员不得担任事业单位领导职务。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法律、法规规定的其他不得担任事业单位领导职务的情形。</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禁止性条件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事业单位领导人员选拔任用程序</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触发机制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根据工作需要和领导班子建设实际，结合日常了解、综合分析研判等情况，提出启动领导人员选拔任用工作意见。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沟通协商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组织（人事）部门综合分析研判，就选拔任用的职位、条件、范围、方式、程序等提出初步建议，向分管领导汇报，并在一定范围内进行沟通酝酿，形成工作方案。</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动议</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会议推荐</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召开推荐会，公布推荐职位、任职条件、推荐范围，提供干部名册，提出有关要求，组织填写推荐表。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谈话推荐</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个别谈话推荐时，应当详细说明推荐职位、任职条件、推荐范围，介绍被谈话人的情况，提出有关要求。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民主推荐</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https://d.book118.com/477022024165006041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2024-09-14T22:45:25.972</cp:lastPrinted>
  <dcterms:created xsi:type="dcterms:W3CDTF">2024-09-14T14:45:25Z</dcterms:created>
  <dcterms:modified xsi:type="dcterms:W3CDTF">2024-09-14T14:45:28Z</dcterms:modified>
</cp:coreProperties>
</file>