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9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9144000" cy="5143500"/>
  <p:notesSz cx="6858000" cy="9144000"/>
  <p:embeddedFontLst>
    <p:embeddedFont>
      <p:font typeface="Calibri" panose="020F0502020204030204" pitchFamily="2" charset="0"/>
      <p:regular r:id="rId19"/>
      <p:bold r:id="rId20"/>
      <p:italic r:id="rId21"/>
      <p:boldItalic r:id="rId22"/>
    </p:embeddedFont>
    <p:embeddedFont>
      <p:font typeface="黑体" panose="02010609060101010101" pitchFamily="1" charset="-122"/>
      <p:regular r:id="rId23"/>
    </p:embeddedFont>
    <p:embeddedFont>
      <p:font typeface="楷体" panose="02010609060101010101" pitchFamily="1" charset="-122"/>
      <p:regular r:id="rId24"/>
    </p:embeddedFont>
    <p:embeddedFont>
      <p:font typeface="Comic Sans MS" panose="030F0702030302020204" charset="0"/>
      <p:regular r:id="rId25"/>
      <p:bold r:id="rId26"/>
      <p:italic r:id="rId27"/>
      <p:boldItalic r:id="rId28"/>
    </p:embeddedFont>
    <p:embeddedFont>
      <p:font typeface="微软雅黑" panose="020B0503020204020204" pitchFamily="2" charset="-122"/>
      <p:regular r:id="rId29"/>
    </p:embeddedFont>
    <p:embeddedFont>
      <p:font typeface="1710283962767" panose="020B0600000101010101" pitchFamily="2" charset="0"/>
      <p:regular r:id="rId30"/>
    </p:embeddedFont>
    <p:embeddedFont>
      <p:font typeface="Cambria Math" panose="02040503050406030204"/>
      <p:regular r:id="rId31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940675A-B579-460E-94D1-54222C63F5DA}" styleName="No Style, Table Grid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3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font" Target="fonts/font5.fntdata" /><Relationship Id="rId24" Type="http://schemas.openxmlformats.org/officeDocument/2006/relationships/font" Target="fonts/font6.fntdata" /><Relationship Id="rId25" Type="http://schemas.openxmlformats.org/officeDocument/2006/relationships/font" Target="fonts/font7.fntdata" /><Relationship Id="rId26" Type="http://schemas.openxmlformats.org/officeDocument/2006/relationships/font" Target="fonts/font8.fntdata" /><Relationship Id="rId27" Type="http://schemas.openxmlformats.org/officeDocument/2006/relationships/font" Target="fonts/font9.fntdata" /><Relationship Id="rId28" Type="http://schemas.openxmlformats.org/officeDocument/2006/relationships/font" Target="fonts/font10.fntdata" /><Relationship Id="rId29" Type="http://schemas.openxmlformats.org/officeDocument/2006/relationships/font" Target="fonts/font11.fntdata" /><Relationship Id="rId3" Type="http://schemas.openxmlformats.org/officeDocument/2006/relationships/notesMaster" Target="notesMasters/notesMaster1.xml" /><Relationship Id="rId30" Type="http://schemas.openxmlformats.org/officeDocument/2006/relationships/font" Target="fonts/font12.fntdata" /><Relationship Id="rId31" Type="http://schemas.openxmlformats.org/officeDocument/2006/relationships/font" Target="fonts/font13.fntdata" /><Relationship Id="rId32" Type="http://schemas.openxmlformats.org/officeDocument/2006/relationships/presProps" Target="presProps.xml" /><Relationship Id="rId33" Type="http://schemas.openxmlformats.org/officeDocument/2006/relationships/viewProps" Target="viewProps.xml" /><Relationship Id="rId34" Type="http://schemas.openxmlformats.org/officeDocument/2006/relationships/theme" Target="theme/theme1.xml" /><Relationship Id="rId35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/>
            </a:lvl1pPr>
          </a:lstStyle>
          <a:p>
            <a:pPr>
              <a:defRPr/>
            </a:pPr>
            <a:fld id="{6A6B380C-5BDE-4D7C-9CEF-E2C0D05EC2E2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normAutofit/>
          </a:bodyPr>
          <a:lstStyle/>
          <a:p>
            <a:pPr lvl="0"/>
            <a:r>
              <a:rPr lang="zh-CN" altLang="en-US" noProof="0"/>
              <a:t>单击此处编辑母版文本样式</a:t>
            </a:r>
            <a:endParaRPr lang="zh-CN" altLang="en-US" noProof="0"/>
          </a:p>
          <a:p>
            <a:pPr lvl="1"/>
            <a:r>
              <a:rPr lang="zh-CN" altLang="en-US" noProof="0"/>
              <a:t>第二级</a:t>
            </a:r>
            <a:endParaRPr lang="zh-CN" altLang="en-US" noProof="0"/>
          </a:p>
          <a:p>
            <a:pPr lvl="2"/>
            <a:r>
              <a:rPr lang="zh-CN" altLang="en-US" noProof="0"/>
              <a:t>第三级</a:t>
            </a:r>
            <a:endParaRPr lang="zh-CN" altLang="en-US" noProof="0"/>
          </a:p>
          <a:p>
            <a:pPr lvl="3"/>
            <a:r>
              <a:rPr lang="zh-CN" altLang="en-US" noProof="0"/>
              <a:t>第四级</a:t>
            </a:r>
            <a:endParaRPr lang="zh-CN" altLang="en-US" noProof="0"/>
          </a:p>
          <a:p>
            <a:pPr lvl="4"/>
            <a:r>
              <a:rPr lang="zh-CN" altLang="en-US" noProof="0"/>
              <a:t>第五级</a:t>
            </a:r>
            <a:endParaRPr lang="zh-CN" altLang="en-US" noProof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>
            <a:lvl1pPr algn="r" eaLnBrk="1" hangingPunct="1">
              <a:defRPr sz="1200"/>
            </a:lvl1pPr>
          </a:lstStyle>
          <a:p>
            <a:pPr>
              <a:defRPr/>
            </a:pPr>
            <a:fld id="{6CEB9C1E-DAB8-457A-967F-A6B17AFAD6DF}" type="slidenum">
              <a:rPr lang="zh-CN" altLang="en-US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18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4819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mtClean="0"/>
          </a:p>
        </p:txBody>
      </p:sp>
      <p:sp>
        <p:nvSpPr>
          <p:cNvPr id="34820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A35F0E40-2475-472F-B351-0212055162BA}" type="slidenum">
              <a:rPr lang="zh-CN" altLang="en-US" smtClean="0">
                <a:latin typeface="Arial" pitchFamily="34" charset="0"/>
              </a:rPr>
              <a:t>6</a:t>
            </a:fld>
            <a:endParaRPr lang="zh-CN" alt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2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5843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mtClean="0"/>
          </a:p>
        </p:txBody>
      </p:sp>
      <p:sp>
        <p:nvSpPr>
          <p:cNvPr id="35844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697BA837-E9DC-4F10-8E6A-6BE27804F428}" type="slidenum">
              <a:rPr lang="zh-CN" altLang="en-US" smtClean="0">
                <a:latin typeface="Arial" pitchFamily="34" charset="0"/>
              </a:rPr>
              <a:t>7</a:t>
            </a:fld>
            <a:endParaRPr lang="zh-CN" alt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66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 smtClean="0"/>
          </a:p>
        </p:txBody>
      </p:sp>
      <p:sp>
        <p:nvSpPr>
          <p:cNvPr id="36868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spcBef>
                <a:spcPct val="0"/>
              </a:spcBef>
            </a:pPr>
            <a:fld id="{0A55C871-637F-4281-838E-1B198DB2C2F4}" type="slidenum">
              <a:rPr lang="zh-CN" altLang="en-US" smtClean="0">
                <a:latin typeface="Arial" pitchFamily="34" charset="0"/>
              </a:rPr>
              <a:t>8</a:t>
            </a:fld>
            <a:endParaRPr lang="zh-CN" alt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9D9B6-457E-408D-9157-E633E8FCD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F44D4-971A-4339-905C-B744F9C29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02354D-BA86-48C3-A5E0-8CC7ABFD6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606FA5-AEA0-4BD1-A819-135AEB81A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FC30F0-81ED-4BC2-9D1D-4FD820E86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9BFA29-842C-44D4-8A42-583336B39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F728FE-FC38-41A8-BFA0-82FE07916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1AC63F-2222-42C1-89A8-51FF2AFEC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8B12B8-D1DC-430E-94B7-4CF577586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636FC-725A-43B2-966F-0FC5E6A44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6B866D-A0B0-4628-BF0B-DF0904C58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>
    <p:zoom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>
    <p:zoom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>
    <p:zoom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 smtClean="0"/>
              <a:t>单击图标添加图片</a:t>
            </a:r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</p:spTree>
  </p:cSld>
  <p:clrMapOvr>
    <a:masterClrMapping/>
  </p:clrMapOvr>
  <p:transition>
    <p:zoom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>
    <p:zoom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>
    <p:zoom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>
    <p:zoom/>
  </p:transition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2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>
    <p:zoom/>
  </p:transition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3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>
    <p:zoom/>
  </p:transition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4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>
    <p:zoom/>
  </p:transition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5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>
    <p:zoom/>
  </p:transition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6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>
    <p:zoom/>
  </p:transition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7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>
    <p:zoom/>
  </p:transition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8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>
    <p:zoom/>
  </p:transition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9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>
    <p:zoom/>
  </p:transition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0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>
    <p:zoom/>
  </p:transition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>
    <p:zoom/>
  </p:transition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2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>
    <p:zoom/>
  </p:transition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3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>
    <p:zoom/>
  </p:transition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4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>
    <p:zoom/>
  </p:transition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5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>
    <p:zoom/>
  </p:transition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6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>
    <p:zoom/>
  </p:transition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7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>
    <p:zoom/>
  </p:transition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8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>
    <p:zoom/>
  </p:transition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9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>
    <p:zoom/>
  </p:transition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20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>
    <p:zoom/>
  </p:transition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2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>
    <p:zoom/>
  </p:transition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22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>
    <p:zoom/>
  </p:transition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23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>
    <p:zoom/>
  </p:transition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24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>
    <p:zoom/>
  </p:transition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25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>
    <p:zoom/>
  </p:transition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26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>
    <p:zoom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slideLayout" Target="../slideLayouts/slideLayout40.xml" /><Relationship Id="rId3" Type="http://schemas.openxmlformats.org/officeDocument/2006/relationships/slideLayout" Target="../slideLayouts/slideLayout14.xml" /><Relationship Id="rId30" Type="http://schemas.openxmlformats.org/officeDocument/2006/relationships/slideLayout" Target="../slideLayouts/slideLayout41.xml" /><Relationship Id="rId31" Type="http://schemas.openxmlformats.org/officeDocument/2006/relationships/slideLayout" Target="../slideLayouts/slideLayout42.xml" /><Relationship Id="rId32" Type="http://schemas.openxmlformats.org/officeDocument/2006/relationships/slideLayout" Target="../slideLayouts/slideLayout43.xml" /><Relationship Id="rId33" Type="http://schemas.openxmlformats.org/officeDocument/2006/relationships/slideLayout" Target="../slideLayouts/slideLayout44.xml" /><Relationship Id="rId34" Type="http://schemas.openxmlformats.org/officeDocument/2006/relationships/slideLayout" Target="../slideLayouts/slideLayout45.xml" /><Relationship Id="rId35" Type="http://schemas.openxmlformats.org/officeDocument/2006/relationships/slideLayout" Target="../slideLayouts/slideLayout46.xml" /><Relationship Id="rId36" Type="http://schemas.openxmlformats.org/officeDocument/2006/relationships/slideLayout" Target="../slideLayouts/slideLayout47.xml" /><Relationship Id="rId37" Type="http://schemas.openxmlformats.org/officeDocument/2006/relationships/slideLayout" Target="../slideLayouts/slideLayout48.xml" /><Relationship Id="rId38" Type="http://schemas.openxmlformats.org/officeDocument/2006/relationships/slideLayout" Target="../slideLayouts/slideLayout49.xml" /><Relationship Id="rId39" Type="http://schemas.openxmlformats.org/officeDocument/2006/relationships/image" Target="../media/image1.jpeg" /><Relationship Id="rId4" Type="http://schemas.openxmlformats.org/officeDocument/2006/relationships/slideLayout" Target="../slideLayouts/slideLayout15.xml" /><Relationship Id="rId40" Type="http://schemas.openxmlformats.org/officeDocument/2006/relationships/theme" Target="../theme/theme2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blipFill dpi="0" rotWithShape="1">
          <a:blip r:embed="rId39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  <p:sldLayoutId id="2147483685" r:id="rId26"/>
    <p:sldLayoutId id="2147483686" r:id="rId27"/>
    <p:sldLayoutId id="2147483687" r:id="rId28"/>
    <p:sldLayoutId id="2147483688" r:id="rId29"/>
    <p:sldLayoutId id="2147483689" r:id="rId30"/>
    <p:sldLayoutId id="2147483690" r:id="rId31"/>
    <p:sldLayoutId id="2147483691" r:id="rId32"/>
    <p:sldLayoutId id="2147483692" r:id="rId33"/>
    <p:sldLayoutId id="2147483693" r:id="rId34"/>
    <p:sldLayoutId id="2147483694" r:id="rId35"/>
    <p:sldLayoutId id="2147483695" r:id="rId36"/>
    <p:sldLayoutId id="2147483696" r:id="rId37"/>
    <p:sldLayoutId id="2147483697" r:id="rId38"/>
  </p:sldLayoutIdLst>
  <p:transition>
    <p:zoom/>
  </p:transition>
  <p:timing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.xml" /><Relationship Id="rId4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5.png" /><Relationship Id="rId4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.xml" /><Relationship Id="rId3" Type="http://schemas.openxmlformats.org/officeDocument/2006/relationships/image" Target="../media/image7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024003014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5" name="文本框 6"/>
          <p:cNvSpPr txBox="1">
            <a:spLocks noChangeArrowheads="1"/>
          </p:cNvSpPr>
          <p:nvPr/>
        </p:nvSpPr>
        <p:spPr bwMode="auto">
          <a:xfrm>
            <a:off x="2209800" y="1050925"/>
            <a:ext cx="4676140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kumimoji="1" lang="en-US" altLang="zh-CN" sz="3200" b="1">
                <a:latin typeface="黑体" panose="02010609060101010101" pitchFamily="49" charset="-122"/>
                <a:ea typeface="黑体" panose="02010609060101010101" pitchFamily="49" charset="-122"/>
              </a:rPr>
              <a:t>4 </a:t>
            </a:r>
            <a:r>
              <a:rPr kumimoji="1" lang="zh-CN" altLang="en-US" sz="3200" b="1">
                <a:latin typeface="黑体" panose="02010609060101010101" pitchFamily="49" charset="-122"/>
                <a:ea typeface="黑体" panose="02010609060101010101" pitchFamily="49" charset="-122"/>
              </a:rPr>
              <a:t>圆周角和圆心角的关系</a:t>
            </a:r>
            <a:endParaRPr kumimoji="1" lang="zh-CN" altLang="en-US" sz="32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5126" name="文本框 5"/>
          <p:cNvSpPr txBox="1">
            <a:spLocks noChangeArrowheads="1"/>
          </p:cNvSpPr>
          <p:nvPr/>
        </p:nvSpPr>
        <p:spPr bwMode="auto">
          <a:xfrm>
            <a:off x="323850" y="349250"/>
            <a:ext cx="13684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kumimoji="1" lang="zh-CN" altLang="en-US" b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第三章  圆</a:t>
            </a:r>
            <a:endParaRPr kumimoji="1" lang="zh-CN" altLang="en-US" b="1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 spd="slow">
    <p:wipe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AutoShape 2"/>
          <p:cNvSpPr>
            <a:spLocks noChangeArrowheads="1"/>
          </p:cNvSpPr>
          <p:nvPr/>
        </p:nvSpPr>
        <p:spPr bwMode="gray">
          <a:xfrm>
            <a:off x="1223963" y="874713"/>
            <a:ext cx="2017712" cy="442912"/>
          </a:xfrm>
          <a:prstGeom prst="roundRect">
            <a:avLst>
              <a:gd name="adj" fmla="val 47681"/>
            </a:avLst>
          </a:prstGeom>
          <a:gradFill rotWithShape="1">
            <a:gsLst>
              <a:gs pos="0">
                <a:srgbClr val="BEE2EC"/>
              </a:gs>
              <a:gs pos="100000">
                <a:srgbClr val="BEE2EC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Oval 4"/>
          <p:cNvSpPr>
            <a:spLocks noChangeArrowheads="1"/>
          </p:cNvSpPr>
          <p:nvPr/>
        </p:nvSpPr>
        <p:spPr bwMode="auto">
          <a:xfrm>
            <a:off x="2198688" y="3448050"/>
            <a:ext cx="1235075" cy="923925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100000">
                <a:schemeClr val="bg1">
                  <a:lumMod val="85000"/>
                </a:schemeClr>
              </a:gs>
            </a:gsLst>
            <a:lin ang="5400000" scaled="0"/>
          </a:gradFill>
          <a:ln w="9525">
            <a:solidFill>
              <a:schemeClr val="bg1">
                <a:lumMod val="85000"/>
              </a:schemeClr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fontAlgn="auto" hangingPunct="0">
              <a:spcBef>
                <a:spcPct val="0"/>
              </a:spcBef>
              <a:spcAft>
                <a:spcPct val="0"/>
              </a:spcAft>
              <a:defRPr/>
            </a:pPr>
            <a:endParaRPr lang="zh-CN" altLang="en-US" kern="0">
              <a:solidFill>
                <a:sysClr val="windowText" lastClr="000000"/>
              </a:solidFill>
              <a:latin typeface="+mn-lt"/>
              <a:ea typeface="+mn-ea"/>
            </a:endParaRPr>
          </a:p>
        </p:txBody>
      </p:sp>
      <p:sp>
        <p:nvSpPr>
          <p:cNvPr id="39" name="Rectangle 2"/>
          <p:cNvSpPr txBox="1">
            <a:spLocks noChangeArrowheads="1"/>
          </p:cNvSpPr>
          <p:nvPr/>
        </p:nvSpPr>
        <p:spPr bwMode="auto">
          <a:xfrm>
            <a:off x="2284413" y="3543300"/>
            <a:ext cx="1041400" cy="5715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fontAlgn="auto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200" b="1" kern="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cs"/>
              </a:rPr>
              <a:t>逐点</a:t>
            </a:r>
            <a:endParaRPr lang="en-US" altLang="zh-CN" sz="2200" b="1" kern="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+mj-cs"/>
            </a:endParaRPr>
          </a:p>
          <a:p>
            <a:pPr algn="ctr" eaLnBrk="0" fontAlgn="auto" hangingPunct="0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200" b="1" kern="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cs"/>
              </a:rPr>
              <a:t>导讲练</a:t>
            </a:r>
            <a:endParaRPr lang="en-US" altLang="zh-CN" sz="2200" b="1" kern="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+mj-cs"/>
            </a:endParaRPr>
          </a:p>
        </p:txBody>
      </p:sp>
      <p:sp>
        <p:nvSpPr>
          <p:cNvPr id="46" name="Oval 4"/>
          <p:cNvSpPr>
            <a:spLocks noChangeArrowheads="1"/>
          </p:cNvSpPr>
          <p:nvPr/>
        </p:nvSpPr>
        <p:spPr bwMode="auto">
          <a:xfrm>
            <a:off x="4027488" y="3448050"/>
            <a:ext cx="1235075" cy="923925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100000">
                <a:schemeClr val="bg1">
                  <a:lumMod val="85000"/>
                </a:schemeClr>
              </a:gs>
            </a:gsLst>
            <a:lin ang="5400000" scaled="0"/>
          </a:gradFill>
          <a:ln w="9525">
            <a:solidFill>
              <a:schemeClr val="bg1">
                <a:lumMod val="85000"/>
              </a:schemeClr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fontAlgn="auto" hangingPunct="0">
              <a:spcBef>
                <a:spcPct val="0"/>
              </a:spcBef>
              <a:spcAft>
                <a:spcPct val="0"/>
              </a:spcAft>
              <a:defRPr/>
            </a:pPr>
            <a:endParaRPr lang="zh-CN" altLang="en-US" kern="0">
              <a:solidFill>
                <a:sysClr val="windowText" lastClr="000000"/>
              </a:solidFill>
              <a:latin typeface="+mn-lt"/>
              <a:ea typeface="+mn-ea"/>
            </a:endParaRPr>
          </a:p>
        </p:txBody>
      </p:sp>
      <p:sp>
        <p:nvSpPr>
          <p:cNvPr id="40" name="Rectangle 2"/>
          <p:cNvSpPr txBox="1">
            <a:spLocks noChangeArrowheads="1"/>
          </p:cNvSpPr>
          <p:nvPr/>
        </p:nvSpPr>
        <p:spPr bwMode="auto">
          <a:xfrm>
            <a:off x="4179888" y="3543300"/>
            <a:ext cx="914400" cy="5715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宋体" panose="02010600030101010101" pitchFamily="2" charset="-122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200" b="1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</a:rPr>
              <a:t>课堂小结</a:t>
            </a:r>
            <a:endParaRPr lang="en-US" altLang="zh-CN" sz="2200" b="1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</a:endParaRPr>
          </a:p>
        </p:txBody>
      </p:sp>
      <p:sp>
        <p:nvSpPr>
          <p:cNvPr id="47" name="Oval 4"/>
          <p:cNvSpPr>
            <a:spLocks noChangeArrowheads="1"/>
          </p:cNvSpPr>
          <p:nvPr/>
        </p:nvSpPr>
        <p:spPr bwMode="auto">
          <a:xfrm>
            <a:off x="5856288" y="3448050"/>
            <a:ext cx="1236662" cy="923925"/>
          </a:xfrm>
          <a:prstGeom prst="ellipse">
            <a:avLst/>
          </a:prstGeom>
          <a:gradFill rotWithShape="1">
            <a:gsLst>
              <a:gs pos="0">
                <a:schemeClr val="bg1"/>
              </a:gs>
              <a:gs pos="100000">
                <a:schemeClr val="bg1">
                  <a:lumMod val="85000"/>
                </a:schemeClr>
              </a:gs>
            </a:gsLst>
            <a:lin ang="5400000" scaled="0"/>
          </a:gradFill>
          <a:ln w="9525">
            <a:solidFill>
              <a:schemeClr val="bg1">
                <a:lumMod val="85000"/>
              </a:schemeClr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fontAlgn="auto" hangingPunct="0">
              <a:spcBef>
                <a:spcPct val="0"/>
              </a:spcBef>
              <a:spcAft>
                <a:spcPct val="0"/>
              </a:spcAft>
              <a:defRPr/>
            </a:pPr>
            <a:endParaRPr lang="zh-CN" altLang="en-US" kern="0">
              <a:solidFill>
                <a:sysClr val="windowText" lastClr="000000"/>
              </a:solidFill>
              <a:latin typeface="+mn-lt"/>
              <a:ea typeface="+mn-ea"/>
            </a:endParaRPr>
          </a:p>
        </p:txBody>
      </p:sp>
      <p:sp>
        <p:nvSpPr>
          <p:cNvPr id="41" name="Rectangle 2"/>
          <p:cNvSpPr txBox="1">
            <a:spLocks noChangeArrowheads="1"/>
          </p:cNvSpPr>
          <p:nvPr/>
        </p:nvSpPr>
        <p:spPr bwMode="auto">
          <a:xfrm>
            <a:off x="5967413" y="3543300"/>
            <a:ext cx="990600" cy="5715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宋体" panose="02010600030101010101" pitchFamily="2" charset="-122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6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200" b="1" smtClean="0">
                <a:solidFill>
                  <a:schemeClr val="tx1">
                    <a:lumMod val="75000"/>
                    <a:lumOff val="25000"/>
                  </a:schemeClr>
                </a:solidFill>
                <a:latin typeface="Comic Sans MS" panose="030f0702030302020204" charset="0"/>
              </a:rPr>
              <a:t>作业提升</a:t>
            </a:r>
            <a:endParaRPr lang="en-US" altLang="zh-CN" sz="2200" b="1">
              <a:solidFill>
                <a:schemeClr val="tx1">
                  <a:lumMod val="75000"/>
                  <a:lumOff val="25000"/>
                </a:schemeClr>
              </a:solidFill>
              <a:latin typeface="Comic Sans MS" panose="030f0702030302020204" charset="0"/>
            </a:endParaRPr>
          </a:p>
        </p:txBody>
      </p:sp>
      <p:sp>
        <p:nvSpPr>
          <p:cNvPr id="55" name="上箭头 54"/>
          <p:cNvSpPr/>
          <p:nvPr/>
        </p:nvSpPr>
        <p:spPr bwMode="auto">
          <a:xfrm rot="5400000">
            <a:off x="3640931" y="3758407"/>
            <a:ext cx="187325" cy="303212"/>
          </a:xfrm>
          <a:prstGeom prst="upArrow">
            <a:avLst/>
          </a:prstGeom>
          <a:gradFill>
            <a:gsLst>
              <a:gs pos="0">
                <a:srgbClr val="0000FF"/>
              </a:gs>
              <a:gs pos="0">
                <a:srgbClr val="00B1F9">
                  <a:alpha val="83000"/>
                </a:srgbClr>
              </a:gs>
            </a:gsLst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fontAlgn="auto" hangingPunct="0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  <p:sp>
        <p:nvSpPr>
          <p:cNvPr id="6154" name="文本框 6"/>
          <p:cNvSpPr txBox="1">
            <a:spLocks noChangeArrowheads="1"/>
          </p:cNvSpPr>
          <p:nvPr/>
        </p:nvSpPr>
        <p:spPr bwMode="auto">
          <a:xfrm>
            <a:off x="415925" y="-84138"/>
            <a:ext cx="1663700" cy="537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900" b="1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学习目标</a:t>
            </a:r>
            <a:endParaRPr lang="zh-CN" altLang="en-US" sz="2900" b="1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6155" name="文本框 27"/>
          <p:cNvSpPr txBox="1">
            <a:spLocks noChangeArrowheads="1"/>
          </p:cNvSpPr>
          <p:nvPr/>
        </p:nvSpPr>
        <p:spPr bwMode="auto">
          <a:xfrm>
            <a:off x="1619250" y="842963"/>
            <a:ext cx="1605280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solidFill>
                  <a:srgbClr val="5C725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课时讲解</a:t>
            </a:r>
            <a:endParaRPr lang="zh-CN" altLang="en-US" sz="2800">
              <a:solidFill>
                <a:srgbClr val="5C725B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1" name="椭圆 30"/>
          <p:cNvSpPr/>
          <p:nvPr/>
        </p:nvSpPr>
        <p:spPr>
          <a:xfrm>
            <a:off x="1206500" y="847725"/>
            <a:ext cx="476250" cy="474663"/>
          </a:xfrm>
          <a:prstGeom prst="ellipse">
            <a:avLst/>
          </a:prstGeom>
          <a:solidFill>
            <a:srgbClr val="D8AF7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endParaRPr lang="zh-CN" altLang="en-US" sz="28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6157" name="AutoShape 2"/>
          <p:cNvSpPr>
            <a:spLocks noChangeArrowheads="1"/>
          </p:cNvSpPr>
          <p:nvPr/>
        </p:nvSpPr>
        <p:spPr bwMode="gray">
          <a:xfrm>
            <a:off x="1223963" y="2543175"/>
            <a:ext cx="2017712" cy="442913"/>
          </a:xfrm>
          <a:prstGeom prst="roundRect">
            <a:avLst>
              <a:gd name="adj" fmla="val 47681"/>
            </a:avLst>
          </a:prstGeom>
          <a:gradFill rotWithShape="1">
            <a:gsLst>
              <a:gs pos="0">
                <a:srgbClr val="BEE2EC"/>
              </a:gs>
              <a:gs pos="100000">
                <a:srgbClr val="BEE2EC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58" name="文本框 27"/>
          <p:cNvSpPr txBox="1">
            <a:spLocks noChangeArrowheads="1"/>
          </p:cNvSpPr>
          <p:nvPr/>
        </p:nvSpPr>
        <p:spPr bwMode="auto">
          <a:xfrm>
            <a:off x="1620838" y="2511425"/>
            <a:ext cx="1605280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solidFill>
                  <a:srgbClr val="5C725B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课时流程</a:t>
            </a:r>
            <a:endParaRPr lang="zh-CN" altLang="en-US" sz="2800">
              <a:solidFill>
                <a:srgbClr val="5C725B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3" name="椭圆 42"/>
          <p:cNvSpPr/>
          <p:nvPr/>
        </p:nvSpPr>
        <p:spPr>
          <a:xfrm>
            <a:off x="1216025" y="2524125"/>
            <a:ext cx="476250" cy="474663"/>
          </a:xfrm>
          <a:prstGeom prst="ellipse">
            <a:avLst/>
          </a:prstGeom>
          <a:solidFill>
            <a:srgbClr val="D8AF7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2800"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endParaRPr lang="zh-CN" altLang="en-US" sz="28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3" name="上箭头 52"/>
          <p:cNvSpPr/>
          <p:nvPr/>
        </p:nvSpPr>
        <p:spPr bwMode="auto">
          <a:xfrm rot="5400000">
            <a:off x="5493544" y="3785394"/>
            <a:ext cx="187325" cy="303213"/>
          </a:xfrm>
          <a:prstGeom prst="upArrow">
            <a:avLst/>
          </a:prstGeom>
          <a:gradFill>
            <a:gsLst>
              <a:gs pos="0">
                <a:srgbClr val="0000FF"/>
              </a:gs>
              <a:gs pos="0">
                <a:srgbClr val="00B1F9">
                  <a:alpha val="83000"/>
                </a:srgbClr>
              </a:gs>
            </a:gsLst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fontAlgn="auto" hangingPunct="0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  <p:sp>
        <p:nvSpPr>
          <p:cNvPr id="19" name="文本框 28"/>
          <p:cNvSpPr txBox="1"/>
          <p:nvPr/>
        </p:nvSpPr>
        <p:spPr>
          <a:xfrm>
            <a:off x="3422650" y="839788"/>
            <a:ext cx="5110163" cy="1753235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>
              <a:lnSpc>
                <a:spcPct val="150000"/>
              </a:lnSpc>
              <a:buClr>
                <a:srgbClr val="00B0F0"/>
              </a:buClr>
              <a:buFont typeface="Wingdings" panose="05000000000000000000" pitchFamily="2" charset="2"/>
              <a:buChar char="u"/>
              <a:defRPr/>
            </a:pPr>
            <a:r>
              <a:rPr lang="zh-CN" altLang="en-US" sz="2400" b="1">
                <a:latin typeface="+mn-ea"/>
                <a:cs typeface="Times New Roman" panose="02020603050405020304" pitchFamily="18" charset="0"/>
              </a:rPr>
              <a:t>圆周角</a:t>
            </a:r>
            <a:endParaRPr lang="en-US" altLang="zh-CN" sz="2400" b="1">
              <a:latin typeface="+mn-ea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Clr>
                <a:srgbClr val="00B0F0"/>
              </a:buClr>
              <a:buFont typeface="Wingdings" panose="05000000000000000000" pitchFamily="2" charset="2"/>
              <a:buChar char="u"/>
              <a:defRPr/>
            </a:pPr>
            <a:r>
              <a:rPr lang="zh-CN" altLang="en-US" sz="2400" b="1">
                <a:latin typeface="+mn-ea"/>
                <a:cs typeface="Times New Roman" panose="02020603050405020304" pitchFamily="18" charset="0"/>
              </a:rPr>
              <a:t>圆周角定理的推论</a:t>
            </a:r>
            <a:endParaRPr lang="en-US" altLang="zh-CN" sz="2400" b="1">
              <a:latin typeface="+mn-ea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Clr>
                <a:srgbClr val="00B0F0"/>
              </a:buClr>
              <a:buFont typeface="Wingdings" panose="05000000000000000000" pitchFamily="2" charset="2"/>
              <a:buChar char="u"/>
              <a:defRPr/>
            </a:pPr>
            <a:r>
              <a:rPr lang="zh-CN" altLang="en-US" sz="2400" b="1">
                <a:latin typeface="+mn-ea"/>
                <a:cs typeface="Times New Roman" panose="02020603050405020304" pitchFamily="18" charset="0"/>
              </a:rPr>
              <a:t>圆内接四边形</a:t>
            </a:r>
            <a:endParaRPr lang="en-US" altLang="zh-CN" sz="2400" b="1">
              <a:latin typeface="+mn-ea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dur="3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3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3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3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300"/>
                            </p:stCondLst>
                            <p:childTnLst>
                              <p:par>
                                <p:cTn id="18" presetID="22" presetClass="entr" presetSubtype="8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3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600"/>
                            </p:stCondLst>
                            <p:childTnLst>
                              <p:par>
                                <p:cTn id="22" presetID="22" presetClass="entr" presetSubtype="8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3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900"/>
                            </p:stCondLst>
                            <p:childTnLst>
                              <p:par>
                                <p:cTn id="26" presetID="22" presetClass="entr" presetSubtype="8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3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1200"/>
                            </p:stCondLst>
                            <p:childTnLst>
                              <p:par>
                                <p:cTn id="30" presetID="22" presetClass="entr" presetSubtype="8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3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4" presetID="22" presetClass="entr" presetSubtype="8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3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1800"/>
                            </p:stCondLst>
                            <p:childTnLst>
                              <p:par>
                                <p:cTn id="38" presetID="22" presetClass="entr" presetSubtype="8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3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/>
      <p:bldP spid="39" grpId="0"/>
      <p:bldP spid="46" grpId="0"/>
      <p:bldP spid="40" grpId="0"/>
      <p:bldP spid="47" grpId="0"/>
      <p:bldP spid="41" grpId="0"/>
      <p:bldP spid="55" grpId="0"/>
      <p:bldP spid="53" grpId="0"/>
      <p:bldP spid="1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AutoShape 2"/>
          <p:cNvSpPr>
            <a:spLocks noChangeArrowheads="1"/>
          </p:cNvSpPr>
          <p:nvPr/>
        </p:nvSpPr>
        <p:spPr bwMode="gray">
          <a:xfrm flipH="1">
            <a:off x="1692275" y="869950"/>
            <a:ext cx="2374900" cy="430213"/>
          </a:xfrm>
          <a:prstGeom prst="roundRect">
            <a:avLst>
              <a:gd name="adj" fmla="val 47681"/>
            </a:avLst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defRPr/>
            </a:pPr>
            <a:endParaRPr lang="zh-CN" altLang="en-US"/>
          </a:p>
        </p:txBody>
      </p:sp>
      <p:sp>
        <p:nvSpPr>
          <p:cNvPr id="7171" name="AutoShape 2"/>
          <p:cNvSpPr>
            <a:spLocks noChangeArrowheads="1"/>
          </p:cNvSpPr>
          <p:nvPr/>
        </p:nvSpPr>
        <p:spPr bwMode="gray">
          <a:xfrm flipH="1">
            <a:off x="638175" y="862013"/>
            <a:ext cx="1539875" cy="438150"/>
          </a:xfrm>
          <a:prstGeom prst="roundRect">
            <a:avLst>
              <a:gd name="adj" fmla="val 47681"/>
            </a:avLst>
          </a:prstGeom>
          <a:gradFill rotWithShape="1">
            <a:gsLst>
              <a:gs pos="100000">
                <a:schemeClr val="accent5">
                  <a:lumMod val="60000"/>
                  <a:lumOff val="40000"/>
                </a:schemeClr>
              </a:gs>
              <a:gs pos="100000">
                <a:srgbClr val="FF0A00"/>
              </a:gs>
              <a:gs pos="100000">
                <a:srgbClr val="FF1200"/>
              </a:gs>
              <a:gs pos="100000">
                <a:srgbClr val="FF6600"/>
              </a:gs>
            </a:gsLst>
            <a:lin ang="0" scaled="1"/>
          </a:gradFill>
          <a:ln>
            <a:noFill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defRPr/>
            </a:pPr>
            <a:endParaRPr lang="zh-CN" altLang="en-US"/>
          </a:p>
        </p:txBody>
      </p:sp>
      <p:sp>
        <p:nvSpPr>
          <p:cNvPr id="7172" name="文本框 27"/>
          <p:cNvSpPr txBox="1">
            <a:spLocks noChangeArrowheads="1"/>
          </p:cNvSpPr>
          <p:nvPr/>
        </p:nvSpPr>
        <p:spPr bwMode="auto">
          <a:xfrm>
            <a:off x="688975" y="823913"/>
            <a:ext cx="1255395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kumimoji="1" lang="zh-CN" altLang="en-US" sz="2800" b="1">
                <a:solidFill>
                  <a:schemeClr val="bg1"/>
                </a:solidFill>
                <a:latin typeface="Adobe 黑体 Std R" pitchFamily="34" charset="-122"/>
                <a:ea typeface="Adobe 黑体 Std R" pitchFamily="34" charset="-122"/>
              </a:rPr>
              <a:t>知识点</a:t>
            </a:r>
            <a:endParaRPr kumimoji="1" lang="zh-CN" altLang="en-US" sz="2800" b="1">
              <a:solidFill>
                <a:schemeClr val="bg1"/>
              </a:solidFill>
              <a:latin typeface="Adobe 黑体 Std R" pitchFamily="34" charset="-122"/>
              <a:ea typeface="Adobe 黑体 Std R" pitchFamily="34" charset="-122"/>
            </a:endParaRPr>
          </a:p>
        </p:txBody>
      </p:sp>
      <p:sp>
        <p:nvSpPr>
          <p:cNvPr id="32" name="矩形 31"/>
          <p:cNvSpPr/>
          <p:nvPr/>
        </p:nvSpPr>
        <p:spPr>
          <a:xfrm>
            <a:off x="7546975" y="831850"/>
            <a:ext cx="1116013" cy="26193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 cmpd="sng">
            <a:solidFill>
              <a:schemeClr val="tx2">
                <a:lumMod val="40000"/>
                <a:lumOff val="6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fontAlgn="auto" hangingPunct="0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  <p:sp>
        <p:nvSpPr>
          <p:cNvPr id="7174" name="文本框 22"/>
          <p:cNvSpPr txBox="1">
            <a:spLocks noChangeArrowheads="1"/>
          </p:cNvSpPr>
          <p:nvPr/>
        </p:nvSpPr>
        <p:spPr bwMode="auto">
          <a:xfrm>
            <a:off x="7669213" y="793750"/>
            <a:ext cx="899160" cy="337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kumimoji="1" lang="zh-CN" altLang="en-US" sz="1600" b="1">
                <a:latin typeface="楷体" panose="02010609060101010101" pitchFamily="49" charset="-122"/>
                <a:ea typeface="楷体" panose="02010609060101010101" pitchFamily="49" charset="-122"/>
              </a:rPr>
              <a:t>知</a:t>
            </a:r>
            <a:r>
              <a:rPr kumimoji="1" lang="en-US" altLang="zh-CN" sz="1600" b="1">
                <a:latin typeface="楷体" panose="02010609060101010101" pitchFamily="49" charset="-122"/>
                <a:ea typeface="楷体" panose="02010609060101010101" pitchFamily="49" charset="-122"/>
              </a:rPr>
              <a:t>1</a:t>
            </a:r>
            <a:r>
              <a:rPr kumimoji="1" lang="zh-CN" altLang="en-US" sz="1600" b="1">
                <a:latin typeface="楷体" panose="02010609060101010101" pitchFamily="49" charset="-122"/>
                <a:ea typeface="楷体" panose="02010609060101010101" pitchFamily="49" charset="-122"/>
              </a:rPr>
              <a:t>－讲</a:t>
            </a:r>
            <a:endParaRPr kumimoji="1" lang="zh-CN" altLang="en-US" sz="16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7175" name="文本框 6"/>
          <p:cNvSpPr txBox="1">
            <a:spLocks noChangeArrowheads="1"/>
          </p:cNvSpPr>
          <p:nvPr/>
        </p:nvSpPr>
        <p:spPr bwMode="auto">
          <a:xfrm>
            <a:off x="415925" y="-84138"/>
            <a:ext cx="1663700" cy="537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900" b="1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感悟新知</a:t>
            </a:r>
            <a:endParaRPr lang="zh-CN" altLang="en-US" sz="2900" b="1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7176" name="AutoShape 11"/>
          <p:cNvSpPr>
            <a:spLocks noChangeArrowheads="1"/>
          </p:cNvSpPr>
          <p:nvPr/>
        </p:nvSpPr>
        <p:spPr bwMode="gray">
          <a:xfrm>
            <a:off x="1873250" y="762000"/>
            <a:ext cx="576263" cy="582613"/>
          </a:xfrm>
          <a:prstGeom prst="diamond">
            <a:avLst/>
          </a:prstGeom>
          <a:solidFill>
            <a:srgbClr val="F4BE96"/>
          </a:solidFill>
          <a:ln w="38100">
            <a:solidFill>
              <a:schemeClr val="bg1"/>
            </a:solidFill>
            <a:miter lim="800000"/>
          </a:ln>
          <a:effectLst>
            <a:outerShdw sy="50000" rotWithShape="0">
              <a:srgbClr val="808080">
                <a:alpha val="50000"/>
              </a:srgb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ko-KR" sz="2800" b="1">
                <a:solidFill>
                  <a:srgbClr val="FFFFFF"/>
                </a:solidFill>
                <a:latin typeface="Calibri" panose="020f0502020204030204" pitchFamily="34" charset="0"/>
                <a:ea typeface="Gulim" panose="020b0600000101010101" pitchFamily="34" charset="-127"/>
              </a:rPr>
              <a:t>1</a:t>
            </a:r>
            <a:endParaRPr lang="en-US" altLang="ko-KR" sz="2800" b="1">
              <a:solidFill>
                <a:srgbClr val="FFFFFF"/>
              </a:solidFill>
              <a:latin typeface="Calibri" panose="020f0502020204030204" pitchFamily="34" charset="0"/>
              <a:ea typeface="Gulim" panose="020b0600000101010101" pitchFamily="34" charset="-127"/>
            </a:endParaRPr>
          </a:p>
        </p:txBody>
      </p:sp>
      <p:sp>
        <p:nvSpPr>
          <p:cNvPr id="7177" name="文本框 28"/>
          <p:cNvSpPr txBox="1">
            <a:spLocks noChangeArrowheads="1"/>
          </p:cNvSpPr>
          <p:nvPr/>
        </p:nvSpPr>
        <p:spPr bwMode="auto">
          <a:xfrm>
            <a:off x="2593975" y="823913"/>
            <a:ext cx="1257300" cy="4914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600" b="1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圆周角</a:t>
            </a:r>
            <a:endParaRPr lang="zh-CN" altLang="en-US" sz="2600" b="1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3" name="TextBox 13"/>
          <p:cNvSpPr txBox="1"/>
          <p:nvPr/>
        </p:nvSpPr>
        <p:spPr bwMode="auto">
          <a:xfrm>
            <a:off x="611188" y="1497013"/>
            <a:ext cx="7894637" cy="2306955"/>
          </a:xfrm>
          <a:prstGeom prst="rect">
            <a:avLst/>
          </a:prstGeom>
          <a:noFill/>
          <a:ln w="0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58775" indent="-358775">
              <a:lnSpc>
                <a:spcPct val="150000"/>
              </a:lnSpc>
              <a:buFontTx/>
              <a:buNone/>
              <a:defRPr/>
            </a:pPr>
            <a:r>
              <a:rPr lang="en-US" altLang="zh-CN" sz="2400" b="1">
                <a:latin typeface="Times New Roman" panose="02020603050405020304" pitchFamily="18" charset="0"/>
              </a:rPr>
              <a:t>1. </a:t>
            </a:r>
            <a:r>
              <a:rPr lang="zh-CN" altLang="en-US" sz="2400" b="1">
                <a:latin typeface="Times New Roman" panose="02020603050405020304" pitchFamily="18" charset="0"/>
              </a:rPr>
              <a:t>圆周角的定义 </a:t>
            </a:r>
            <a:r>
              <a:rPr lang="zh-CN" altLang="en-US" sz="2400" b="1" smtClean="0">
                <a:latin typeface="Times New Roman" panose="02020603050405020304" pitchFamily="18" charset="0"/>
              </a:rPr>
              <a:t>  顶点</a:t>
            </a:r>
            <a:r>
              <a:rPr lang="zh-CN" altLang="en-US" sz="2400" b="1">
                <a:latin typeface="Times New Roman" panose="02020603050405020304" pitchFamily="18" charset="0"/>
              </a:rPr>
              <a:t>在圆上，两边分别与圆还有另一个交点</a:t>
            </a:r>
            <a:r>
              <a:rPr lang="zh-CN" altLang="en-US" sz="2400" b="1" smtClean="0">
                <a:latin typeface="Times New Roman" panose="02020603050405020304" pitchFamily="18" charset="0"/>
              </a:rPr>
              <a:t>，像</a:t>
            </a:r>
            <a:r>
              <a:rPr lang="zh-CN" altLang="en-US" sz="2400" b="1">
                <a:latin typeface="Times New Roman" panose="02020603050405020304" pitchFamily="18" charset="0"/>
              </a:rPr>
              <a:t>这样的角，叫做圆周角</a:t>
            </a:r>
            <a:r>
              <a:rPr lang="en-US" altLang="zh-CN" sz="2400" b="1">
                <a:latin typeface="Times New Roman" panose="02020603050405020304" pitchFamily="18" charset="0"/>
              </a:rPr>
              <a:t>.</a:t>
            </a:r>
            <a:endParaRPr lang="en-US" altLang="zh-CN" sz="2400" b="1">
              <a:latin typeface="Times New Roman" panose="02020603050405020304" pitchFamily="18" charset="0"/>
            </a:endParaRPr>
          </a:p>
          <a:p>
            <a:pPr marL="358775">
              <a:lnSpc>
                <a:spcPct val="150000"/>
              </a:lnSpc>
              <a:buFontTx/>
              <a:buNone/>
              <a:defRPr/>
            </a:pPr>
            <a:r>
              <a:rPr lang="zh-CN" altLang="en-US" sz="2400" b="1">
                <a:latin typeface="Times New Roman" panose="02020603050405020304" pitchFamily="18" charset="0"/>
              </a:rPr>
              <a:t>特征 </a:t>
            </a:r>
            <a:r>
              <a:rPr lang="zh-CN" altLang="en-US" sz="2400" b="1" smtClean="0">
                <a:latin typeface="Times New Roman" panose="02020603050405020304" pitchFamily="18" charset="0"/>
              </a:rPr>
              <a:t>  圆周角</a:t>
            </a:r>
            <a:r>
              <a:rPr lang="zh-CN" altLang="en-US" sz="2400" b="1">
                <a:latin typeface="Times New Roman" panose="02020603050405020304" pitchFamily="18" charset="0"/>
              </a:rPr>
              <a:t>必须满足两个条件：</a:t>
            </a:r>
            <a:endParaRPr lang="zh-CN" altLang="en-US" sz="2400" b="1">
              <a:latin typeface="Times New Roman" panose="02020603050405020304" pitchFamily="18" charset="0"/>
            </a:endParaRPr>
          </a:p>
          <a:p>
            <a:pPr marL="358775">
              <a:lnSpc>
                <a:spcPct val="150000"/>
              </a:lnSpc>
              <a:buFontTx/>
              <a:buNone/>
              <a:defRPr/>
            </a:pPr>
            <a:r>
              <a:rPr lang="zh-CN" altLang="en-US" sz="2400" b="1">
                <a:latin typeface="Times New Roman" panose="02020603050405020304" pitchFamily="18" charset="0"/>
              </a:rPr>
              <a:t>①顶点在圆上；②两边都和圆相交</a:t>
            </a:r>
            <a:r>
              <a:rPr lang="en-US" altLang="zh-CN" sz="2400" b="1">
                <a:latin typeface="Times New Roman" panose="02020603050405020304" pitchFamily="18" charset="0"/>
              </a:rPr>
              <a:t>.</a:t>
            </a:r>
            <a:endParaRPr lang="ko-KR" altLang="en-US" sz="2400" b="1">
              <a:latin typeface="Times New Roman" panose="02020603050405020304" pitchFamily="18" charset="0"/>
              <a:ea typeface="+mn-ea"/>
            </a:endParaRPr>
          </a:p>
        </p:txBody>
      </p:sp>
      <p:sp>
        <p:nvSpPr>
          <p:cNvPr id="2" name="圆角矩形 1"/>
          <p:cNvSpPr/>
          <p:nvPr/>
        </p:nvSpPr>
        <p:spPr>
          <a:xfrm>
            <a:off x="4449763" y="2211388"/>
            <a:ext cx="936625" cy="360362"/>
          </a:xfrm>
          <a:prstGeom prst="roundRect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cxnSp>
        <p:nvCxnSpPr>
          <p:cNvPr id="4" name="曲线连接符 3"/>
          <p:cNvCxnSpPr/>
          <p:nvPr/>
        </p:nvCxnSpPr>
        <p:spPr>
          <a:xfrm rot="16200000" flipH="1">
            <a:off x="4853049" y="2636775"/>
            <a:ext cx="1512168" cy="1382117"/>
          </a:xfrm>
          <a:prstGeom prst="curvedConnector3">
            <a:avLst>
              <a:gd name="adj1" fmla="val 22143"/>
            </a:avLst>
          </a:prstGeom>
          <a:ln w="254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矩形 31"/>
          <p:cNvSpPr/>
          <p:nvPr/>
        </p:nvSpPr>
        <p:spPr>
          <a:xfrm>
            <a:off x="7546975" y="738188"/>
            <a:ext cx="1116013" cy="26193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 cmpd="sng">
            <a:solidFill>
              <a:schemeClr val="tx2">
                <a:lumMod val="40000"/>
                <a:lumOff val="6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fontAlgn="auto" hangingPunct="0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  <p:sp>
        <p:nvSpPr>
          <p:cNvPr id="8195" name="文本框 22"/>
          <p:cNvSpPr txBox="1">
            <a:spLocks noChangeArrowheads="1"/>
          </p:cNvSpPr>
          <p:nvPr/>
        </p:nvSpPr>
        <p:spPr bwMode="auto">
          <a:xfrm>
            <a:off x="7669213" y="700088"/>
            <a:ext cx="899160" cy="337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kumimoji="1" lang="zh-CN" altLang="en-US" sz="1600" b="1">
                <a:latin typeface="楷体" panose="02010609060101010101" pitchFamily="49" charset="-122"/>
                <a:ea typeface="楷体" panose="02010609060101010101" pitchFamily="49" charset="-122"/>
              </a:rPr>
              <a:t>知</a:t>
            </a:r>
            <a:r>
              <a:rPr kumimoji="1" lang="en-US" altLang="zh-CN" sz="1600" b="1">
                <a:latin typeface="楷体" panose="02010609060101010101" pitchFamily="49" charset="-122"/>
                <a:ea typeface="楷体" panose="02010609060101010101" pitchFamily="49" charset="-122"/>
              </a:rPr>
              <a:t>1</a:t>
            </a:r>
            <a:r>
              <a:rPr kumimoji="1" lang="zh-CN" altLang="en-US" sz="1600" b="1">
                <a:latin typeface="楷体" panose="02010609060101010101" pitchFamily="49" charset="-122"/>
                <a:ea typeface="楷体" panose="02010609060101010101" pitchFamily="49" charset="-122"/>
              </a:rPr>
              <a:t>－讲</a:t>
            </a:r>
            <a:endParaRPr kumimoji="1" lang="zh-CN" altLang="en-US" sz="16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8196" name="文本框 6"/>
          <p:cNvSpPr txBox="1">
            <a:spLocks noChangeArrowheads="1"/>
          </p:cNvSpPr>
          <p:nvPr/>
        </p:nvSpPr>
        <p:spPr bwMode="auto">
          <a:xfrm>
            <a:off x="415925" y="-84138"/>
            <a:ext cx="1663700" cy="537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900" b="1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感悟新知</a:t>
            </a:r>
            <a:endParaRPr lang="zh-CN" altLang="en-US" sz="2900" b="1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6" name="Rectangle 1"/>
          <p:cNvSpPr>
            <a:spLocks noChangeArrowheads="1"/>
          </p:cNvSpPr>
          <p:nvPr/>
        </p:nvSpPr>
        <p:spPr bwMode="auto">
          <a:xfrm>
            <a:off x="611188" y="809241"/>
            <a:ext cx="7200900" cy="11988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defPPr>
              <a:defRPr lang="zh-CN"/>
            </a:defPPr>
            <a:lvl1pPr marL="357505" indent="-357505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defRPr/>
            </a:pPr>
            <a:r>
              <a:rPr lang="zh-CN" altLang="en-US" sz="2400" b="1">
                <a:latin typeface="Times New Roman" panose="02020603050405020304" pitchFamily="18" charset="0"/>
                <a:ea typeface="楷体" panose="02010609060101010101" pitchFamily="49" charset="-122"/>
              </a:rPr>
              <a:t>特别提醒</a:t>
            </a:r>
            <a:endParaRPr lang="zh-CN" altLang="en-US" sz="2400" b="1">
              <a:latin typeface="Times New Roman" panose="02020603050405020304" pitchFamily="18" charset="0"/>
              <a:ea typeface="楷体" panose="02010609060101010101" pitchFamily="49" charset="-122"/>
            </a:endParaRPr>
          </a:p>
          <a:p>
            <a:pPr marL="0" indent="541655" eaLnBrk="1" hangingPunct="1">
              <a:lnSpc>
                <a:spcPct val="150000"/>
              </a:lnSpc>
              <a:defRPr/>
            </a:pPr>
            <a:r>
              <a:rPr lang="zh-CN" altLang="en-US" sz="2400" b="1">
                <a:solidFill>
                  <a:srgbClr val="00B0F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圆心角与圆周角</a:t>
            </a:r>
            <a:r>
              <a:rPr lang="zh-CN" altLang="en-US" sz="2400" b="1" smtClean="0">
                <a:solidFill>
                  <a:srgbClr val="00B0F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的区别</a:t>
            </a:r>
            <a:r>
              <a:rPr lang="zh-CN" altLang="en-US" sz="2400" b="1">
                <a:solidFill>
                  <a:srgbClr val="00B0F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与联系：</a:t>
            </a:r>
            <a:endParaRPr lang="en-US" altLang="zh-CN" sz="2400" b="1" smtClean="0">
              <a:solidFill>
                <a:srgbClr val="00B0F0"/>
              </a:solidFill>
              <a:latin typeface="Times New Roman" panose="02020603050405020304" pitchFamily="18" charset="0"/>
              <a:ea typeface="楷体" panose="02010609060101010101" pitchFamily="49" charset="-122"/>
            </a:endParaRPr>
          </a:p>
        </p:txBody>
      </p:sp>
      <p:graphicFrame>
        <p:nvGraphicFramePr>
          <p:cNvPr id="2" name="表格 1"/>
          <p:cNvGraphicFramePr>
            <a:graphicFrameLocks noGrp="1"/>
          </p:cNvGraphicFramePr>
          <p:nvPr/>
        </p:nvGraphicFramePr>
        <p:xfrm>
          <a:off x="1080088" y="2042947"/>
          <a:ext cx="6732000" cy="219444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72000"/>
                <a:gridCol w="2772000"/>
                <a:gridCol w="2988000"/>
              </a:tblGrid>
              <a:tr h="426587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400" b="1" kern="1200" smtClean="0">
                          <a:solidFill>
                            <a:srgbClr val="00B0F0"/>
                          </a:solidFill>
                          <a:latin typeface="Times New Roman" panose="02020603050405020304" pitchFamily="18" charset="0"/>
                          <a:ea typeface="楷体" panose="02010609060101010101" pitchFamily="49" charset="-122"/>
                          <a:cs typeface="+mn-cs"/>
                        </a:rPr>
                        <a:t>名称</a:t>
                      </a:r>
                      <a:endParaRPr lang="zh-CN" altLang="en-US" sz="2400" b="1" kern="1200">
                        <a:solidFill>
                          <a:srgbClr val="00B0F0"/>
                        </a:solidFill>
                        <a:latin typeface="Times New Roman" panose="02020603050405020304" pitchFamily="18" charset="0"/>
                        <a:ea typeface="楷体" panose="02010609060101010101" pitchFamily="49" charset="-122"/>
                        <a:cs typeface="+mn-cs"/>
                      </a:endParaRPr>
                    </a:p>
                  </a:txBody>
                  <a:tcPr marL="91448" marR="91448" marT="45706" marB="45706"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400" b="1" kern="1200" smtClean="0">
                          <a:solidFill>
                            <a:srgbClr val="00B0F0"/>
                          </a:solidFill>
                          <a:latin typeface="Times New Roman" panose="02020603050405020304" pitchFamily="18" charset="0"/>
                          <a:ea typeface="楷体" panose="02010609060101010101" pitchFamily="49" charset="-122"/>
                          <a:cs typeface="+mn-cs"/>
                        </a:rPr>
                        <a:t>圆心角</a:t>
                      </a:r>
                      <a:endParaRPr lang="zh-CN" altLang="en-US" sz="2400" b="1" kern="1200">
                        <a:solidFill>
                          <a:srgbClr val="00B0F0"/>
                        </a:solidFill>
                        <a:latin typeface="Times New Roman" panose="02020603050405020304" pitchFamily="18" charset="0"/>
                        <a:ea typeface="楷体" panose="02010609060101010101" pitchFamily="49" charset="-122"/>
                        <a:cs typeface="+mn-cs"/>
                      </a:endParaRPr>
                    </a:p>
                  </a:txBody>
                  <a:tcPr marL="91448" marR="91448" marT="45706" marB="45706"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400" b="1" kern="1200" smtClean="0">
                          <a:solidFill>
                            <a:srgbClr val="00B0F0"/>
                          </a:solidFill>
                          <a:latin typeface="Times New Roman" panose="02020603050405020304" pitchFamily="18" charset="0"/>
                          <a:ea typeface="楷体" panose="02010609060101010101" pitchFamily="49" charset="-122"/>
                          <a:cs typeface="+mn-cs"/>
                        </a:rPr>
                        <a:t>圆周角</a:t>
                      </a:r>
                      <a:endParaRPr lang="zh-CN" altLang="en-US" sz="2400" b="1" kern="1200">
                        <a:solidFill>
                          <a:srgbClr val="00B0F0"/>
                        </a:solidFill>
                        <a:latin typeface="Times New Roman" panose="02020603050405020304" pitchFamily="18" charset="0"/>
                        <a:ea typeface="楷体" panose="02010609060101010101" pitchFamily="49" charset="-122"/>
                        <a:cs typeface="+mn-cs"/>
                      </a:endParaRPr>
                    </a:p>
                  </a:txBody>
                  <a:tcPr marL="91448" marR="91448" marT="45706" marB="45706" anchor="ctr"/>
                </a:tc>
              </a:tr>
              <a:tr h="426587">
                <a:tc rowSpan="2"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400" b="1" kern="1200" smtClean="0">
                          <a:solidFill>
                            <a:srgbClr val="00B0F0"/>
                          </a:solidFill>
                          <a:latin typeface="Times New Roman" panose="02020603050405020304" pitchFamily="18" charset="0"/>
                          <a:ea typeface="楷体" panose="02010609060101010101" pitchFamily="49" charset="-122"/>
                          <a:cs typeface="+mn-cs"/>
                        </a:rPr>
                        <a:t>区别</a:t>
                      </a:r>
                      <a:endParaRPr lang="zh-CN" altLang="en-US" sz="2400" b="1" kern="1200">
                        <a:solidFill>
                          <a:srgbClr val="00B0F0"/>
                        </a:solidFill>
                        <a:latin typeface="Times New Roman" panose="02020603050405020304" pitchFamily="18" charset="0"/>
                        <a:ea typeface="楷体" panose="02010609060101010101" pitchFamily="49" charset="-122"/>
                        <a:cs typeface="+mn-cs"/>
                      </a:endParaRPr>
                    </a:p>
                  </a:txBody>
                  <a:tcPr marL="91448" marR="91448" marT="45706" marB="45706"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400" b="1" kern="1200" smtClean="0">
                          <a:solidFill>
                            <a:srgbClr val="00B0F0"/>
                          </a:solidFill>
                          <a:latin typeface="Times New Roman" panose="02020603050405020304" pitchFamily="18" charset="0"/>
                          <a:ea typeface="楷体" panose="02010609060101010101" pitchFamily="49" charset="-122"/>
                          <a:cs typeface="+mn-cs"/>
                        </a:rPr>
                        <a:t>顶点在圆心</a:t>
                      </a:r>
                      <a:endParaRPr lang="zh-CN" altLang="en-US" sz="2400" b="1" kern="1200">
                        <a:solidFill>
                          <a:srgbClr val="00B0F0"/>
                        </a:solidFill>
                        <a:latin typeface="Times New Roman" panose="02020603050405020304" pitchFamily="18" charset="0"/>
                        <a:ea typeface="楷体" panose="02010609060101010101" pitchFamily="49" charset="-122"/>
                        <a:cs typeface="+mn-cs"/>
                      </a:endParaRPr>
                    </a:p>
                  </a:txBody>
                  <a:tcPr marL="91448" marR="91448" marT="45706" marB="45706"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400" b="1" kern="1200" smtClean="0">
                          <a:solidFill>
                            <a:srgbClr val="00B0F0"/>
                          </a:solidFill>
                          <a:latin typeface="Times New Roman" panose="02020603050405020304" pitchFamily="18" charset="0"/>
                          <a:ea typeface="楷体" panose="02010609060101010101" pitchFamily="49" charset="-122"/>
                          <a:cs typeface="+mn-cs"/>
                        </a:rPr>
                        <a:t>顶点在圆上</a:t>
                      </a:r>
                      <a:endParaRPr lang="zh-CN" altLang="en-US" sz="2400" b="1" kern="1200">
                        <a:solidFill>
                          <a:srgbClr val="00B0F0"/>
                        </a:solidFill>
                        <a:latin typeface="Times New Roman" panose="02020603050405020304" pitchFamily="18" charset="0"/>
                        <a:ea typeface="楷体" panose="02010609060101010101" pitchFamily="49" charset="-122"/>
                        <a:cs typeface="+mn-cs"/>
                      </a:endParaRPr>
                    </a:p>
                  </a:txBody>
                  <a:tcPr marL="91448" marR="91448" marT="45706" marB="45706" anchor="ctr"/>
                </a:tc>
              </a:tr>
              <a:tr h="761763">
                <a:tc vMerge="1">
                  <a:txBody>
                    <a:bodyPr vert="horz" wrap="square"/>
                    <a:lstStyle/>
                    <a:p/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400" b="1" kern="1200" smtClean="0">
                          <a:solidFill>
                            <a:srgbClr val="00B0F0"/>
                          </a:solidFill>
                          <a:latin typeface="Times New Roman" panose="02020603050405020304" pitchFamily="18" charset="0"/>
                          <a:ea typeface="楷体" panose="02010609060101010101" pitchFamily="49" charset="-122"/>
                          <a:cs typeface="+mn-cs"/>
                        </a:rPr>
                        <a:t>在同圆中，一条弧所对的圆心角唯一</a:t>
                      </a:r>
                      <a:endParaRPr lang="zh-CN" altLang="en-US" sz="2400" b="1" kern="1200">
                        <a:solidFill>
                          <a:srgbClr val="00B0F0"/>
                        </a:solidFill>
                        <a:latin typeface="Times New Roman" panose="02020603050405020304" pitchFamily="18" charset="0"/>
                        <a:ea typeface="楷体" panose="02010609060101010101" pitchFamily="49" charset="-122"/>
                        <a:cs typeface="+mn-cs"/>
                      </a:endParaRPr>
                    </a:p>
                  </a:txBody>
                  <a:tcPr marL="91448" marR="91448" marT="45706" marB="45706" anchor="ctr"/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400" b="1" kern="1200" smtClean="0">
                          <a:solidFill>
                            <a:srgbClr val="00B0F0"/>
                          </a:solidFill>
                          <a:latin typeface="Times New Roman" panose="02020603050405020304" pitchFamily="18" charset="0"/>
                          <a:ea typeface="楷体" panose="02010609060101010101" pitchFamily="49" charset="-122"/>
                          <a:cs typeface="+mn-cs"/>
                        </a:rPr>
                        <a:t>在同圆中，一条弧所对的圆周角有无数个</a:t>
                      </a:r>
                      <a:endParaRPr lang="zh-CN" altLang="en-US" sz="2400" b="1" kern="1200">
                        <a:solidFill>
                          <a:srgbClr val="00B0F0"/>
                        </a:solidFill>
                        <a:latin typeface="Times New Roman" panose="02020603050405020304" pitchFamily="18" charset="0"/>
                        <a:ea typeface="楷体" panose="02010609060101010101" pitchFamily="49" charset="-122"/>
                        <a:cs typeface="+mn-cs"/>
                      </a:endParaRPr>
                    </a:p>
                  </a:txBody>
                  <a:tcPr marL="91448" marR="91448" marT="45706" marB="45706" anchor="ctr"/>
                </a:tc>
              </a:tr>
              <a:tr h="426587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400" b="1" kern="1200" smtClean="0">
                          <a:solidFill>
                            <a:srgbClr val="00B0F0"/>
                          </a:solidFill>
                          <a:latin typeface="Times New Roman" panose="02020603050405020304" pitchFamily="18" charset="0"/>
                          <a:ea typeface="楷体" panose="02010609060101010101" pitchFamily="49" charset="-122"/>
                          <a:cs typeface="+mn-cs"/>
                        </a:rPr>
                        <a:t>联系</a:t>
                      </a:r>
                      <a:endParaRPr lang="zh-CN" altLang="en-US" sz="2400" b="1" kern="1200">
                        <a:solidFill>
                          <a:srgbClr val="00B0F0"/>
                        </a:solidFill>
                        <a:latin typeface="Times New Roman" panose="02020603050405020304" pitchFamily="18" charset="0"/>
                        <a:ea typeface="楷体" panose="02010609060101010101" pitchFamily="49" charset="-122"/>
                        <a:cs typeface="+mn-cs"/>
                      </a:endParaRPr>
                    </a:p>
                  </a:txBody>
                  <a:tcPr marL="91448" marR="91448" marT="45706" marB="45706" anchor="ctr"/>
                </a:tc>
                <a:tc gridSpan="2"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400" b="1" kern="1200" smtClean="0">
                          <a:solidFill>
                            <a:srgbClr val="00B0F0"/>
                          </a:solidFill>
                          <a:latin typeface="Times New Roman" panose="02020603050405020304" pitchFamily="18" charset="0"/>
                          <a:ea typeface="楷体" panose="02010609060101010101" pitchFamily="49" charset="-122"/>
                          <a:cs typeface="+mn-cs"/>
                        </a:rPr>
                        <a:t>两边都与圆相交</a:t>
                      </a:r>
                      <a:endParaRPr lang="zh-CN" altLang="en-US" sz="2400" b="1" kern="1200">
                        <a:solidFill>
                          <a:srgbClr val="00B0F0"/>
                        </a:solidFill>
                        <a:latin typeface="Times New Roman" panose="02020603050405020304" pitchFamily="18" charset="0"/>
                        <a:ea typeface="楷体" panose="02010609060101010101" pitchFamily="49" charset="-122"/>
                        <a:cs typeface="+mn-cs"/>
                      </a:endParaRPr>
                    </a:p>
                  </a:txBody>
                  <a:tcPr marL="91448" marR="91448" marT="45706" marB="45706" anchor="ctr"/>
                </a:tc>
                <a:tc hMerge="1">
                  <a:txBody>
                    <a:bodyPr vert="horz" wrap="square"/>
                    <a:lstStyle/>
                    <a:p/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矩形 31"/>
          <p:cNvSpPr/>
          <p:nvPr/>
        </p:nvSpPr>
        <p:spPr>
          <a:xfrm>
            <a:off x="7546975" y="738188"/>
            <a:ext cx="1116013" cy="26193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 cmpd="sng">
            <a:solidFill>
              <a:schemeClr val="tx2">
                <a:lumMod val="40000"/>
                <a:lumOff val="6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fontAlgn="auto" hangingPunct="0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  <p:sp>
        <p:nvSpPr>
          <p:cNvPr id="9219" name="文本框 22"/>
          <p:cNvSpPr txBox="1">
            <a:spLocks noChangeArrowheads="1"/>
          </p:cNvSpPr>
          <p:nvPr/>
        </p:nvSpPr>
        <p:spPr bwMode="auto">
          <a:xfrm>
            <a:off x="7669213" y="700088"/>
            <a:ext cx="899160" cy="337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kumimoji="1" lang="zh-CN" altLang="en-US" sz="1600" b="1">
                <a:latin typeface="楷体" panose="02010609060101010101" pitchFamily="49" charset="-122"/>
                <a:ea typeface="楷体" panose="02010609060101010101" pitchFamily="49" charset="-122"/>
              </a:rPr>
              <a:t>知</a:t>
            </a:r>
            <a:r>
              <a:rPr kumimoji="1" lang="en-US" altLang="zh-CN" sz="1600" b="1">
                <a:latin typeface="楷体" panose="02010609060101010101" pitchFamily="49" charset="-122"/>
                <a:ea typeface="楷体" panose="02010609060101010101" pitchFamily="49" charset="-122"/>
              </a:rPr>
              <a:t>1</a:t>
            </a:r>
            <a:r>
              <a:rPr kumimoji="1" lang="zh-CN" altLang="en-US" sz="1600" b="1">
                <a:latin typeface="楷体" panose="02010609060101010101" pitchFamily="49" charset="-122"/>
                <a:ea typeface="楷体" panose="02010609060101010101" pitchFamily="49" charset="-122"/>
              </a:rPr>
              <a:t>－讲</a:t>
            </a:r>
            <a:endParaRPr kumimoji="1" lang="zh-CN" altLang="en-US" sz="16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9220" name="文本框 6"/>
          <p:cNvSpPr txBox="1">
            <a:spLocks noChangeArrowheads="1"/>
          </p:cNvSpPr>
          <p:nvPr/>
        </p:nvSpPr>
        <p:spPr bwMode="auto">
          <a:xfrm>
            <a:off x="415925" y="-84138"/>
            <a:ext cx="1663700" cy="537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900" b="1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感悟新知</a:t>
            </a:r>
            <a:endParaRPr lang="zh-CN" altLang="en-US" sz="2900" b="1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mc:AlternateContent>
        <mc:Choice Requires="a14">
          <p:sp>
            <p:nvSpPr>
              <p:cNvPr id="8197" name="TextBox 26"/>
              <p:cNvSpPr txBox="1">
                <a:spLocks noChangeArrowheads="1"/>
              </p:cNvSpPr>
              <p:nvPr/>
            </p:nvSpPr>
            <p:spPr bwMode="auto">
              <a:xfrm>
                <a:off x="615950" y="915988"/>
                <a:ext cx="7921625" cy="373570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357505" indent="-357505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>
                  <a:lnSpc>
                    <a:spcPct val="150000"/>
                  </a:lnSpc>
                  <a:defRPr/>
                </a:pPr>
                <a:r>
                  <a:rPr lang="en-US" altLang="zh-CN" sz="2400" b="1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2. </a:t>
                </a:r>
                <a:r>
                  <a:rPr lang="zh-CN" altLang="en-US" sz="2400" b="1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圆周角定理   圆周角的度数等于它所对弧上的圆心角度数的一半</a:t>
                </a:r>
                <a:r>
                  <a:rPr lang="en-US" altLang="zh-CN" sz="2400" b="1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  <a:endParaRPr lang="en-US" altLang="zh-CN" sz="2400" b="1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indent="1905" eaLnBrk="1" hangingPunct="1">
                  <a:lnSpc>
                    <a:spcPct val="150000"/>
                  </a:lnSpc>
                  <a:defRPr/>
                </a:pPr>
                <a:r>
                  <a:rPr lang="zh-CN" altLang="en-US" sz="2400" b="1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如图</a:t>
                </a:r>
                <a:r>
                  <a:rPr lang="en-US" altLang="zh-CN" sz="2400" b="1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3-4-1</a:t>
                </a:r>
                <a:r>
                  <a:rPr lang="zh-CN" altLang="en-US" sz="2400" b="1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，∠ </a:t>
                </a:r>
                <a:r>
                  <a:rPr lang="en-US" altLang="zh-CN" sz="2400" b="1" i="1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ACB</a:t>
                </a:r>
                <a:r>
                  <a:rPr lang="en-US" altLang="zh-CN" sz="2400" b="1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=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 lang="en-US" altLang="zh-CN" sz="2400" b="1" i="1" smtClean="0">
                              <a:latin typeface="Cambria Math" panose="02040503050406030204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b"/>
                            </m:rPr>
                            <a:rPr lang="en-US" altLang="zh-CN" sz="2400" b="1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𝟏</m:t>
                          </m:r>
                        </m:num>
                        <m:den>
                          <m:r>
                            <m:rPr>
                              <m:sty m:val="b"/>
                            </m:rPr>
                            <a:rPr lang="en-US" altLang="zh-CN" sz="2400" b="1"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r>
                  <a:rPr lang="en-US" altLang="zh-CN" sz="2400" b="1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∠ </a:t>
                </a:r>
                <a:r>
                  <a:rPr lang="en-US" altLang="zh-CN" sz="2400" b="1" i="1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AOB</a:t>
                </a:r>
                <a:r>
                  <a:rPr lang="en-US" altLang="zh-CN" sz="2400" b="1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  <a:endParaRPr lang="en-US" altLang="zh-CN" sz="2400" b="1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indent="628650" eaLnBrk="1" hangingPunct="1">
                  <a:lnSpc>
                    <a:spcPct val="150000"/>
                  </a:lnSpc>
                  <a:defRPr/>
                </a:pPr>
                <a:r>
                  <a:rPr lang="zh-CN" altLang="en-US" sz="2400" b="1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特别警示：定理中的圆周角与圆心</a:t>
                </a:r>
                <a:endParaRPr lang="en-US" altLang="zh-CN" sz="2400" b="1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indent="3175" eaLnBrk="1" hangingPunct="1">
                  <a:lnSpc>
                    <a:spcPct val="150000"/>
                  </a:lnSpc>
                  <a:defRPr/>
                </a:pPr>
                <a:r>
                  <a:rPr lang="zh-CN" altLang="en-US" sz="2400" b="1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角是通过它们所对的</a:t>
                </a:r>
                <a:r>
                  <a:rPr lang="zh-CN" altLang="en-US" sz="2400" b="1" smtClean="0">
                    <a:solidFill>
                      <a:srgbClr val="00B0F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同一条弧</a:t>
                </a:r>
                <a:r>
                  <a:rPr lang="zh-CN" altLang="en-US" sz="2400" b="1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联系在一</a:t>
                </a:r>
                <a:endParaRPr lang="en-US" altLang="zh-CN" sz="2400" b="1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indent="3175" eaLnBrk="1" hangingPunct="1">
                  <a:lnSpc>
                    <a:spcPct val="150000"/>
                  </a:lnSpc>
                  <a:defRPr/>
                </a:pPr>
                <a:r>
                  <a:rPr lang="zh-CN" altLang="en-US" sz="2400" b="1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起的，故不能把同一条弧这个前提省略</a:t>
                </a:r>
                <a:r>
                  <a:rPr lang="en-US" altLang="zh-CN" sz="2400" b="1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.</a:t>
                </a:r>
                <a:endParaRPr lang="zh-CN" altLang="en-US" sz="2400" b="1" smtClean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8197" name="TextBox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615950" y="915988"/>
                <a:ext cx="7921625" cy="3735705"/>
              </a:xfrm>
              <a:prstGeom prst="rect">
                <a:avLst/>
              </a:prstGeom>
              <a:blipFill rotWithShape="1">
                <a:blip r:embed="rId2"/>
                <a:stretch>
                  <a:fillRect t="-9" b="9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222" name="Picture 9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81775" y="2211388"/>
            <a:ext cx="1590675" cy="2152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wipe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文本框 6"/>
          <p:cNvSpPr txBox="1">
            <a:spLocks noChangeArrowheads="1"/>
          </p:cNvSpPr>
          <p:nvPr/>
        </p:nvSpPr>
        <p:spPr bwMode="auto">
          <a:xfrm>
            <a:off x="415925" y="-84138"/>
            <a:ext cx="1663700" cy="537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900" b="1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感悟新知</a:t>
            </a:r>
            <a:endParaRPr lang="zh-CN" altLang="en-US" sz="2900" b="1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7546975" y="687536"/>
            <a:ext cx="1116013" cy="26193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 cmpd="sng">
            <a:solidFill>
              <a:schemeClr val="tx2">
                <a:lumMod val="40000"/>
                <a:lumOff val="6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fontAlgn="auto" hangingPunct="0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  <p:sp>
        <p:nvSpPr>
          <p:cNvPr id="10244" name="文本框 22"/>
          <p:cNvSpPr txBox="1">
            <a:spLocks noChangeArrowheads="1"/>
          </p:cNvSpPr>
          <p:nvPr/>
        </p:nvSpPr>
        <p:spPr bwMode="auto">
          <a:xfrm>
            <a:off x="7669213" y="649436"/>
            <a:ext cx="899160" cy="337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kumimoji="1" lang="zh-CN" altLang="en-US" sz="1600" b="1">
                <a:latin typeface="楷体" panose="02010609060101010101" pitchFamily="49" charset="-122"/>
                <a:ea typeface="楷体" panose="02010609060101010101" pitchFamily="49" charset="-122"/>
              </a:rPr>
              <a:t>知</a:t>
            </a:r>
            <a:r>
              <a:rPr kumimoji="1" lang="en-US" altLang="zh-CN" sz="1600" b="1">
                <a:latin typeface="楷体" panose="02010609060101010101" pitchFamily="49" charset="-122"/>
                <a:ea typeface="楷体" panose="02010609060101010101" pitchFamily="49" charset="-122"/>
              </a:rPr>
              <a:t>1</a:t>
            </a:r>
            <a:r>
              <a:rPr kumimoji="1" lang="zh-CN" altLang="en-US" sz="1600" b="1">
                <a:latin typeface="楷体" panose="02010609060101010101" pitchFamily="49" charset="-122"/>
                <a:ea typeface="楷体" panose="02010609060101010101" pitchFamily="49" charset="-122"/>
              </a:rPr>
              <a:t>－练</a:t>
            </a:r>
            <a:endParaRPr kumimoji="1" lang="zh-CN" altLang="en-US" sz="16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245" name="内容占位符 7"/>
          <p:cNvSpPr txBox="1">
            <a:spLocks noChangeArrowheads="1"/>
          </p:cNvSpPr>
          <p:nvPr/>
        </p:nvSpPr>
        <p:spPr bwMode="auto">
          <a:xfrm>
            <a:off x="1246188" y="973683"/>
            <a:ext cx="6710362" cy="11988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buFont typeface="Arial" pitchFamily="34" charset="0"/>
              <a:buNone/>
            </a:pPr>
            <a:r>
              <a:rPr lang="zh-CN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如图</a:t>
            </a:r>
            <a:r>
              <a:rPr lang="en-US" altLang="zh-CN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3-4-2</a:t>
            </a:r>
            <a:r>
              <a:rPr lang="zh-CN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，</a:t>
            </a:r>
            <a:r>
              <a:rPr lang="en-US" altLang="zh-CN" sz="2400" b="1" i="1">
                <a:latin typeface="Times New Roman" panose="02020603050405020304" pitchFamily="18" charset="0"/>
                <a:cs typeface="Times New Roman" panose="02020603050405020304" pitchFamily="18" charset="0"/>
              </a:rPr>
              <a:t>AB </a:t>
            </a:r>
            <a:r>
              <a:rPr lang="zh-CN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是⊙ </a:t>
            </a:r>
            <a:r>
              <a:rPr lang="en-US" altLang="zh-CN" sz="2400" b="1" i="1"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lang="en-US" altLang="zh-CN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zh-CN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的直径， 弦</a:t>
            </a:r>
            <a:r>
              <a:rPr lang="en-US" altLang="zh-CN" sz="2400" b="1" i="1">
                <a:latin typeface="Times New Roman" panose="02020603050405020304" pitchFamily="18" charset="0"/>
                <a:cs typeface="Times New Roman" panose="02020603050405020304" pitchFamily="18" charset="0"/>
              </a:rPr>
              <a:t>BC</a:t>
            </a:r>
            <a:r>
              <a:rPr lang="en-US" altLang="zh-CN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=</a:t>
            </a:r>
            <a:r>
              <a:rPr lang="en-US" altLang="zh-CN" sz="2400" b="1" i="1">
                <a:latin typeface="Times New Roman" panose="02020603050405020304" pitchFamily="18" charset="0"/>
                <a:cs typeface="Times New Roman" panose="02020603050405020304" pitchFamily="18" charset="0"/>
              </a:rPr>
              <a:t>BD</a:t>
            </a:r>
            <a:r>
              <a:rPr lang="zh-CN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， 若</a:t>
            </a:r>
            <a:endParaRPr lang="zh-CN" altLang="en-US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>
              <a:lnSpc>
                <a:spcPct val="150000"/>
              </a:lnSpc>
              <a:buFont typeface="Arial" pitchFamily="34" charset="0"/>
              <a:buNone/>
            </a:pPr>
            <a:r>
              <a:rPr lang="zh-CN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∠ </a:t>
            </a:r>
            <a:r>
              <a:rPr lang="en-US" altLang="zh-CN" sz="2400" b="1" i="1">
                <a:latin typeface="Times New Roman" panose="02020603050405020304" pitchFamily="18" charset="0"/>
                <a:cs typeface="Times New Roman" panose="02020603050405020304" pitchFamily="18" charset="0"/>
              </a:rPr>
              <a:t>BOD=</a:t>
            </a:r>
            <a:r>
              <a:rPr lang="en-US" altLang="zh-CN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50°</a:t>
            </a:r>
            <a:r>
              <a:rPr lang="zh-CN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，求∠ </a:t>
            </a:r>
            <a:r>
              <a:rPr lang="en-US" altLang="zh-CN" sz="2400" b="1" i="1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zh-CN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zh-CN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的度数</a:t>
            </a:r>
            <a:r>
              <a:rPr lang="en-US" altLang="zh-CN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zh-CN" altLang="en-US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0" name="任意多边形 19"/>
          <p:cNvSpPr/>
          <p:nvPr>
            <p:custDataLst>
              <p:tags r:id="rId3"/>
            </p:custDataLst>
          </p:nvPr>
        </p:nvSpPr>
        <p:spPr>
          <a:xfrm>
            <a:off x="427038" y="1095742"/>
            <a:ext cx="796925" cy="444500"/>
          </a:xfrm>
          <a:custGeom>
            <a:gdLst>
              <a:gd name="connsiteX0" fmla="*/ 0 w 1141940"/>
              <a:gd name="connsiteY0" fmla="*/ 0 h 714376"/>
              <a:gd name="connsiteX1" fmla="*/ 784752 w 1141940"/>
              <a:gd name="connsiteY1" fmla="*/ 0 h 714376"/>
              <a:gd name="connsiteX2" fmla="*/ 1141940 w 1141940"/>
              <a:gd name="connsiteY2" fmla="*/ 357188 h 714376"/>
              <a:gd name="connsiteX3" fmla="*/ 1141939 w 1141940"/>
              <a:gd name="connsiteY3" fmla="*/ 357188 h 714376"/>
              <a:gd name="connsiteX4" fmla="*/ 784751 w 1141940"/>
              <a:gd name="connsiteY4" fmla="*/ 714376 h 714376"/>
              <a:gd name="connsiteX5" fmla="*/ 244993 w 1141940"/>
              <a:gd name="connsiteY5" fmla="*/ 714376 h 7143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41940" h="714376">
                <a:moveTo>
                  <a:pt x="0" y="0"/>
                </a:moveTo>
                <a:lnTo>
                  <a:pt x="784752" y="0"/>
                </a:lnTo>
                <a:cubicBezTo>
                  <a:pt x="982021" y="0"/>
                  <a:pt x="1141940" y="159919"/>
                  <a:pt x="1141940" y="357188"/>
                </a:cubicBezTo>
                <a:lnTo>
                  <a:pt x="1141939" y="357188"/>
                </a:lnTo>
                <a:cubicBezTo>
                  <a:pt x="1141939" y="554457"/>
                  <a:pt x="982020" y="714376"/>
                  <a:pt x="784751" y="714376"/>
                </a:cubicBezTo>
                <a:lnTo>
                  <a:pt x="244993" y="714376"/>
                </a:lnTo>
                <a:close/>
              </a:path>
            </a:pathLst>
          </a:custGeom>
          <a:solidFill>
            <a:srgbClr val="E6844E">
              <a:alpha val="74000"/>
            </a:srgbClr>
          </a:solidFill>
        </p:spPr>
        <p:txBody>
          <a:bodyPr lIns="180000" anchor="ctr">
            <a:normAutofit fontScale="92500" lnSpcReduction="10000"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240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例 </a:t>
            </a:r>
            <a:r>
              <a:rPr lang="en-US" altLang="zh-CN" sz="240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</a:t>
            </a:r>
            <a:endParaRPr lang="zh-CN" altLang="en-US" sz="2400" err="1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8" name="矩形 2"/>
          <p:cNvSpPr>
            <a:spLocks noChangeArrowheads="1"/>
          </p:cNvSpPr>
          <p:nvPr/>
        </p:nvSpPr>
        <p:spPr bwMode="auto">
          <a:xfrm>
            <a:off x="1285875" y="2135733"/>
            <a:ext cx="3862388" cy="23069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2400" b="1">
                <a:latin typeface="黑体" panose="02010609060101010101" pitchFamily="49" charset="-122"/>
                <a:ea typeface="黑体" panose="02010609060101010101" pitchFamily="49" charset="-122"/>
              </a:rPr>
              <a:t>解题秘方：</a:t>
            </a:r>
            <a:r>
              <a:rPr lang="zh-CN" altLang="en-US" sz="2400" b="1">
                <a:latin typeface="Times New Roman" panose="02020603050405020304" pitchFamily="18" charset="0"/>
              </a:rPr>
              <a:t>连接</a:t>
            </a:r>
            <a:r>
              <a:rPr lang="en-US" altLang="zh-CN" sz="2400" b="1" i="1">
                <a:latin typeface="Times New Roman" panose="02020603050405020304" pitchFamily="18" charset="0"/>
              </a:rPr>
              <a:t>OC</a:t>
            </a:r>
            <a:r>
              <a:rPr lang="zh-CN" altLang="en-US" sz="2400" b="1">
                <a:latin typeface="Times New Roman" panose="02020603050405020304" pitchFamily="18" charset="0"/>
              </a:rPr>
              <a:t>，将求</a:t>
            </a:r>
            <a:r>
              <a:rPr lang="en-US" altLang="zh-CN" sz="2400" b="1" i="1">
                <a:latin typeface="Times New Roman" panose="02020603050405020304" pitchFamily="18" charset="0"/>
              </a:rPr>
              <a:t>BC</a:t>
            </a:r>
            <a:r>
              <a:rPr lang="zh-CN" altLang="en-US" sz="2400" b="1">
                <a:latin typeface="Times New Roman" panose="02020603050405020304" pitchFamily="18" charset="0"/>
              </a:rPr>
              <a:t>所对的圆周角的度数转化为求</a:t>
            </a:r>
            <a:r>
              <a:rPr lang="en-US" altLang="zh-CN" sz="2400" b="1" i="1">
                <a:latin typeface="Times New Roman" panose="02020603050405020304" pitchFamily="18" charset="0"/>
              </a:rPr>
              <a:t>BC</a:t>
            </a:r>
            <a:r>
              <a:rPr lang="zh-CN" altLang="en-US" sz="2400" b="1">
                <a:latin typeface="Times New Roman" panose="02020603050405020304" pitchFamily="18" charset="0"/>
              </a:rPr>
              <a:t>所对的圆心角的度数来解</a:t>
            </a:r>
            <a:r>
              <a:rPr lang="en-US" altLang="zh-CN" sz="2400" b="1">
                <a:latin typeface="Times New Roman" panose="02020603050405020304" pitchFamily="18" charset="0"/>
              </a:rPr>
              <a:t>. </a:t>
            </a:r>
            <a:endParaRPr lang="zh-CN" altLang="en-US" sz="2400">
              <a:latin typeface="Times New Roman" panose="02020603050405020304" pitchFamily="18" charset="0"/>
            </a:endParaRPr>
          </a:p>
        </p:txBody>
      </p:sp>
      <p:pic>
        <p:nvPicPr>
          <p:cNvPr id="10248" name="Picture 8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69000" y="2567409"/>
            <a:ext cx="1700213" cy="1717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矩形 2"/>
          <p:cNvSpPr>
            <a:spLocks noChangeArrowheads="1"/>
          </p:cNvSpPr>
          <p:nvPr/>
        </p:nvSpPr>
        <p:spPr bwMode="auto">
          <a:xfrm>
            <a:off x="1341438" y="2423071"/>
            <a:ext cx="488950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US" altLang="zh-CN" sz="2400" b="1">
                <a:solidFill>
                  <a:srgbClr val="000000"/>
                </a:solidFill>
                <a:latin typeface="Times New Roman" panose="02020603050405020304" pitchFamily="18" charset="0"/>
              </a:rPr>
              <a:t>︵</a:t>
            </a:r>
            <a:endParaRPr lang="zh-CN" altLang="en-US" sz="240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2" name="矩形 11"/>
          <p:cNvSpPr>
            <a:spLocks noChangeArrowheads="1"/>
          </p:cNvSpPr>
          <p:nvPr/>
        </p:nvSpPr>
        <p:spPr bwMode="auto">
          <a:xfrm>
            <a:off x="2282825" y="2980283"/>
            <a:ext cx="488950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US" altLang="zh-CN" sz="2400" b="1">
                <a:solidFill>
                  <a:srgbClr val="000000"/>
                </a:solidFill>
                <a:latin typeface="Times New Roman" panose="02020603050405020304" pitchFamily="18" charset="0"/>
              </a:rPr>
              <a:t>︵</a:t>
            </a:r>
            <a:endParaRPr lang="zh-CN" altLang="en-US" sz="240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3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文本框 6"/>
          <p:cNvSpPr txBox="1">
            <a:spLocks noChangeArrowheads="1"/>
          </p:cNvSpPr>
          <p:nvPr/>
        </p:nvSpPr>
        <p:spPr bwMode="auto">
          <a:xfrm>
            <a:off x="415925" y="-84138"/>
            <a:ext cx="1663700" cy="537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900" b="1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感悟新知</a:t>
            </a:r>
            <a:endParaRPr lang="zh-CN" altLang="en-US" sz="2900" b="1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7546975" y="593725"/>
            <a:ext cx="1116013" cy="26193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 cmpd="sng">
            <a:solidFill>
              <a:schemeClr val="tx2">
                <a:lumMod val="40000"/>
                <a:lumOff val="6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fontAlgn="auto" hangingPunct="0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  <p:sp>
        <p:nvSpPr>
          <p:cNvPr id="11268" name="文本框 22"/>
          <p:cNvSpPr txBox="1">
            <a:spLocks noChangeArrowheads="1"/>
          </p:cNvSpPr>
          <p:nvPr/>
        </p:nvSpPr>
        <p:spPr bwMode="auto">
          <a:xfrm>
            <a:off x="7669213" y="555625"/>
            <a:ext cx="899160" cy="337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kumimoji="1" lang="zh-CN" altLang="en-US" sz="1600" b="1">
                <a:latin typeface="楷体" panose="02010609060101010101" pitchFamily="49" charset="-122"/>
                <a:ea typeface="楷体" panose="02010609060101010101" pitchFamily="49" charset="-122"/>
              </a:rPr>
              <a:t>知</a:t>
            </a:r>
            <a:r>
              <a:rPr kumimoji="1" lang="en-US" altLang="zh-CN" sz="1600" b="1">
                <a:latin typeface="楷体" panose="02010609060101010101" pitchFamily="49" charset="-122"/>
                <a:ea typeface="楷体" panose="02010609060101010101" pitchFamily="49" charset="-122"/>
              </a:rPr>
              <a:t>1</a:t>
            </a:r>
            <a:r>
              <a:rPr kumimoji="1" lang="zh-CN" altLang="en-US" sz="1600" b="1">
                <a:latin typeface="楷体" panose="02010609060101010101" pitchFamily="49" charset="-122"/>
                <a:ea typeface="楷体" panose="02010609060101010101" pitchFamily="49" charset="-122"/>
              </a:rPr>
              <a:t>－练</a:t>
            </a:r>
            <a:endParaRPr kumimoji="1" lang="zh-CN" altLang="en-US" sz="16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mc:AlternateContent>
        <mc:Choice Requires="a14">
          <p:sp>
            <p:nvSpPr>
              <p:cNvPr id="9" name="矩形 8"/>
              <p:cNvSpPr>
                <a:spLocks noChangeArrowheads="1"/>
              </p:cNvSpPr>
              <p:nvPr/>
            </p:nvSpPr>
            <p:spPr bwMode="auto">
              <a:xfrm>
                <a:off x="1115616" y="1131888"/>
                <a:ext cx="4897438" cy="262763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742950" indent="-28575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11430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6002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2057400" indent="-228600" algn="l" rtl="0" eaLnBrk="0" fontAlgn="base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eaLnBrk="1" hangingPunct="1">
                  <a:lnSpc>
                    <a:spcPct val="150000"/>
                  </a:lnSpc>
                </a:pPr>
                <a:r>
                  <a:rPr lang="zh-CN" altLang="en-US" sz="2400" b="1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解：连接</a:t>
                </a:r>
                <a:r>
                  <a:rPr lang="en-US" altLang="zh-CN" sz="2400" b="1" i="1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OC</a:t>
                </a:r>
                <a:r>
                  <a:rPr lang="zh-CN" altLang="en-US" sz="2400" b="1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，如图</a:t>
                </a:r>
                <a:r>
                  <a:rPr lang="en-US" altLang="zh-CN" sz="2400" b="1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3-4-2.</a:t>
                </a:r>
                <a:endParaRPr lang="en-US" altLang="zh-CN" sz="2400" b="1">
                  <a:solidFill>
                    <a:srgbClr val="FF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eaLnBrk="1" hangingPunct="1">
                  <a:lnSpc>
                    <a:spcPct val="150000"/>
                  </a:lnSpc>
                </a:pPr>
                <a:r>
                  <a:rPr lang="en-US" altLang="zh-CN" sz="2400" b="1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∵ </a:t>
                </a:r>
                <a:r>
                  <a:rPr lang="en-US" altLang="zh-CN" sz="2400" b="1" i="1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BC</a:t>
                </a:r>
                <a:r>
                  <a:rPr lang="en-US" altLang="zh-CN" sz="2400" b="1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=</a:t>
                </a:r>
                <a:r>
                  <a:rPr lang="en-US" altLang="zh-CN" sz="2400" b="1" i="1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BD</a:t>
                </a:r>
                <a:r>
                  <a:rPr lang="zh-CN" altLang="en-US" sz="2400" b="1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，</a:t>
                </a:r>
                <a:endParaRPr lang="zh-CN" altLang="en-US" sz="2400" b="1">
                  <a:solidFill>
                    <a:srgbClr val="FF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eaLnBrk="1" hangingPunct="1">
                  <a:lnSpc>
                    <a:spcPct val="150000"/>
                  </a:lnSpc>
                </a:pPr>
                <a:r>
                  <a:rPr lang="zh-CN" altLang="en-US" sz="2400" b="1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∴∠ </a:t>
                </a:r>
                <a:r>
                  <a:rPr lang="en-US" altLang="zh-CN" sz="2400" b="1" i="1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BOC</a:t>
                </a:r>
                <a:r>
                  <a:rPr lang="en-US" altLang="zh-CN" sz="2400" b="1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= ∠ </a:t>
                </a:r>
                <a:r>
                  <a:rPr lang="en-US" altLang="zh-CN" sz="2400" b="1" i="1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BOD</a:t>
                </a:r>
                <a:r>
                  <a:rPr lang="en-US" altLang="zh-CN" sz="2400" b="1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=50°.</a:t>
                </a:r>
                <a:endParaRPr lang="en-US" altLang="zh-CN" sz="2400" b="1">
                  <a:solidFill>
                    <a:srgbClr val="FF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 eaLnBrk="1" hangingPunct="1">
                  <a:lnSpc>
                    <a:spcPct val="150000"/>
                  </a:lnSpc>
                </a:pPr>
                <a:r>
                  <a:rPr lang="en-US" altLang="zh-CN" sz="2400" b="1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∴∠ </a:t>
                </a:r>
                <a:r>
                  <a:rPr lang="en-US" altLang="zh-CN" sz="2400" b="1" i="1" smtClean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</a:t>
                </a:r>
                <a:r>
                  <a:rPr lang="en-US" altLang="zh-CN" sz="24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=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 lang="en-US" altLang="zh-CN" sz="2400" b="1" i="1" smtClean="0">
                              <a:solidFill>
                                <a:srgbClr val="FF0000"/>
                              </a:solidFill>
                              <a:latin typeface="Cambria Math" panose="02040503050406030204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b"/>
                            </m:rPr>
                            <a:rPr lang="en-US" altLang="zh-CN" sz="2400" b="1" smtClean="0">
                              <a:solidFill>
                                <a:srgbClr val="FF0000"/>
                              </a:solidFill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𝟏</m:t>
                          </m:r>
                        </m:num>
                        <m:den>
                          <m:r>
                            <m:rPr>
                              <m:sty m:val="b"/>
                            </m:rPr>
                            <a:rPr lang="en-US" altLang="zh-CN" sz="2400" b="1" smtClean="0">
                              <a:solidFill>
                                <a:srgbClr val="FF0000"/>
                              </a:solidFill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r>
                  <a:rPr lang="en-US" altLang="zh-CN" sz="2400" b="1" smtClean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∠</a:t>
                </a:r>
                <a:r>
                  <a:rPr lang="en-US" altLang="zh-CN" sz="2400" b="1" i="1" smtClean="0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BOC</a:t>
                </a:r>
                <a:r>
                  <a:rPr lang="en-US" altLang="zh-CN" sz="2400" b="1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= </a:t>
                </a:r>
                <a14:m>
                  <m:oMathPara>
                    <m:oMathParaPr>
                      <m:jc/>
                    </m:oMathParaPr>
                    <m:oMath>
                      <m:f>
                        <m:fPr>
                          <m:type m:val="bar"/>
                          <m:ctrlPr>
                            <a:rPr lang="en-US" altLang="zh-CN" sz="2400" b="1" i="1" smtClean="0">
                              <a:solidFill>
                                <a:srgbClr val="FF0000"/>
                              </a:solidFill>
                              <a:latin typeface="Cambria Math" panose="02040503050406030204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r>
                            <m:rPr>
                              <m:sty m:val="b"/>
                            </m:rPr>
                            <a:rPr lang="en-US" altLang="zh-CN" sz="2400" b="1" smtClean="0">
                              <a:solidFill>
                                <a:srgbClr val="FF0000"/>
                              </a:solidFill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𝟏</m:t>
                          </m:r>
                        </m:num>
                        <m:den>
                          <m:r>
                            <m:rPr>
                              <m:sty m:val="b"/>
                            </m:rPr>
                            <a:rPr lang="en-US" altLang="zh-CN" sz="2400" b="1" smtClean="0">
                              <a:solidFill>
                                <a:srgbClr val="FF0000"/>
                              </a:solidFill>
                              <a:latin typeface="Times New Roman" panose="02020603050405020304" pitchFamily="18" charset="0"/>
                              <a:cs typeface="Times New Roman" panose="02020603050405020304" pitchFamily="18" charset="0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r>
                  <a:rPr lang="en-US" altLang="zh-CN" sz="2400" b="1">
                    <a:solidFill>
                      <a:srgbClr val="FF0000"/>
                    </a:solidFill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×50°=25°.</a:t>
                </a:r>
                <a:endParaRPr lang="zh-CN" altLang="en-US" sz="2400" b="1">
                  <a:solidFill>
                    <a:srgbClr val="FF0000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9" name="矩形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115616" y="1131888"/>
                <a:ext cx="4897438" cy="2627630"/>
              </a:xfrm>
              <a:prstGeom prst="rect">
                <a:avLst/>
              </a:prstGeom>
              <a:blipFill rotWithShape="1">
                <a:blip r:embed="rId3"/>
                <a:stretch>
                  <a:fillRect l="-11" t="-12" r="5" b="12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zh-CN" alt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" name="Picture 8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50710" y="1713706"/>
            <a:ext cx="1700213" cy="1716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文本框 6"/>
          <p:cNvSpPr txBox="1">
            <a:spLocks noChangeArrowheads="1"/>
          </p:cNvSpPr>
          <p:nvPr/>
        </p:nvSpPr>
        <p:spPr bwMode="auto">
          <a:xfrm>
            <a:off x="415925" y="-84138"/>
            <a:ext cx="1663700" cy="537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900" b="1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感悟新知</a:t>
            </a:r>
            <a:endParaRPr lang="zh-CN" altLang="en-US" sz="2900" b="1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7546975" y="593725"/>
            <a:ext cx="1116013" cy="26193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 cmpd="sng">
            <a:solidFill>
              <a:schemeClr val="tx2">
                <a:lumMod val="40000"/>
                <a:lumOff val="6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fontAlgn="auto" hangingPunct="0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  <p:sp>
        <p:nvSpPr>
          <p:cNvPr id="12292" name="文本框 22"/>
          <p:cNvSpPr txBox="1">
            <a:spLocks noChangeArrowheads="1"/>
          </p:cNvSpPr>
          <p:nvPr/>
        </p:nvSpPr>
        <p:spPr bwMode="auto">
          <a:xfrm>
            <a:off x="7669213" y="555625"/>
            <a:ext cx="899160" cy="337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kumimoji="1" lang="zh-CN" altLang="en-US" sz="1600" b="1">
                <a:latin typeface="楷体" panose="02010609060101010101" pitchFamily="49" charset="-122"/>
                <a:ea typeface="楷体" panose="02010609060101010101" pitchFamily="49" charset="-122"/>
              </a:rPr>
              <a:t>知</a:t>
            </a:r>
            <a:r>
              <a:rPr kumimoji="1" lang="en-US" altLang="zh-CN" sz="1600" b="1">
                <a:latin typeface="楷体" panose="02010609060101010101" pitchFamily="49" charset="-122"/>
                <a:ea typeface="楷体" panose="02010609060101010101" pitchFamily="49" charset="-122"/>
              </a:rPr>
              <a:t>1</a:t>
            </a:r>
            <a:r>
              <a:rPr kumimoji="1" lang="zh-CN" altLang="en-US" sz="1600" b="1">
                <a:latin typeface="楷体" panose="02010609060101010101" pitchFamily="49" charset="-122"/>
                <a:ea typeface="楷体" panose="02010609060101010101" pitchFamily="49" charset="-122"/>
              </a:rPr>
              <a:t>－练</a:t>
            </a:r>
            <a:endParaRPr kumimoji="1" lang="zh-CN" altLang="en-US" sz="16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8" name="内容占位符 7"/>
          <p:cNvSpPr txBox="1">
            <a:spLocks noChangeArrowheads="1"/>
          </p:cNvSpPr>
          <p:nvPr/>
        </p:nvSpPr>
        <p:spPr bwMode="auto">
          <a:xfrm>
            <a:off x="611188" y="915566"/>
            <a:ext cx="7921625" cy="34150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457200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541655" indent="-541655" eaLnBrk="1" hangingPunct="1">
              <a:lnSpc>
                <a:spcPct val="150000"/>
              </a:lnSpc>
              <a:buFont typeface="Arial" pitchFamily="34" charset="0"/>
              <a:buNone/>
              <a:defRPr/>
            </a:pPr>
            <a:r>
              <a:rPr lang="en-US" altLang="zh-CN" sz="24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1-1.</a:t>
            </a:r>
            <a:r>
              <a:rPr lang="zh-CN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zh-CN" sz="24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[</a:t>
            </a:r>
            <a:r>
              <a:rPr lang="zh-CN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中考</a:t>
            </a:r>
            <a:r>
              <a:rPr lang="en-US" altLang="zh-CN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·</a:t>
            </a:r>
            <a:r>
              <a:rPr lang="zh-CN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河南</a:t>
            </a:r>
            <a:r>
              <a:rPr lang="en-US" altLang="zh-CN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]</a:t>
            </a:r>
            <a:r>
              <a:rPr lang="zh-CN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如图</a:t>
            </a:r>
            <a:r>
              <a:rPr lang="zh-CN" altLang="en-US" sz="24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，点</a:t>
            </a:r>
            <a:r>
              <a:rPr lang="en-US" altLang="zh-CN" sz="2400" b="1" i="1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zh-CN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，</a:t>
            </a:r>
            <a:r>
              <a:rPr lang="en-US" altLang="zh-CN" sz="2400" b="1" i="1"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zh-CN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，</a:t>
            </a:r>
            <a:r>
              <a:rPr lang="en-US" altLang="zh-CN" sz="2400" b="1" i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zh-CN" altLang="en-US" sz="24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在⊙</a:t>
            </a:r>
            <a:r>
              <a:rPr lang="en-US" altLang="zh-CN" sz="2400" b="1" i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lang="zh-CN" altLang="en-US" sz="24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上，若</a:t>
            </a:r>
            <a:r>
              <a:rPr lang="zh-CN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∠ </a:t>
            </a:r>
            <a:r>
              <a:rPr lang="en-US" altLang="zh-CN" sz="2400" b="1" i="1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US" altLang="zh-CN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=55°</a:t>
            </a:r>
            <a:r>
              <a:rPr lang="zh-CN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，则</a:t>
            </a:r>
            <a:r>
              <a:rPr lang="zh-CN" altLang="en-US" sz="24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∠</a:t>
            </a:r>
            <a:r>
              <a:rPr lang="en-US" altLang="zh-CN" sz="2400" b="1" i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AOB</a:t>
            </a:r>
            <a:r>
              <a:rPr lang="zh-CN" altLang="en-US" sz="24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的</a:t>
            </a:r>
            <a:r>
              <a:rPr lang="zh-CN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度数</a:t>
            </a:r>
            <a:r>
              <a:rPr lang="zh-CN" altLang="en-US" sz="24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为</a:t>
            </a:r>
            <a:r>
              <a:rPr lang="en-US" altLang="zh-CN" sz="24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4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zh-CN" altLang="en-US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41655" indent="-6350" eaLnBrk="1" hangingPunct="1">
              <a:lnSpc>
                <a:spcPct val="150000"/>
              </a:lnSpc>
              <a:buFont typeface="Arial" pitchFamily="34" charset="0"/>
              <a:buNone/>
              <a:defRPr/>
            </a:pPr>
            <a:r>
              <a:rPr lang="en-US" altLang="zh-CN" sz="24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A. 95</a:t>
            </a:r>
            <a:r>
              <a:rPr lang="en-US" altLang="zh-CN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° </a:t>
            </a:r>
            <a:endParaRPr lang="en-US" altLang="zh-CN" sz="2400" b="1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41655" indent="-6350" eaLnBrk="1" hangingPunct="1">
              <a:lnSpc>
                <a:spcPct val="150000"/>
              </a:lnSpc>
              <a:buFont typeface="Arial" pitchFamily="34" charset="0"/>
              <a:buNone/>
              <a:defRPr/>
            </a:pPr>
            <a:r>
              <a:rPr lang="en-US" altLang="zh-CN" sz="24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en-US" altLang="zh-CN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. 100°</a:t>
            </a:r>
            <a:endParaRPr lang="en-US" altLang="zh-CN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41655" indent="-6350" eaLnBrk="1" hangingPunct="1">
              <a:lnSpc>
                <a:spcPct val="150000"/>
              </a:lnSpc>
              <a:buFont typeface="Arial" pitchFamily="34" charset="0"/>
              <a:buNone/>
              <a:defRPr/>
            </a:pPr>
            <a:r>
              <a:rPr lang="en-US" altLang="zh-CN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C. 105° </a:t>
            </a:r>
            <a:endParaRPr lang="en-US" altLang="zh-CN" sz="2400" b="1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41655" indent="-6350" eaLnBrk="1" hangingPunct="1">
              <a:lnSpc>
                <a:spcPct val="150000"/>
              </a:lnSpc>
              <a:buFont typeface="Arial" pitchFamily="34" charset="0"/>
              <a:buNone/>
              <a:defRPr/>
            </a:pPr>
            <a:r>
              <a:rPr lang="en-US" altLang="zh-CN" sz="24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lang="en-US" altLang="zh-CN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. 110°</a:t>
            </a:r>
            <a:endParaRPr lang="zh-CN" altLang="en-US" sz="2400" b="1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矩形 8"/>
          <p:cNvSpPr>
            <a:spLocks noChangeArrowheads="1"/>
          </p:cNvSpPr>
          <p:nvPr/>
        </p:nvSpPr>
        <p:spPr bwMode="auto">
          <a:xfrm>
            <a:off x="3944724" y="1501606"/>
            <a:ext cx="431800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US" altLang="zh-CN" sz="2400" b="1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endParaRPr lang="zh-CN" altLang="en-US" sz="2400" b="1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2296" name="Picture 8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C7EAFC"/>
              </a:clrFrom>
              <a:clrTo>
                <a:srgbClr val="C7EAFC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80112" y="2211710"/>
            <a:ext cx="1872208" cy="1785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AutoShape 2"/>
          <p:cNvSpPr>
            <a:spLocks noChangeArrowheads="1"/>
          </p:cNvSpPr>
          <p:nvPr/>
        </p:nvSpPr>
        <p:spPr bwMode="gray">
          <a:xfrm flipH="1">
            <a:off x="1692275" y="834147"/>
            <a:ext cx="3600450" cy="430212"/>
          </a:xfrm>
          <a:prstGeom prst="roundRect">
            <a:avLst>
              <a:gd name="adj" fmla="val 47681"/>
            </a:avLst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defRPr/>
            </a:pPr>
            <a:endParaRPr lang="zh-CN" altLang="en-US"/>
          </a:p>
        </p:txBody>
      </p:sp>
      <p:sp>
        <p:nvSpPr>
          <p:cNvPr id="7171" name="AutoShape 2"/>
          <p:cNvSpPr>
            <a:spLocks noChangeArrowheads="1"/>
          </p:cNvSpPr>
          <p:nvPr/>
        </p:nvSpPr>
        <p:spPr bwMode="gray">
          <a:xfrm flipH="1">
            <a:off x="638175" y="826209"/>
            <a:ext cx="1539875" cy="438150"/>
          </a:xfrm>
          <a:prstGeom prst="roundRect">
            <a:avLst>
              <a:gd name="adj" fmla="val 47681"/>
            </a:avLst>
          </a:prstGeom>
          <a:gradFill rotWithShape="1">
            <a:gsLst>
              <a:gs pos="100000">
                <a:schemeClr val="accent5">
                  <a:lumMod val="60000"/>
                  <a:lumOff val="40000"/>
                </a:schemeClr>
              </a:gs>
              <a:gs pos="100000">
                <a:srgbClr val="FF0A00"/>
              </a:gs>
              <a:gs pos="100000">
                <a:srgbClr val="FF1200"/>
              </a:gs>
              <a:gs pos="100000">
                <a:srgbClr val="FF6600"/>
              </a:gs>
            </a:gsLst>
            <a:lin ang="0" scaled="1"/>
          </a:gradFill>
          <a:ln>
            <a:noFill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defRPr/>
            </a:pPr>
            <a:endParaRPr lang="zh-CN" altLang="en-US"/>
          </a:p>
        </p:txBody>
      </p:sp>
      <p:sp>
        <p:nvSpPr>
          <p:cNvPr id="13316" name="文本框 27"/>
          <p:cNvSpPr txBox="1">
            <a:spLocks noChangeArrowheads="1"/>
          </p:cNvSpPr>
          <p:nvPr/>
        </p:nvSpPr>
        <p:spPr bwMode="auto">
          <a:xfrm>
            <a:off x="688975" y="788109"/>
            <a:ext cx="1255395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kumimoji="1" lang="zh-CN" altLang="en-US" sz="2800" b="1">
                <a:solidFill>
                  <a:schemeClr val="bg1"/>
                </a:solidFill>
                <a:latin typeface="Adobe 黑体 Std R" pitchFamily="34" charset="-122"/>
                <a:ea typeface="Adobe 黑体 Std R" pitchFamily="34" charset="-122"/>
              </a:rPr>
              <a:t>知识点</a:t>
            </a:r>
            <a:endParaRPr kumimoji="1" lang="zh-CN" altLang="en-US" sz="2800" b="1">
              <a:solidFill>
                <a:schemeClr val="bg1"/>
              </a:solidFill>
              <a:latin typeface="Adobe 黑体 Std R" pitchFamily="34" charset="-122"/>
              <a:ea typeface="Adobe 黑体 Std R" pitchFamily="34" charset="-122"/>
            </a:endParaRPr>
          </a:p>
        </p:txBody>
      </p:sp>
      <p:sp>
        <p:nvSpPr>
          <p:cNvPr id="13317" name="文本框 28"/>
          <p:cNvSpPr txBox="1">
            <a:spLocks noChangeArrowheads="1"/>
          </p:cNvSpPr>
          <p:nvPr/>
        </p:nvSpPr>
        <p:spPr bwMode="auto">
          <a:xfrm>
            <a:off x="2411413" y="786522"/>
            <a:ext cx="3048000" cy="4914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600" b="1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圆周角定理的推论</a:t>
            </a:r>
            <a:endParaRPr lang="zh-CN" altLang="en-US" sz="2600" b="1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2" name="矩形 31"/>
          <p:cNvSpPr/>
          <p:nvPr/>
        </p:nvSpPr>
        <p:spPr>
          <a:xfrm>
            <a:off x="7546975" y="881063"/>
            <a:ext cx="1116013" cy="26193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 cmpd="sng">
            <a:solidFill>
              <a:schemeClr val="tx2">
                <a:lumMod val="40000"/>
                <a:lumOff val="6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fontAlgn="auto" hangingPunct="0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  <p:sp>
        <p:nvSpPr>
          <p:cNvPr id="13319" name="文本框 22"/>
          <p:cNvSpPr txBox="1">
            <a:spLocks noChangeArrowheads="1"/>
          </p:cNvSpPr>
          <p:nvPr/>
        </p:nvSpPr>
        <p:spPr bwMode="auto">
          <a:xfrm>
            <a:off x="7669213" y="842963"/>
            <a:ext cx="899160" cy="337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kumimoji="1" lang="zh-CN" altLang="en-US" sz="1600" b="1">
                <a:latin typeface="楷体" panose="02010609060101010101" pitchFamily="49" charset="-122"/>
                <a:ea typeface="楷体" panose="02010609060101010101" pitchFamily="49" charset="-122"/>
              </a:rPr>
              <a:t>知</a:t>
            </a:r>
            <a:r>
              <a:rPr kumimoji="1" lang="en-US" altLang="zh-CN" sz="1600" b="1">
                <a:latin typeface="楷体" panose="02010609060101010101" pitchFamily="49" charset="-122"/>
                <a:ea typeface="楷体" panose="02010609060101010101" pitchFamily="49" charset="-122"/>
              </a:rPr>
              <a:t>2</a:t>
            </a:r>
            <a:r>
              <a:rPr kumimoji="1" lang="zh-CN" altLang="en-US" sz="1600" b="1">
                <a:latin typeface="楷体" panose="02010609060101010101" pitchFamily="49" charset="-122"/>
                <a:ea typeface="楷体" panose="02010609060101010101" pitchFamily="49" charset="-122"/>
              </a:rPr>
              <a:t>－讲</a:t>
            </a:r>
            <a:endParaRPr kumimoji="1" lang="zh-CN" altLang="en-US" sz="16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3320" name="文本框 6"/>
          <p:cNvSpPr txBox="1">
            <a:spLocks noChangeArrowheads="1"/>
          </p:cNvSpPr>
          <p:nvPr/>
        </p:nvSpPr>
        <p:spPr bwMode="auto">
          <a:xfrm>
            <a:off x="415925" y="-84138"/>
            <a:ext cx="1663700" cy="537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900" b="1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感悟新知</a:t>
            </a:r>
            <a:endParaRPr lang="zh-CN" altLang="en-US" sz="2900" b="1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3321" name="AutoShape 11"/>
          <p:cNvSpPr>
            <a:spLocks noChangeArrowheads="1"/>
          </p:cNvSpPr>
          <p:nvPr/>
        </p:nvSpPr>
        <p:spPr bwMode="gray">
          <a:xfrm>
            <a:off x="1873250" y="726197"/>
            <a:ext cx="576263" cy="582612"/>
          </a:xfrm>
          <a:prstGeom prst="diamond">
            <a:avLst/>
          </a:prstGeom>
          <a:solidFill>
            <a:srgbClr val="F4BE96"/>
          </a:solidFill>
          <a:ln w="38100">
            <a:solidFill>
              <a:schemeClr val="bg1"/>
            </a:solidFill>
            <a:miter lim="800000"/>
          </a:ln>
          <a:effectLst>
            <a:outerShdw sy="50000" rotWithShape="0">
              <a:srgbClr val="808080">
                <a:alpha val="50000"/>
              </a:srgbClr>
            </a:outerShdw>
          </a:effectLst>
        </p:spPr>
        <p:txBody>
          <a:bodyPr wrap="none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ko-KR" sz="2800" b="1">
                <a:solidFill>
                  <a:srgbClr val="FFFFFF"/>
                </a:solidFill>
                <a:latin typeface="Calibri" panose="020f0502020204030204" pitchFamily="34" charset="0"/>
                <a:ea typeface="Gulim" panose="020b0600000101010101" pitchFamily="34" charset="-127"/>
              </a:rPr>
              <a:t>2</a:t>
            </a:r>
            <a:endParaRPr lang="en-US" altLang="ko-KR" sz="2800" b="1">
              <a:solidFill>
                <a:srgbClr val="FFFFFF"/>
              </a:solidFill>
              <a:latin typeface="Calibri" panose="020f0502020204030204" pitchFamily="34" charset="0"/>
              <a:ea typeface="Gulim" panose="020b0600000101010101" pitchFamily="34" charset="-127"/>
            </a:endParaRPr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608013" y="1373723"/>
            <a:ext cx="7924800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358775" indent="-358775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US" altLang="zh-CN" sz="2400" b="1">
                <a:latin typeface="Times New Roman" panose="02020603050405020304" pitchFamily="18" charset="0"/>
              </a:rPr>
              <a:t>1. </a:t>
            </a:r>
            <a:r>
              <a:rPr lang="zh-CN" altLang="en-US" sz="2400" b="1">
                <a:latin typeface="Times New Roman" panose="02020603050405020304" pitchFamily="18" charset="0"/>
              </a:rPr>
              <a:t>推论</a:t>
            </a:r>
            <a:r>
              <a:rPr lang="en-US" altLang="zh-CN" sz="2400" b="1">
                <a:latin typeface="Times New Roman" panose="02020603050405020304" pitchFamily="18" charset="0"/>
              </a:rPr>
              <a:t>1 </a:t>
            </a:r>
            <a:r>
              <a:rPr lang="zh-CN" altLang="en-US" sz="2400" b="1">
                <a:latin typeface="Times New Roman" panose="02020603050405020304" pitchFamily="18" charset="0"/>
              </a:rPr>
              <a:t>同弧或等弧所对的圆周角相等</a:t>
            </a:r>
            <a:r>
              <a:rPr lang="en-US" altLang="zh-CN" sz="2400" b="1">
                <a:latin typeface="Times New Roman" panose="02020603050405020304" pitchFamily="18" charset="0"/>
              </a:rPr>
              <a:t>.</a:t>
            </a:r>
            <a:endParaRPr lang="zh-CN" altLang="en-US" sz="2400" b="1">
              <a:latin typeface="Times New Roman" panose="02020603050405020304" pitchFamily="18" charset="0"/>
            </a:endParaRPr>
          </a:p>
        </p:txBody>
      </p:sp>
      <p:sp>
        <p:nvSpPr>
          <p:cNvPr id="11" name="圆角矩形 10"/>
          <p:cNvSpPr/>
          <p:nvPr/>
        </p:nvSpPr>
        <p:spPr>
          <a:xfrm>
            <a:off x="1863725" y="1528708"/>
            <a:ext cx="1555750" cy="358775"/>
          </a:xfrm>
          <a:prstGeom prst="roundRect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cxnSp>
        <p:nvCxnSpPr>
          <p:cNvPr id="12" name="曲线连接符 11"/>
          <p:cNvCxnSpPr/>
          <p:nvPr/>
        </p:nvCxnSpPr>
        <p:spPr>
          <a:xfrm rot="5400000">
            <a:off x="2338387" y="2139896"/>
            <a:ext cx="504825" cy="12700"/>
          </a:xfrm>
          <a:prstGeom prst="curvedConnector3">
            <a:avLst/>
          </a:prstGeom>
          <a:ln w="254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 1"/>
          <p:cNvSpPr>
            <a:spLocks noChangeArrowheads="1"/>
          </p:cNvSpPr>
          <p:nvPr/>
        </p:nvSpPr>
        <p:spPr bwMode="auto">
          <a:xfrm>
            <a:off x="875953" y="2212137"/>
            <a:ext cx="7440463" cy="21228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357505" indent="-357505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defRPr/>
            </a:pPr>
            <a:r>
              <a:rPr lang="zh-CN" altLang="en-US" sz="2200" b="1" smtClean="0">
                <a:latin typeface="Times New Roman" panose="02020603050405020304" pitchFamily="18" charset="0"/>
                <a:ea typeface="楷体" panose="02010609060101010101" pitchFamily="49" charset="-122"/>
              </a:rPr>
              <a:t>特别提醒</a:t>
            </a:r>
            <a:endParaRPr lang="zh-CN" altLang="en-US" sz="2200" b="1" smtClean="0">
              <a:latin typeface="Times New Roman" panose="02020603050405020304" pitchFamily="18" charset="0"/>
              <a:ea typeface="楷体" panose="02010609060101010101" pitchFamily="49" charset="-122"/>
            </a:endParaRPr>
          </a:p>
          <a:p>
            <a:pPr marL="0" indent="541655" eaLnBrk="1" hangingPunct="1">
              <a:lnSpc>
                <a:spcPct val="150000"/>
              </a:lnSpc>
              <a:defRPr/>
            </a:pPr>
            <a:r>
              <a:rPr lang="zh-CN" altLang="en-US" sz="2200" b="1" smtClean="0">
                <a:solidFill>
                  <a:srgbClr val="00B0F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“同弧或等弧”若改为“同弦或等弦”</a:t>
            </a:r>
            <a:r>
              <a:rPr lang="zh-CN" altLang="en-US" sz="2200" b="1">
                <a:solidFill>
                  <a:srgbClr val="00B0F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，</a:t>
            </a:r>
            <a:r>
              <a:rPr lang="zh-CN" altLang="en-US" sz="2200" b="1" smtClean="0">
                <a:solidFill>
                  <a:srgbClr val="00B0F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结论就不成立了</a:t>
            </a:r>
            <a:r>
              <a:rPr lang="en-US" altLang="zh-CN" sz="2200" b="1" smtClean="0">
                <a:solidFill>
                  <a:srgbClr val="00B0F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.</a:t>
            </a:r>
            <a:r>
              <a:rPr lang="zh-CN" altLang="en-US" sz="2200" b="1" smtClean="0">
                <a:solidFill>
                  <a:srgbClr val="00B0F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因为一条弦</a:t>
            </a:r>
            <a:r>
              <a:rPr lang="en-US" altLang="zh-CN" sz="2200" b="1" smtClean="0">
                <a:solidFill>
                  <a:srgbClr val="00B0F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(</a:t>
            </a:r>
            <a:r>
              <a:rPr lang="zh-CN" altLang="en-US" sz="2200" b="1" smtClean="0">
                <a:solidFill>
                  <a:srgbClr val="00B0F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非直径</a:t>
            </a:r>
            <a:r>
              <a:rPr lang="en-US" altLang="zh-CN" sz="2200" b="1" smtClean="0">
                <a:solidFill>
                  <a:srgbClr val="00B0F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)</a:t>
            </a:r>
            <a:r>
              <a:rPr lang="zh-CN" altLang="en-US" sz="2200" b="1" smtClean="0">
                <a:solidFill>
                  <a:srgbClr val="00B0F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所对的圆周角有两种情况：优弧上的圆周角和劣弧上的圆周角</a:t>
            </a:r>
            <a:r>
              <a:rPr lang="en-US" altLang="zh-CN" sz="2200" b="1" smtClean="0">
                <a:solidFill>
                  <a:srgbClr val="00B0F0"/>
                </a:solidFill>
                <a:latin typeface="Times New Roman" panose="02020603050405020304" pitchFamily="18" charset="0"/>
                <a:ea typeface="楷体" panose="02010609060101010101" pitchFamily="49" charset="-122"/>
              </a:rPr>
              <a:t>.</a:t>
            </a:r>
            <a:endParaRPr lang="en-US" altLang="zh-CN" sz="2200" b="1" smtClean="0">
              <a:solidFill>
                <a:srgbClr val="00B0F0"/>
              </a:solidFill>
              <a:latin typeface="Times New Roman" panose="02020603050405020304" pitchFamily="18" charset="0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矩形 31"/>
          <p:cNvSpPr/>
          <p:nvPr/>
        </p:nvSpPr>
        <p:spPr>
          <a:xfrm>
            <a:off x="7546975" y="738188"/>
            <a:ext cx="1116013" cy="26193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 cmpd="sng">
            <a:solidFill>
              <a:schemeClr val="tx2">
                <a:lumMod val="40000"/>
                <a:lumOff val="6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fontAlgn="auto" hangingPunct="0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  <p:sp>
        <p:nvSpPr>
          <p:cNvPr id="14339" name="文本框 22"/>
          <p:cNvSpPr txBox="1">
            <a:spLocks noChangeArrowheads="1"/>
          </p:cNvSpPr>
          <p:nvPr/>
        </p:nvSpPr>
        <p:spPr bwMode="auto">
          <a:xfrm>
            <a:off x="7669213" y="700088"/>
            <a:ext cx="899160" cy="337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kumimoji="1" lang="zh-CN" altLang="en-US" sz="1600" b="1">
                <a:latin typeface="楷体" panose="02010609060101010101" pitchFamily="49" charset="-122"/>
                <a:ea typeface="楷体" panose="02010609060101010101" pitchFamily="49" charset="-122"/>
              </a:rPr>
              <a:t>知</a:t>
            </a:r>
            <a:r>
              <a:rPr kumimoji="1" lang="en-US" altLang="zh-CN" sz="1600" b="1">
                <a:latin typeface="楷体" panose="02010609060101010101" pitchFamily="49" charset="-122"/>
                <a:ea typeface="楷体" panose="02010609060101010101" pitchFamily="49" charset="-122"/>
              </a:rPr>
              <a:t>2</a:t>
            </a:r>
            <a:r>
              <a:rPr kumimoji="1" lang="zh-CN" altLang="en-US" sz="1600" b="1">
                <a:latin typeface="楷体" panose="02010609060101010101" pitchFamily="49" charset="-122"/>
                <a:ea typeface="楷体" panose="02010609060101010101" pitchFamily="49" charset="-122"/>
              </a:rPr>
              <a:t>－讲</a:t>
            </a:r>
            <a:endParaRPr kumimoji="1" lang="zh-CN" altLang="en-US" sz="16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4340" name="文本框 6"/>
          <p:cNvSpPr txBox="1">
            <a:spLocks noChangeArrowheads="1"/>
          </p:cNvSpPr>
          <p:nvPr/>
        </p:nvSpPr>
        <p:spPr bwMode="auto">
          <a:xfrm>
            <a:off x="415925" y="-84138"/>
            <a:ext cx="1663700" cy="537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900" b="1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感悟新知</a:t>
            </a:r>
            <a:endParaRPr lang="zh-CN" altLang="en-US" sz="2900" b="1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4" name="TextBox 33"/>
          <p:cNvSpPr txBox="1">
            <a:spLocks noChangeArrowheads="1"/>
          </p:cNvSpPr>
          <p:nvPr/>
        </p:nvSpPr>
        <p:spPr bwMode="auto">
          <a:xfrm>
            <a:off x="611560" y="955630"/>
            <a:ext cx="7921253" cy="34150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57505" indent="-357505" eaLnBrk="1" hangingPunct="1">
              <a:lnSpc>
                <a:spcPct val="150000"/>
              </a:lnSpc>
              <a:defRPr/>
            </a:pPr>
            <a:r>
              <a:rPr lang="en-US" altLang="zh-CN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2. 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推论</a:t>
            </a:r>
            <a:r>
              <a:rPr lang="en-US" altLang="zh-CN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2 </a:t>
            </a:r>
            <a:r>
              <a:rPr lang="en-US" altLang="zh-CN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(1)</a:t>
            </a:r>
            <a:r>
              <a:rPr lang="zh-CN" altLang="en-US" sz="2400" b="1" smtClean="0">
                <a:solidFill>
                  <a:srgbClr val="00B0F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直径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所对的圆周角是直角；</a:t>
            </a:r>
            <a:endParaRPr lang="zh-CN" altLang="en-US" sz="2400" b="1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357505" indent="1905" eaLnBrk="1" hangingPunct="1">
              <a:lnSpc>
                <a:spcPct val="150000"/>
              </a:lnSpc>
              <a:defRPr/>
            </a:pPr>
            <a:r>
              <a:rPr lang="en-US" altLang="zh-CN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(</a:t>
            </a:r>
            <a:r>
              <a:rPr lang="en-US" altLang="zh-CN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2)</a:t>
            </a:r>
            <a:r>
              <a:rPr lang="en-US" altLang="zh-CN" sz="2400" b="1" smtClean="0">
                <a:solidFill>
                  <a:srgbClr val="00B0F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90</a:t>
            </a:r>
            <a:r>
              <a:rPr lang="en-US" altLang="zh-CN" sz="2400" b="1">
                <a:solidFill>
                  <a:srgbClr val="00B0F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°</a:t>
            </a:r>
            <a:r>
              <a:rPr lang="zh-CN" altLang="en-US" sz="2400" b="1">
                <a:solidFill>
                  <a:srgbClr val="00B0F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的圆周角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所对的弦是直径</a:t>
            </a:r>
            <a:r>
              <a:rPr lang="en-US" altLang="zh-CN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</a:t>
            </a:r>
            <a:endParaRPr lang="en-US" altLang="zh-CN" sz="2400" b="1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357505" indent="-357505" eaLnBrk="1" hangingPunct="1">
              <a:lnSpc>
                <a:spcPct val="150000"/>
              </a:lnSpc>
              <a:defRPr/>
            </a:pPr>
            <a:r>
              <a:rPr lang="en-US" altLang="zh-CN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3</a:t>
            </a:r>
            <a:r>
              <a:rPr lang="en-US" altLang="zh-CN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 “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五量关系”</a:t>
            </a:r>
            <a:r>
              <a:rPr lang="zh-CN" altLang="en-US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定理</a:t>
            </a:r>
            <a:r>
              <a:rPr lang="en-US" altLang="zh-CN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(</a:t>
            </a:r>
            <a:r>
              <a:rPr lang="zh-CN" altLang="en-US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拓展归纳</a:t>
            </a:r>
            <a:r>
              <a:rPr lang="en-US" altLang="zh-CN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)</a:t>
            </a:r>
            <a:endParaRPr lang="en-US" altLang="zh-CN" sz="2400" b="1" smtClean="0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357505" indent="628650" eaLnBrk="1" hangingPunct="1">
              <a:lnSpc>
                <a:spcPct val="150000"/>
              </a:lnSpc>
              <a:defRPr/>
            </a:pP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在同圆或等圆中，如果两个圆心角、两条弧、两条弧</a:t>
            </a:r>
            <a:r>
              <a:rPr lang="zh-CN" altLang="en-US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所对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的圆周角、两条弦、两条弦的弦心距中有一组量相等，</a:t>
            </a:r>
            <a:r>
              <a:rPr lang="zh-CN" altLang="en-US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那么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它们所对应的其余各组量都分别相等</a:t>
            </a:r>
            <a:r>
              <a:rPr lang="en-US" altLang="zh-CN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</a:t>
            </a:r>
            <a:endParaRPr lang="zh-CN" altLang="en-US" sz="2400" b="1" smtClean="0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wipe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文本框 6"/>
          <p:cNvSpPr txBox="1">
            <a:spLocks noChangeArrowheads="1"/>
          </p:cNvSpPr>
          <p:nvPr/>
        </p:nvSpPr>
        <p:spPr bwMode="auto">
          <a:xfrm>
            <a:off x="415925" y="-84138"/>
            <a:ext cx="1663700" cy="537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900" b="1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感悟新知</a:t>
            </a:r>
            <a:endParaRPr lang="zh-CN" altLang="en-US" sz="2900" b="1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7546975" y="593725"/>
            <a:ext cx="1116013" cy="26193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 cmpd="sng">
            <a:solidFill>
              <a:schemeClr val="tx2">
                <a:lumMod val="40000"/>
                <a:lumOff val="6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fontAlgn="auto" hangingPunct="0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  <p:sp>
        <p:nvSpPr>
          <p:cNvPr id="15364" name="文本框 22"/>
          <p:cNvSpPr txBox="1">
            <a:spLocks noChangeArrowheads="1"/>
          </p:cNvSpPr>
          <p:nvPr/>
        </p:nvSpPr>
        <p:spPr bwMode="auto">
          <a:xfrm>
            <a:off x="7669213" y="555625"/>
            <a:ext cx="899160" cy="337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kumimoji="1" lang="zh-CN" altLang="en-US" sz="1600" b="1">
                <a:latin typeface="楷体" panose="02010609060101010101" pitchFamily="49" charset="-122"/>
                <a:ea typeface="楷体" panose="02010609060101010101" pitchFamily="49" charset="-122"/>
              </a:rPr>
              <a:t>知</a:t>
            </a:r>
            <a:r>
              <a:rPr kumimoji="1" lang="en-US" altLang="zh-CN" sz="1600" b="1">
                <a:latin typeface="楷体" panose="02010609060101010101" pitchFamily="49" charset="-122"/>
                <a:ea typeface="楷体" panose="02010609060101010101" pitchFamily="49" charset="-122"/>
              </a:rPr>
              <a:t>2</a:t>
            </a:r>
            <a:r>
              <a:rPr kumimoji="1" lang="zh-CN" altLang="en-US" sz="1600" b="1">
                <a:latin typeface="楷体" panose="02010609060101010101" pitchFamily="49" charset="-122"/>
                <a:ea typeface="楷体" panose="02010609060101010101" pitchFamily="49" charset="-122"/>
              </a:rPr>
              <a:t>－练</a:t>
            </a:r>
            <a:endParaRPr kumimoji="1" lang="zh-CN" altLang="en-US" sz="16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1258888" y="938213"/>
            <a:ext cx="7273925" cy="341503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[</a:t>
            </a:r>
            <a:r>
              <a:rPr lang="zh-CN" altLang="en-US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中考</a:t>
            </a:r>
            <a:r>
              <a:rPr lang="en-US" altLang="zh-CN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·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兰州</a:t>
            </a:r>
            <a:r>
              <a:rPr lang="en-US" altLang="zh-CN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]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如图</a:t>
            </a:r>
            <a:r>
              <a:rPr lang="en-US" altLang="zh-CN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3-4-3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，</a:t>
            </a:r>
            <a:r>
              <a:rPr lang="zh-CN" altLang="en-US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△</a:t>
            </a:r>
            <a:r>
              <a:rPr lang="en-US" altLang="zh-CN" sz="2400" b="1" i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ABC</a:t>
            </a:r>
            <a:r>
              <a:rPr lang="zh-CN" altLang="en-US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内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接于</a:t>
            </a:r>
            <a:r>
              <a:rPr lang="zh-CN" altLang="en-US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⊙</a:t>
            </a:r>
            <a:r>
              <a:rPr lang="en-US" altLang="zh-CN" sz="2400" b="1" i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O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，</a:t>
            </a:r>
            <a:r>
              <a:rPr lang="en-US" altLang="zh-CN" sz="2400" b="1" i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CD</a:t>
            </a:r>
            <a:r>
              <a:rPr lang="zh-CN" altLang="en-US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是⊙</a:t>
            </a:r>
            <a:r>
              <a:rPr lang="en-US" altLang="zh-CN" sz="2400" b="1" i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O 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的直径，</a:t>
            </a:r>
            <a:r>
              <a:rPr lang="zh-CN" altLang="en-US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∠</a:t>
            </a:r>
            <a:r>
              <a:rPr lang="en-US" altLang="zh-CN" sz="2400" b="1" i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ACD</a:t>
            </a:r>
            <a:r>
              <a:rPr lang="en-US" altLang="zh-CN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=40</a:t>
            </a:r>
            <a:r>
              <a:rPr lang="en-US" altLang="zh-CN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°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，则</a:t>
            </a:r>
            <a:r>
              <a:rPr lang="zh-CN" altLang="en-US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∠</a:t>
            </a:r>
            <a:r>
              <a:rPr lang="en-US" altLang="zh-CN" sz="2400" b="1" i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</a:t>
            </a:r>
            <a:r>
              <a:rPr lang="en-US" altLang="zh-CN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=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（　　）</a:t>
            </a:r>
            <a:endParaRPr lang="zh-CN" altLang="en-US" sz="2400" b="1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</a:t>
            </a:r>
            <a:r>
              <a:rPr lang="en-US" altLang="zh-CN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 70</a:t>
            </a:r>
            <a:r>
              <a:rPr lang="en-US" altLang="zh-CN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° </a:t>
            </a:r>
            <a:endParaRPr lang="en-US" altLang="zh-CN" sz="2400" b="1" smtClean="0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B. 60</a:t>
            </a:r>
            <a:r>
              <a:rPr lang="en-US" altLang="zh-CN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° </a:t>
            </a:r>
            <a:endParaRPr lang="en-US" altLang="zh-CN" sz="2400" b="1" smtClean="0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C. 50</a:t>
            </a:r>
            <a:r>
              <a:rPr lang="en-US" altLang="zh-CN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° </a:t>
            </a:r>
            <a:endParaRPr lang="en-US" altLang="zh-CN" sz="2400" b="1" smtClean="0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defRPr/>
            </a:pPr>
            <a:r>
              <a:rPr lang="en-US" altLang="zh-CN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D. 40</a:t>
            </a:r>
            <a:r>
              <a:rPr lang="en-US" altLang="zh-CN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°</a:t>
            </a:r>
            <a:endParaRPr lang="zh-CN" altLang="en-US" sz="2400" b="1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5366" name="任意多边形 25"/>
          <p:cNvSpPr/>
          <p:nvPr>
            <p:custDataLst>
              <p:tags r:id="rId2"/>
            </p:custDataLst>
          </p:nvPr>
        </p:nvSpPr>
        <p:spPr bwMode="auto">
          <a:xfrm>
            <a:off x="449263" y="1060540"/>
            <a:ext cx="806450" cy="438150"/>
          </a:xfrm>
          <a:custGeom>
            <a:gdLst>
              <a:gd name="T0" fmla="*/ 0 w 1186765"/>
              <a:gd name="T1" fmla="*/ 0 h 714376"/>
              <a:gd name="T2" fmla="*/ 1 w 1186765"/>
              <a:gd name="T3" fmla="*/ 0 h 714376"/>
              <a:gd name="T4" fmla="*/ 1 w 1186765"/>
              <a:gd name="T5" fmla="*/ 1 h 714376"/>
              <a:gd name="T6" fmla="*/ 1 w 1186765"/>
              <a:gd name="T7" fmla="*/ 1 h 714376"/>
              <a:gd name="T8" fmla="*/ 1 w 1186765"/>
              <a:gd name="T9" fmla="*/ 1 h 714376"/>
              <a:gd name="T10" fmla="*/ 1 w 1186765"/>
              <a:gd name="T11" fmla="*/ 1 h 714376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1186765"/>
              <a:gd name="T19" fmla="*/ 0 h 714376"/>
              <a:gd name="T20" fmla="*/ 1186765 w 1186765"/>
              <a:gd name="T21" fmla="*/ 714376 h 714376"/>
            </a:gdLst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1186765" h="714376">
                <a:moveTo>
                  <a:pt x="0" y="0"/>
                </a:moveTo>
                <a:lnTo>
                  <a:pt x="829577" y="0"/>
                </a:lnTo>
                <a:cubicBezTo>
                  <a:pt x="1026846" y="0"/>
                  <a:pt x="1186765" y="159919"/>
                  <a:pt x="1186765" y="357188"/>
                </a:cubicBezTo>
                <a:lnTo>
                  <a:pt x="1186764" y="357188"/>
                </a:lnTo>
                <a:cubicBezTo>
                  <a:pt x="1186764" y="554457"/>
                  <a:pt x="1026845" y="714376"/>
                  <a:pt x="829576" y="714376"/>
                </a:cubicBezTo>
                <a:lnTo>
                  <a:pt x="244993" y="714376"/>
                </a:lnTo>
                <a:lnTo>
                  <a:pt x="0" y="0"/>
                </a:lnTo>
                <a:close/>
              </a:path>
            </a:pathLst>
          </a:custGeom>
          <a:solidFill>
            <a:srgbClr val="A5CC44">
              <a:alpha val="85097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0000"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/>
            <a:r>
              <a:rPr lang="zh-CN" altLang="en-US" sz="2200" smtClean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例 </a:t>
            </a:r>
            <a:r>
              <a:rPr lang="en-US" altLang="zh-CN" sz="2200" smtClean="0">
                <a:solidFill>
                  <a:srgbClr val="FFFF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endParaRPr lang="zh-CN" altLang="en-US" sz="2200">
              <a:solidFill>
                <a:srgbClr val="FFFF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5369" name="Picture 9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51280" y="2139702"/>
            <a:ext cx="1895695" cy="21129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wipe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" name="矩形 30"/>
          <p:cNvSpPr/>
          <p:nvPr/>
        </p:nvSpPr>
        <p:spPr>
          <a:xfrm>
            <a:off x="7546975" y="642938"/>
            <a:ext cx="1116013" cy="26352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 cmpd="sng">
            <a:solidFill>
              <a:schemeClr val="tx2">
                <a:lumMod val="40000"/>
                <a:lumOff val="6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fontAlgn="auto" hangingPunct="0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  <p:sp>
        <p:nvSpPr>
          <p:cNvPr id="16387" name="文本框 34"/>
          <p:cNvSpPr txBox="1">
            <a:spLocks noChangeArrowheads="1"/>
          </p:cNvSpPr>
          <p:nvPr/>
        </p:nvSpPr>
        <p:spPr bwMode="auto">
          <a:xfrm>
            <a:off x="7669213" y="617538"/>
            <a:ext cx="899160" cy="337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kumimoji="1" lang="zh-CN" altLang="en-US" sz="1600" b="1">
                <a:latin typeface="楷体" panose="02010609060101010101" pitchFamily="49" charset="-122"/>
                <a:ea typeface="楷体" panose="02010609060101010101" pitchFamily="49" charset="-122"/>
              </a:rPr>
              <a:t>知</a:t>
            </a:r>
            <a:r>
              <a:rPr kumimoji="1" lang="en-US" altLang="zh-CN" sz="1600" b="1">
                <a:latin typeface="楷体" panose="02010609060101010101" pitchFamily="49" charset="-122"/>
                <a:ea typeface="楷体" panose="02010609060101010101" pitchFamily="49" charset="-122"/>
              </a:rPr>
              <a:t>2</a:t>
            </a:r>
            <a:r>
              <a:rPr kumimoji="1" lang="zh-CN" altLang="en-US" sz="1600" b="1">
                <a:latin typeface="楷体" panose="02010609060101010101" pitchFamily="49" charset="-122"/>
                <a:ea typeface="楷体" panose="02010609060101010101" pitchFamily="49" charset="-122"/>
              </a:rPr>
              <a:t>－练</a:t>
            </a:r>
            <a:endParaRPr kumimoji="1" lang="zh-CN" altLang="en-US" sz="16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6388" name="文本框 6"/>
          <p:cNvSpPr txBox="1">
            <a:spLocks noChangeArrowheads="1"/>
          </p:cNvSpPr>
          <p:nvPr/>
        </p:nvSpPr>
        <p:spPr bwMode="auto">
          <a:xfrm>
            <a:off x="415925" y="-84138"/>
            <a:ext cx="1663700" cy="537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900" b="1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感悟新知</a:t>
            </a:r>
            <a:endParaRPr lang="zh-CN" altLang="en-US" sz="2900" b="1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611188" y="3867894"/>
            <a:ext cx="7200900" cy="64516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zh-CN" altLang="en-US" sz="24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答案：</a:t>
            </a:r>
            <a:r>
              <a:rPr lang="en-US" altLang="zh-CN" sz="2400" b="1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</a:t>
            </a:r>
            <a:endParaRPr lang="zh-CN" altLang="en-US" sz="2400" b="1" i="1">
              <a:solidFill>
                <a:srgbClr val="FF0000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6" name="矩形 2"/>
          <p:cNvSpPr>
            <a:spLocks noChangeArrowheads="1"/>
          </p:cNvSpPr>
          <p:nvPr/>
        </p:nvSpPr>
        <p:spPr bwMode="auto">
          <a:xfrm>
            <a:off x="611188" y="987574"/>
            <a:ext cx="7921625" cy="11988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2400" b="1">
                <a:latin typeface="黑体" panose="02010609060101010101" pitchFamily="49" charset="-122"/>
                <a:ea typeface="黑体" panose="02010609060101010101" pitchFamily="49" charset="-122"/>
              </a:rPr>
              <a:t>解题秘方</a:t>
            </a:r>
            <a:r>
              <a:rPr lang="zh-CN" altLang="en-US" sz="2400" b="1" smtClean="0">
                <a:latin typeface="黑体" panose="02010609060101010101" pitchFamily="49" charset="-122"/>
                <a:ea typeface="黑体" panose="02010609060101010101" pitchFamily="49" charset="-122"/>
              </a:rPr>
              <a:t>：</a:t>
            </a:r>
            <a:r>
              <a:rPr lang="zh-CN" altLang="en-US" sz="2400" b="1" smtClean="0">
                <a:latin typeface="Times New Roman" panose="02020603050405020304" pitchFamily="18" charset="0"/>
              </a:rPr>
              <a:t>紧扣圆周角定理的两个推论，找出要求的角与已知角之间的转化关系是解题关键</a:t>
            </a:r>
            <a:r>
              <a:rPr lang="en-US" altLang="zh-CN" sz="2400" b="1" smtClean="0">
                <a:latin typeface="Times New Roman" panose="02020603050405020304" pitchFamily="18" charset="0"/>
              </a:rPr>
              <a:t>.</a:t>
            </a:r>
            <a:endParaRPr lang="zh-CN" altLang="en-US" sz="2400">
              <a:latin typeface="Times New Roman" panose="02020603050405020304" pitchFamily="18" charset="0"/>
            </a:endParaRPr>
          </a:p>
        </p:txBody>
      </p:sp>
      <p:sp>
        <p:nvSpPr>
          <p:cNvPr id="7" name="矩形 2"/>
          <p:cNvSpPr>
            <a:spLocks noChangeArrowheads="1"/>
          </p:cNvSpPr>
          <p:nvPr/>
        </p:nvSpPr>
        <p:spPr bwMode="auto">
          <a:xfrm>
            <a:off x="611560" y="2161584"/>
            <a:ext cx="7921625" cy="17532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2400" b="1" smtClean="0">
                <a:latin typeface="黑体" panose="02010609060101010101" pitchFamily="49" charset="-122"/>
                <a:ea typeface="黑体" panose="02010609060101010101" pitchFamily="49" charset="-122"/>
              </a:rPr>
              <a:t>解：</a:t>
            </a:r>
            <a:r>
              <a:rPr lang="zh-CN" altLang="en-US" sz="2400" b="1" smtClean="0">
                <a:latin typeface="Times New Roman" panose="02020603050405020304" pitchFamily="18" charset="0"/>
              </a:rPr>
              <a:t>∵ </a:t>
            </a:r>
            <a:r>
              <a:rPr lang="en-US" altLang="zh-CN" sz="2400" b="1" i="1" smtClean="0">
                <a:latin typeface="Times New Roman" panose="02020603050405020304" pitchFamily="18" charset="0"/>
              </a:rPr>
              <a:t>CD</a:t>
            </a:r>
            <a:r>
              <a:rPr lang="zh-CN" altLang="en-US" sz="2400" b="1" smtClean="0">
                <a:latin typeface="Times New Roman" panose="02020603050405020304" pitchFamily="18" charset="0"/>
              </a:rPr>
              <a:t>是⊙</a:t>
            </a:r>
            <a:r>
              <a:rPr lang="en-US" altLang="zh-CN" sz="2400" b="1" i="1" smtClean="0">
                <a:latin typeface="Times New Roman" panose="02020603050405020304" pitchFamily="18" charset="0"/>
              </a:rPr>
              <a:t>O</a:t>
            </a:r>
            <a:r>
              <a:rPr lang="zh-CN" altLang="en-US" sz="2400" b="1" smtClean="0">
                <a:latin typeface="Times New Roman" panose="02020603050405020304" pitchFamily="18" charset="0"/>
              </a:rPr>
              <a:t>的直径，∴∠</a:t>
            </a:r>
            <a:r>
              <a:rPr lang="en-US" altLang="zh-CN" sz="2400" b="1" i="1" smtClean="0">
                <a:latin typeface="Times New Roman" panose="02020603050405020304" pitchFamily="18" charset="0"/>
              </a:rPr>
              <a:t>CAD</a:t>
            </a:r>
            <a:r>
              <a:rPr lang="en-US" altLang="zh-CN" sz="2400" b="1" smtClean="0">
                <a:latin typeface="Times New Roman" panose="02020603050405020304" pitchFamily="18" charset="0"/>
              </a:rPr>
              <a:t>=90°.</a:t>
            </a:r>
            <a:endParaRPr lang="en-US" altLang="zh-CN" sz="2400" b="1" smtClean="0">
              <a:latin typeface="Times New Roman" panose="02020603050405020304" pitchFamily="18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US" altLang="zh-CN" sz="2400" b="1" smtClean="0">
                <a:latin typeface="Times New Roman" panose="02020603050405020304" pitchFamily="18" charset="0"/>
              </a:rPr>
              <a:t>∴∠</a:t>
            </a:r>
            <a:r>
              <a:rPr lang="en-US" altLang="zh-CN" sz="2400" b="1" i="1" smtClean="0">
                <a:latin typeface="Times New Roman" panose="02020603050405020304" pitchFamily="18" charset="0"/>
              </a:rPr>
              <a:t>ACD</a:t>
            </a:r>
            <a:r>
              <a:rPr lang="en-US" altLang="zh-CN" sz="2400" b="1" smtClean="0">
                <a:latin typeface="Times New Roman" panose="02020603050405020304" pitchFamily="18" charset="0"/>
              </a:rPr>
              <a:t>+ ∠</a:t>
            </a:r>
            <a:r>
              <a:rPr lang="en-US" altLang="zh-CN" sz="2400" b="1" i="1" smtClean="0">
                <a:latin typeface="Times New Roman" panose="02020603050405020304" pitchFamily="18" charset="0"/>
              </a:rPr>
              <a:t>D</a:t>
            </a:r>
            <a:r>
              <a:rPr lang="en-US" altLang="zh-CN" sz="2400" b="1" smtClean="0">
                <a:latin typeface="Times New Roman" panose="02020603050405020304" pitchFamily="18" charset="0"/>
              </a:rPr>
              <a:t>=90°.</a:t>
            </a:r>
            <a:endParaRPr lang="en-US" altLang="zh-CN" sz="2400" b="1" smtClean="0">
              <a:latin typeface="Times New Roman" panose="02020603050405020304" pitchFamily="18" charset="0"/>
            </a:endParaRPr>
          </a:p>
          <a:p>
            <a:pPr eaLnBrk="1" hangingPunct="1">
              <a:lnSpc>
                <a:spcPct val="150000"/>
              </a:lnSpc>
            </a:pPr>
            <a:r>
              <a:rPr lang="en-US" altLang="zh-CN" sz="2400" b="1" smtClean="0">
                <a:latin typeface="Times New Roman" panose="02020603050405020304" pitchFamily="18" charset="0"/>
              </a:rPr>
              <a:t>∵∠</a:t>
            </a:r>
            <a:r>
              <a:rPr lang="en-US" altLang="zh-CN" sz="2400" b="1" i="1" smtClean="0">
                <a:latin typeface="Times New Roman" panose="02020603050405020304" pitchFamily="18" charset="0"/>
              </a:rPr>
              <a:t>ACD</a:t>
            </a:r>
            <a:r>
              <a:rPr lang="en-US" altLang="zh-CN" sz="2400" b="1" smtClean="0">
                <a:latin typeface="Times New Roman" panose="02020603050405020304" pitchFamily="18" charset="0"/>
              </a:rPr>
              <a:t>=40°</a:t>
            </a:r>
            <a:r>
              <a:rPr lang="zh-CN" altLang="en-US" sz="2400" b="1" smtClean="0">
                <a:latin typeface="Times New Roman" panose="02020603050405020304" pitchFamily="18" charset="0"/>
              </a:rPr>
              <a:t>，∴∠</a:t>
            </a:r>
            <a:r>
              <a:rPr lang="en-US" altLang="zh-CN" sz="2400" b="1" i="1" smtClean="0">
                <a:latin typeface="Times New Roman" panose="02020603050405020304" pitchFamily="18" charset="0"/>
              </a:rPr>
              <a:t>D</a:t>
            </a:r>
            <a:r>
              <a:rPr lang="en-US" altLang="zh-CN" sz="2400" b="1" smtClean="0">
                <a:latin typeface="Times New Roman" panose="02020603050405020304" pitchFamily="18" charset="0"/>
              </a:rPr>
              <a:t>=50°</a:t>
            </a:r>
            <a:r>
              <a:rPr lang="zh-CN" altLang="en-US" sz="2400" b="1" smtClean="0">
                <a:latin typeface="Times New Roman" panose="02020603050405020304" pitchFamily="18" charset="0"/>
              </a:rPr>
              <a:t>．∴∠</a:t>
            </a:r>
            <a:r>
              <a:rPr lang="en-US" altLang="zh-CN" sz="2400" b="1" i="1" smtClean="0">
                <a:latin typeface="Times New Roman" panose="02020603050405020304" pitchFamily="18" charset="0"/>
              </a:rPr>
              <a:t>B</a:t>
            </a:r>
            <a:r>
              <a:rPr lang="en-US" altLang="zh-CN" sz="2400" b="1" smtClean="0">
                <a:latin typeface="Times New Roman" panose="02020603050405020304" pitchFamily="18" charset="0"/>
              </a:rPr>
              <a:t>= ∠</a:t>
            </a:r>
            <a:r>
              <a:rPr lang="en-US" altLang="zh-CN" sz="2400" b="1" i="1" smtClean="0">
                <a:latin typeface="Times New Roman" panose="02020603050405020304" pitchFamily="18" charset="0"/>
              </a:rPr>
              <a:t>D</a:t>
            </a:r>
            <a:r>
              <a:rPr lang="en-US" altLang="zh-CN" sz="2400" b="1" smtClean="0">
                <a:latin typeface="Times New Roman" panose="02020603050405020304" pitchFamily="18" charset="0"/>
              </a:rPr>
              <a:t>=50°</a:t>
            </a:r>
            <a:r>
              <a:rPr lang="zh-CN" altLang="en-US" sz="2400" b="1" smtClean="0">
                <a:latin typeface="Times New Roman" panose="02020603050405020304" pitchFamily="18" charset="0"/>
              </a:rPr>
              <a:t>．</a:t>
            </a:r>
            <a:endParaRPr lang="zh-CN" altLang="en-US" sz="2400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6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文本框 6"/>
          <p:cNvSpPr txBox="1">
            <a:spLocks noChangeArrowheads="1"/>
          </p:cNvSpPr>
          <p:nvPr/>
        </p:nvSpPr>
        <p:spPr bwMode="auto">
          <a:xfrm>
            <a:off x="415925" y="-84138"/>
            <a:ext cx="1663700" cy="5372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900" b="1">
                <a:solidFill>
                  <a:schemeClr val="bg1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感悟新知</a:t>
            </a:r>
            <a:endParaRPr lang="zh-CN" altLang="en-US" sz="2900" b="1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7546975" y="593725"/>
            <a:ext cx="1116013" cy="26193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 cmpd="sng">
            <a:solidFill>
              <a:schemeClr val="tx2">
                <a:lumMod val="40000"/>
                <a:lumOff val="60000"/>
              </a:schemeClr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fontAlgn="auto" hangingPunct="0">
              <a:spcBef>
                <a:spcPct val="0"/>
              </a:spcBef>
              <a:spcAft>
                <a:spcPct val="0"/>
              </a:spcAft>
              <a:defRPr/>
            </a:pPr>
            <a:endParaRPr kumimoji="1" lang="zh-CN" altLang="en-US"/>
          </a:p>
        </p:txBody>
      </p:sp>
      <p:sp>
        <p:nvSpPr>
          <p:cNvPr id="17412" name="文本框 22"/>
          <p:cNvSpPr txBox="1">
            <a:spLocks noChangeArrowheads="1"/>
          </p:cNvSpPr>
          <p:nvPr/>
        </p:nvSpPr>
        <p:spPr bwMode="auto">
          <a:xfrm>
            <a:off x="7669213" y="555625"/>
            <a:ext cx="899160" cy="337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kumimoji="1" lang="zh-CN" altLang="en-US" sz="1600" b="1">
                <a:latin typeface="楷体" panose="02010609060101010101" pitchFamily="49" charset="-122"/>
                <a:ea typeface="楷体" panose="02010609060101010101" pitchFamily="49" charset="-122"/>
              </a:rPr>
              <a:t>知</a:t>
            </a:r>
            <a:r>
              <a:rPr kumimoji="1" lang="en-US" altLang="zh-CN" sz="1600" b="1">
                <a:latin typeface="楷体" panose="02010609060101010101" pitchFamily="49" charset="-122"/>
                <a:ea typeface="楷体" panose="02010609060101010101" pitchFamily="49" charset="-122"/>
              </a:rPr>
              <a:t>2</a:t>
            </a:r>
            <a:r>
              <a:rPr kumimoji="1" lang="zh-CN" altLang="en-US" sz="1600" b="1">
                <a:latin typeface="楷体" panose="02010609060101010101" pitchFamily="49" charset="-122"/>
                <a:ea typeface="楷体" panose="02010609060101010101" pitchFamily="49" charset="-122"/>
              </a:rPr>
              <a:t>－练</a:t>
            </a:r>
            <a:endParaRPr kumimoji="1" lang="zh-CN" altLang="en-US" sz="16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611560" y="883622"/>
            <a:ext cx="7921625" cy="341503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541655" indent="-541655">
              <a:lnSpc>
                <a:spcPct val="150000"/>
              </a:lnSpc>
              <a:tabLst>
                <a:tab pos="541020"/>
              </a:tabLst>
              <a:defRPr/>
            </a:pPr>
            <a:r>
              <a:rPr lang="en-US" altLang="zh-CN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2-1. </a:t>
            </a:r>
            <a:r>
              <a:rPr lang="en-US" altLang="zh-CN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[</a:t>
            </a:r>
            <a:r>
              <a:rPr lang="zh-CN" altLang="en-US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中考</a:t>
            </a:r>
            <a:r>
              <a:rPr lang="en-US" altLang="zh-CN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· 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宜宾</a:t>
            </a:r>
            <a:r>
              <a:rPr lang="en-US" altLang="zh-CN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] </a:t>
            </a:r>
            <a:r>
              <a:rPr lang="zh-CN" altLang="en-US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如图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，已知点</a:t>
            </a:r>
            <a:r>
              <a:rPr lang="en-US" altLang="zh-CN" sz="24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，</a:t>
            </a:r>
            <a:r>
              <a:rPr lang="en-US" altLang="zh-CN" sz="24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，</a:t>
            </a:r>
            <a:r>
              <a:rPr lang="en-US" altLang="zh-CN" sz="2400" b="1" i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</a:t>
            </a:r>
            <a:r>
              <a:rPr lang="zh-CN" altLang="en-US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在⊙</a:t>
            </a:r>
            <a:r>
              <a:rPr lang="en-US" altLang="zh-CN" sz="2400" b="1" i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O</a:t>
            </a:r>
            <a:r>
              <a:rPr lang="zh-CN" altLang="en-US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上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，</a:t>
            </a:r>
            <a:r>
              <a:rPr lang="en-US" altLang="zh-CN" sz="2400" b="1" i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</a:t>
            </a:r>
            <a:r>
              <a:rPr lang="zh-CN" altLang="en-US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为</a:t>
            </a:r>
            <a:r>
              <a:rPr lang="en-US" altLang="zh-CN" sz="2400" b="1" i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AB 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的</a:t>
            </a:r>
            <a:r>
              <a:rPr lang="zh-CN" altLang="en-US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中点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．若</a:t>
            </a:r>
            <a:r>
              <a:rPr lang="zh-CN" altLang="en-US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∠</a:t>
            </a:r>
            <a:r>
              <a:rPr lang="en-US" altLang="zh-CN" sz="2400" b="1" i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BAC</a:t>
            </a:r>
            <a:r>
              <a:rPr lang="en-US" altLang="zh-CN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=35</a:t>
            </a:r>
            <a:r>
              <a:rPr lang="en-US" altLang="zh-CN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°</a:t>
            </a:r>
            <a:r>
              <a:rPr lang="zh-CN" altLang="en-US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，则∠</a:t>
            </a:r>
            <a:r>
              <a:rPr lang="en-US" altLang="zh-CN" sz="2400" b="1" i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AOB</a:t>
            </a:r>
            <a:r>
              <a:rPr lang="en-US" altLang="zh-CN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</a:t>
            </a:r>
            <a:r>
              <a:rPr lang="zh-CN" altLang="en-US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等于</a:t>
            </a:r>
            <a:r>
              <a:rPr lang="en-US" altLang="zh-CN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(</a:t>
            </a:r>
            <a:r>
              <a:rPr lang="zh-CN" altLang="en-US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　　</a:t>
            </a:r>
            <a:r>
              <a:rPr lang="en-US" altLang="zh-CN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)</a:t>
            </a:r>
            <a:endParaRPr lang="zh-CN" altLang="en-US" sz="2400" b="1" smtClean="0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541655" indent="-6350">
              <a:lnSpc>
                <a:spcPct val="150000"/>
              </a:lnSpc>
              <a:tabLst>
                <a:tab pos="541020"/>
              </a:tabLst>
              <a:defRPr/>
            </a:pPr>
            <a:r>
              <a:rPr lang="en-US" altLang="zh-CN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A. 140° </a:t>
            </a:r>
            <a:endParaRPr lang="en-US" altLang="zh-CN" sz="2400" b="1" smtClean="0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541655" indent="-6350">
              <a:lnSpc>
                <a:spcPct val="150000"/>
              </a:lnSpc>
              <a:tabLst>
                <a:tab pos="541020"/>
              </a:tabLst>
              <a:defRPr/>
            </a:pPr>
            <a:r>
              <a:rPr lang="en-US" altLang="zh-CN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B. 120°</a:t>
            </a:r>
            <a:endParaRPr lang="en-US" altLang="zh-CN" sz="2400" b="1" smtClean="0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541655" indent="-6350">
              <a:lnSpc>
                <a:spcPct val="150000"/>
              </a:lnSpc>
              <a:tabLst>
                <a:tab pos="541020"/>
              </a:tabLst>
              <a:defRPr/>
            </a:pPr>
            <a:r>
              <a:rPr lang="en-US" altLang="zh-CN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</a:t>
            </a:r>
            <a:r>
              <a:rPr lang="en-US" altLang="zh-CN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 110° </a:t>
            </a:r>
            <a:endParaRPr lang="en-US" altLang="zh-CN" sz="2400" b="1" smtClean="0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541655" indent="-6350">
              <a:lnSpc>
                <a:spcPct val="150000"/>
              </a:lnSpc>
              <a:tabLst>
                <a:tab pos="541020"/>
              </a:tabLst>
              <a:defRPr/>
            </a:pPr>
            <a:r>
              <a:rPr lang="en-US" altLang="zh-CN" sz="2400" b="1" smtClean="0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D</a:t>
            </a:r>
            <a:r>
              <a:rPr lang="en-US" altLang="zh-CN" sz="2400" b="1"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. 70°</a:t>
            </a:r>
            <a:endParaRPr lang="zh-CN" altLang="en-US" sz="2400" b="1"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17415" name="矩形 9"/>
          <p:cNvSpPr>
            <a:spLocks noChangeArrowheads="1"/>
          </p:cNvSpPr>
          <p:nvPr/>
        </p:nvSpPr>
        <p:spPr bwMode="auto">
          <a:xfrm>
            <a:off x="7966719" y="668193"/>
            <a:ext cx="488950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en-US" altLang="zh-CN" sz="2400" b="1">
                <a:solidFill>
                  <a:srgbClr val="000000"/>
                </a:solidFill>
                <a:latin typeface="Times New Roman" panose="02020603050405020304" pitchFamily="18" charset="0"/>
              </a:rPr>
              <a:t>︵</a:t>
            </a:r>
            <a:endParaRPr lang="zh-CN" altLang="en-US" sz="2400">
              <a:solidFill>
                <a:srgbClr val="000000"/>
              </a:solidFill>
              <a:latin typeface="Times New Roman" panose="02020603050405020304" pitchFamily="18" charset="0"/>
            </a:endParaRPr>
          </a:p>
        </p:txBody>
      </p:sp>
      <p:pic>
        <p:nvPicPr>
          <p:cNvPr id="17417" name="Picture 9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C7EAFC"/>
              </a:clrFrom>
              <a:clrTo>
                <a:srgbClr val="C7EAFC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32040" y="2143179"/>
            <a:ext cx="2012627" cy="19256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6947892" y="1450444"/>
            <a:ext cx="504428" cy="64516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US" altLang="zh-CN" sz="2400" b="1" smtClean="0">
                <a:solidFill>
                  <a:srgbClr val="FF0000"/>
                </a:solidFill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A</a:t>
            </a:r>
            <a:endParaRPr lang="zh-CN" altLang="en-US" sz="2400" b="1" i="1">
              <a:solidFill>
                <a:srgbClr val="FF0000"/>
              </a:solidFill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https://d.book118.com/477024003014006052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160443"/>
  <p:tag name="KSO_WM_UNIT_CLEAR" val="1"/>
  <p:tag name="KSO_WM_UNIT_FILL_FORE_SCHEMECOLOR_INDEX" val="7"/>
  <p:tag name="KSO_WM_UNIT_FILL_TYPE" val="1"/>
  <p:tag name="KSO_WM_UNIT_ID" val="258*m_i*1_3"/>
  <p:tag name="KSO_WM_UNIT_INDEX" val="1_3"/>
  <p:tag name="KSO_WM_UNIT_LAYERLEVEL" val="1_1"/>
  <p:tag name="KSO_WM_UNIT_TEXT_FILL_FORE_SCHEMECOLOR_INDEX" val="14"/>
  <p:tag name="KSO_WM_UNIT_TEXT_FILL_TYPE" val="1"/>
  <p:tag name="KSO_WM_UNIT_TYPE" val="m_i"/>
</p:tagLst>
</file>

<file path=ppt/tags/tag2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160443"/>
  <p:tag name="KSO_WM_UNIT_CLEAR" val="1"/>
  <p:tag name="KSO_WM_UNIT_FILL_FORE_SCHEMECOLOR_INDEX" val="8"/>
  <p:tag name="KSO_WM_UNIT_FILL_TYPE" val="1"/>
  <p:tag name="KSO_WM_UNIT_ID" val="258*m_i*1_4"/>
  <p:tag name="KSO_WM_UNIT_INDEX" val="1_4"/>
  <p:tag name="KSO_WM_UNIT_LAYERLEVEL" val="1_1"/>
  <p:tag name="KSO_WM_UNIT_TEXT_FILL_FORE_SCHEMECOLOR_INDEX" val="14"/>
  <p:tag name="KSO_WM_UNIT_TEXT_FILL_TYPE" val="1"/>
  <p:tag name="KSO_WM_UNIT_TYPE" val="m_i"/>
</p:tagLst>
</file>

<file path=ppt/tags/tag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主题1">
  <a:themeElements>
    <a:clrScheme name="1_自定义设计方案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1_自定义设计方案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</a:spPr>
      <a:bodyPr vert="horz" wrap="none" lIns="91440" tIns="45720" rIns="91440" bIns="45720" numCol="1" anchor="ctr" anchorCtr="0" compatLnSpc="1">
        <a:spAutoFit/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2800" b="0" i="0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</a:spPr>
      <a:bodyPr vert="horz" wrap="none" lIns="91440" tIns="45720" rIns="91440" bIns="45720" numCol="1" anchor="ctr" anchorCtr="0" compatLnSpc="1">
        <a:spAutoFit/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2800" b="0" i="0" u="none" strike="noStrike" cap="none" normalizeH="0" baseline="0" smtClean="0">
            <a:ln>
              <a:noFill/>
            </a:ln>
            <a:solidFill>
              <a:srgbClr val="FF0000"/>
            </a:solidFill>
            <a:effectLst/>
            <a:latin typeface="Times New Roman" panose="02020603050405020304" pitchFamily="18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1_自定义设计方案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自定义设计方案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自定义设计方案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自定义设计方案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自定义设计方案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自定义设计方案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自定义设计方案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自定义设计方案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自定义设计方案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自定义设计方案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自定义设计方案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自定义设计方案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6">
      <vt:lpstr>Arial</vt:lpstr>
      <vt:lpstr>Calibri</vt:lpstr>
      <vt:lpstr>宋体</vt:lpstr>
      <vt:lpstr>黑体</vt:lpstr>
      <vt:lpstr>楷体</vt:lpstr>
      <vt:lpstr>Comic Sans MS</vt:lpstr>
      <vt:lpstr>微软雅黑</vt:lpstr>
      <vt:lpstr>Wingdings</vt:lpstr>
      <vt:lpstr>Times New Roman</vt:lpstr>
      <vt:lpstr>Adobe 黑体 Std R</vt:lpstr>
      <vt:lpstr>Gulim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2024-09-25T11:40:08.299</cp:lastPrinted>
  <dcterms:created xsi:type="dcterms:W3CDTF">2024-09-25T03:40:08Z</dcterms:created>
  <dcterms:modified xsi:type="dcterms:W3CDTF">2024-09-25T03:40:10Z</dcterms:modified>
</cp:coreProperties>
</file>