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emf" ContentType="image/x-emf"/>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8345AB9D-1FE4-467C-B0C1-E41A0193C3D5}" type="datetimeFigureOut">
              <a:rPr lang="zh-CN" altLang="en-US" smtClean="0"/>
              <a:t>2018/12/21</a:t>
            </a:fld>
            <a:endParaRPr lang="zh-CN" altLang="en-US"/>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8851DC34-507A-4BDC-8EC0-9DEEA10762DF}" type="slidenum">
              <a:rPr lang="zh-CN" altLang="en-US" smtClean="0"/>
              <a:t>‹#›</a:t>
            </a:fld>
            <a:endParaRPr lang="zh-CN" altLang="en-US"/>
          </a:p>
        </p:txBody>
      </p:sp>
    </p:spTree>
    <p:extLst>
      <p:ext uri="{BB962C8B-B14F-4D97-AF65-F5344CB8AC3E}">
        <p14:creationId xmlns:p14="http://schemas.microsoft.com/office/powerpoint/2010/main" val="1885420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D1C7FB31-0C7B-4DF9-A9BC-6BD9C278B254}" type="slidenum">
              <a:rPr lang="en-US" smtClean="0"/>
              <a:t>5</a:t>
            </a:fld>
            <a:endParaRPr lang="en-US"/>
          </a:p>
        </p:txBody>
      </p:sp>
    </p:spTree>
    <p:extLst>
      <p:ext uri="{BB962C8B-B14F-4D97-AF65-F5344CB8AC3E}">
        <p14:creationId xmlns:p14="http://schemas.microsoft.com/office/powerpoint/2010/main" val="278500571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关键管理流程？</a:t>
            </a:r>
            <a:endParaRPr lang="en-US" altLang="zh-CN"/>
          </a:p>
          <a:p>
            <a:r>
              <a:rPr lang="zh-CN" altLang="en-US"/>
              <a:t>职能与授权设定？</a:t>
            </a:r>
            <a:endParaRPr lang="en-US"/>
          </a:p>
        </p:txBody>
      </p:sp>
      <p:sp>
        <p:nvSpPr>
          <p:cNvPr id="4" name="灯片编号占位符 3"/>
          <p:cNvSpPr>
            <a:spLocks noGrp="1"/>
          </p:cNvSpPr>
          <p:nvPr>
            <p:ph type="sldNum" sz="quarter" idx="10"/>
          </p:nvPr>
        </p:nvSpPr>
        <p:spPr/>
        <p:txBody>
          <a:bodyPr/>
          <a:lstStyle/>
          <a:p>
            <a:fld id="{8851DC34-507A-4BDC-8EC0-9DEEA10762DF}" type="slidenum">
              <a:rPr lang="zh-CN" altLang="en-US" smtClean="0"/>
              <a:t>10</a:t>
            </a:fld>
            <a:endParaRPr lang="zh-CN" altLang="en-US"/>
          </a:p>
        </p:txBody>
      </p:sp>
    </p:spTree>
    <p:extLst>
      <p:ext uri="{BB962C8B-B14F-4D97-AF65-F5344CB8AC3E}">
        <p14:creationId xmlns:p14="http://schemas.microsoft.com/office/powerpoint/2010/main" val="3517531604"/>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5FBC377C-3EC0-4DDF-B247-AC01FF77970B}" type="slidenum">
              <a:rPr lang="zh-CN" altLang="en-US" smtClean="0"/>
              <a:t>11</a:t>
            </a:fld>
            <a:endParaRPr lang="zh-CN" altLang="en-US"/>
          </a:p>
        </p:txBody>
      </p:sp>
    </p:spTree>
    <p:extLst>
      <p:ext uri="{BB962C8B-B14F-4D97-AF65-F5344CB8AC3E}">
        <p14:creationId xmlns:p14="http://schemas.microsoft.com/office/powerpoint/2010/main" val="4071390585"/>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5FBC377C-3EC0-4DDF-B247-AC01FF77970B}" type="slidenum">
              <a:rPr lang="zh-CN" altLang="en-US" smtClean="0"/>
              <a:t>12</a:t>
            </a:fld>
            <a:endParaRPr lang="zh-CN" altLang="en-US"/>
          </a:p>
        </p:txBody>
      </p:sp>
    </p:spTree>
    <p:extLst>
      <p:ext uri="{BB962C8B-B14F-4D97-AF65-F5344CB8AC3E}">
        <p14:creationId xmlns:p14="http://schemas.microsoft.com/office/powerpoint/2010/main" val="2490137265"/>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5FBC377C-3EC0-4DDF-B247-AC01FF77970B}" type="slidenum">
              <a:rPr lang="zh-CN" altLang="en-US" smtClean="0"/>
              <a:t>13</a:t>
            </a:fld>
            <a:endParaRPr lang="zh-CN" altLang="en-US"/>
          </a:p>
        </p:txBody>
      </p:sp>
    </p:spTree>
    <p:extLst>
      <p:ext uri="{BB962C8B-B14F-4D97-AF65-F5344CB8AC3E}">
        <p14:creationId xmlns:p14="http://schemas.microsoft.com/office/powerpoint/2010/main" val="42170420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5FBC377C-3EC0-4DDF-B247-AC01FF77970B}" type="slidenum">
              <a:rPr lang="zh-CN" altLang="en-US" smtClean="0"/>
              <a:t>14</a:t>
            </a:fld>
            <a:endParaRPr lang="zh-CN" altLang="en-US"/>
          </a:p>
        </p:txBody>
      </p:sp>
    </p:spTree>
    <p:extLst>
      <p:ext uri="{BB962C8B-B14F-4D97-AF65-F5344CB8AC3E}">
        <p14:creationId xmlns:p14="http://schemas.microsoft.com/office/powerpoint/2010/main" val="3167028111"/>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
        <p:nvSpPr>
          <p:cNvPr id="4" name="Slide Number Placeholder 3"/>
          <p:cNvSpPr>
            <a:spLocks noGrp="1"/>
          </p:cNvSpPr>
          <p:nvPr>
            <p:ph type="sldNum" sz="quarter" idx="10"/>
          </p:nvPr>
        </p:nvSpPr>
        <p:spPr/>
        <p:txBody>
          <a:bodyPr/>
          <a:lstStyle/>
          <a:p>
            <a:fld id="{5FBC377C-3EC0-4DDF-B247-AC01FF77970B}" type="slidenum">
              <a:rPr lang="zh-CN" altLang="en-US" smtClean="0"/>
              <a:t>15</a:t>
            </a:fld>
            <a:endParaRPr lang="zh-CN" altLang="en-US"/>
          </a:p>
        </p:txBody>
      </p:sp>
    </p:spTree>
    <p:extLst>
      <p:ext uri="{BB962C8B-B14F-4D97-AF65-F5344CB8AC3E}">
        <p14:creationId xmlns:p14="http://schemas.microsoft.com/office/powerpoint/2010/main" val="181216499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451C47-2EFE-4934-842E-3DB432096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07A46-5A33-44AC-A42C-D89AFB8F8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196015-C5AC-461D-B613-ABEED7360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7DFBDC-40C0-4A66-BA86-63BD7EB5E7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3DC42A-CF4B-47F0-B512-74237E8598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F3EBD4-6A46-4349-BC29-725FF2AB00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032B22-D3D9-4B1E-81E7-1F9CE303A5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B92ABF-1D41-4CD3-94F3-99A6A7D4B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A427CD-C9F6-4D61-8D28-9AE61181C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3FC59-EFEF-46BB-9DEF-AFA9E7B5F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A325A6-52E5-40CF-B136-27074F3BC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over Master">
    <p:spTree>
      <p:nvGrpSpPr>
        <p:cNvPr id="1" name=""/>
        <p:cNvGrpSpPr/>
        <p:nvPr/>
      </p:nvGrpSpPr>
      <p:grpSpPr>
        <a:xfrm>
          <a:off x="0" y="0"/>
          <a:ext cx="0" cy="0"/>
        </a:xfrm>
      </p:grpSpPr>
      <p:sp>
        <p:nvSpPr>
          <p:cNvPr id="7" name="Rectangle 9"/>
          <p:cNvSpPr>
            <a:spLocks noGrp="1" noChangeArrowheads="1"/>
          </p:cNvSpPr>
          <p:nvPr>
            <p:ph type="ctrTitle"/>
          </p:nvPr>
        </p:nvSpPr>
        <p:spPr>
          <a:xfrm>
            <a:off x="457200" y="4123137"/>
            <a:ext cx="8229600" cy="822325"/>
          </a:xfrm>
          <a:prstGeom prst="rect">
            <a:avLst/>
          </a:prstGeom>
          <a:ln>
            <a:noFill/>
          </a:ln>
        </p:spPr>
        <p:txBody>
          <a:bodyPr lIns="0" tIns="0" rIns="0" bIns="0"/>
          <a:lstStyle>
            <a:lvl1pPr>
              <a:defRPr sz="2800" b="1" baseline="0">
                <a:solidFill>
                  <a:schemeClr val="bg2"/>
                </a:solidFill>
                <a:latin typeface="微软雅黑" panose="020b0503020204020204" pitchFamily="34" charset="-122"/>
                <a:ea typeface="微软雅黑" panose="020b0503020204020204" pitchFamily="34" charset="-122"/>
              </a:defRPr>
            </a:lvl1pPr>
          </a:lstStyle>
          <a:p>
            <a:r>
              <a:rPr lang="en-US" altLang="ja-JP"/>
              <a:t>Click to edit Master title style</a:t>
            </a:r>
            <a:endParaRPr lang="en-US"/>
          </a:p>
        </p:txBody>
      </p:sp>
      <p:sp>
        <p:nvSpPr>
          <p:cNvPr id="11" name="Subtitle 10"/>
          <p:cNvSpPr>
            <a:spLocks noGrp="1" noChangeArrowheads="1"/>
          </p:cNvSpPr>
          <p:nvPr>
            <p:ph type="subTitle" idx="1"/>
          </p:nvPr>
        </p:nvSpPr>
        <p:spPr>
          <a:xfrm>
            <a:off x="457200" y="5067300"/>
            <a:ext cx="8229600" cy="838200"/>
          </a:xfrm>
          <a:prstGeom prst="rect">
            <a:avLst/>
          </a:prstGeom>
        </p:spPr>
        <p:txBody>
          <a:bodyPr lIns="0" tIns="0" rIns="0" bIns="0"/>
          <a:lstStyle>
            <a:lvl1pPr marL="0" marR="0" indent="0" algn="l" defTabSz="914400" rtl="0" eaLnBrk="1" fontAlgn="auto" latinLnBrk="0" hangingPunct="1">
              <a:lnSpc>
                <a:spcPct val="90000"/>
              </a:lnSpc>
              <a:spcBef>
                <a:spcPct val="0"/>
              </a:spcBef>
              <a:spcAft>
                <a:spcPct val="0"/>
              </a:spcAft>
              <a:buClrTx/>
              <a:buSzTx/>
              <a:buFont typeface="Arial" pitchFamily="34" charset="0"/>
              <a:buNone/>
              <a:defRPr sz="1500" baseline="0"/>
            </a:lvl1pPr>
          </a:lstStyle>
          <a:p>
            <a:r>
              <a:rPr lang="en-US" altLang="zh-CN"/>
              <a:t>Click to edit Master subtitle style</a:t>
            </a:r>
            <a:endParaRPr lang="zh-CN" altLang="en-US"/>
          </a:p>
        </p:txBody>
      </p:sp>
      <p:pic>
        <p:nvPicPr>
          <p:cNvPr id="9" name="Picture 8"/>
          <p:cNvPicPr/>
          <p:nvPr userDrawn="1"/>
        </p:nvPicPr>
        <p:blipFill>
          <a:blip r:embed="rId1">
            <a:extLst>
              <a:ext uri="{28A0092B-C50C-407E-A947-70E740481C1C}">
                <a14:useLocalDpi xmlns:a14="http://schemas.microsoft.com/office/drawing/2010/main" val="0"/>
              </a:ext>
            </a:extLst>
          </a:blip>
          <a:stretch>
            <a:fillRect/>
          </a:stretch>
        </p:blipFill>
        <p:spPr>
          <a:xfrm>
            <a:off x="7864334" y="6080754"/>
            <a:ext cx="817269" cy="575131"/>
          </a:xfrm>
          <a:prstGeom prst="rect">
            <a:avLst/>
          </a:prstGeom>
        </p:spPr>
      </p:pic>
      <p:sp>
        <p:nvSpPr>
          <p:cNvPr id="8" name="TextBox 7"/>
          <p:cNvSpPr txBox="1"/>
          <p:nvPr userDrawn="1"/>
        </p:nvSpPr>
        <p:spPr>
          <a:xfrm>
            <a:off x="422031" y="6435725"/>
            <a:ext cx="5571392" cy="215900"/>
          </a:xfrm>
          <a:prstGeom prst="rect">
            <a:avLst/>
          </a:prstGeom>
          <a:noFill/>
        </p:spPr>
        <p:txBody>
          <a:bodyPr lIns="0" tIns="0" rIns="0" bIns="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spcBef>
                <a:spcPct val="0"/>
              </a:spcBef>
              <a:spcAft>
                <a:spcPct val="0"/>
              </a:spcAft>
              <a:defRPr/>
            </a:pPr>
            <a:r>
              <a:rPr lang="en-US" altLang="zh-CN" sz="700">
                <a:solidFill>
                  <a:srgbClr val="000000"/>
                </a:solidFill>
              </a:rPr>
              <a:t>Aon Hewitt  </a:t>
            </a:r>
            <a:r>
              <a:rPr lang="en-US" sz="700">
                <a:solidFill>
                  <a:srgbClr val="000000"/>
                </a:solidFill>
              </a:rPr>
              <a:t>|  </a:t>
            </a:r>
            <a:r>
              <a:rPr lang="en-US" altLang="zh-CN" sz="700">
                <a:solidFill>
                  <a:srgbClr val="000000"/>
                </a:solidFill>
              </a:rPr>
              <a:t>Greater China</a:t>
            </a:r>
            <a:r>
              <a:rPr lang="en-US" sz="700">
                <a:solidFill>
                  <a:srgbClr val="000000"/>
                </a:solidFill>
              </a:rPr>
              <a:t>  |  Performance &amp; Talent</a:t>
            </a:r>
          </a:p>
          <a:p>
            <a:pPr eaLnBrk="0" fontAlgn="base" hangingPunct="0">
              <a:spcBef>
                <a:spcPct val="0"/>
              </a:spcBef>
              <a:spcAft>
                <a:spcPct val="0"/>
              </a:spcAft>
              <a:defRPr/>
            </a:pPr>
            <a:endParaRPr lang="en-US" sz="700">
              <a:solidFill>
                <a:srgbClr val="000000"/>
              </a:solidFill>
            </a:endParaRPr>
          </a:p>
        </p:txBody>
      </p:sp>
      <p:pic>
        <p:nvPicPr>
          <p:cNvPr id="2" name="Picture 1">
            <a:extLst>
              <a:ext uri="{FF2B5EF4-FFF2-40B4-BE49-F238E27FC236}">
                <a16:creationId xmlns:a16="http://schemas.microsoft.com/office/drawing/2014/main" id="{D453B787-CE48-4BED-AF2E-6EEC52102A25}"/>
              </a:ext>
            </a:extLst>
          </p:cNvPr>
          <p:cNvPicPr>
            <a:picLocks noChangeAspect="1"/>
          </p:cNvPicPr>
          <p:nvPr userDrawn="1"/>
        </p:nvPicPr>
        <p:blipFill>
          <a:blip r:embed="rId2"/>
          <a:stretch>
            <a:fillRect/>
          </a:stretch>
        </p:blipFill>
        <p:spPr>
          <a:xfrm>
            <a:off x="422031" y="404664"/>
            <a:ext cx="8259572" cy="3456384"/>
          </a:xfrm>
          <a:prstGeom prst="rect">
            <a:avLst/>
          </a:prstGeom>
        </p:spPr>
      </p:pic>
    </p:spTree>
    <p:extLst>
      <p:ext uri="{BB962C8B-B14F-4D97-AF65-F5344CB8AC3E}">
        <p14:creationId xmlns:p14="http://schemas.microsoft.com/office/powerpoint/2010/main" val="374092145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Divider">
    <p:bg>
      <p:bgPr>
        <a:solidFill>
          <a:schemeClr val="bg1"/>
        </a:solidFill>
        <a:effectLst/>
      </p:bgPr>
    </p:bg>
    <p:spTree>
      <p:nvGrpSpPr>
        <p:cNvPr id="1" name=""/>
        <p:cNvGrpSpPr/>
        <p:nvPr/>
      </p:nvGrpSpPr>
      <p:grpSpPr>
        <a:xfrm>
          <a:off x="0" y="0"/>
          <a:ext cx="0" cy="0"/>
        </a:xfrm>
      </p:grpSpPr>
      <p:sp>
        <p:nvSpPr>
          <p:cNvPr id="9" name="Rectangle 16"/>
          <p:cNvSpPr>
            <a:spLocks noGrp="1" noChangeArrowheads="1"/>
          </p:cNvSpPr>
          <p:nvPr>
            <p:ph type="ctrTitle" hasCustomPrompt="1"/>
          </p:nvPr>
        </p:nvSpPr>
        <p:spPr>
          <a:xfrm>
            <a:off x="457200" y="2743074"/>
            <a:ext cx="8229600" cy="822325"/>
          </a:xfrm>
          <a:prstGeom prst="rect">
            <a:avLst/>
          </a:prstGeom>
          <a:noFill/>
        </p:spPr>
        <p:txBody>
          <a:bodyPr lIns="0" tIns="0" rIns="0" bIns="0"/>
          <a:lstStyle>
            <a:lvl1pPr>
              <a:lnSpc>
                <a:spcPct val="90000"/>
              </a:lnSpc>
              <a:defRPr sz="2800" b="1" baseline="0">
                <a:solidFill>
                  <a:schemeClr val="bg2"/>
                </a:solidFill>
              </a:defRPr>
            </a:lvl1pPr>
          </a:lstStyle>
          <a:p>
            <a:r>
              <a:rPr lang="en-US"/>
              <a:t>Section Divider: title copy 28 pt Arial Bold, 0.9 line spacing, image is 2.25×9.75″ @300 dpi</a:t>
            </a:r>
          </a:p>
        </p:txBody>
      </p:sp>
      <p:sp>
        <p:nvSpPr>
          <p:cNvPr id="7" name="Rectangle 17"/>
          <p:cNvSpPr>
            <a:spLocks noGrp="1" noChangeArrowheads="1"/>
          </p:cNvSpPr>
          <p:nvPr>
            <p:ph type="subTitle" idx="1" hasCustomPrompt="1"/>
          </p:nvPr>
        </p:nvSpPr>
        <p:spPr>
          <a:xfrm>
            <a:off x="457203" y="3809868"/>
            <a:ext cx="8221579" cy="1738938"/>
          </a:xfrm>
          <a:prstGeom prst="rect">
            <a:avLst/>
          </a:prstGeom>
        </p:spPr>
        <p:txBody>
          <a:bodyPr lIns="0" tIns="0" rIns="0" bIns="0">
            <a:spAutoFit/>
          </a:bodyPr>
          <a:lstStyle>
            <a:lvl1pPr marL="228600" marR="0" indent="-228600" algn="l" defTabSz="914400" rtl="0" eaLnBrk="1" fontAlgn="base" latinLnBrk="0" hangingPunct="1">
              <a:lnSpc>
                <a:spcPct val="100000"/>
              </a:lnSpc>
              <a:spcBef>
                <a:spcPts val="600"/>
              </a:spcBef>
              <a:spcAft>
                <a:spcPct val="0"/>
              </a:spcAft>
              <a:buClr>
                <a:schemeClr val="tx1"/>
              </a:buClr>
              <a:buSzTx/>
              <a:buFont typeface="Wingdings" pitchFamily="2" charset="2"/>
              <a:buChar char="§"/>
              <a:defRPr sz="1800" baseline="0">
                <a:solidFill>
                  <a:schemeClr val="bg2"/>
                </a:solidFill>
              </a:defRPr>
            </a:lvl1pPr>
          </a:lstStyle>
          <a:p>
            <a:r>
              <a:rPr lang="en-US">
                <a:solidFill>
                  <a:schemeClr val="tx1"/>
                </a:solidFill>
              </a:rPr>
              <a:t>Subtitle </a:t>
            </a:r>
            <a:r>
              <a:rPr lang="en-US"/>
              <a:t>is 18 pt Arial, line spacing single</a:t>
            </a:r>
            <a:br>
              <a:rPr lang="en-US"/>
            </a:br>
            <a:r>
              <a:rPr lang="en-US"/>
              <a:t>Edit the Section Divider slide to change the image on the section divider: Go to the View tab and click on Slide Master; Click on Section Divider layout; right-click on the picture, select “Change Picture” from the drop down menu. Select image or data ribbon from appropriate image library.</a:t>
            </a:r>
          </a:p>
          <a:p>
            <a:endParaRPr lang="en-US">
              <a:solidFill>
                <a:schemeClr val="tx1"/>
              </a:solidFill>
            </a:endParaRPr>
          </a:p>
        </p:txBody>
      </p:sp>
      <p:pic>
        <p:nvPicPr>
          <p:cNvPr id="10" name="Picture 2"/>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454268" y="533325"/>
            <a:ext cx="8232532" cy="1901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3934841"/>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sz="2000"/>
            </a:lvl1pPr>
          </a:lstStyle>
          <a:p>
            <a:r>
              <a:rPr lang="en-US" altLang="zh-CN"/>
              <a:t>Click to edit Master title style</a:t>
            </a:r>
            <a:endParaRPr lang="en-US"/>
          </a:p>
        </p:txBody>
      </p:sp>
      <p:sp>
        <p:nvSpPr>
          <p:cNvPr id="3" name="Content Placeholder 2"/>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Tree>
    <p:extLst>
      <p:ext uri="{BB962C8B-B14F-4D97-AF65-F5344CB8AC3E}">
        <p14:creationId xmlns:p14="http://schemas.microsoft.com/office/powerpoint/2010/main" val="302896373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Subheader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idx="1"/>
          </p:nvPr>
        </p:nvSpPr>
        <p:spPr>
          <a:xfrm>
            <a:off x="457200" y="1144588"/>
            <a:ext cx="8229600" cy="4951412"/>
          </a:xfrm>
        </p:spPr>
        <p:txBody>
          <a:bodyPr/>
          <a:lstStyle>
            <a:lvl1pPr marL="0" indent="0">
              <a:buNone/>
              <a:defRPr sz="1800" b="0"/>
            </a:lvl1pPr>
            <a:lvl2pPr marL="0" indent="0">
              <a:spcAft>
                <a:spcPts val="400"/>
              </a:spcAft>
              <a:buNone/>
              <a:defRPr/>
            </a:lvl2pPr>
            <a:lvl3pPr marL="228600" indent="-228600">
              <a:buFont typeface="Wingdings" pitchFamily="2" charset="2"/>
              <a:buChar char="§"/>
              <a:defRPr/>
            </a:lvl3pPr>
            <a:lvl4pPr marL="571500" indent="-225425">
              <a:buFont typeface="Arial" pitchFamily="34" charset="0"/>
              <a:buChar char="–"/>
              <a:defRPr/>
            </a:lvl4pPr>
            <a:lvl5pPr marL="917575" indent="-231775">
              <a:buFont typeface="Arial" pitchFamily="34" charset="0"/>
              <a:buChar char="•"/>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Tree>
    <p:extLst>
      <p:ext uri="{BB962C8B-B14F-4D97-AF65-F5344CB8AC3E}">
        <p14:creationId xmlns:p14="http://schemas.microsoft.com/office/powerpoint/2010/main" val="2580207766"/>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a:t>Click to edit Master title style</a:t>
            </a:r>
            <a:endParaRPr lang="en-US"/>
          </a:p>
        </p:txBody>
      </p:sp>
    </p:spTree>
    <p:extLst>
      <p:ext uri="{BB962C8B-B14F-4D97-AF65-F5344CB8AC3E}">
        <p14:creationId xmlns:p14="http://schemas.microsoft.com/office/powerpoint/2010/main" val="1463621425"/>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Blank">
    <p:spTree>
      <p:nvGrpSpPr>
        <p:cNvPr id="1" name=""/>
        <p:cNvGrpSpPr/>
        <p:nvPr/>
      </p:nvGrpSpPr>
      <p:grpSpPr>
        <a:xfrm>
          <a:off x="0" y="0"/>
          <a:ext cx="0" cy="0"/>
        </a:xfrm>
      </p:grpSpPr>
      <p:sp>
        <p:nvSpPr>
          <p:cNvPr id="2" name="Title 1"/>
          <p:cNvSpPr>
            <a:spLocks noGrp="1"/>
          </p:cNvSpPr>
          <p:nvPr>
            <p:ph type="title"/>
          </p:nvPr>
        </p:nvSpPr>
        <p:spPr>
          <a:xfrm>
            <a:off x="457200" y="304800"/>
            <a:ext cx="8229600" cy="520700"/>
          </a:xfrm>
        </p:spPr>
        <p:txBody>
          <a:bodyPr/>
          <a:lstStyle/>
          <a:p>
            <a:r>
              <a:rPr lang="en-US" altLang="zh-CN"/>
              <a:t>Click to edit Master title style</a:t>
            </a:r>
            <a:endParaRPr lang="en-US"/>
          </a:p>
        </p:txBody>
      </p:sp>
    </p:spTree>
    <p:extLst>
      <p:ext uri="{BB962C8B-B14F-4D97-AF65-F5344CB8AC3E}">
        <p14:creationId xmlns:p14="http://schemas.microsoft.com/office/powerpoint/2010/main" val="367641617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and 2-column content">
    <p:spTree>
      <p:nvGrpSpPr>
        <p:cNvPr id="1" name=""/>
        <p:cNvGrpSpPr/>
        <p:nvPr/>
      </p:nvGrpSpPr>
      <p:grpSpPr>
        <a:xfrm>
          <a:off x="0" y="0"/>
          <a:ext cx="0" cy="0"/>
        </a:xfrm>
      </p:grpSpPr>
      <p:sp>
        <p:nvSpPr>
          <p:cNvPr id="2" name="Title 1"/>
          <p:cNvSpPr>
            <a:spLocks noGrp="1"/>
          </p:cNvSpPr>
          <p:nvPr>
            <p:ph type="title"/>
          </p:nvPr>
        </p:nvSpPr>
        <p:spPr/>
        <p:txBody>
          <a:bodyPr/>
          <a:lstStyle>
            <a:lvl1pPr>
              <a:defRPr>
                <a:latin typeface="微软雅黑" panose="020b0503020204020204" pitchFamily="34" charset="-122"/>
              </a:defRPr>
            </a:lvl1pPr>
          </a:lstStyle>
          <a:p>
            <a:r>
              <a:rPr lang="en-US"/>
              <a:t>Click to edit Master title style</a:t>
            </a:r>
          </a:p>
        </p:txBody>
      </p:sp>
      <p:sp>
        <p:nvSpPr>
          <p:cNvPr id="3" name="Content Placeholder 2"/>
          <p:cNvSpPr>
            <a:spLocks noGrp="1"/>
          </p:cNvSpPr>
          <p:nvPr>
            <p:ph sz="half" idx="1"/>
          </p:nvPr>
        </p:nvSpPr>
        <p:spPr>
          <a:xfrm>
            <a:off x="331939" y="1144589"/>
            <a:ext cx="2932124" cy="4722812"/>
          </a:xfrm>
        </p:spPr>
        <p:txBody>
          <a:bodyPr/>
          <a:lstStyle>
            <a:lvl1pPr>
              <a:defRPr sz="1292">
                <a:latin typeface="微软雅黑" panose="020b0503020204020204" pitchFamily="34" charset="-122"/>
              </a:defRPr>
            </a:lvl1pPr>
            <a:lvl2pPr>
              <a:defRPr sz="1292">
                <a:latin typeface="微软雅黑" panose="020b0503020204020204" pitchFamily="34" charset="-122"/>
              </a:defRPr>
            </a:lvl2pPr>
            <a:lvl3pPr>
              <a:defRPr sz="1292">
                <a:latin typeface="微软雅黑" panose="020b0503020204020204" pitchFamily="34" charset="-122"/>
              </a:defRPr>
            </a:lvl3pPr>
            <a:lvl4pPr>
              <a:defRPr sz="1292">
                <a:latin typeface="微软雅黑" panose="020b0503020204020204" pitchFamily="34" charset="-122"/>
              </a:defRPr>
            </a:lvl4pPr>
            <a:lvl5pPr>
              <a:defRPr sz="1292">
                <a:latin typeface="微软雅黑" panose="020b0503020204020204" pitchFamily="34" charset="-122"/>
              </a:defRPr>
            </a:lvl5pPr>
            <a:lvl6pPr>
              <a:defRPr sz="1662"/>
            </a:lvl6pPr>
            <a:lvl7pPr>
              <a:defRPr sz="1662"/>
            </a:lvl7pPr>
            <a:lvl8pPr>
              <a:defRPr sz="1662"/>
            </a:lvl8pPr>
            <a:lvl9pPr>
              <a:defRPr sz="166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374709" y="1144590"/>
            <a:ext cx="2932124" cy="4722813"/>
          </a:xfrm>
        </p:spPr>
        <p:txBody>
          <a:bodyPr/>
          <a:lstStyle>
            <a:lvl1pPr>
              <a:defRPr sz="1292">
                <a:latin typeface="微软雅黑" panose="020b0503020204020204" pitchFamily="34" charset="-122"/>
              </a:defRPr>
            </a:lvl1pPr>
            <a:lvl2pPr>
              <a:defRPr sz="1292">
                <a:latin typeface="微软雅黑" panose="020b0503020204020204" pitchFamily="34" charset="-122"/>
              </a:defRPr>
            </a:lvl2pPr>
            <a:lvl3pPr>
              <a:defRPr sz="1292">
                <a:latin typeface="微软雅黑" panose="020b0503020204020204" pitchFamily="34" charset="-122"/>
              </a:defRPr>
            </a:lvl3pPr>
            <a:lvl4pPr>
              <a:defRPr sz="1292">
                <a:latin typeface="微软雅黑" panose="020b0503020204020204" pitchFamily="34" charset="-122"/>
              </a:defRPr>
            </a:lvl4pPr>
            <a:lvl5pPr>
              <a:defRPr sz="1292">
                <a:latin typeface="微软雅黑" panose="020b0503020204020204" pitchFamily="34" charset="-122"/>
              </a:defRPr>
            </a:lvl5pPr>
            <a:lvl6pPr>
              <a:defRPr sz="1662"/>
            </a:lvl6pPr>
            <a:lvl7pPr>
              <a:defRPr sz="1662"/>
            </a:lvl7pPr>
            <a:lvl8pPr>
              <a:defRPr sz="1662"/>
            </a:lvl8pPr>
            <a:lvl9pPr>
              <a:defRPr sz="166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94373005"/>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media/image1.emf"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026" name="Rectangle 2"/>
          <p:cNvSpPr>
            <a:spLocks noGrp="1" noChangeArrowheads="1"/>
          </p:cNvSpPr>
          <p:nvPr>
            <p:ph type="title"/>
          </p:nvPr>
        </p:nvSpPr>
        <p:spPr bwMode="auto">
          <a:xfrm>
            <a:off x="457200" y="304800"/>
            <a:ext cx="8229600" cy="520700"/>
          </a:xfrm>
          <a:prstGeom prst="rect">
            <a:avLst/>
          </a:prstGeom>
          <a:noFill/>
          <a:ln w="9525">
            <a:noFill/>
            <a:miter lim="800000"/>
          </a:ln>
        </p:spPr>
        <p:txBody>
          <a:bodyPr vert="horz" wrap="square" lIns="0" tIns="0" rIns="0" bIns="0" numCol="1" anchor="b" anchorCtr="0" compatLnSpc="1">
            <a:prstTxWarp prst="textNoShape">
              <a:avLst/>
            </a:prstTxWarp>
          </a:bodyPr>
          <a:lstStyle/>
          <a:p>
            <a:pPr lvl="0"/>
            <a:r>
              <a:rPr lang="en-US" altLang="zh-CN"/>
              <a:t>Click to edit Master title style</a:t>
            </a:r>
            <a:endParaRPr lang="en-US"/>
          </a:p>
        </p:txBody>
      </p:sp>
      <p:sp>
        <p:nvSpPr>
          <p:cNvPr id="1027" name="Rectangle 3"/>
          <p:cNvSpPr>
            <a:spLocks noGrp="1" noChangeArrowheads="1"/>
          </p:cNvSpPr>
          <p:nvPr>
            <p:ph type="body" idx="1"/>
          </p:nvPr>
        </p:nvSpPr>
        <p:spPr bwMode="auto">
          <a:xfrm>
            <a:off x="457200" y="1144588"/>
            <a:ext cx="8229600" cy="4951412"/>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1034" name="Line 10"/>
          <p:cNvSpPr>
            <a:spLocks noChangeShapeType="1"/>
          </p:cNvSpPr>
          <p:nvPr/>
        </p:nvSpPr>
        <p:spPr bwMode="auto">
          <a:xfrm>
            <a:off x="457200" y="914400"/>
            <a:ext cx="8229600" cy="1588"/>
          </a:xfrm>
          <a:prstGeom prst="line">
            <a:avLst/>
          </a:prstGeom>
          <a:noFill/>
          <a:ln w="9525">
            <a:solidFill>
              <a:schemeClr val="bg2"/>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spcBef>
                <a:spcPct val="0"/>
              </a:spcBef>
              <a:spcAft>
                <a:spcPct val="0"/>
              </a:spcAft>
            </a:pPr>
            <a:endParaRPr lang="en-US" sz="2400">
              <a:solidFill>
                <a:srgbClr val="000000"/>
              </a:solidFill>
              <a:ea typeface="微软雅黑" panose="020b0503020204020204" pitchFamily="34" charset="-122"/>
            </a:endParaRPr>
          </a:p>
        </p:txBody>
      </p:sp>
      <p:sp>
        <p:nvSpPr>
          <p:cNvPr id="9" name="TextBox 8"/>
          <p:cNvSpPr txBox="1"/>
          <p:nvPr/>
        </p:nvSpPr>
        <p:spPr>
          <a:xfrm>
            <a:off x="6400800" y="6527417"/>
            <a:ext cx="353634" cy="123111"/>
          </a:xfrm>
          <a:prstGeom prst="rect">
            <a:avLst/>
          </a:prstGeom>
          <a:noFill/>
        </p:spPr>
        <p:txBody>
          <a:bodyPr wrap="square" lIns="0" tIns="0" rIns="0" bIns="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0" fontAlgn="base" hangingPunct="0">
              <a:spcBef>
                <a:spcPct val="0"/>
              </a:spcBef>
              <a:spcAft>
                <a:spcPct val="0"/>
              </a:spcAft>
              <a:defRPr/>
            </a:pPr>
            <a:fld id="{BC0FA351-5A70-4EC9-BE2D-E8D941B01E50}" type="slidenum">
              <a:rPr lang="en-US" sz="800">
                <a:solidFill>
                  <a:srgbClr val="4D4F53"/>
                </a:solidFill>
                <a:ea typeface="微软雅黑" panose="020b0503020204020204" pitchFamily="34" charset="-122"/>
              </a:rPr>
              <a:pPr algn="r" eaLnBrk="0" fontAlgn="base" hangingPunct="0">
                <a:spcBef>
                  <a:spcPct val="0"/>
                </a:spcBef>
                <a:spcAft>
                  <a:spcPct val="0"/>
                </a:spcAft>
                <a:defRPr/>
              </a:pPr>
              <a:t>‹#›</a:t>
            </a:fld>
            <a:endParaRPr lang="en-US" sz="800">
              <a:solidFill>
                <a:srgbClr val="4D4F53"/>
              </a:solidFill>
              <a:ea typeface="微软雅黑" panose="020b0503020204020204" pitchFamily="34" charset="-122"/>
            </a:endParaRPr>
          </a:p>
        </p:txBody>
      </p:sp>
      <p:pic>
        <p:nvPicPr>
          <p:cNvPr id="2" name="Picture 1"/>
          <p:cNvPicPr/>
          <p:nvPr/>
        </p:nvPicPr>
        <p:blipFill>
          <a:blip r:embed="rId8">
            <a:extLst>
              <a:ext uri="{28A0092B-C50C-407E-A947-70E740481C1C}">
                <a14:useLocalDpi xmlns:a14="http://schemas.microsoft.com/office/drawing/2010/main" val="0"/>
              </a:ext>
            </a:extLst>
          </a:blip>
          <a:stretch>
            <a:fillRect/>
          </a:stretch>
        </p:blipFill>
        <p:spPr>
          <a:xfrm>
            <a:off x="7864334" y="6080754"/>
            <a:ext cx="817269" cy="575131"/>
          </a:xfrm>
          <a:prstGeom prst="rect">
            <a:avLst/>
          </a:prstGeom>
        </p:spPr>
      </p:pic>
      <p:sp>
        <p:nvSpPr>
          <p:cNvPr id="10" name="TextBox 9"/>
          <p:cNvSpPr txBox="1"/>
          <p:nvPr/>
        </p:nvSpPr>
        <p:spPr>
          <a:xfrm>
            <a:off x="422031" y="6435725"/>
            <a:ext cx="5571392" cy="215900"/>
          </a:xfrm>
          <a:prstGeom prst="rect">
            <a:avLst/>
          </a:prstGeom>
          <a:noFill/>
        </p:spPr>
        <p:txBody>
          <a:bodyPr lIns="0" tIns="0" rIns="0" bIns="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spcBef>
                <a:spcPct val="0"/>
              </a:spcBef>
              <a:spcAft>
                <a:spcPct val="0"/>
              </a:spcAft>
              <a:defRPr/>
            </a:pPr>
            <a:r>
              <a:rPr lang="en-US" altLang="zh-CN" sz="700">
                <a:solidFill>
                  <a:srgbClr val="000000"/>
                </a:solidFill>
                <a:ea typeface="微软雅黑" panose="020b0503020204020204" pitchFamily="34" charset="-122"/>
              </a:rPr>
              <a:t>Aon Hewitt  </a:t>
            </a:r>
            <a:r>
              <a:rPr lang="en-US" sz="700">
                <a:solidFill>
                  <a:srgbClr val="000000"/>
                </a:solidFill>
                <a:ea typeface="微软雅黑" panose="020b0503020204020204" pitchFamily="34" charset="-122"/>
              </a:rPr>
              <a:t>|  </a:t>
            </a:r>
            <a:r>
              <a:rPr lang="en-US" altLang="zh-CN" sz="700">
                <a:solidFill>
                  <a:srgbClr val="000000"/>
                </a:solidFill>
                <a:ea typeface="微软雅黑" panose="020b0503020204020204" pitchFamily="34" charset="-122"/>
              </a:rPr>
              <a:t>Greater China</a:t>
            </a:r>
            <a:r>
              <a:rPr lang="en-US" sz="700">
                <a:solidFill>
                  <a:srgbClr val="000000"/>
                </a:solidFill>
                <a:ea typeface="微软雅黑" panose="020b0503020204020204" pitchFamily="34" charset="-122"/>
              </a:rPr>
              <a:t>  |  Performance &amp; Talent</a:t>
            </a:r>
          </a:p>
          <a:p>
            <a:pPr eaLnBrk="0" fontAlgn="base" hangingPunct="0">
              <a:spcBef>
                <a:spcPct val="0"/>
              </a:spcBef>
              <a:spcAft>
                <a:spcPct val="0"/>
              </a:spcAft>
              <a:defRPr/>
            </a:pPr>
            <a:endParaRPr lang="en-US" sz="700">
              <a:solidFill>
                <a:srgbClr val="000000"/>
              </a:solidFill>
              <a:ea typeface="微软雅黑" panose="020b0503020204020204" pitchFamily="34" charset="-122"/>
            </a:endParaRPr>
          </a:p>
        </p:txBody>
      </p:sp>
    </p:spTree>
    <p:extLst>
      <p:ext uri="{BB962C8B-B14F-4D97-AF65-F5344CB8AC3E}">
        <p14:creationId xmlns:p14="http://schemas.microsoft.com/office/powerpoint/2010/main" val="2739265994"/>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8" r:id="rId7"/>
  </p:sldLayoutIdLst>
  <p:transition/>
  <p:timing/>
  <p:hf hdr="0"/>
  <p:txStyles>
    <p:titleStyle>
      <a:lvl1pPr algn="l" rtl="0" eaLnBrk="1" fontAlgn="base" hangingPunct="1">
        <a:spcBef>
          <a:spcPct val="0"/>
        </a:spcBef>
        <a:spcAft>
          <a:spcPct val="0"/>
        </a:spcAft>
        <a:defRPr kumimoji="1" sz="2000">
          <a:solidFill>
            <a:srgbClr val="E11B22"/>
          </a:solidFill>
          <a:latin typeface="+mj-lt"/>
          <a:ea typeface="微软雅黑" panose="020b0503020204020204" pitchFamily="34" charset="-122"/>
          <a:cs typeface="+mj-cs"/>
        </a:defRPr>
      </a:lvl1pPr>
      <a:lvl2pPr algn="l" rtl="0" eaLnBrk="1" fontAlgn="base" hangingPunct="1">
        <a:spcBef>
          <a:spcPct val="0"/>
        </a:spcBef>
        <a:spcAft>
          <a:spcPct val="0"/>
        </a:spcAft>
        <a:defRPr kumimoji="1" sz="2000">
          <a:solidFill>
            <a:srgbClr val="E11B22"/>
          </a:solidFill>
          <a:latin typeface="Arial"/>
          <a:ea typeface="ＭＳ Ｐゴシック" pitchFamily="108" charset="-128"/>
        </a:defRPr>
      </a:lvl2pPr>
      <a:lvl3pPr algn="l" rtl="0" eaLnBrk="1" fontAlgn="base" hangingPunct="1">
        <a:spcBef>
          <a:spcPct val="0"/>
        </a:spcBef>
        <a:spcAft>
          <a:spcPct val="0"/>
        </a:spcAft>
        <a:defRPr kumimoji="1" sz="2000">
          <a:solidFill>
            <a:srgbClr val="E11B22"/>
          </a:solidFill>
          <a:latin typeface="Arial"/>
          <a:ea typeface="ＭＳ Ｐゴシック" pitchFamily="108" charset="-128"/>
        </a:defRPr>
      </a:lvl3pPr>
      <a:lvl4pPr algn="l" rtl="0" eaLnBrk="1" fontAlgn="base" hangingPunct="1">
        <a:spcBef>
          <a:spcPct val="0"/>
        </a:spcBef>
        <a:spcAft>
          <a:spcPct val="0"/>
        </a:spcAft>
        <a:defRPr kumimoji="1" sz="2000">
          <a:solidFill>
            <a:srgbClr val="E11B22"/>
          </a:solidFill>
          <a:latin typeface="Arial"/>
          <a:ea typeface="ＭＳ Ｐゴシック" pitchFamily="108" charset="-128"/>
        </a:defRPr>
      </a:lvl4pPr>
      <a:lvl5pPr algn="l" rtl="0" eaLnBrk="1" fontAlgn="base" hangingPunct="1">
        <a:spcBef>
          <a:spcPct val="0"/>
        </a:spcBef>
        <a:spcAft>
          <a:spcPct val="0"/>
        </a:spcAft>
        <a:defRPr kumimoji="1" sz="2000">
          <a:solidFill>
            <a:srgbClr val="E11B22"/>
          </a:solidFill>
          <a:latin typeface="Arial"/>
          <a:ea typeface="ＭＳ Ｐゴシック" pitchFamily="108" charset="-128"/>
        </a:defRPr>
      </a:lvl5pPr>
      <a:lvl6pPr marL="457200" algn="l" rtl="0" eaLnBrk="1" fontAlgn="base" hangingPunct="1">
        <a:spcBef>
          <a:spcPct val="0"/>
        </a:spcBef>
        <a:spcAft>
          <a:spcPct val="0"/>
        </a:spcAft>
        <a:defRPr kumimoji="1" sz="2000">
          <a:solidFill>
            <a:srgbClr val="E11B22"/>
          </a:solidFill>
          <a:latin typeface="Arial"/>
          <a:ea typeface="ＭＳ Ｐゴシック" pitchFamily="108" charset="-128"/>
        </a:defRPr>
      </a:lvl6pPr>
      <a:lvl7pPr marL="914400" algn="l" rtl="0" eaLnBrk="1" fontAlgn="base" hangingPunct="1">
        <a:spcBef>
          <a:spcPct val="0"/>
        </a:spcBef>
        <a:spcAft>
          <a:spcPct val="0"/>
        </a:spcAft>
        <a:defRPr kumimoji="1" sz="2000">
          <a:solidFill>
            <a:srgbClr val="E11B22"/>
          </a:solidFill>
          <a:latin typeface="Arial"/>
          <a:ea typeface="ＭＳ Ｐゴシック" pitchFamily="108" charset="-128"/>
        </a:defRPr>
      </a:lvl7pPr>
      <a:lvl8pPr marL="1371600" algn="l" rtl="0" eaLnBrk="1" fontAlgn="base" hangingPunct="1">
        <a:spcBef>
          <a:spcPct val="0"/>
        </a:spcBef>
        <a:spcAft>
          <a:spcPct val="0"/>
        </a:spcAft>
        <a:defRPr kumimoji="1" sz="2000">
          <a:solidFill>
            <a:srgbClr val="E11B22"/>
          </a:solidFill>
          <a:latin typeface="Arial"/>
          <a:ea typeface="ＭＳ Ｐゴシック" pitchFamily="108" charset="-128"/>
        </a:defRPr>
      </a:lvl8pPr>
      <a:lvl9pPr marL="1828800" algn="l" rtl="0" eaLnBrk="1" fontAlgn="base" hangingPunct="1">
        <a:spcBef>
          <a:spcPct val="0"/>
        </a:spcBef>
        <a:spcAft>
          <a:spcPct val="0"/>
        </a:spcAft>
        <a:defRPr kumimoji="1" sz="2000">
          <a:solidFill>
            <a:srgbClr val="E11B22"/>
          </a:solidFill>
          <a:latin typeface="Arial"/>
          <a:ea typeface="ＭＳ Ｐゴシック" pitchFamily="108" charset="-128"/>
        </a:defRPr>
      </a:lvl9pPr>
    </p:titleStyle>
    <p:bodyStyle>
      <a:lvl1pPr marL="228600" indent="-228600" algn="l" rtl="0" eaLnBrk="1" fontAlgn="base" hangingPunct="1">
        <a:spcBef>
          <a:spcPts val="400"/>
        </a:spcBef>
        <a:spcAft>
          <a:spcPct val="0"/>
        </a:spcAft>
        <a:buClr>
          <a:schemeClr val="tx1"/>
        </a:buClr>
        <a:buFont typeface="Wingdings" pitchFamily="2" charset="2"/>
        <a:buChar char="§"/>
        <a:defRPr kumimoji="1" sz="1400">
          <a:solidFill>
            <a:schemeClr val="bg2"/>
          </a:solidFill>
          <a:latin typeface="+mj-lt"/>
          <a:ea typeface="微软雅黑" panose="020b0503020204020204" pitchFamily="34" charset="-122"/>
          <a:cs typeface="+mn-cs"/>
        </a:defRPr>
      </a:lvl1pPr>
      <a:lvl2pPr marL="571500" indent="-228600" algn="l" rtl="0" eaLnBrk="1" fontAlgn="base" hangingPunct="1">
        <a:spcBef>
          <a:spcPts val="400"/>
        </a:spcBef>
        <a:spcAft>
          <a:spcPct val="0"/>
        </a:spcAft>
        <a:buClr>
          <a:schemeClr val="tx1"/>
        </a:buClr>
        <a:buChar char="–"/>
        <a:defRPr kumimoji="1" sz="1400">
          <a:solidFill>
            <a:schemeClr val="bg2"/>
          </a:solidFill>
          <a:latin typeface="+mj-lt"/>
          <a:ea typeface="微软雅黑" panose="020b0503020204020204" pitchFamily="34" charset="-122"/>
        </a:defRPr>
      </a:lvl2pPr>
      <a:lvl3pPr marL="914400" indent="-228600" algn="l" rtl="0" eaLnBrk="1" fontAlgn="base" hangingPunct="1">
        <a:spcBef>
          <a:spcPts val="400"/>
        </a:spcBef>
        <a:spcAft>
          <a:spcPct val="0"/>
        </a:spcAft>
        <a:buClr>
          <a:schemeClr val="tx1"/>
        </a:buClr>
        <a:buChar char="•"/>
        <a:defRPr kumimoji="1" sz="1400">
          <a:solidFill>
            <a:schemeClr val="bg2"/>
          </a:solidFill>
          <a:latin typeface="+mj-lt"/>
          <a:ea typeface="微软雅黑" panose="020b0503020204020204" pitchFamily="34" charset="-122"/>
        </a:defRPr>
      </a:lvl3pPr>
      <a:lvl4pPr marL="1254125" indent="-225425" algn="l" rtl="0" eaLnBrk="1" fontAlgn="base" hangingPunct="1">
        <a:spcBef>
          <a:spcPts val="400"/>
        </a:spcBef>
        <a:spcAft>
          <a:spcPct val="0"/>
        </a:spcAft>
        <a:buClr>
          <a:schemeClr val="tx1"/>
        </a:buClr>
        <a:buFont typeface="Wingdings" pitchFamily="2" charset="2"/>
        <a:buChar char=""/>
        <a:defRPr kumimoji="1" sz="1400">
          <a:solidFill>
            <a:schemeClr val="bg2"/>
          </a:solidFill>
          <a:latin typeface="+mj-lt"/>
          <a:ea typeface="微软雅黑" panose="020b0503020204020204" pitchFamily="34" charset="-122"/>
        </a:defRPr>
      </a:lvl4pPr>
      <a:lvl5pPr marL="1600200" indent="-231775" algn="l" rtl="0" eaLnBrk="1" fontAlgn="base" hangingPunct="1">
        <a:spcBef>
          <a:spcPts val="400"/>
        </a:spcBef>
        <a:spcAft>
          <a:spcPct val="0"/>
        </a:spcAft>
        <a:buClr>
          <a:schemeClr val="tx1"/>
        </a:buClr>
        <a:buFont typeface="Arial" pitchFamily="34" charset="0"/>
        <a:buChar char="-"/>
        <a:defRPr kumimoji="1" sz="1400">
          <a:solidFill>
            <a:schemeClr val="bg2"/>
          </a:solidFill>
          <a:latin typeface="+mj-lt"/>
          <a:ea typeface="微软雅黑" panose="020b0503020204020204" pitchFamily="34" charset="-122"/>
        </a:defRPr>
      </a:lvl5pPr>
      <a:lvl6pPr marL="2057400" indent="-231775" algn="l" rtl="0" eaLnBrk="1" fontAlgn="base" hangingPunct="1">
        <a:spcBef>
          <a:spcPct val="25000"/>
        </a:spcBef>
        <a:spcAft>
          <a:spcPct val="0"/>
        </a:spcAft>
        <a:buClr>
          <a:schemeClr val="tx1"/>
        </a:buClr>
        <a:buChar char="»"/>
        <a:defRPr kumimoji="1" sz="1400">
          <a:solidFill>
            <a:schemeClr val="tx1"/>
          </a:solidFill>
          <a:latin typeface="+mn-lt"/>
          <a:ea typeface="+mn-ea"/>
        </a:defRPr>
      </a:lvl6pPr>
      <a:lvl7pPr marL="2514600" indent="-231775" algn="l" rtl="0" eaLnBrk="1" fontAlgn="base" hangingPunct="1">
        <a:spcBef>
          <a:spcPct val="25000"/>
        </a:spcBef>
        <a:spcAft>
          <a:spcPct val="0"/>
        </a:spcAft>
        <a:buClr>
          <a:schemeClr val="tx1"/>
        </a:buClr>
        <a:buChar char="»"/>
        <a:defRPr kumimoji="1" sz="1400">
          <a:solidFill>
            <a:schemeClr val="tx1"/>
          </a:solidFill>
          <a:latin typeface="+mn-lt"/>
          <a:ea typeface="+mn-ea"/>
        </a:defRPr>
      </a:lvl7pPr>
      <a:lvl8pPr marL="2971800" indent="-231775" algn="l" rtl="0" eaLnBrk="1" fontAlgn="base" hangingPunct="1">
        <a:spcBef>
          <a:spcPct val="25000"/>
        </a:spcBef>
        <a:spcAft>
          <a:spcPct val="0"/>
        </a:spcAft>
        <a:buClr>
          <a:schemeClr val="tx1"/>
        </a:buClr>
        <a:buChar char="»"/>
        <a:defRPr kumimoji="1" sz="1400">
          <a:solidFill>
            <a:schemeClr val="tx1"/>
          </a:solidFill>
          <a:latin typeface="+mn-lt"/>
          <a:ea typeface="+mn-ea"/>
        </a:defRPr>
      </a:lvl8pPr>
      <a:lvl9pPr marL="3429000" indent="-231775" algn="l" rtl="0" eaLnBrk="1" fontAlgn="base" hangingPunct="1">
        <a:spcBef>
          <a:spcPct val="25000"/>
        </a:spcBef>
        <a:spcAft>
          <a:spcPct val="0"/>
        </a:spcAft>
        <a:buClr>
          <a:schemeClr val="tx1"/>
        </a:buClr>
        <a:buChar char="»"/>
        <a:defRPr kumimoji="1" sz="1400">
          <a:solidFill>
            <a:schemeClr val="tx1"/>
          </a:solidFill>
          <a:latin typeface="+mn-lt"/>
          <a:ea typeface="+mn-ea"/>
        </a:defRPr>
      </a:lvl9pPr>
    </p:bodyStyle>
    <p:otherStyle>
      <a:defPPr>
        <a:defRPr lang="en-US"/>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microsoft.com/office/2007/relationships/hdphoto" Target="../media/image5.wdp" /><Relationship Id="rId4" Type="http://schemas.openxmlformats.org/officeDocument/2006/relationships/image" Target="../media/image6.png" /><Relationship Id="rId5" Type="http://schemas.microsoft.com/office/2007/relationships/hdphoto" Target="../media/image7.wdp" /><Relationship Id="rId6" Type="http://schemas.openxmlformats.org/officeDocument/2006/relationships/image" Target="../media/image8.png" /><Relationship Id="rId7" Type="http://schemas.microsoft.com/office/2007/relationships/hdphoto" Target="../media/image9.wdp" /><Relationship Id="rId8" Type="http://schemas.openxmlformats.org/officeDocument/2006/relationships/image" Target="../media/image10.png" /><Relationship Id="rId9" Type="http://schemas.microsoft.com/office/2007/relationships/hdphoto" Target="../media/image11.wdp"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3212105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ctrTitle"/>
          </p:nvPr>
        </p:nvSpPr>
        <p:spPr/>
        <p:txBody>
          <a:bodyPr anchor="ctr"/>
          <a:lstStyle/>
          <a:p>
            <a:r>
              <a:rPr lang="zh-CN" altLang="en-US"/>
              <a:t>科大讯飞集团管控知识分享材料</a:t>
            </a:r>
          </a:p>
        </p:txBody>
      </p:sp>
      <p:sp>
        <p:nvSpPr>
          <p:cNvPr id="3" name="Subtitle 2"/>
          <p:cNvSpPr>
            <a:spLocks noGrp="1"/>
          </p:cNvSpPr>
          <p:nvPr>
            <p:ph type="subTitle" idx="1"/>
          </p:nvPr>
        </p:nvSpPr>
        <p:spPr/>
        <p:txBody>
          <a:bodyPr/>
          <a:lstStyle/>
          <a:p>
            <a:r>
              <a:rPr lang="en-US" altLang="zh-CN"/>
              <a:t>2018</a:t>
            </a:r>
            <a:r>
              <a:rPr lang="zh-CN" altLang="en-US"/>
              <a:t>年</a:t>
            </a:r>
            <a:r>
              <a:rPr lang="en-US" altLang="zh-CN"/>
              <a:t>12</a:t>
            </a:r>
            <a:r>
              <a:rPr lang="zh-CN" altLang="en-US"/>
              <a:t>月</a:t>
            </a:r>
          </a:p>
        </p:txBody>
      </p:sp>
    </p:spTree>
    <p:extLst>
      <p:ext uri="{BB962C8B-B14F-4D97-AF65-F5344CB8AC3E}">
        <p14:creationId xmlns:p14="http://schemas.microsoft.com/office/powerpoint/2010/main" val="4278729521"/>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E9395271-1B0D-4756-806B-FBD88B46B3AF}"/>
              </a:ext>
            </a:extLst>
          </p:cNvPr>
          <p:cNvSpPr>
            <a:spLocks noGrp="1"/>
          </p:cNvSpPr>
          <p:nvPr>
            <p:ph type="title"/>
          </p:nvPr>
        </p:nvSpPr>
        <p:spPr/>
        <p:txBody>
          <a:bodyPr/>
          <a:lstStyle/>
          <a:p>
            <a:r>
              <a:rPr lang="zh-CN" altLang="en-US" b="1"/>
              <a:t>目录</a:t>
            </a:r>
          </a:p>
        </p:txBody>
      </p:sp>
      <p:sp>
        <p:nvSpPr>
          <p:cNvPr id="4" name="Rectangle 3">
            <a:extLst>
              <a:ext uri="{FF2B5EF4-FFF2-40B4-BE49-F238E27FC236}">
                <a16:creationId xmlns:a16="http://schemas.microsoft.com/office/drawing/2014/main" id="{C81E7DC2-0C46-47CE-B363-71131BE8A605}"/>
              </a:ext>
            </a:extLst>
          </p:cNvPr>
          <p:cNvSpPr/>
          <p:nvPr/>
        </p:nvSpPr>
        <p:spPr bwMode="auto">
          <a:xfrm>
            <a:off x="1331640" y="2204864"/>
            <a:ext cx="6480720" cy="648072"/>
          </a:xfrm>
          <a:prstGeom prst="rect">
            <a:avLst/>
          </a:prstGeom>
          <a:solidFill>
            <a:schemeClr val="accent4">
              <a:lumMod val="75000"/>
            </a:schemeClr>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Microsoft YaHei UI" panose="020b0503020204020204" pitchFamily="34" charset="-122"/>
                <a:ea typeface="Microsoft YaHei UI" panose="020b0503020204020204" pitchFamily="34" charset="-122"/>
              </a:rPr>
              <a:t>一、</a:t>
            </a:r>
            <a:r>
              <a:rPr lang="en-US" altLang="zh-CN" sz="2000" b="1">
                <a:solidFill>
                  <a:schemeClr val="bg1"/>
                </a:solidFill>
                <a:latin typeface="Microsoft YaHei UI" panose="020b0503020204020204" pitchFamily="34" charset="-122"/>
                <a:ea typeface="Microsoft YaHei UI" panose="020b0503020204020204" pitchFamily="34" charset="-122"/>
              </a:rPr>
              <a:t>RASCI</a:t>
            </a:r>
            <a:r>
              <a:rPr lang="zh-CN" altLang="en-US" sz="2000" b="1">
                <a:solidFill>
                  <a:schemeClr val="bg1"/>
                </a:solidFill>
                <a:latin typeface="Microsoft YaHei UI" panose="020b0503020204020204" pitchFamily="34" charset="-122"/>
                <a:ea typeface="Microsoft YaHei UI" panose="020b0503020204020204" pitchFamily="34" charset="-122"/>
              </a:rPr>
              <a:t>工具介绍</a:t>
            </a:r>
            <a:endParaRPr lang="en-US" altLang="zh-CN" sz="2000" b="1">
              <a:solidFill>
                <a:schemeClr val="bg1"/>
              </a:solidFill>
              <a:latin typeface="Microsoft YaHei UI" panose="020b0503020204020204" pitchFamily="34" charset="-122"/>
              <a:ea typeface="Microsoft YaHei UI" panose="020b0503020204020204" pitchFamily="34" charset="-122"/>
            </a:endParaRPr>
          </a:p>
        </p:txBody>
      </p:sp>
      <p:sp>
        <p:nvSpPr>
          <p:cNvPr id="5" name="Rectangle 4">
            <a:extLst>
              <a:ext uri="{FF2B5EF4-FFF2-40B4-BE49-F238E27FC236}">
                <a16:creationId xmlns:a16="http://schemas.microsoft.com/office/drawing/2014/main" id="{18D52C87-E352-4DD5-B81D-3E330E71D2F8}"/>
              </a:ext>
            </a:extLst>
          </p:cNvPr>
          <p:cNvSpPr/>
          <p:nvPr/>
        </p:nvSpPr>
        <p:spPr bwMode="auto">
          <a:xfrm>
            <a:off x="1331640" y="3315118"/>
            <a:ext cx="6480720" cy="648072"/>
          </a:xfrm>
          <a:prstGeom prst="rect">
            <a:avLst/>
          </a:prstGeom>
          <a:solidFill>
            <a:schemeClr val="bg1">
              <a:lumMod val="85000"/>
            </a:schemeClr>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Microsoft YaHei UI" panose="020b0503020204020204" pitchFamily="34" charset="-122"/>
                <a:ea typeface="Microsoft YaHei UI" panose="020b0503020204020204" pitchFamily="34" charset="-122"/>
              </a:rPr>
              <a:t>二、集团管控方法介绍</a:t>
            </a:r>
            <a:endParaRPr lang="en-US" altLang="zh-CN" sz="2000" b="1">
              <a:solidFill>
                <a:schemeClr val="bg1"/>
              </a:solidFill>
              <a:latin typeface="Microsoft YaHei UI" panose="020b0503020204020204" pitchFamily="34" charset="-122"/>
              <a:ea typeface="Microsoft YaHei UI" panose="020b0503020204020204" pitchFamily="34" charset="-122"/>
            </a:endParaRPr>
          </a:p>
        </p:txBody>
      </p:sp>
    </p:spTree>
    <p:extLst>
      <p:ext uri="{BB962C8B-B14F-4D97-AF65-F5344CB8AC3E}">
        <p14:creationId xmlns:p14="http://schemas.microsoft.com/office/powerpoint/2010/main" val="4187507977"/>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2"/>
          <p:cNvSpPr>
            <a:spLocks noGrp="1"/>
          </p:cNvSpPr>
          <p:nvPr>
            <p:ph type="title"/>
          </p:nvPr>
        </p:nvSpPr>
        <p:spPr/>
        <p:txBody>
          <a:bodyPr/>
          <a:lstStyle/>
          <a:p>
            <a:r>
              <a:rPr lang="en-US" altLang="zh-CN" b="1" kern="0">
                <a:solidFill>
                  <a:srgbClr val="E11B22"/>
                </a:solidFill>
                <a:ea typeface="微软雅黑" panose="020b0503020204020204" pitchFamily="34" charset="-122"/>
                <a:cs typeface="+mj-cs"/>
              </a:rPr>
              <a:t>1. </a:t>
            </a:r>
            <a:r>
              <a:rPr lang="zh-CN" altLang="en-US" b="1" kern="0">
                <a:solidFill>
                  <a:srgbClr val="E11B22"/>
                </a:solidFill>
                <a:ea typeface="微软雅黑" panose="020b0503020204020204" pitchFamily="34" charset="-122"/>
                <a:cs typeface="+mj-cs"/>
              </a:rPr>
              <a:t>什么是</a:t>
            </a:r>
            <a:r>
              <a:rPr lang="en-US" altLang="zh-CN" b="1" kern="0">
                <a:solidFill>
                  <a:srgbClr val="E11B22"/>
                </a:solidFill>
                <a:ea typeface="微软雅黑" panose="020b0503020204020204" pitchFamily="34" charset="-122"/>
                <a:cs typeface="+mj-cs"/>
              </a:rPr>
              <a:t>RASCI</a:t>
            </a:r>
            <a:r>
              <a:rPr lang="zh-CN" altLang="en-US" b="1" kern="0">
                <a:solidFill>
                  <a:srgbClr val="E11B22"/>
                </a:solidFill>
                <a:ea typeface="微软雅黑" panose="020b0503020204020204" pitchFamily="34" charset="-122"/>
                <a:cs typeface="+mj-cs"/>
              </a:rPr>
              <a:t>？</a:t>
            </a:r>
            <a:r>
              <a:rPr lang="en-US" altLang="zh-CN" b="1" kern="0">
                <a:solidFill>
                  <a:srgbClr val="E11B22"/>
                </a:solidFill>
                <a:ea typeface="微软雅黑" panose="020b0503020204020204" pitchFamily="34" charset="-122"/>
                <a:cs typeface="+mj-cs"/>
              </a:rPr>
              <a:t>——</a:t>
            </a:r>
            <a:r>
              <a:rPr lang="zh-CN" altLang="en-US" b="1" kern="0">
                <a:solidFill>
                  <a:srgbClr val="E11B22"/>
                </a:solidFill>
                <a:ea typeface="微软雅黑" panose="020b0503020204020204" pitchFamily="34" charset="-122"/>
                <a:cs typeface="+mj-cs"/>
              </a:rPr>
              <a:t>明确工作、明确角色、明确职责</a:t>
            </a:r>
            <a:endParaRPr lang="zh-CN" altLang="en-US"/>
          </a:p>
        </p:txBody>
      </p:sp>
      <p:graphicFrame>
        <p:nvGraphicFramePr>
          <p:cNvPr id="7" name="Group 128"/>
          <p:cNvGraphicFramePr>
            <a:graphicFrameLocks noGrp="1"/>
          </p:cNvGraphicFramePr>
          <p:nvPr>
            <p:extLst>
              <p:ext uri="{D42A27DB-BD31-4B8C-83A1-F6EECF244321}">
                <p14:modId xmlns:p14="http://schemas.microsoft.com/office/powerpoint/2010/main" val="944395269"/>
              </p:ext>
            </p:extLst>
          </p:nvPr>
        </p:nvGraphicFramePr>
        <p:xfrm>
          <a:off x="395536" y="1169057"/>
          <a:ext cx="5937328" cy="4958278"/>
        </p:xfrm>
        <a:graphic>
          <a:graphicData uri="http://schemas.openxmlformats.org/drawingml/2006/table">
            <a:tbl>
              <a:tblPr>
                <a:tableStyleId>{2D5ABB26-0587-4C30-8999-92F81FD0307C}</a:tableStyleId>
              </a:tblPr>
              <a:tblGrid>
                <a:gridCol w="957806">
                  <a:extLst>
                    <a:ext uri="{9D8B030D-6E8A-4147-A177-3AD203B41FA5}">
                      <a16:colId xmlns:a16="http://schemas.microsoft.com/office/drawing/2014/main" val="20000"/>
                    </a:ext>
                  </a:extLst>
                </a:gridCol>
                <a:gridCol w="393226">
                  <a:extLst>
                    <a:ext uri="{9D8B030D-6E8A-4147-A177-3AD203B41FA5}">
                      <a16:colId xmlns:a16="http://schemas.microsoft.com/office/drawing/2014/main" val="20001"/>
                    </a:ext>
                  </a:extLst>
                </a:gridCol>
                <a:gridCol w="969853">
                  <a:extLst>
                    <a:ext uri="{9D8B030D-6E8A-4147-A177-3AD203B41FA5}">
                      <a16:colId xmlns:a16="http://schemas.microsoft.com/office/drawing/2014/main" val="20002"/>
                    </a:ext>
                  </a:extLst>
                </a:gridCol>
                <a:gridCol w="3616443">
                  <a:extLst>
                    <a:ext uri="{9D8B030D-6E8A-4147-A177-3AD203B41FA5}">
                      <a16:colId xmlns:a16="http://schemas.microsoft.com/office/drawing/2014/main" val="20003"/>
                    </a:ext>
                  </a:extLst>
                </a:gridCol>
              </a:tblGrid>
              <a:tr h="525737">
                <a:tc gridSpan="2">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300" b="1"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全称</a:t>
                      </a:r>
                      <a:endParaRPr kumimoji="0" lang="zh-CN" altLang="en-US" sz="13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h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4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84410" marR="84410"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300" b="1"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全称</a:t>
                      </a:r>
                      <a:endParaRPr kumimoji="0" lang="zh-CN" altLang="en-US" sz="13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300" b="1"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定义</a:t>
                      </a:r>
                      <a:endParaRPr kumimoji="0" lang="zh-CN" altLang="en-US" sz="13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solidFill>
                  </a:tcPr>
                </a:tc>
                <a:extLst>
                  <a:ext uri="{0D108BD9-81ED-4DB2-BD59-A6C34878D82A}">
                    <a16:rowId xmlns:a16="http://schemas.microsoft.com/office/drawing/2014/main" val="10000"/>
                  </a:ext>
                </a:extLst>
              </a:tr>
              <a:tr h="881375">
                <a:tc rowSpan="2">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R</a:t>
                      </a:r>
                    </a:p>
                    <a:p>
                      <a:pPr marL="0" marR="0" lvl="0" indent="0" algn="ctr" defTabSz="914400" rtl="0" eaLnBrk="1" fontAlgn="base" latinLnBrk="0" hangingPunct="1">
                        <a:lnSpc>
                          <a:spcPct val="100000"/>
                        </a:lnSpc>
                        <a:spcBef>
                          <a:spcPct val="25000"/>
                        </a:spcBef>
                        <a:spcAft>
                          <a:spcPct val="0"/>
                        </a:spcAft>
                        <a:buClrTx/>
                        <a:buSzTx/>
                        <a:buFontTx/>
                        <a:buNone/>
                        <a:defRPr/>
                      </a:pPr>
                      <a:r>
                        <a:rPr kumimoji="0" lang="en-US" altLang="zh-CN" sz="1000" u="none" strike="noStrike" cap="none" normalizeH="0" baseline="0">
                          <a:ln>
                            <a:noFill/>
                          </a:ln>
                          <a:effectLst/>
                          <a:latin typeface="微软雅黑" panose="020b0503020204020204" pitchFamily="34" charset="-122"/>
                          <a:ea typeface="微软雅黑" panose="020b0503020204020204" pitchFamily="34" charset="-122"/>
                        </a:rPr>
                        <a:t>Responsible</a:t>
                      </a:r>
                      <a:endParaRPr kumimoji="0" lang="en-US" altLang="zh-CN" sz="1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R</a:t>
                      </a: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负责</a:t>
                      </a:r>
                      <a:endParaRPr kumimoji="0" lang="en-US" altLang="zh-CN"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事项的主要执行者、实施者并担负全部责任，权限范围内事项具有专业审核权，同时可能需要其他部门的配合；</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在每一个事项中，</a:t>
                      </a:r>
                      <a:r>
                        <a:rPr kumimoji="0" lang="zh-CN" altLang="en-US" sz="1100" u="none" strike="noStrike" kern="1200" cap="none" normalizeH="0" baseline="0">
                          <a:ln>
                            <a:noFill/>
                          </a:ln>
                          <a:effectLst/>
                          <a:latin typeface="微软雅黑" panose="020b0503020204020204" pitchFamily="34" charset="-122"/>
                          <a:ea typeface="微软雅黑" panose="020b0503020204020204" pitchFamily="34" charset="-122"/>
                        </a:rPr>
                        <a:t>可以有</a:t>
                      </a:r>
                      <a:r>
                        <a:rPr kumimoji="0" lang="zh-CN" altLang="en-US" sz="1100" b="1" u="none" strike="noStrike" kern="1200" cap="none" normalizeH="0" baseline="0">
                          <a:ln>
                            <a:noFill/>
                          </a:ln>
                          <a:solidFill>
                            <a:srgbClr val="C00000"/>
                          </a:solidFill>
                          <a:effectLst/>
                          <a:latin typeface="微软雅黑" panose="020b0503020204020204" pitchFamily="34" charset="-122"/>
                          <a:ea typeface="微软雅黑" panose="020b0503020204020204" pitchFamily="34" charset="-122"/>
                        </a:rPr>
                        <a:t>多个</a:t>
                      </a:r>
                      <a:r>
                        <a:rPr kumimoji="0" lang="zh-CN" altLang="en-US" sz="1100" b="0" u="none" strike="noStrike" kern="1200" cap="none" normalizeH="0" baseline="0">
                          <a:ln>
                            <a:noFill/>
                          </a:ln>
                          <a:solidFill>
                            <a:srgbClr val="C00000"/>
                          </a:solidFill>
                          <a:effectLst/>
                          <a:latin typeface="微软雅黑" panose="020b0503020204020204" pitchFamily="34" charset="-122"/>
                          <a:ea typeface="微软雅黑" panose="020b0503020204020204" pitchFamily="34" charset="-122"/>
                        </a:rPr>
                        <a:t>负</a:t>
                      </a:r>
                      <a:r>
                        <a:rPr kumimoji="0" lang="zh-CN" altLang="en-US" sz="1100" b="0" u="none" strike="noStrike" kern="1200" cap="none" normalizeH="0" baseline="0">
                          <a:ln>
                            <a:noFill/>
                          </a:ln>
                          <a:solidFill>
                            <a:schemeClr val="tx1"/>
                          </a:solidFill>
                          <a:effectLst/>
                          <a:latin typeface="微软雅黑" panose="020b0503020204020204" pitchFamily="34" charset="-122"/>
                          <a:ea typeface="微软雅黑" panose="020b0503020204020204" pitchFamily="34" charset="-122"/>
                        </a:rPr>
                        <a:t>责</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者</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801868">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84410" marR="84410"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R+</a:t>
                      </a:r>
                      <a:endParaRPr kumimoji="0" lang="zh-CN" altLang="en-US"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牵头</a:t>
                      </a:r>
                      <a:r>
                        <a:rPr kumimoji="0" lang="en-US" altLang="zh-CN"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a:t>
                      </a:r>
                      <a:r>
                        <a:rPr kumimoji="0" lang="zh-CN" altLang="en-US" sz="1100" b="0"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rPr>
                        <a:t>组织</a:t>
                      </a: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作为牵头</a:t>
                      </a: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组织者使相关部门共同完成事项，协调有关资源，并担负主要责任；</a:t>
                      </a:r>
                    </a:p>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当事项出现多个负责者，必定有牵头</a:t>
                      </a: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组织者，且最好</a:t>
                      </a:r>
                      <a:r>
                        <a:rPr kumimoji="0" lang="zh-CN" altLang="en-US" sz="1100" b="1" u="none" strike="noStrike" cap="none" normalizeH="0" baseline="0">
                          <a:ln>
                            <a:noFill/>
                          </a:ln>
                          <a:solidFill>
                            <a:srgbClr val="FF0000"/>
                          </a:solidFill>
                          <a:effectLst/>
                          <a:latin typeface="微软雅黑" panose="020b0503020204020204" pitchFamily="34" charset="-122"/>
                          <a:ea typeface="微软雅黑" panose="020b0503020204020204" pitchFamily="34" charset="-122"/>
                        </a:rPr>
                        <a:t>仅有一个</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牵头者</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61823">
                <a:tc gridSpan="2">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A</a:t>
                      </a:r>
                    </a:p>
                    <a:p>
                      <a:pPr marL="0" marR="0" lvl="0" indent="0" algn="ctr" defTabSz="914400" rtl="0" eaLnBrk="1" fontAlgn="base" latinLnBrk="0" hangingPunct="1">
                        <a:lnSpc>
                          <a:spcPct val="100000"/>
                        </a:lnSpc>
                        <a:spcBef>
                          <a:spcPct val="25000"/>
                        </a:spcBef>
                        <a:spcAft>
                          <a:spcPct val="0"/>
                        </a:spcAft>
                        <a:buClrTx/>
                        <a:buSzTx/>
                        <a:buFontTx/>
                        <a:buNone/>
                        <a:defRPr/>
                      </a:pPr>
                      <a:r>
                        <a:rPr kumimoji="0" lang="en-US" altLang="zh-CN" sz="1000" u="none" strike="noStrike" cap="none" normalizeH="0" baseline="0">
                          <a:ln>
                            <a:noFill/>
                          </a:ln>
                          <a:effectLst/>
                          <a:latin typeface="微软雅黑" panose="020b0503020204020204" pitchFamily="34" charset="-122"/>
                          <a:ea typeface="微软雅黑" panose="020b0503020204020204" pitchFamily="34" charset="-122"/>
                        </a:rPr>
                        <a:t>Accountable</a:t>
                      </a:r>
                      <a:endParaRPr kumimoji="0" lang="zh-CN" altLang="en-US" sz="1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200" u="none" strike="noStrike" cap="none" normalizeH="0" baseline="0">
                        <a:ln>
                          <a:noFill/>
                        </a:ln>
                        <a:effectLst/>
                        <a:latin typeface="微软雅黑" panose="020b0503020204020204" pitchFamily="34" charset="-122"/>
                        <a:ea typeface="微软雅黑" panose="020b0503020204020204" pitchFamily="34" charset="-122"/>
                      </a:endParaRPr>
                    </a:p>
                  </a:txBody>
                  <a:tcPr marL="84410" marR="84410"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审批</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对事项进行审批，提供指导性意见，并负最终责任；</a:t>
                      </a:r>
                    </a:p>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在每一个事项中，</a:t>
                      </a:r>
                      <a:r>
                        <a:rPr kumimoji="0" lang="zh-CN" altLang="en-US" sz="1100" u="none" strike="noStrike" kern="1200" cap="none" normalizeH="0" baseline="0">
                          <a:ln>
                            <a:noFill/>
                          </a:ln>
                          <a:effectLst/>
                          <a:latin typeface="微软雅黑" panose="020b0503020204020204" pitchFamily="34" charset="-122"/>
                          <a:ea typeface="微软雅黑" panose="020b0503020204020204" pitchFamily="34" charset="-122"/>
                        </a:rPr>
                        <a:t>最好</a:t>
                      </a:r>
                      <a:r>
                        <a:rPr kumimoji="0" lang="zh-CN" altLang="en-US" sz="1100" b="1" u="none" strike="noStrike" cap="none" normalizeH="0" baseline="0">
                          <a:ln>
                            <a:noFill/>
                          </a:ln>
                          <a:solidFill>
                            <a:srgbClr val="C00000"/>
                          </a:solidFill>
                          <a:effectLst/>
                          <a:latin typeface="微软雅黑" panose="020b0503020204020204" pitchFamily="34" charset="-122"/>
                          <a:ea typeface="微软雅黑" panose="020b0503020204020204" pitchFamily="34" charset="-122"/>
                        </a:rPr>
                        <a:t>仅有一个</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最终责任承担者</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695825">
                <a:tc gridSpan="2">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S</a:t>
                      </a:r>
                    </a:p>
                    <a:p>
                      <a:pPr marL="0" marR="0" lvl="0" indent="0" algn="ctr" defTabSz="914400" rtl="0" eaLnBrk="1" fontAlgn="base" latinLnBrk="0" hangingPunct="1">
                        <a:lnSpc>
                          <a:spcPct val="100000"/>
                        </a:lnSpc>
                        <a:spcBef>
                          <a:spcPct val="25000"/>
                        </a:spcBef>
                        <a:spcAft>
                          <a:spcPct val="0"/>
                        </a:spcAft>
                        <a:buClrTx/>
                        <a:buSzTx/>
                        <a:buFontTx/>
                        <a:buNone/>
                        <a:defRPr/>
                      </a:pPr>
                      <a:r>
                        <a:rPr kumimoji="0" lang="en-US" altLang="zh-CN" sz="1000" u="none" strike="noStrike" cap="none" normalizeH="0" baseline="0">
                          <a:ln>
                            <a:noFill/>
                          </a:ln>
                          <a:effectLst/>
                          <a:latin typeface="微软雅黑" panose="020b0503020204020204" pitchFamily="34" charset="-122"/>
                          <a:ea typeface="微软雅黑" panose="020b0503020204020204" pitchFamily="34" charset="-122"/>
                        </a:rPr>
                        <a:t>Support</a:t>
                      </a:r>
                      <a:endParaRPr kumimoji="0" lang="en-US" altLang="zh-CN" sz="1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200" u="none" strike="noStrike" cap="none" normalizeH="0" baseline="0">
                        <a:ln>
                          <a:noFill/>
                        </a:ln>
                        <a:effectLst/>
                        <a:latin typeface="微软雅黑" panose="020b0503020204020204" pitchFamily="34" charset="-122"/>
                        <a:ea typeface="微软雅黑" panose="020b0503020204020204" pitchFamily="34" charset="-122"/>
                      </a:endParaRPr>
                    </a:p>
                  </a:txBody>
                  <a:tcPr marL="84410" marR="84410"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参与</a:t>
                      </a: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配合</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对事项提供有关支持，辅助事项完成，对参与</a:t>
                      </a: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配合事项部分负有主要责任</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在每一个事项中，</a:t>
                      </a:r>
                      <a:r>
                        <a:rPr kumimoji="0" lang="zh-CN" altLang="en-US" sz="1100" u="none" strike="noStrike" kern="1200" cap="none" normalizeH="0" baseline="0">
                          <a:ln>
                            <a:noFill/>
                          </a:ln>
                          <a:effectLst/>
                          <a:latin typeface="微软雅黑" panose="020b0503020204020204" pitchFamily="34" charset="-122"/>
                          <a:ea typeface="微软雅黑" panose="020b0503020204020204" pitchFamily="34" charset="-122"/>
                        </a:rPr>
                        <a:t>可以有</a:t>
                      </a:r>
                      <a:r>
                        <a:rPr kumimoji="0" lang="zh-CN" altLang="en-US" sz="1100" b="1" u="none" strike="noStrike" kern="1200" cap="none" normalizeH="0" baseline="0">
                          <a:ln>
                            <a:noFill/>
                          </a:ln>
                          <a:solidFill>
                            <a:srgbClr val="C00000"/>
                          </a:solidFill>
                          <a:effectLst/>
                          <a:latin typeface="微软雅黑" panose="020b0503020204020204" pitchFamily="34" charset="-122"/>
                          <a:ea typeface="微软雅黑" panose="020b0503020204020204" pitchFamily="34" charset="-122"/>
                        </a:rPr>
                        <a:t>多个</a:t>
                      </a:r>
                      <a:r>
                        <a:rPr kumimoji="0" lang="zh-CN" altLang="en-US" sz="1100" b="0" u="none" strike="noStrike" kern="1200" cap="none" normalizeH="0" baseline="0">
                          <a:ln>
                            <a:noFill/>
                          </a:ln>
                          <a:solidFill>
                            <a:schemeClr val="tx1"/>
                          </a:solidFill>
                          <a:effectLst/>
                          <a:latin typeface="微软雅黑" panose="020b0503020204020204" pitchFamily="34" charset="-122"/>
                          <a:ea typeface="微软雅黑" panose="020b0503020204020204" pitchFamily="34" charset="-122"/>
                          <a:cs typeface="+mn-cs"/>
                        </a:rPr>
                        <a:t>参与</a:t>
                      </a:r>
                      <a:r>
                        <a:rPr kumimoji="0" lang="en-US" altLang="zh-CN" sz="1100" b="0" u="none" strike="noStrike" kern="1200" cap="none" normalizeH="0" baseline="0">
                          <a:ln>
                            <a:noFill/>
                          </a:ln>
                          <a:solidFill>
                            <a:schemeClr val="tx1"/>
                          </a:solidFill>
                          <a:effectLst/>
                          <a:latin typeface="微软雅黑" panose="020b0503020204020204" pitchFamily="34" charset="-122"/>
                          <a:ea typeface="微软雅黑" panose="020b0503020204020204" pitchFamily="34" charset="-122"/>
                          <a:cs typeface="+mn-cs"/>
                        </a:rPr>
                        <a:t>/</a:t>
                      </a:r>
                      <a:r>
                        <a:rPr kumimoji="0" lang="zh-CN" altLang="en-US" sz="1100" b="0" u="none" strike="noStrike" kern="1200" cap="none" normalizeH="0" baseline="0">
                          <a:ln>
                            <a:noFill/>
                          </a:ln>
                          <a:solidFill>
                            <a:schemeClr val="tx1"/>
                          </a:solidFill>
                          <a:effectLst/>
                          <a:latin typeface="微软雅黑" panose="020b0503020204020204" pitchFamily="34" charset="-122"/>
                          <a:ea typeface="微软雅黑" panose="020b0503020204020204" pitchFamily="34" charset="-122"/>
                          <a:cs typeface="+mn-cs"/>
                        </a:rPr>
                        <a:t>配</a:t>
                      </a:r>
                      <a:r>
                        <a:rPr kumimoji="0" lang="zh-CN" altLang="en-US" sz="1100" b="0" u="none" strike="noStrike" kern="1200" cap="none" normalizeH="0" baseline="0">
                          <a:ln>
                            <a:noFill/>
                          </a:ln>
                          <a:solidFill>
                            <a:schemeClr val="tx1"/>
                          </a:solidFill>
                          <a:effectLst/>
                          <a:latin typeface="微软雅黑" panose="020b0503020204020204" pitchFamily="34" charset="-122"/>
                          <a:ea typeface="微软雅黑" panose="020b0503020204020204" pitchFamily="34" charset="-122"/>
                        </a:rPr>
                        <a:t>合</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者</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695825">
                <a:tc gridSpan="2">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C</a:t>
                      </a:r>
                    </a:p>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000" u="none" strike="noStrike" cap="none" normalizeH="0" baseline="0">
                          <a:ln>
                            <a:noFill/>
                          </a:ln>
                          <a:effectLst/>
                          <a:latin typeface="微软雅黑" panose="020b0503020204020204" pitchFamily="34" charset="-122"/>
                          <a:ea typeface="微软雅黑" panose="020b0503020204020204" pitchFamily="34" charset="-122"/>
                        </a:rPr>
                        <a:t>Checked</a:t>
                      </a:r>
                      <a:endParaRPr kumimoji="0" lang="en-US" altLang="zh-CN" sz="1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200" u="none" strike="noStrike" cap="none" normalizeH="0" baseline="0">
                        <a:ln>
                          <a:noFill/>
                        </a:ln>
                        <a:effectLst/>
                        <a:latin typeface="微软雅黑" panose="020b0503020204020204" pitchFamily="34" charset="-122"/>
                        <a:ea typeface="微软雅黑" panose="020b0503020204020204" pitchFamily="34" charset="-122"/>
                      </a:endParaRPr>
                    </a:p>
                  </a:txBody>
                  <a:tcPr marL="84410" marR="84410"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审核</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对事项进行审查、核定，提出意见；重点在于过程性、关键节点的把控；</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在每一个事项中，可以有</a:t>
                      </a:r>
                      <a:r>
                        <a:rPr kumimoji="0" lang="zh-CN" altLang="en-US" sz="1100" b="1" u="none" strike="noStrike" cap="none" normalizeH="0" baseline="0">
                          <a:ln>
                            <a:noFill/>
                          </a:ln>
                          <a:solidFill>
                            <a:srgbClr val="C00000"/>
                          </a:solidFill>
                          <a:effectLst/>
                          <a:latin typeface="微软雅黑" panose="020b0503020204020204" pitchFamily="34" charset="-122"/>
                          <a:ea typeface="微软雅黑" panose="020b0503020204020204" pitchFamily="34" charset="-122"/>
                        </a:rPr>
                        <a:t>多个</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审核者</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695825">
                <a:tc gridSpan="2">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u="none" strike="noStrike" cap="none" normalizeH="0" baseline="0">
                          <a:ln>
                            <a:noFill/>
                          </a:ln>
                          <a:effectLst/>
                          <a:latin typeface="微软雅黑" panose="020b0503020204020204" pitchFamily="34" charset="-122"/>
                          <a:ea typeface="微软雅黑" panose="020b0503020204020204" pitchFamily="34" charset="-122"/>
                        </a:rPr>
                        <a:t>I</a:t>
                      </a:r>
                    </a:p>
                    <a:p>
                      <a:pPr marL="0" marR="0" lvl="0" indent="0" algn="ctr" defTabSz="914400" rtl="0" eaLnBrk="1" fontAlgn="base" latinLnBrk="0" hangingPunct="1">
                        <a:lnSpc>
                          <a:spcPct val="100000"/>
                        </a:lnSpc>
                        <a:spcBef>
                          <a:spcPct val="25000"/>
                        </a:spcBef>
                        <a:spcAft>
                          <a:spcPct val="0"/>
                        </a:spcAft>
                        <a:buClrTx/>
                        <a:buSzTx/>
                        <a:buFontTx/>
                        <a:buNone/>
                        <a:defRPr/>
                      </a:pPr>
                      <a:r>
                        <a:rPr kumimoji="0" lang="en-US" altLang="zh-CN" sz="1000" u="none" strike="noStrike" cap="none" normalizeH="0" baseline="0">
                          <a:ln>
                            <a:noFill/>
                          </a:ln>
                          <a:effectLst/>
                          <a:latin typeface="微软雅黑" panose="020b0503020204020204" pitchFamily="34" charset="-122"/>
                          <a:ea typeface="微软雅黑" panose="020b0503020204020204" pitchFamily="34" charset="-122"/>
                        </a:rPr>
                        <a:t>Informed</a:t>
                      </a:r>
                      <a:endParaRPr kumimoji="0" lang="en-US" altLang="zh-CN" sz="1000" b="1" i="0" u="none" strike="noStrike" cap="none" normalizeH="0" baseline="0">
                        <a:ln>
                          <a:noFill/>
                        </a:ln>
                        <a:solidFill>
                          <a:schemeClr val="tx1"/>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200" u="none" strike="noStrike" cap="none" normalizeH="0" baseline="0">
                        <a:ln>
                          <a:noFill/>
                        </a:ln>
                        <a:effectLst/>
                        <a:latin typeface="微软雅黑" panose="020b0503020204020204" pitchFamily="34" charset="-122"/>
                        <a:ea typeface="微软雅黑" panose="020b0503020204020204" pitchFamily="34" charset="-122"/>
                      </a:endParaRPr>
                    </a:p>
                  </a:txBody>
                  <a:tcPr marL="84410" marR="84410" marT="45725" marB="45725"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备案</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对事项决策形成的最终文件、结论性意见等进行备份，有知晓权；</a:t>
                      </a:r>
                      <a:endParaRPr kumimoji="0" lang="en-US" altLang="zh-CN" sz="1100" u="none" strike="noStrike" cap="none" normalizeH="0" baseline="0">
                        <a:ln>
                          <a:noFill/>
                        </a:ln>
                        <a:effectLst/>
                        <a:latin typeface="微软雅黑" panose="020b0503020204020204" pitchFamily="34" charset="-122"/>
                        <a:ea typeface="微软雅黑" panose="020b0503020204020204" pitchFamily="34" charset="-122"/>
                      </a:endParaRPr>
                    </a:p>
                    <a:p>
                      <a:pPr marL="174625" marR="0" lvl="0" indent="-174625" algn="l" defTabSz="914400" rtl="0" eaLnBrk="1" fontAlgn="base" latinLnBrk="0" hangingPunct="1">
                        <a:lnSpc>
                          <a:spcPct val="100000"/>
                        </a:lnSpc>
                        <a:spcBef>
                          <a:spcPct val="25000"/>
                        </a:spcBef>
                        <a:spcAft>
                          <a:spcPct val="0"/>
                        </a:spcAft>
                        <a:buClrTx/>
                        <a:buSzTx/>
                        <a:buFontTx/>
                        <a:buChar char="•"/>
                      </a:pP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在每一个事项中，可以有</a:t>
                      </a:r>
                      <a:r>
                        <a:rPr kumimoji="0" lang="zh-CN" altLang="en-US" sz="1100" b="1" u="none" strike="noStrike" cap="none" normalizeH="0" baseline="0">
                          <a:ln>
                            <a:noFill/>
                          </a:ln>
                          <a:solidFill>
                            <a:srgbClr val="C00000"/>
                          </a:solidFill>
                          <a:effectLst/>
                          <a:latin typeface="微软雅黑" panose="020b0503020204020204" pitchFamily="34" charset="-122"/>
                          <a:ea typeface="微软雅黑" panose="020b0503020204020204" pitchFamily="34" charset="-122"/>
                        </a:rPr>
                        <a:t>多个</a:t>
                      </a:r>
                      <a:r>
                        <a:rPr kumimoji="0" lang="zh-CN" altLang="en-US" sz="1100" u="none" strike="noStrike" cap="none" normalizeH="0" baseline="0">
                          <a:ln>
                            <a:noFill/>
                          </a:ln>
                          <a:effectLst/>
                          <a:latin typeface="微软雅黑" panose="020b0503020204020204" pitchFamily="34" charset="-122"/>
                          <a:ea typeface="微软雅黑" panose="020b0503020204020204" pitchFamily="34" charset="-122"/>
                        </a:rPr>
                        <a:t>被告知人</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7917" marR="77917" marT="42208" marB="42208"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8" name="Rectangle 3"/>
          <p:cNvSpPr txBox="1">
            <a:spLocks noChangeArrowheads="1"/>
          </p:cNvSpPr>
          <p:nvPr/>
        </p:nvSpPr>
        <p:spPr bwMode="auto">
          <a:xfrm>
            <a:off x="6543348" y="2007425"/>
            <a:ext cx="2193474" cy="3798277"/>
          </a:xfrm>
          <a:prstGeom prst="rect">
            <a:avLst/>
          </a:prstGeom>
          <a:solidFill>
            <a:srgbClr val="FFFFFF"/>
          </a:solidFill>
          <a:ln w="12700">
            <a:solidFill>
              <a:srgbClr val="002060"/>
            </a:solidFill>
          </a:ln>
          <a:effectLst>
            <a:outerShdw blurRad="50800" dist="38100" dir="2700000" algn="tl" rotWithShape="0">
              <a:prstClr val="black">
                <a:alpha val="40000"/>
              </a:prstClr>
            </a:outerShdw>
          </a:effectLst>
        </p:spPr>
        <p:txBody>
          <a:bodyPr tIns="132923" rIns="99692"/>
          <a:lstStyle>
            <a:defPPr>
              <a:defRPr lang="zh-CN"/>
            </a:defPPr>
            <a:lvl1pPr marL="336550" indent="-33655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marL="167058" indent="-167058" defTabSz="844083">
              <a:spcAft>
                <a:spcPts val="554"/>
              </a:spcAft>
              <a:buClr>
                <a:srgbClr val="000000"/>
              </a:buClr>
              <a:buFont typeface="Wingdings" pitchFamily="2" charset="2"/>
              <a:buChar char="§"/>
              <a:defRPr/>
            </a:pPr>
            <a:r>
              <a:rPr lang="en-US" altLang="zh-CN" sz="1292" b="1" kern="0">
                <a:solidFill>
                  <a:srgbClr val="000000"/>
                </a:solidFill>
                <a:latin typeface="微软雅黑" panose="020b0503020204020204" pitchFamily="34" charset="-122"/>
                <a:ea typeface="微软雅黑" panose="020b0503020204020204" pitchFamily="34" charset="-122"/>
              </a:rPr>
              <a:t>RASCI</a:t>
            </a:r>
            <a:r>
              <a:rPr lang="zh-CN" altLang="en-US" sz="1292" b="1" kern="0">
                <a:solidFill>
                  <a:srgbClr val="000000"/>
                </a:solidFill>
                <a:latin typeface="微软雅黑" panose="020b0503020204020204" pitchFamily="34" charset="-122"/>
                <a:ea typeface="微软雅黑" panose="020b0503020204020204" pitchFamily="34" charset="-122"/>
              </a:rPr>
              <a:t>是一个用以明确组织变革过程中的各个角色及其相关责任的相对直观的模型</a:t>
            </a:r>
            <a:endParaRPr lang="en-US" altLang="zh-CN" sz="1292" b="1" kern="0">
              <a:solidFill>
                <a:srgbClr val="000000"/>
              </a:solidFill>
              <a:latin typeface="微软雅黑" panose="020b0503020204020204" pitchFamily="34" charset="-122"/>
              <a:ea typeface="微软雅黑" panose="020b0503020204020204" pitchFamily="34" charset="-122"/>
            </a:endParaRPr>
          </a:p>
          <a:p>
            <a:pPr marL="167058" indent="-167058" defTabSz="844083">
              <a:spcAft>
                <a:spcPts val="554"/>
              </a:spcAft>
              <a:buClr>
                <a:srgbClr val="000000"/>
              </a:buClr>
              <a:buFont typeface="微软雅黑" panose="020b0503020204020204" pitchFamily="34" charset="-122"/>
              <a:buChar char="‐"/>
              <a:defRPr/>
            </a:pPr>
            <a:r>
              <a:rPr lang="zh-CN" altLang="en-US" sz="1292" kern="0">
                <a:solidFill>
                  <a:srgbClr val="000000"/>
                </a:solidFill>
                <a:latin typeface="微软雅黑" panose="020b0503020204020204" pitchFamily="34" charset="-122"/>
                <a:ea typeface="微软雅黑" panose="020b0503020204020204" pitchFamily="34" charset="-122"/>
              </a:rPr>
              <a:t>谁负责？</a:t>
            </a:r>
          </a:p>
          <a:p>
            <a:pPr marL="167058" indent="-167058" defTabSz="844083">
              <a:spcAft>
                <a:spcPts val="554"/>
              </a:spcAft>
              <a:buClr>
                <a:srgbClr val="000000"/>
              </a:buClr>
              <a:buFont typeface="微软雅黑" panose="020b0503020204020204" pitchFamily="34" charset="-122"/>
              <a:buChar char="‐"/>
              <a:defRPr/>
            </a:pPr>
            <a:r>
              <a:rPr lang="zh-CN" altLang="en-US" sz="1292" kern="0">
                <a:solidFill>
                  <a:srgbClr val="000000"/>
                </a:solidFill>
                <a:latin typeface="微软雅黑" panose="020b0503020204020204" pitchFamily="34" charset="-122"/>
                <a:ea typeface="微软雅黑" panose="020b0503020204020204" pitchFamily="34" charset="-122"/>
              </a:rPr>
              <a:t>谁去执行，做什么事，做出什么效果？</a:t>
            </a:r>
          </a:p>
          <a:p>
            <a:pPr marL="167058" indent="-167058" defTabSz="844083">
              <a:spcAft>
                <a:spcPts val="554"/>
              </a:spcAft>
              <a:buClr>
                <a:srgbClr val="000000"/>
              </a:buClr>
              <a:buFont typeface="微软雅黑" panose="020b0503020204020204" pitchFamily="34" charset="-122"/>
              <a:buChar char="‐"/>
              <a:defRPr/>
            </a:pPr>
            <a:r>
              <a:rPr lang="zh-CN" altLang="en-US" sz="1292" kern="0">
                <a:solidFill>
                  <a:srgbClr val="000000"/>
                </a:solidFill>
                <a:latin typeface="微软雅黑" panose="020b0503020204020204" pitchFamily="34" charset="-122"/>
                <a:ea typeface="微软雅黑" panose="020b0503020204020204" pitchFamily="34" charset="-122"/>
              </a:rPr>
              <a:t>谁批准这个事情？</a:t>
            </a:r>
          </a:p>
          <a:p>
            <a:pPr marL="167058" indent="-167058" defTabSz="844083">
              <a:spcAft>
                <a:spcPts val="554"/>
              </a:spcAft>
              <a:buClr>
                <a:srgbClr val="000000"/>
              </a:buClr>
              <a:buFont typeface="微软雅黑" panose="020b0503020204020204" pitchFamily="34" charset="-122"/>
              <a:buChar char="‐"/>
              <a:defRPr/>
            </a:pPr>
            <a:r>
              <a:rPr lang="zh-CN" altLang="en-US" sz="1292" kern="0">
                <a:solidFill>
                  <a:srgbClr val="000000"/>
                </a:solidFill>
                <a:latin typeface="微软雅黑" panose="020b0503020204020204" pitchFamily="34" charset="-122"/>
                <a:ea typeface="微软雅黑" panose="020b0503020204020204" pitchFamily="34" charset="-122"/>
              </a:rPr>
              <a:t>进展过程中，从谁那里获得必要的数据或信息？</a:t>
            </a:r>
          </a:p>
          <a:p>
            <a:pPr marL="167058" indent="-167058" defTabSz="844083">
              <a:spcAft>
                <a:spcPts val="554"/>
              </a:spcAft>
              <a:buClr>
                <a:srgbClr val="000000"/>
              </a:buClr>
              <a:buFont typeface="微软雅黑" panose="020b0503020204020204" pitchFamily="34" charset="-122"/>
              <a:buChar char="‐"/>
              <a:defRPr/>
            </a:pPr>
            <a:r>
              <a:rPr lang="zh-CN" altLang="en-US" sz="1292" kern="0">
                <a:solidFill>
                  <a:srgbClr val="000000"/>
                </a:solidFill>
                <a:latin typeface="微软雅黑" panose="020b0503020204020204" pitchFamily="34" charset="-122"/>
                <a:ea typeface="微软雅黑" panose="020b0503020204020204" pitchFamily="34" charset="-122"/>
              </a:rPr>
              <a:t>事情进展过程中，或者结束后，应该让谁知道？</a:t>
            </a:r>
          </a:p>
        </p:txBody>
      </p:sp>
      <p:sp>
        <p:nvSpPr>
          <p:cNvPr id="9" name="Rectangle 5"/>
          <p:cNvSpPr>
            <a:spLocks noChangeArrowheads="1"/>
          </p:cNvSpPr>
          <p:nvPr/>
        </p:nvSpPr>
        <p:spPr bwMode="auto">
          <a:xfrm>
            <a:off x="6543348" y="1399102"/>
            <a:ext cx="2193474" cy="514350"/>
          </a:xfrm>
          <a:prstGeom prst="rect">
            <a:avLst/>
          </a:prstGeom>
          <a:solidFill>
            <a:srgbClr val="C00000"/>
          </a:solidFill>
          <a:ln w="12700">
            <a:solidFill>
              <a:srgbClr val="002060"/>
            </a:solidFill>
            <a:miter lim="800000"/>
          </a:ln>
          <a:effectLst>
            <a:outerShdw dist="35921" dir="2700000" algn="ctr" rotWithShape="0">
              <a:srgbClr val="4D4F53">
                <a:alpha val="50000"/>
              </a:srgbClr>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a:defRPr/>
            </a:pPr>
            <a:r>
              <a:rPr lang="en-US" altLang="zh-CN" sz="1477" b="1" kern="0">
                <a:solidFill>
                  <a:srgbClr val="FFFFFF"/>
                </a:solidFill>
                <a:latin typeface="微软雅黑" panose="020b0503020204020204" pitchFamily="34" charset="-122"/>
                <a:ea typeface="微软雅黑" panose="020b0503020204020204" pitchFamily="34" charset="-122"/>
              </a:rPr>
              <a:t>RASCI </a:t>
            </a:r>
            <a:r>
              <a:rPr lang="zh-CN" altLang="en-US" sz="1477" b="1" kern="0">
                <a:solidFill>
                  <a:srgbClr val="FFFFFF"/>
                </a:solidFill>
                <a:latin typeface="微软雅黑" panose="020b0503020204020204" pitchFamily="34" charset="-122"/>
                <a:ea typeface="微软雅黑" panose="020b0503020204020204" pitchFamily="34" charset="-122"/>
              </a:rPr>
              <a:t>的作用</a:t>
            </a:r>
          </a:p>
        </p:txBody>
      </p:sp>
    </p:spTree>
    <p:extLst>
      <p:ext uri="{BB962C8B-B14F-4D97-AF65-F5344CB8AC3E}">
        <p14:creationId xmlns:p14="http://schemas.microsoft.com/office/powerpoint/2010/main" val="125645216"/>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2"/>
          <p:cNvSpPr>
            <a:spLocks noGrp="1"/>
          </p:cNvSpPr>
          <p:nvPr>
            <p:ph type="title"/>
          </p:nvPr>
        </p:nvSpPr>
        <p:spPr/>
        <p:txBody>
          <a:bodyPr/>
          <a:lstStyle/>
          <a:p>
            <a:r>
              <a:rPr lang="en-US" altLang="zh-CN" b="1" kern="0">
                <a:solidFill>
                  <a:srgbClr val="E11B22"/>
                </a:solidFill>
                <a:ea typeface="微软雅黑" panose="020b0503020204020204" pitchFamily="34" charset="-122"/>
                <a:cs typeface="+mj-cs"/>
              </a:rPr>
              <a:t>2. </a:t>
            </a:r>
            <a:r>
              <a:rPr lang="zh-CN" altLang="en-US" b="1" kern="0">
                <a:solidFill>
                  <a:srgbClr val="E11B22"/>
                </a:solidFill>
                <a:ea typeface="微软雅黑" panose="020b0503020204020204" pitchFamily="34" charset="-122"/>
                <a:cs typeface="+mj-cs"/>
              </a:rPr>
              <a:t>责任矩阵“</a:t>
            </a:r>
            <a:r>
              <a:rPr lang="en-US" altLang="zh-CN" b="1" kern="0">
                <a:solidFill>
                  <a:srgbClr val="E11B22"/>
                </a:solidFill>
                <a:ea typeface="微软雅黑" panose="020b0503020204020204" pitchFamily="34" charset="-122"/>
                <a:cs typeface="+mj-cs"/>
              </a:rPr>
              <a:t>RASCI</a:t>
            </a:r>
            <a:r>
              <a:rPr lang="zh-CN" altLang="en-US" b="1" kern="0">
                <a:solidFill>
                  <a:srgbClr val="E11B22"/>
                </a:solidFill>
                <a:ea typeface="微软雅黑" panose="020b0503020204020204" pitchFamily="34" charset="-122"/>
                <a:cs typeface="+mj-cs"/>
              </a:rPr>
              <a:t>”核心内容</a:t>
            </a:r>
            <a:r>
              <a:rPr lang="en-US" altLang="zh-CN" b="1" kern="0">
                <a:solidFill>
                  <a:srgbClr val="E11B22"/>
                </a:solidFill>
                <a:ea typeface="微软雅黑" panose="020b0503020204020204" pitchFamily="34" charset="-122"/>
                <a:cs typeface="+mj-cs"/>
              </a:rPr>
              <a:t>—</a:t>
            </a:r>
            <a:r>
              <a:rPr lang="zh-CN" altLang="en-US" b="1" kern="0">
                <a:solidFill>
                  <a:srgbClr val="E11B22"/>
                </a:solidFill>
                <a:ea typeface="微软雅黑" panose="020b0503020204020204" pitchFamily="34" charset="-122"/>
                <a:cs typeface="+mj-cs"/>
              </a:rPr>
              <a:t>将关键活动职责分解，并</a:t>
            </a:r>
            <a:r>
              <a:rPr lang="en-US" altLang="zh-CN" b="1" kern="0">
                <a:solidFill>
                  <a:srgbClr val="E11B22"/>
                </a:solidFill>
                <a:ea typeface="微软雅黑" panose="020b0503020204020204" pitchFamily="34" charset="-122"/>
                <a:cs typeface="+mj-cs"/>
              </a:rPr>
              <a:t>RASCI</a:t>
            </a:r>
            <a:r>
              <a:rPr lang="zh-CN" altLang="en-US" b="1" kern="0">
                <a:solidFill>
                  <a:srgbClr val="E11B22"/>
                </a:solidFill>
                <a:ea typeface="微软雅黑" panose="020b0503020204020204" pitchFamily="34" charset="-122"/>
                <a:cs typeface="+mj-cs"/>
              </a:rPr>
              <a:t>至各部门</a:t>
            </a:r>
            <a:endParaRPr lang="zh-CN" altLang="en-US"/>
          </a:p>
        </p:txBody>
      </p:sp>
      <p:sp>
        <p:nvSpPr>
          <p:cNvPr id="12" name="Rectangle 11"/>
          <p:cNvSpPr/>
          <p:nvPr/>
        </p:nvSpPr>
        <p:spPr bwMode="auto">
          <a:xfrm>
            <a:off x="1614108" y="1700590"/>
            <a:ext cx="7059054" cy="633046"/>
          </a:xfrm>
          <a:prstGeom prst="rect">
            <a:avLst/>
          </a:prstGeom>
          <a:solidFill>
            <a:srgbClr val="002B7D"/>
          </a:solidFill>
          <a:ln w="9525" cap="flat" cmpd="sng" algn="ctr">
            <a:noFill/>
            <a:prstDash val="solid"/>
            <a:round/>
            <a:headEnd type="none" w="med" len="med"/>
            <a:tailEnd type="none" w="med" len="med"/>
          </a:ln>
          <a:effectLst/>
        </p:spPr>
        <p:txBody>
          <a:bodyPr vert="horz" wrap="square" lIns="84406" tIns="42203" rIns="84406" bIns="42203"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en-US" altLang="zh-CN" sz="1600" b="1" kern="0">
                <a:solidFill>
                  <a:srgbClr val="FFFFFF"/>
                </a:solidFill>
                <a:latin typeface="微软雅黑" panose="020b0503020204020204" pitchFamily="34" charset="-122"/>
                <a:ea typeface="微软雅黑" panose="020b0503020204020204" pitchFamily="34" charset="-122"/>
              </a:rPr>
              <a:t>1. </a:t>
            </a:r>
            <a:r>
              <a:rPr lang="zh-CN" altLang="en-US" sz="1600" b="1" kern="0">
                <a:solidFill>
                  <a:srgbClr val="FFFFFF"/>
                </a:solidFill>
                <a:latin typeface="微软雅黑" panose="020b0503020204020204" pitchFamily="34" charset="-122"/>
                <a:ea typeface="微软雅黑" panose="020b0503020204020204" pitchFamily="34" charset="-122"/>
              </a:rPr>
              <a:t>辨识整个流程、找出</a:t>
            </a:r>
            <a:r>
              <a:rPr lang="zh-CN" altLang="en-US" sz="1600" b="1" kern="0">
                <a:solidFill>
                  <a:srgbClr val="C00000"/>
                </a:solidFill>
                <a:latin typeface="微软雅黑" panose="020b0503020204020204" pitchFamily="34" charset="-122"/>
                <a:ea typeface="微软雅黑" panose="020b0503020204020204" pitchFamily="34" charset="-122"/>
              </a:rPr>
              <a:t>各项活动</a:t>
            </a:r>
            <a:r>
              <a:rPr lang="zh-CN" altLang="en-US" sz="1600" b="1" kern="0">
                <a:solidFill>
                  <a:srgbClr val="FFFFFF"/>
                </a:solidFill>
                <a:latin typeface="微软雅黑" panose="020b0503020204020204" pitchFamily="34" charset="-122"/>
                <a:ea typeface="微软雅黑" panose="020b0503020204020204" pitchFamily="34" charset="-122"/>
              </a:rPr>
              <a:t>，将它们记录在</a:t>
            </a:r>
            <a:r>
              <a:rPr lang="en-US" altLang="zh-CN" sz="1600" b="1" kern="0">
                <a:solidFill>
                  <a:srgbClr val="FFFFFF"/>
                </a:solidFill>
                <a:latin typeface="微软雅黑" panose="020b0503020204020204" pitchFamily="34" charset="-122"/>
                <a:ea typeface="微软雅黑" panose="020b0503020204020204" pitchFamily="34" charset="-122"/>
              </a:rPr>
              <a:t>RASCI</a:t>
            </a:r>
            <a:r>
              <a:rPr lang="zh-CN" altLang="en-US" sz="1600" b="1" kern="0">
                <a:solidFill>
                  <a:srgbClr val="FFFFFF"/>
                </a:solidFill>
                <a:latin typeface="微软雅黑" panose="020b0503020204020204" pitchFamily="34" charset="-122"/>
                <a:ea typeface="微软雅黑" panose="020b0503020204020204" pitchFamily="34" charset="-122"/>
              </a:rPr>
              <a:t>表的左侧</a:t>
            </a:r>
          </a:p>
        </p:txBody>
      </p:sp>
      <p:sp>
        <p:nvSpPr>
          <p:cNvPr id="13" name="Rectangle 12"/>
          <p:cNvSpPr/>
          <p:nvPr/>
        </p:nvSpPr>
        <p:spPr bwMode="auto">
          <a:xfrm>
            <a:off x="1614108" y="2765715"/>
            <a:ext cx="7059054" cy="633046"/>
          </a:xfrm>
          <a:prstGeom prst="rect">
            <a:avLst/>
          </a:prstGeom>
          <a:solidFill>
            <a:srgbClr val="002B7D"/>
          </a:solidFill>
          <a:ln w="9525" cap="flat" cmpd="sng" algn="ctr">
            <a:noFill/>
            <a:prstDash val="solid"/>
            <a:round/>
            <a:headEnd type="none" w="med" len="med"/>
            <a:tailEnd type="none" w="med" len="med"/>
          </a:ln>
          <a:effectLst/>
        </p:spPr>
        <p:txBody>
          <a:bodyPr vert="horz" wrap="square" lIns="84406" tIns="42203" rIns="84406" bIns="42203"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en-US" altLang="zh-CN" sz="1600" b="1" kern="0">
                <a:solidFill>
                  <a:srgbClr val="FFFFFF"/>
                </a:solidFill>
                <a:latin typeface="微软雅黑" panose="020b0503020204020204" pitchFamily="34" charset="-122"/>
                <a:ea typeface="微软雅黑" panose="020b0503020204020204" pitchFamily="34" charset="-122"/>
              </a:rPr>
              <a:t>2. </a:t>
            </a:r>
            <a:r>
              <a:rPr lang="zh-CN" altLang="en-US" sz="1600" b="1" kern="0">
                <a:solidFill>
                  <a:srgbClr val="FFFFFF"/>
                </a:solidFill>
                <a:latin typeface="微软雅黑" panose="020b0503020204020204" pitchFamily="34" charset="-122"/>
                <a:ea typeface="微软雅黑" panose="020b0503020204020204" pitchFamily="34" charset="-122"/>
              </a:rPr>
              <a:t>辨识流程、活动中的</a:t>
            </a:r>
            <a:r>
              <a:rPr lang="zh-CN" altLang="en-US" sz="1600" b="1" kern="0">
                <a:solidFill>
                  <a:srgbClr val="C00000"/>
                </a:solidFill>
                <a:latin typeface="微软雅黑" panose="020b0503020204020204" pitchFamily="34" charset="-122"/>
                <a:ea typeface="微软雅黑" panose="020b0503020204020204" pitchFamily="34" charset="-122"/>
              </a:rPr>
              <a:t>所有角色</a:t>
            </a:r>
            <a:r>
              <a:rPr lang="zh-CN" altLang="en-US" sz="1600" b="1" kern="0">
                <a:solidFill>
                  <a:srgbClr val="FFFFFF"/>
                </a:solidFill>
                <a:latin typeface="微软雅黑" panose="020b0503020204020204" pitchFamily="34" charset="-122"/>
                <a:ea typeface="微软雅黑" panose="020b0503020204020204" pitchFamily="34" charset="-122"/>
              </a:rPr>
              <a:t>，将它们记录在</a:t>
            </a:r>
            <a:r>
              <a:rPr lang="en-US" altLang="zh-CN" sz="1600" b="1" kern="0">
                <a:solidFill>
                  <a:srgbClr val="FFFFFF"/>
                </a:solidFill>
                <a:latin typeface="微软雅黑" panose="020b0503020204020204" pitchFamily="34" charset="-122"/>
                <a:ea typeface="微软雅黑" panose="020b0503020204020204" pitchFamily="34" charset="-122"/>
              </a:rPr>
              <a:t>RASCI</a:t>
            </a:r>
            <a:r>
              <a:rPr lang="zh-CN" altLang="en-US" sz="1600" b="1" kern="0">
                <a:solidFill>
                  <a:srgbClr val="FFFFFF"/>
                </a:solidFill>
                <a:latin typeface="微软雅黑" panose="020b0503020204020204" pitchFamily="34" charset="-122"/>
                <a:ea typeface="微软雅黑" panose="020b0503020204020204" pitchFamily="34" charset="-122"/>
              </a:rPr>
              <a:t>表的上方</a:t>
            </a:r>
          </a:p>
        </p:txBody>
      </p:sp>
      <p:sp>
        <p:nvSpPr>
          <p:cNvPr id="14" name="Rectangle 13"/>
          <p:cNvSpPr/>
          <p:nvPr/>
        </p:nvSpPr>
        <p:spPr bwMode="auto">
          <a:xfrm>
            <a:off x="1614108" y="3830839"/>
            <a:ext cx="7059054" cy="633046"/>
          </a:xfrm>
          <a:prstGeom prst="rect">
            <a:avLst/>
          </a:prstGeom>
          <a:solidFill>
            <a:srgbClr val="002B7D"/>
          </a:solidFill>
          <a:ln w="9525" cap="flat" cmpd="sng" algn="ctr">
            <a:noFill/>
            <a:prstDash val="solid"/>
            <a:round/>
            <a:headEnd type="none" w="med" len="med"/>
            <a:tailEnd type="none" w="med" len="med"/>
          </a:ln>
          <a:effectLst/>
        </p:spPr>
        <p:txBody>
          <a:bodyPr vert="horz" wrap="square" lIns="84406" tIns="42203" rIns="84406" bIns="42203"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en-US" altLang="zh-CN" sz="1600" b="1" kern="0">
                <a:solidFill>
                  <a:srgbClr val="FFFFFF"/>
                </a:solidFill>
                <a:latin typeface="微软雅黑" panose="020b0503020204020204" pitchFamily="34" charset="-122"/>
                <a:ea typeface="微软雅黑" panose="020b0503020204020204" pitchFamily="34" charset="-122"/>
              </a:rPr>
              <a:t>3. </a:t>
            </a:r>
            <a:r>
              <a:rPr lang="zh-CN" altLang="en-US" sz="1600" b="1" kern="0">
                <a:solidFill>
                  <a:srgbClr val="FFFFFF"/>
                </a:solidFill>
                <a:latin typeface="微软雅黑" panose="020b0503020204020204" pitchFamily="34" charset="-122"/>
                <a:ea typeface="微软雅黑" panose="020b0503020204020204" pitchFamily="34" charset="-122"/>
              </a:rPr>
              <a:t>完成</a:t>
            </a:r>
            <a:r>
              <a:rPr lang="en-US" altLang="zh-CN" sz="1600" b="1" kern="0">
                <a:solidFill>
                  <a:srgbClr val="FFFFFF"/>
                </a:solidFill>
                <a:latin typeface="微软雅黑" panose="020b0503020204020204" pitchFamily="34" charset="-122"/>
                <a:ea typeface="微软雅黑" panose="020b0503020204020204" pitchFamily="34" charset="-122"/>
              </a:rPr>
              <a:t>RASCI</a:t>
            </a:r>
            <a:r>
              <a:rPr lang="zh-CN" altLang="en-US" sz="1600" b="1" kern="0">
                <a:solidFill>
                  <a:srgbClr val="FFFFFF"/>
                </a:solidFill>
                <a:latin typeface="微软雅黑" panose="020b0503020204020204" pitchFamily="34" charset="-122"/>
                <a:ea typeface="微软雅黑" panose="020b0503020204020204" pitchFamily="34" charset="-122"/>
              </a:rPr>
              <a:t>表的方格单元：辨识每一个流程、活动的角色（</a:t>
            </a:r>
            <a:r>
              <a:rPr lang="en-US" altLang="zh-CN" sz="1600" b="1" kern="0">
                <a:solidFill>
                  <a:srgbClr val="FFFFFF"/>
                </a:solidFill>
                <a:latin typeface="微软雅黑" panose="020b0503020204020204" pitchFamily="34" charset="-122"/>
                <a:ea typeface="微软雅黑" panose="020b0503020204020204" pitchFamily="34" charset="-122"/>
              </a:rPr>
              <a:t>RASCI</a:t>
            </a:r>
            <a:r>
              <a:rPr lang="zh-CN" altLang="en-US" sz="1600" b="1" kern="0">
                <a:solidFill>
                  <a:srgbClr val="FFFFFF"/>
                </a:solidFill>
                <a:latin typeface="微软雅黑" panose="020b0503020204020204" pitchFamily="34" charset="-122"/>
                <a:ea typeface="微软雅黑" panose="020b0503020204020204" pitchFamily="34" charset="-122"/>
              </a:rPr>
              <a:t>）</a:t>
            </a:r>
          </a:p>
        </p:txBody>
      </p:sp>
      <p:sp>
        <p:nvSpPr>
          <p:cNvPr id="15" name="Rectangle 14"/>
          <p:cNvSpPr/>
          <p:nvPr/>
        </p:nvSpPr>
        <p:spPr bwMode="auto">
          <a:xfrm>
            <a:off x="1614108" y="4895965"/>
            <a:ext cx="7059054" cy="633046"/>
          </a:xfrm>
          <a:prstGeom prst="rect">
            <a:avLst/>
          </a:prstGeom>
          <a:solidFill>
            <a:srgbClr val="002B7D"/>
          </a:solidFill>
          <a:ln w="9525" cap="flat" cmpd="sng" algn="ctr">
            <a:noFill/>
            <a:prstDash val="solid"/>
            <a:round/>
            <a:headEnd type="none" w="med" len="med"/>
            <a:tailEnd type="none" w="med" len="med"/>
          </a:ln>
          <a:effectLst/>
        </p:spPr>
        <p:txBody>
          <a:bodyPr vert="horz" wrap="square" lIns="84406" tIns="42203" rIns="84406" bIns="42203"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en-US" altLang="zh-CN" sz="1600" b="1" kern="0">
                <a:solidFill>
                  <a:srgbClr val="FFFFFF"/>
                </a:solidFill>
                <a:latin typeface="微软雅黑" panose="020b0503020204020204" pitchFamily="34" charset="-122"/>
                <a:ea typeface="微软雅黑" panose="020b0503020204020204" pitchFamily="34" charset="-122"/>
              </a:rPr>
              <a:t>4. </a:t>
            </a:r>
            <a:r>
              <a:rPr lang="zh-CN" altLang="en-US" sz="1600" b="1" kern="0">
                <a:solidFill>
                  <a:srgbClr val="FFFFFF"/>
                </a:solidFill>
                <a:latin typeface="微软雅黑" panose="020b0503020204020204" pitchFamily="34" charset="-122"/>
                <a:ea typeface="微软雅黑" panose="020b0503020204020204" pitchFamily="34" charset="-122"/>
              </a:rPr>
              <a:t>表格分析和检查（纵向和横向）</a:t>
            </a:r>
          </a:p>
        </p:txBody>
      </p:sp>
      <p:pic>
        <p:nvPicPr>
          <p:cNvPr id="16" name="Picture 15"/>
          <p:cNvPicPr>
            <a:picLocks noChangeAspect="1"/>
          </p:cNvPicPr>
          <p:nvPr/>
        </p:nvPicPr>
        <p:blipFill>
          <a:blip r:embed="rId2">
            <a:duotone>
              <a:srgbClr val="5EB6E4">
                <a:shade val="45000"/>
                <a:satMod val="135000"/>
              </a:srgbClr>
              <a:prstClr val="white"/>
            </a:duotone>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36715" y="2633477"/>
            <a:ext cx="897521" cy="897521"/>
          </a:xfrm>
          <a:prstGeom prst="rect">
            <a:avLst/>
          </a:prstGeom>
        </p:spPr>
      </p:pic>
      <p:pic>
        <p:nvPicPr>
          <p:cNvPr id="17" name="Picture 16"/>
          <p:cNvPicPr>
            <a:picLocks noChangeAspect="1"/>
          </p:cNvPicPr>
          <p:nvPr/>
        </p:nvPicPr>
        <p:blipFill>
          <a:blip r:embed="rId4">
            <a:duotone>
              <a:srgbClr val="5EB6E4">
                <a:shade val="45000"/>
                <a:satMod val="135000"/>
              </a:srgbClr>
              <a:prstClr val="white"/>
            </a:duotone>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36715" y="4763727"/>
            <a:ext cx="897521" cy="897521"/>
          </a:xfrm>
          <a:prstGeom prst="rect">
            <a:avLst/>
          </a:prstGeom>
        </p:spPr>
      </p:pic>
      <p:pic>
        <p:nvPicPr>
          <p:cNvPr id="18" name="Picture 17"/>
          <p:cNvPicPr>
            <a:picLocks noChangeAspect="1"/>
          </p:cNvPicPr>
          <p:nvPr/>
        </p:nvPicPr>
        <p:blipFill>
          <a:blip r:embed="rId6">
            <a:duotone>
              <a:srgbClr val="5EB6E4">
                <a:shade val="45000"/>
                <a:satMod val="135000"/>
              </a:srgbClr>
              <a:prstClr val="white"/>
            </a:duotone>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36715" y="1568353"/>
            <a:ext cx="897521" cy="897521"/>
          </a:xfrm>
          <a:prstGeom prst="rect">
            <a:avLst/>
          </a:prstGeom>
        </p:spPr>
      </p:pic>
      <p:pic>
        <p:nvPicPr>
          <p:cNvPr id="19" name="Picture 18"/>
          <p:cNvPicPr>
            <a:picLocks noChangeAspect="1"/>
          </p:cNvPicPr>
          <p:nvPr/>
        </p:nvPicPr>
        <p:blipFill>
          <a:blip r:embed="rId8">
            <a:duotone>
              <a:srgbClr val="5EB6E4">
                <a:shade val="45000"/>
                <a:satMod val="135000"/>
              </a:srgbClr>
              <a:prstClr val="white"/>
            </a:duotone>
            <a:extLst>
              <a:ext uri="{BEBA8EAE-BF5A-486C-A8C5-ECC9F3942E4B}">
                <a14:imgProps xmlns:a14="http://schemas.microsoft.com/office/drawing/2010/main">
                  <a14:imgLayer r:embed="rId9">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736715" y="3698602"/>
            <a:ext cx="897521" cy="897521"/>
          </a:xfrm>
          <a:prstGeom prst="rect">
            <a:avLst/>
          </a:prstGeom>
        </p:spPr>
      </p:pic>
      <p:sp>
        <p:nvSpPr>
          <p:cNvPr id="2" name="Rectangle 1"/>
          <p:cNvSpPr/>
          <p:nvPr/>
        </p:nvSpPr>
        <p:spPr>
          <a:xfrm>
            <a:off x="457200" y="1093815"/>
            <a:ext cx="3090805" cy="34810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kern="0">
                <a:solidFill>
                  <a:srgbClr val="E11B22"/>
                </a:solidFill>
                <a:latin typeface="Microsoft YaHei UI" panose="020b0503020204020204" pitchFamily="34" charset="-122"/>
                <a:ea typeface="Microsoft YaHei UI" panose="020b0503020204020204" pitchFamily="34" charset="-122"/>
              </a:rPr>
              <a:t>责任矩阵“</a:t>
            </a:r>
            <a:r>
              <a:rPr lang="en-US" altLang="zh-CN" sz="1600" b="1" kern="0">
                <a:solidFill>
                  <a:srgbClr val="E11B22"/>
                </a:solidFill>
                <a:latin typeface="Microsoft YaHei UI" panose="020b0503020204020204" pitchFamily="34" charset="-122"/>
                <a:ea typeface="Microsoft YaHei UI" panose="020b0503020204020204" pitchFamily="34" charset="-122"/>
              </a:rPr>
              <a:t>RASCI</a:t>
            </a:r>
            <a:r>
              <a:rPr lang="zh-CN" altLang="en-US" sz="1600" b="1" kern="0">
                <a:solidFill>
                  <a:srgbClr val="E11B22"/>
                </a:solidFill>
                <a:latin typeface="Microsoft YaHei UI" panose="020b0503020204020204" pitchFamily="34" charset="-122"/>
                <a:ea typeface="Microsoft YaHei UI" panose="020b0503020204020204" pitchFamily="34" charset="-122"/>
              </a:rPr>
              <a:t>”四步走 </a:t>
            </a:r>
            <a:endParaRPr lang="zh-CN" altLang="en-US" sz="1400">
              <a:latin typeface="Microsoft YaHei UI" panose="020b0503020204020204" pitchFamily="34" charset="-122"/>
              <a:ea typeface="Microsoft YaHei UI" panose="020b0503020204020204" pitchFamily="34" charset="-122"/>
            </a:endParaRPr>
          </a:p>
        </p:txBody>
      </p:sp>
      <p:sp>
        <p:nvSpPr>
          <p:cNvPr id="4" name="Down Arrow 3"/>
          <p:cNvSpPr/>
          <p:nvPr/>
        </p:nvSpPr>
        <p:spPr>
          <a:xfrm>
            <a:off x="457200" y="1831247"/>
            <a:ext cx="442391" cy="3722960"/>
          </a:xfrm>
          <a:prstGeom prst="down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62">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575525964"/>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2"/>
          <p:cNvSpPr>
            <a:spLocks noGrp="1"/>
          </p:cNvSpPr>
          <p:nvPr>
            <p:ph type="title"/>
          </p:nvPr>
        </p:nvSpPr>
        <p:spPr/>
        <p:txBody>
          <a:bodyPr/>
          <a:lstStyle/>
          <a:p>
            <a:r>
              <a:rPr lang="en-US" altLang="zh-CN" b="1" kern="0">
                <a:solidFill>
                  <a:srgbClr val="E11B22"/>
                </a:solidFill>
                <a:ea typeface="微软雅黑" panose="020b0503020204020204" pitchFamily="34" charset="-122"/>
                <a:cs typeface="+mj-cs"/>
              </a:rPr>
              <a:t>3. </a:t>
            </a:r>
            <a:r>
              <a:rPr lang="zh-CN" altLang="en-US" b="1" kern="0">
                <a:solidFill>
                  <a:srgbClr val="E11B22"/>
                </a:solidFill>
                <a:ea typeface="微软雅黑" panose="020b0503020204020204" pitchFamily="34" charset="-122"/>
                <a:cs typeface="+mj-cs"/>
              </a:rPr>
              <a:t>责任矩阵“</a:t>
            </a:r>
            <a:r>
              <a:rPr lang="en-US" altLang="zh-CN" b="1" kern="0">
                <a:solidFill>
                  <a:srgbClr val="E11B22"/>
                </a:solidFill>
                <a:ea typeface="微软雅黑" panose="020b0503020204020204" pitchFamily="34" charset="-122"/>
                <a:cs typeface="+mj-cs"/>
              </a:rPr>
              <a:t>RASCI</a:t>
            </a:r>
            <a:r>
              <a:rPr lang="zh-CN" altLang="en-US" b="1" kern="0">
                <a:solidFill>
                  <a:srgbClr val="E11B22"/>
                </a:solidFill>
                <a:ea typeface="微软雅黑" panose="020b0503020204020204" pitchFamily="34" charset="-122"/>
                <a:cs typeface="+mj-cs"/>
              </a:rPr>
              <a:t>”四步走 </a:t>
            </a:r>
            <a:r>
              <a:rPr lang="en-US" altLang="zh-CN" b="1" kern="0">
                <a:solidFill>
                  <a:srgbClr val="E11B22"/>
                </a:solidFill>
                <a:ea typeface="微软雅黑" panose="020b0503020204020204" pitchFamily="34" charset="-122"/>
                <a:cs typeface="+mj-cs"/>
              </a:rPr>
              <a:t>— </a:t>
            </a:r>
            <a:r>
              <a:rPr lang="zh-CN" altLang="en-US" b="1" kern="0">
                <a:solidFill>
                  <a:srgbClr val="E11B22"/>
                </a:solidFill>
                <a:ea typeface="微软雅黑" panose="020b0503020204020204" pitchFamily="34" charset="-122"/>
                <a:cs typeface="+mj-cs"/>
              </a:rPr>
              <a:t>第一步，将关键活动职责分解；第二步，确定角色；第三步，</a:t>
            </a:r>
            <a:r>
              <a:rPr lang="en-US" altLang="zh-CN" b="1" kern="0">
                <a:solidFill>
                  <a:srgbClr val="E11B22"/>
                </a:solidFill>
                <a:ea typeface="微软雅黑" panose="020b0503020204020204" pitchFamily="34" charset="-122"/>
                <a:cs typeface="+mj-cs"/>
              </a:rPr>
              <a:t>RASCI</a:t>
            </a:r>
            <a:r>
              <a:rPr lang="zh-CN" altLang="en-US" b="1" kern="0">
                <a:solidFill>
                  <a:srgbClr val="E11B22"/>
                </a:solidFill>
                <a:ea typeface="微软雅黑" panose="020b0503020204020204" pitchFamily="34" charset="-122"/>
                <a:cs typeface="+mj-cs"/>
              </a:rPr>
              <a:t>至部门</a:t>
            </a:r>
            <a:endParaRPr lang="zh-CN" altLang="en-US"/>
          </a:p>
        </p:txBody>
      </p:sp>
      <p:graphicFrame>
        <p:nvGraphicFramePr>
          <p:cNvPr id="12" name="Group 409"/>
          <p:cNvGraphicFramePr>
            <a:graphicFrameLocks noGrp="1"/>
          </p:cNvGraphicFramePr>
          <p:nvPr>
            <p:extLst>
              <p:ext uri="{D42A27DB-BD31-4B8C-83A1-F6EECF244321}">
                <p14:modId xmlns:p14="http://schemas.microsoft.com/office/powerpoint/2010/main" val="2122847276"/>
              </p:ext>
            </p:extLst>
          </p:nvPr>
        </p:nvGraphicFramePr>
        <p:xfrm>
          <a:off x="468932" y="3335724"/>
          <a:ext cx="8423546" cy="2822456"/>
        </p:xfrm>
        <a:graphic>
          <a:graphicData uri="http://schemas.openxmlformats.org/drawingml/2006/table">
            <a:tbl>
              <a:tblPr/>
              <a:tblGrid>
                <a:gridCol w="1045497">
                  <a:extLst>
                    <a:ext uri="{9D8B030D-6E8A-4147-A177-3AD203B41FA5}">
                      <a16:colId xmlns:a16="http://schemas.microsoft.com/office/drawing/2014/main" val="20000"/>
                    </a:ext>
                  </a:extLst>
                </a:gridCol>
                <a:gridCol w="864096">
                  <a:extLst>
                    <a:ext uri="{9D8B030D-6E8A-4147-A177-3AD203B41FA5}">
                      <a16:colId xmlns:a16="http://schemas.microsoft.com/office/drawing/2014/main" val="20001"/>
                    </a:ext>
                  </a:extLst>
                </a:gridCol>
                <a:gridCol w="797627">
                  <a:extLst>
                    <a:ext uri="{9D8B030D-6E8A-4147-A177-3AD203B41FA5}">
                      <a16:colId xmlns:a16="http://schemas.microsoft.com/office/drawing/2014/main" val="20002"/>
                    </a:ext>
                  </a:extLst>
                </a:gridCol>
                <a:gridCol w="1184215">
                  <a:extLst>
                    <a:ext uri="{9D8B030D-6E8A-4147-A177-3AD203B41FA5}">
                      <a16:colId xmlns:a16="http://schemas.microsoft.com/office/drawing/2014/main" val="20003"/>
                    </a:ext>
                  </a:extLst>
                </a:gridCol>
                <a:gridCol w="555008">
                  <a:extLst>
                    <a:ext uri="{9D8B030D-6E8A-4147-A177-3AD203B41FA5}">
                      <a16:colId xmlns:a16="http://schemas.microsoft.com/office/drawing/2014/main" val="20004"/>
                    </a:ext>
                  </a:extLst>
                </a:gridCol>
                <a:gridCol w="853197">
                  <a:extLst>
                    <a:ext uri="{9D8B030D-6E8A-4147-A177-3AD203B41FA5}">
                      <a16:colId xmlns:a16="http://schemas.microsoft.com/office/drawing/2014/main" val="20005"/>
                    </a:ext>
                  </a:extLst>
                </a:gridCol>
                <a:gridCol w="599687">
                  <a:extLst>
                    <a:ext uri="{9D8B030D-6E8A-4147-A177-3AD203B41FA5}">
                      <a16:colId xmlns:a16="http://schemas.microsoft.com/office/drawing/2014/main" val="20006"/>
                    </a:ext>
                  </a:extLst>
                </a:gridCol>
                <a:gridCol w="599687">
                  <a:extLst>
                    <a:ext uri="{9D8B030D-6E8A-4147-A177-3AD203B41FA5}">
                      <a16:colId xmlns:a16="http://schemas.microsoft.com/office/drawing/2014/main" val="20007"/>
                    </a:ext>
                  </a:extLst>
                </a:gridCol>
                <a:gridCol w="599687">
                  <a:extLst>
                    <a:ext uri="{9D8B030D-6E8A-4147-A177-3AD203B41FA5}">
                      <a16:colId xmlns:a16="http://schemas.microsoft.com/office/drawing/2014/main" val="20008"/>
                    </a:ext>
                  </a:extLst>
                </a:gridCol>
                <a:gridCol w="599687">
                  <a:extLst>
                    <a:ext uri="{9D8B030D-6E8A-4147-A177-3AD203B41FA5}">
                      <a16:colId xmlns:a16="http://schemas.microsoft.com/office/drawing/2014/main" val="20009"/>
                    </a:ext>
                  </a:extLst>
                </a:gridCol>
                <a:gridCol w="725158">
                  <a:extLst>
                    <a:ext uri="{9D8B030D-6E8A-4147-A177-3AD203B41FA5}">
                      <a16:colId xmlns:a16="http://schemas.microsoft.com/office/drawing/2014/main" val="20010"/>
                    </a:ext>
                  </a:extLst>
                </a:gridCol>
              </a:tblGrid>
              <a:tr h="466228">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某条线（价值链某环节）</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核心</a:t>
                      </a:r>
                      <a:endPar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职能</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关键活动</a:t>
                      </a:r>
                      <a:endPar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cap="fla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总部领导班子</a:t>
                      </a:r>
                      <a:endPar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总部部门</a:t>
                      </a:r>
                      <a:r>
                        <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1</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总部部门</a:t>
                      </a:r>
                      <a:r>
                        <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2</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总部部门</a:t>
                      </a:r>
                      <a:r>
                        <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3</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rPr>
                        <a:t>BG/BU</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solidFill>
                      <a:srgbClr val="002B7D"/>
                    </a:solidFill>
                  </a:tcPr>
                </a:tc>
                <a:extLst>
                  <a:ext uri="{0D108BD9-81ED-4DB2-BD59-A6C34878D82A}">
                    <a16:rowId xmlns:a16="http://schemas.microsoft.com/office/drawing/2014/main" val="10000"/>
                  </a:ext>
                </a:extLst>
              </a:tr>
              <a:tr h="311483">
                <a:tc rowSpan="7">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a:t>
                      </a: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条线（比如人力资源管理）</a:t>
                      </a: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rowSpan="3">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defRPr/>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核心</a:t>
                      </a: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p>
                      <a:pPr marL="0" marR="0" lvl="0" indent="0" algn="ctr" defTabSz="914400" rtl="0" eaLnBrk="1" fontAlgn="base" latinLnBrk="0" hangingPunct="1">
                        <a:lnSpc>
                          <a:spcPct val="100000"/>
                        </a:lnSpc>
                        <a:spcBef>
                          <a:spcPct val="25000"/>
                        </a:spcBef>
                        <a:spcAft>
                          <a:spcPct val="0"/>
                        </a:spcAft>
                        <a:buClrTx/>
                        <a:buSzTx/>
                        <a:buFontTx/>
                        <a:buNone/>
                        <a:defRPr/>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职能</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1</a:t>
                      </a:r>
                    </a:p>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rowSpan="3">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关键点</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1</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R</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S</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endParaRPr lang="zh-CN" altLang="en-US" sz="1500"/>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11483">
                <a:tc vMerge="1">
                  <a:txBody>
                    <a:bodyPr vert="horz" wrap="square"/>
                    <a:lstStyle/>
                    <a:p>
                      <a:endParaRPr lang="zh-CN" altLang="en-US"/>
                    </a:p>
                  </a:txBody>
                  <a:tcPr/>
                </a:tc>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关键点</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2</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C</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R+</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endParaRPr lang="zh-CN" altLang="en-US" sz="1500"/>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R</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11483">
                <a:tc vMerge="1">
                  <a:txBody>
                    <a:bodyPr vert="horz" wrap="square"/>
                    <a:lstStyle/>
                    <a:p>
                      <a:endParaRPr lang="zh-CN" altLang="en-US"/>
                    </a:p>
                  </a:txBody>
                  <a:tcPr/>
                </a:tc>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关键点</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3</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I</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R</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endParaRPr lang="zh-CN" altLang="en-US" sz="1500"/>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1483">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rowSpan="3">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defRPr/>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核心</a:t>
                      </a: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p>
                      <a:pPr marL="0" marR="0" lvl="0" indent="0" algn="ctr" defTabSz="914400" rtl="0" eaLnBrk="1" fontAlgn="base" latinLnBrk="0" hangingPunct="1">
                        <a:lnSpc>
                          <a:spcPct val="100000"/>
                        </a:lnSpc>
                        <a:spcBef>
                          <a:spcPct val="25000"/>
                        </a:spcBef>
                        <a:spcAft>
                          <a:spcPct val="0"/>
                        </a:spcAft>
                        <a:buClrTx/>
                        <a:buSzTx/>
                        <a:buFontTx/>
                        <a:buNone/>
                        <a:defRPr/>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职能</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2</a:t>
                      </a:r>
                    </a:p>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rowSpan="3">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endParaRPr lang="zh-CN" altLang="en-US" sz="1100">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关键点</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4</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C</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I</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R</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endParaRPr lang="zh-CN" altLang="en-US" sz="1500"/>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11483">
                <a:tc vMerge="1">
                  <a:txBody>
                    <a:bodyPr vert="horz" wrap="square"/>
                    <a:lstStyle/>
                    <a:p>
                      <a:endParaRPr lang="zh-CN" altLang="en-US"/>
                    </a:p>
                  </a:txBody>
                  <a:tcPr/>
                </a:tc>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vMerge="1">
                  <a:txBody>
                    <a:bodyPr vert="horz" wrap="square"/>
                    <a:lstStyle/>
                    <a:p>
                      <a:endParaRPr lang="zh-CN" altLang="en-US"/>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关键点</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5</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C</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R</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endParaRPr lang="zh-CN" altLang="en-US" sz="1500"/>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S</a:t>
                      </a: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11483">
                <a:tc vMerge="1">
                  <a:txBody>
                    <a:bodyPr vert="horz" wrap="square"/>
                    <a:lstStyle/>
                    <a:p>
                      <a:endParaRPr lang="zh-CN" altLang="en-US"/>
                    </a:p>
                  </a:txBody>
                  <a:tcPr/>
                </a:tc>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关键点</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6</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a:noFill/>
                    </a:lnT>
                    <a:lnB>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R</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I</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endParaRPr lang="zh-CN" altLang="en-US" sz="1500"/>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66228">
                <a:tc vMerge="1">
                  <a:txBody>
                    <a:bodyPr vert="horz" wrap="square"/>
                    <a:lstStyle/>
                    <a:p>
                      <a:pPr marL="0" marR="0" lvl="0" indent="0" algn="ctr" defTabSz="914400" rtl="0" eaLnBrk="1" fontAlgn="base" latinLnBrk="0" hangingPunct="1">
                        <a:lnSpc>
                          <a:spcPct val="100000"/>
                        </a:lnSpc>
                        <a:spcBef>
                          <a:spcPct val="25000"/>
                        </a:spcBef>
                        <a:spcAft>
                          <a:spcPct val="0"/>
                        </a:spcAft>
                        <a:buClrTx/>
                        <a:buSzTx/>
                        <a:buFontTx/>
                        <a:buNone/>
                        <a:defRPr/>
                      </a:pPr>
                      <a:endParaRPr kumimoji="0" lang="en-US" altLang="zh-CN" sz="1400" b="0" i="0" u="none" strike="noStrike" cap="none" normalizeH="0" baseline="0">
                        <a:ln>
                          <a:noFill/>
                        </a:ln>
                        <a:solidFill>
                          <a:srgbClr val="000000"/>
                        </a:solidFill>
                        <a:effectLst/>
                        <a:latin typeface="Arial" pitchFamily="34" charset="0"/>
                        <a:ea typeface="微软雅黑" panose="020b0503020204020204" pitchFamily="34" charset="-122"/>
                      </a:endParaRPr>
                    </a:p>
                  </a:txBody>
                  <a:tcPr marL="83077" marR="83077" marT="46800" marB="46800" anchor="ctr"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defRPr/>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核心</a:t>
                      </a: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p>
                      <a:pPr marL="0" marR="0" lvl="0" indent="0" algn="ctr" defTabSz="914400" rtl="0" eaLnBrk="1" fontAlgn="base" latinLnBrk="0" hangingPunct="1">
                        <a:lnSpc>
                          <a:spcPct val="100000"/>
                        </a:lnSpc>
                        <a:spcBef>
                          <a:spcPct val="25000"/>
                        </a:spcBef>
                        <a:spcAft>
                          <a:spcPct val="0"/>
                        </a:spcAft>
                        <a:buClrTx/>
                        <a:buSzTx/>
                        <a:buFontTx/>
                        <a:buNone/>
                        <a:defRPr/>
                      </a:pPr>
                      <a:r>
                        <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职能</a:t>
                      </a: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3</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r>
                        <a:rPr kumimoji="0" lang="en-US" altLang="zh-CN"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rPr>
                        <a:t>…</a:t>
                      </a: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a:noFill/>
                    </a:lnT>
                    <a:lnB cap="flat">
                      <a:noFill/>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tc>
                  <a:txBody>
                    <a:bodyPr vert="horz" wrap="square"/>
                    <a:lstStyle>
                      <a:lvl1pPr marL="0" algn="l" defTabSz="914400" rtl="0" eaLnBrk="1" latinLnBrk="0" hangingPunct="1">
                        <a:defRPr sz="1800" kern="1200">
                          <a:solidFill>
                            <a:schemeClr val="tx1"/>
                          </a:solidFill>
                          <a:latin typeface="Arial"/>
                          <a:ea typeface="ＭＳ Ｐゴシック"/>
                        </a:defRPr>
                      </a:lvl1pPr>
                      <a:lvl2pPr marL="457200" algn="l" defTabSz="914400" rtl="0" eaLnBrk="1" latinLnBrk="0" hangingPunct="1">
                        <a:defRPr sz="1800" kern="1200">
                          <a:solidFill>
                            <a:schemeClr val="tx1"/>
                          </a:solidFill>
                          <a:latin typeface="Arial"/>
                          <a:ea typeface="ＭＳ Ｐゴシック"/>
                        </a:defRPr>
                      </a:lvl2pPr>
                      <a:lvl3pPr marL="914400" algn="l" defTabSz="914400" rtl="0" eaLnBrk="1" latinLnBrk="0" hangingPunct="1">
                        <a:defRPr sz="1800" kern="1200">
                          <a:solidFill>
                            <a:schemeClr val="tx1"/>
                          </a:solidFill>
                          <a:latin typeface="Arial"/>
                          <a:ea typeface="ＭＳ Ｐゴシック"/>
                        </a:defRPr>
                      </a:lvl3pPr>
                      <a:lvl4pPr marL="1371600" algn="l" defTabSz="914400" rtl="0" eaLnBrk="1" latinLnBrk="0" hangingPunct="1">
                        <a:defRPr sz="1800" kern="1200">
                          <a:solidFill>
                            <a:schemeClr val="tx1"/>
                          </a:solidFill>
                          <a:latin typeface="Arial"/>
                          <a:ea typeface="ＭＳ Ｐゴシック"/>
                        </a:defRPr>
                      </a:lvl4pPr>
                      <a:lvl5pPr marL="1828800" algn="l" defTabSz="914400" rtl="0" eaLnBrk="1" latinLnBrk="0" hangingPunct="1">
                        <a:defRPr sz="1800" kern="1200">
                          <a:solidFill>
                            <a:schemeClr val="tx1"/>
                          </a:solidFill>
                          <a:latin typeface="Arial"/>
                          <a:ea typeface="ＭＳ Ｐゴシック"/>
                        </a:defRPr>
                      </a:lvl5pPr>
                      <a:lvl6pPr marL="2286000" algn="l" defTabSz="914400" rtl="0" eaLnBrk="1" latinLnBrk="0" hangingPunct="1">
                        <a:defRPr sz="1800" kern="1200">
                          <a:solidFill>
                            <a:schemeClr val="tx1"/>
                          </a:solidFill>
                          <a:latin typeface="Arial"/>
                          <a:ea typeface="ＭＳ Ｐゴシック"/>
                        </a:defRPr>
                      </a:lvl6pPr>
                      <a:lvl7pPr marL="2743200" algn="l" defTabSz="914400" rtl="0" eaLnBrk="1" latinLnBrk="0" hangingPunct="1">
                        <a:defRPr sz="1800" kern="1200">
                          <a:solidFill>
                            <a:schemeClr val="tx1"/>
                          </a:solidFill>
                          <a:latin typeface="Arial"/>
                          <a:ea typeface="ＭＳ Ｐゴシック"/>
                        </a:defRPr>
                      </a:lvl7pPr>
                      <a:lvl8pPr marL="3200400" algn="l" defTabSz="914400" rtl="0" eaLnBrk="1" latinLnBrk="0" hangingPunct="1">
                        <a:defRPr sz="1800" kern="1200">
                          <a:solidFill>
                            <a:schemeClr val="tx1"/>
                          </a:solidFill>
                          <a:latin typeface="Arial"/>
                          <a:ea typeface="ＭＳ Ｐゴシック"/>
                        </a:defRPr>
                      </a:lvl8pPr>
                      <a:lvl9pPr marL="3657600" algn="l" defTabSz="914400" rtl="0" eaLnBrk="1" latinLnBrk="0" hangingPunct="1">
                        <a:defRPr sz="1800" kern="1200">
                          <a:solidFill>
                            <a:schemeClr val="tx1"/>
                          </a:solidFill>
                          <a:latin typeface="Arial"/>
                          <a:ea typeface="ＭＳ Ｐゴシック"/>
                        </a:defRPr>
                      </a:lvl9pPr>
                    </a:lstStyle>
                    <a:p>
                      <a:pPr marL="0" marR="0" lvl="0" indent="0" algn="ctr" defTabSz="914400" rtl="0" eaLnBrk="1" fontAlgn="base" latinLnBrk="0" hangingPunct="1">
                        <a:lnSpc>
                          <a:spcPct val="100000"/>
                        </a:lnSpc>
                        <a:spcBef>
                          <a:spcPct val="25000"/>
                        </a:spcBef>
                        <a:spcAft>
                          <a:spcPct val="0"/>
                        </a:spcAft>
                        <a:buClrTx/>
                        <a:buSzTx/>
                        <a:buFontTx/>
                        <a:buNone/>
                      </a:pPr>
                      <a:endParaRPr kumimoji="0" lang="zh-CN" altLang="en-US" sz="1100" b="0" i="0" u="none" strike="noStrike" cap="none" normalizeH="0" baseline="0">
                        <a:ln>
                          <a:noFill/>
                        </a:ln>
                        <a:solidFill>
                          <a:srgbClr val="000000"/>
                        </a:solidFill>
                        <a:effectLst/>
                        <a:latin typeface="微软雅黑" panose="020b0503020204020204" pitchFamily="34" charset="-122"/>
                        <a:ea typeface="微软雅黑" panose="020b0503020204020204" pitchFamily="34" charset="-122"/>
                      </a:endParaRPr>
                    </a:p>
                  </a:txBody>
                  <a:tcPr marL="76686" marR="76686" marT="43200" marB="43200" anchor="ctr" horzOverflow="overflow">
                    <a:lnL w="12700" cap="flat" cmpd="sng" algn="ctr">
                      <a:solidFill>
                        <a:srgbClr val="002060"/>
                      </a:solidFill>
                      <a:prstDash val="solid"/>
                      <a:round/>
                      <a:headEnd type="none" w="med" len="med"/>
                      <a:tailEnd type="none" w="med" len="med"/>
                    </a:lnL>
                    <a:lnR w="12700" cap="flat" cmpd="sng" algn="ctr">
                      <a:solidFill>
                        <a:srgbClr val="002060"/>
                      </a:solidFill>
                      <a:prstDash val="solid"/>
                      <a:round/>
                      <a:headEnd type="none" w="med" len="med"/>
                      <a:tailEnd type="none" w="med" len="med"/>
                    </a:lnR>
                    <a:lnT w="12700" cap="flat" cmpd="sng" algn="ctr">
                      <a:solidFill>
                        <a:srgbClr val="002060"/>
                      </a:solidFill>
                      <a:prstDash val="solid"/>
                      <a:round/>
                      <a:headEnd type="none" w="med" len="med"/>
                      <a:tailEnd type="none" w="med" len="med"/>
                    </a:lnT>
                    <a:lnB w="12700" cap="flat" cmpd="sng" algn="ctr">
                      <a:solidFill>
                        <a:srgbClr val="00206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13" name="Right Arrow 1"/>
          <p:cNvSpPr>
            <a:spLocks noChangeArrowheads="1"/>
          </p:cNvSpPr>
          <p:nvPr/>
        </p:nvSpPr>
        <p:spPr bwMode="auto">
          <a:xfrm>
            <a:off x="4505532" y="3419805"/>
            <a:ext cx="281506" cy="2461846"/>
          </a:xfrm>
          <a:prstGeom prst="rightArrow">
            <a:avLst>
              <a:gd name="adj1" fmla="val 50000"/>
              <a:gd name="adj2" fmla="val 50000"/>
            </a:avLst>
          </a:prstGeom>
          <a:solidFill>
            <a:schemeClr val="bg1">
              <a:lumMod val="65000"/>
            </a:schemeClr>
          </a:solidFill>
          <a:ln>
            <a:noFill/>
          </a:ln>
          <a:extLst/>
        </p:spPr>
        <p:txBody>
          <a:bodyP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a:defRPr/>
            </a:pPr>
            <a:endParaRPr lang="zh-CN" altLang="en-US" sz="2215" kern="0">
              <a:solidFill>
                <a:srgbClr val="000000"/>
              </a:solidFill>
              <a:latin typeface="宋体" pitchFamily="2" charset="-122"/>
            </a:endParaRPr>
          </a:p>
        </p:txBody>
      </p:sp>
      <p:sp>
        <p:nvSpPr>
          <p:cNvPr id="15" name="Right Arrow 14"/>
          <p:cNvSpPr/>
          <p:nvPr/>
        </p:nvSpPr>
        <p:spPr bwMode="auto">
          <a:xfrm>
            <a:off x="2577933" y="4069703"/>
            <a:ext cx="281506" cy="1477108"/>
          </a:xfrm>
          <a:prstGeom prst="rightArrow">
            <a:avLst/>
          </a:prstGeom>
          <a:solidFill>
            <a:schemeClr val="bg1">
              <a:lumMod val="65000"/>
            </a:schemeClr>
          </a:solidFill>
          <a:ln w="9525" cap="flat" cmpd="sng" algn="ctr">
            <a:noFill/>
            <a:prstDash val="solid"/>
            <a:round/>
            <a:headEnd type="none" w="med" len="med"/>
            <a:tailEnd type="none" w="med" len="me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sz="1662" kern="0">
              <a:solidFill>
                <a:srgbClr val="000000"/>
              </a:solidFill>
              <a:latin typeface="宋体" pitchFamily="2" charset="-122"/>
              <a:ea typeface="宋体" pitchFamily="2" charset="-122"/>
            </a:endParaRPr>
          </a:p>
        </p:txBody>
      </p:sp>
      <p:sp>
        <p:nvSpPr>
          <p:cNvPr id="16" name="Rectangle 5"/>
          <p:cNvSpPr>
            <a:spLocks noChangeArrowheads="1"/>
          </p:cNvSpPr>
          <p:nvPr/>
        </p:nvSpPr>
        <p:spPr bwMode="auto">
          <a:xfrm>
            <a:off x="453873" y="3030187"/>
            <a:ext cx="3785782" cy="277569"/>
          </a:xfrm>
          <a:prstGeom prst="rect">
            <a:avLst/>
          </a:prstGeom>
          <a:solidFill>
            <a:srgbClr val="FFFFFF">
              <a:lumMod val="50000"/>
            </a:srgbClr>
          </a:solidFill>
          <a:ln w="12700">
            <a:noFill/>
            <a:miter lim="800000"/>
          </a:ln>
          <a:effectLst>
            <a:outerShdw dist="35921" dir="2700000" algn="ctr" rotWithShape="0">
              <a:srgbClr val="4D4F53">
                <a:alpha val="50000"/>
              </a:srgbClr>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a:defRPr/>
            </a:pPr>
            <a:r>
              <a:rPr lang="zh-CN" altLang="en-US" sz="1477" b="1" kern="0">
                <a:solidFill>
                  <a:srgbClr val="FFFFFF"/>
                </a:solidFill>
                <a:latin typeface="微软雅黑" panose="020b0503020204020204" pitchFamily="34" charset="-122"/>
                <a:ea typeface="微软雅黑" panose="020b0503020204020204" pitchFamily="34" charset="-122"/>
              </a:rPr>
              <a:t>关键职能的分解</a:t>
            </a:r>
          </a:p>
        </p:txBody>
      </p:sp>
      <p:sp>
        <p:nvSpPr>
          <p:cNvPr id="17" name="Rectangle 5"/>
          <p:cNvSpPr>
            <a:spLocks noChangeArrowheads="1"/>
          </p:cNvSpPr>
          <p:nvPr/>
        </p:nvSpPr>
        <p:spPr bwMode="auto">
          <a:xfrm>
            <a:off x="4892697" y="3030216"/>
            <a:ext cx="3999783" cy="265846"/>
          </a:xfrm>
          <a:prstGeom prst="rect">
            <a:avLst/>
          </a:prstGeom>
          <a:solidFill>
            <a:srgbClr val="FFFFFF">
              <a:lumMod val="50000"/>
            </a:srgbClr>
          </a:solidFill>
          <a:ln w="12700">
            <a:noFill/>
            <a:miter lim="800000"/>
          </a:ln>
          <a:effectLst>
            <a:outerShdw dist="35921" dir="2700000" algn="ctr" rotWithShape="0">
              <a:srgbClr val="4D4F53">
                <a:alpha val="50000"/>
              </a:srgbClr>
            </a:outerShdw>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a:defRPr/>
            </a:pPr>
            <a:r>
              <a:rPr lang="en-US" altLang="zh-CN" sz="1477" b="1" kern="0">
                <a:solidFill>
                  <a:srgbClr val="FFFFFF"/>
                </a:solidFill>
                <a:latin typeface="微软雅黑" panose="020b0503020204020204" pitchFamily="34" charset="-122"/>
                <a:ea typeface="微软雅黑" panose="020b0503020204020204" pitchFamily="34" charset="-122"/>
              </a:rPr>
              <a:t>RASCI</a:t>
            </a:r>
            <a:r>
              <a:rPr lang="zh-CN" altLang="en-US" sz="1477" b="1" kern="0">
                <a:solidFill>
                  <a:srgbClr val="FFFFFF"/>
                </a:solidFill>
                <a:latin typeface="微软雅黑" panose="020b0503020204020204" pitchFamily="34" charset="-122"/>
                <a:ea typeface="微软雅黑" panose="020b0503020204020204" pitchFamily="34" charset="-122"/>
              </a:rPr>
              <a:t>到部门层面</a:t>
            </a:r>
          </a:p>
        </p:txBody>
      </p:sp>
      <p:sp>
        <p:nvSpPr>
          <p:cNvPr id="21" name="Content Placeholder 2"/>
          <p:cNvSpPr txBox="1"/>
          <p:nvPr/>
        </p:nvSpPr>
        <p:spPr bwMode="auto">
          <a:xfrm>
            <a:off x="118583" y="1235526"/>
            <a:ext cx="4637194" cy="1680636"/>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zh-CN"/>
            </a:defPPr>
            <a:lvl1pPr marL="0" indent="0" algn="l" defTabSz="914400" rtl="0" eaLnBrk="1" fontAlgn="base" latinLnBrk="0" hangingPunct="1">
              <a:spcBef>
                <a:spcPts val="400"/>
              </a:spcBef>
              <a:spcAft>
                <a:spcPct val="0"/>
              </a:spcAft>
              <a:buClr>
                <a:schemeClr val="tx1"/>
              </a:buClr>
              <a:buFont typeface="Wingdings" pitchFamily="2" charset="2"/>
              <a:buNone/>
              <a:defRPr sz="1800" b="0" kern="1200">
                <a:solidFill>
                  <a:schemeClr val="tx1"/>
                </a:solidFill>
                <a:latin typeface="微软雅黑" panose="020b0503020204020204" pitchFamily="34" charset="-122"/>
                <a:ea typeface="微软雅黑" panose="020b0503020204020204" pitchFamily="34" charset="-122"/>
                <a:cs typeface="+mn-cs"/>
              </a:defRPr>
            </a:lvl1pPr>
            <a:lvl2pPr marL="0" indent="0" algn="l" defTabSz="914400" rtl="0" eaLnBrk="1" fontAlgn="base" latinLnBrk="0" hangingPunct="1">
              <a:spcBef>
                <a:spcPts val="400"/>
              </a:spcBef>
              <a:spcAft>
                <a:spcPts val="400"/>
              </a:spcAft>
              <a:buClr>
                <a:schemeClr val="tx1"/>
              </a:buClr>
              <a:buNone/>
              <a:defRPr sz="1400" kern="1200">
                <a:solidFill>
                  <a:schemeClr val="tx1"/>
                </a:solidFill>
                <a:latin typeface="微软雅黑" panose="020b0503020204020204" pitchFamily="34" charset="-122"/>
                <a:ea typeface="微软雅黑" panose="020b0503020204020204" pitchFamily="34" charset="-122"/>
                <a:cs typeface="+mn-cs"/>
              </a:defRPr>
            </a:lvl2pPr>
            <a:lvl3pPr marL="228600" indent="-228600" algn="l" defTabSz="914400" rtl="0" eaLnBrk="1" fontAlgn="base" latinLnBrk="0" hangingPunct="1">
              <a:spcBef>
                <a:spcPts val="400"/>
              </a:spcBef>
              <a:spcAft>
                <a:spcPct val="0"/>
              </a:spcAft>
              <a:buClr>
                <a:schemeClr val="tx1"/>
              </a:buClr>
              <a:buFont typeface="Wingdings" pitchFamily="2" charset="2"/>
              <a:buChar char="§"/>
              <a:defRPr sz="1400" kern="1200">
                <a:solidFill>
                  <a:schemeClr val="tx1"/>
                </a:solidFill>
                <a:latin typeface="微软雅黑" panose="020b0503020204020204" pitchFamily="34" charset="-122"/>
                <a:ea typeface="微软雅黑" panose="020b0503020204020204" pitchFamily="34" charset="-122"/>
                <a:cs typeface="+mn-cs"/>
              </a:defRPr>
            </a:lvl3pPr>
            <a:lvl4pPr marL="571500" indent="-225425" algn="l" defTabSz="914400" rtl="0" eaLnBrk="1" fontAlgn="base" latinLnBrk="0" hangingPunct="1">
              <a:spcBef>
                <a:spcPts val="400"/>
              </a:spcBef>
              <a:spcAft>
                <a:spcPct val="0"/>
              </a:spcAft>
              <a:buClr>
                <a:schemeClr val="tx1"/>
              </a:buClr>
              <a:buFont typeface="Arial" pitchFamily="34" charset="0"/>
              <a:buChar char="–"/>
              <a:defRPr sz="1400" kern="1200">
                <a:solidFill>
                  <a:schemeClr val="tx1"/>
                </a:solidFill>
                <a:latin typeface="微软雅黑" panose="020b0503020204020204" pitchFamily="34" charset="-122"/>
                <a:ea typeface="微软雅黑" panose="020b0503020204020204" pitchFamily="34" charset="-122"/>
                <a:cs typeface="+mn-cs"/>
              </a:defRPr>
            </a:lvl4pPr>
            <a:lvl5pPr marL="917575" indent="-231775" algn="l" defTabSz="914400" rtl="0" eaLnBrk="1" fontAlgn="base" latinLnBrk="0" hangingPunct="1">
              <a:spcBef>
                <a:spcPts val="400"/>
              </a:spcBef>
              <a:spcAft>
                <a:spcPct val="0"/>
              </a:spcAft>
              <a:buClr>
                <a:schemeClr val="tx1"/>
              </a:buClr>
              <a:buFont typeface="Arial" pitchFamily="34" charset="0"/>
              <a:buChar char="•"/>
              <a:defRPr sz="1400" kern="1200">
                <a:solidFill>
                  <a:schemeClr val="tx1"/>
                </a:solidFill>
                <a:latin typeface="微软雅黑" panose="020b0503020204020204" pitchFamily="34" charset="-122"/>
                <a:ea typeface="微软雅黑" panose="020b0503020204020204" pitchFamily="34" charset="-122"/>
                <a:cs typeface="+mn-cs"/>
              </a:defRPr>
            </a:lvl5pPr>
            <a:lvl6pPr marL="20574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6pPr>
            <a:lvl7pPr marL="25146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7pPr>
            <a:lvl8pPr marL="29718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8pPr>
            <a:lvl9pPr marL="34290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9pPr>
          </a:lstStyle>
          <a:p>
            <a:pPr marL="263776" indent="-263776" defTabSz="844083">
              <a:spcBef>
                <a:spcPts val="369"/>
              </a:spcBef>
              <a:buClr>
                <a:srgbClr val="000000"/>
              </a:buClr>
              <a:buFont typeface="Wingdings" pitchFamily="2" charset="2"/>
              <a:buChar char="Ø"/>
              <a:defRPr/>
            </a:pPr>
            <a:r>
              <a:rPr lang="zh-CN" altLang="en-US" sz="1662" b="1" kern="0">
                <a:solidFill>
                  <a:srgbClr val="E11B22"/>
                </a:solidFill>
              </a:rPr>
              <a:t>第</a:t>
            </a:r>
            <a:r>
              <a:rPr lang="en-US" altLang="zh-CN" sz="1662" b="1" kern="0">
                <a:solidFill>
                  <a:srgbClr val="E11B22"/>
                </a:solidFill>
              </a:rPr>
              <a:t>1</a:t>
            </a:r>
            <a:r>
              <a:rPr lang="zh-CN" altLang="en-US" sz="1662" b="1" kern="0">
                <a:solidFill>
                  <a:srgbClr val="E11B22"/>
                </a:solidFill>
              </a:rPr>
              <a:t>步  </a:t>
            </a:r>
            <a:r>
              <a:rPr lang="zh-CN" altLang="en-GB" sz="1292" b="1" kern="0">
                <a:solidFill>
                  <a:srgbClr val="E11B22"/>
                </a:solidFill>
              </a:rPr>
              <a:t>列出进行工作或完成</a:t>
            </a:r>
            <a:r>
              <a:rPr lang="en-GB" altLang="zh-CN" sz="1292" b="1" kern="0">
                <a:solidFill>
                  <a:srgbClr val="E11B22"/>
                </a:solidFill>
              </a:rPr>
              <a:t>KPI</a:t>
            </a:r>
            <a:r>
              <a:rPr lang="zh-CN" altLang="en-GB" sz="1292" b="1" kern="0">
                <a:solidFill>
                  <a:srgbClr val="E11B22"/>
                </a:solidFill>
              </a:rPr>
              <a:t>所需的各步骤活动或决定</a:t>
            </a:r>
          </a:p>
          <a:p>
            <a:pPr marL="316531" lvl="1" indent="-211021" defTabSz="844083" fontAlgn="auto">
              <a:spcBef>
                <a:spcPct val="20000"/>
              </a:spcBef>
              <a:spcAft>
                <a:spcPct val="0"/>
              </a:spcAft>
              <a:buClr>
                <a:srgbClr val="000000"/>
              </a:buClr>
              <a:buSzPct val="85000"/>
              <a:buFont typeface="Webdings" pitchFamily="18" charset="2"/>
              <a:buChar char="8"/>
              <a:tabLst>
                <a:tab pos="2532248"/>
                <a:tab pos="5486537"/>
              </a:tabLst>
              <a:defRPr/>
            </a:pPr>
            <a:r>
              <a:rPr lang="zh-CN" altLang="en-GB" sz="1108" kern="0">
                <a:solidFill>
                  <a:srgbClr val="000000"/>
                </a:solidFill>
              </a:rPr>
              <a:t>避免明显的或一般性的活动，例如，“出席</a:t>
            </a:r>
            <a:r>
              <a:rPr lang="en-GB" altLang="zh-CN" sz="1108" kern="0">
                <a:solidFill>
                  <a:srgbClr val="000000"/>
                </a:solidFill>
              </a:rPr>
              <a:t>XX</a:t>
            </a:r>
            <a:r>
              <a:rPr lang="zh-CN" altLang="en-GB" sz="1108" kern="0">
                <a:solidFill>
                  <a:srgbClr val="000000"/>
                </a:solidFill>
              </a:rPr>
              <a:t>会议”</a:t>
            </a:r>
            <a:endParaRPr lang="en-GB" altLang="zh-CN" sz="1108" kern="0">
              <a:solidFill>
                <a:srgbClr val="000000"/>
              </a:solidFill>
            </a:endParaRPr>
          </a:p>
          <a:p>
            <a:pPr marL="316531" lvl="1" indent="-211021" defTabSz="844083" fontAlgn="auto">
              <a:spcBef>
                <a:spcPct val="20000"/>
              </a:spcBef>
              <a:spcAft>
                <a:spcPct val="0"/>
              </a:spcAft>
              <a:buClr>
                <a:srgbClr val="000000"/>
              </a:buClr>
              <a:buSzPct val="85000"/>
              <a:buFont typeface="Webdings" pitchFamily="18" charset="2"/>
              <a:buChar char="8"/>
              <a:tabLst>
                <a:tab pos="2532248"/>
                <a:tab pos="5543689"/>
              </a:tabLst>
              <a:defRPr/>
            </a:pPr>
            <a:r>
              <a:rPr lang="zh-CN" altLang="en-GB" sz="1108" kern="0">
                <a:solidFill>
                  <a:srgbClr val="000000"/>
                </a:solidFill>
              </a:rPr>
              <a:t>各项活动或决定应以一个合适的行动动词开始，例如：</a:t>
            </a:r>
          </a:p>
          <a:p>
            <a:pPr marL="798655" lvl="3" indent="-225675" defTabSz="844083" fontAlgn="auto">
              <a:lnSpc>
                <a:spcPct val="90000"/>
              </a:lnSpc>
              <a:spcBef>
                <a:spcPct val="10000"/>
              </a:spcBef>
              <a:spcAft>
                <a:spcPct val="0"/>
              </a:spcAft>
              <a:buClr>
                <a:srgbClr val="000000"/>
              </a:buClr>
              <a:buFont typeface="Times" pitchFamily="18" charset="0"/>
              <a:buChar char="–"/>
              <a:tabLst>
                <a:tab pos="2155635"/>
                <a:tab pos="4808048"/>
              </a:tabLst>
              <a:defRPr/>
            </a:pPr>
            <a:r>
              <a:rPr lang="zh-CN" altLang="en-GB" sz="1108" kern="0">
                <a:solidFill>
                  <a:srgbClr val="000000"/>
                </a:solidFill>
              </a:rPr>
              <a:t>评价</a:t>
            </a:r>
            <a:r>
              <a:rPr lang="zh-CN" altLang="en-US" sz="1108" kern="0">
                <a:solidFill>
                  <a:srgbClr val="000000"/>
                </a:solidFill>
              </a:rPr>
              <a:t>、</a:t>
            </a:r>
            <a:r>
              <a:rPr lang="zh-CN" altLang="en-GB" sz="1108" kern="0">
                <a:solidFill>
                  <a:srgbClr val="000000"/>
                </a:solidFill>
              </a:rPr>
              <a:t>调度</a:t>
            </a:r>
            <a:r>
              <a:rPr lang="zh-CN" altLang="en-US" sz="1108" kern="0">
                <a:solidFill>
                  <a:srgbClr val="000000"/>
                </a:solidFill>
              </a:rPr>
              <a:t>、</a:t>
            </a:r>
            <a:r>
              <a:rPr lang="zh-CN" altLang="en-GB" sz="1108" kern="0">
                <a:solidFill>
                  <a:srgbClr val="000000"/>
                </a:solidFill>
              </a:rPr>
              <a:t>公布</a:t>
            </a:r>
            <a:r>
              <a:rPr lang="zh-CN" altLang="en-US" sz="1108" kern="0">
                <a:solidFill>
                  <a:srgbClr val="000000"/>
                </a:solidFill>
              </a:rPr>
              <a:t>、</a:t>
            </a:r>
            <a:r>
              <a:rPr lang="zh-CN" altLang="en-GB" sz="1108" kern="0">
                <a:solidFill>
                  <a:srgbClr val="000000"/>
                </a:solidFill>
              </a:rPr>
              <a:t>报告</a:t>
            </a:r>
          </a:p>
          <a:p>
            <a:pPr marL="798655" lvl="3" indent="-225675" defTabSz="844083" fontAlgn="auto">
              <a:lnSpc>
                <a:spcPct val="90000"/>
              </a:lnSpc>
              <a:spcBef>
                <a:spcPct val="10000"/>
              </a:spcBef>
              <a:spcAft>
                <a:spcPct val="0"/>
              </a:spcAft>
              <a:buClr>
                <a:srgbClr val="000000"/>
              </a:buClr>
              <a:buFont typeface="Times" pitchFamily="18" charset="0"/>
              <a:buChar char="–"/>
              <a:tabLst>
                <a:tab pos="2155635"/>
                <a:tab pos="4808048"/>
              </a:tabLst>
              <a:defRPr/>
            </a:pPr>
            <a:r>
              <a:rPr lang="zh-CN" altLang="en-GB" sz="1108" kern="0">
                <a:solidFill>
                  <a:srgbClr val="000000"/>
                </a:solidFill>
              </a:rPr>
              <a:t>批准</a:t>
            </a:r>
            <a:r>
              <a:rPr lang="zh-CN" altLang="en-US" sz="1108" kern="0">
                <a:solidFill>
                  <a:srgbClr val="000000"/>
                </a:solidFill>
              </a:rPr>
              <a:t>、</a:t>
            </a:r>
            <a:r>
              <a:rPr lang="zh-CN" altLang="en-GB" sz="1108" kern="0">
                <a:solidFill>
                  <a:srgbClr val="000000"/>
                </a:solidFill>
              </a:rPr>
              <a:t>起草</a:t>
            </a:r>
            <a:r>
              <a:rPr lang="zh-CN" altLang="en-US" sz="1108" kern="0">
                <a:solidFill>
                  <a:srgbClr val="000000"/>
                </a:solidFill>
              </a:rPr>
              <a:t>、</a:t>
            </a:r>
            <a:r>
              <a:rPr lang="zh-CN" altLang="en-GB" sz="1108" kern="0">
                <a:solidFill>
                  <a:srgbClr val="000000"/>
                </a:solidFill>
              </a:rPr>
              <a:t>回顾</a:t>
            </a:r>
            <a:r>
              <a:rPr lang="zh-CN" altLang="en-US" sz="1108" kern="0">
                <a:solidFill>
                  <a:srgbClr val="000000"/>
                </a:solidFill>
              </a:rPr>
              <a:t>、</a:t>
            </a:r>
            <a:r>
              <a:rPr lang="zh-CN" altLang="en-GB" sz="1108" kern="0">
                <a:solidFill>
                  <a:srgbClr val="000000"/>
                </a:solidFill>
              </a:rPr>
              <a:t>计划</a:t>
            </a:r>
          </a:p>
          <a:p>
            <a:pPr marL="798655" lvl="3" indent="-225675" defTabSz="844083" fontAlgn="auto">
              <a:lnSpc>
                <a:spcPct val="90000"/>
              </a:lnSpc>
              <a:spcBef>
                <a:spcPct val="10000"/>
              </a:spcBef>
              <a:spcAft>
                <a:spcPct val="0"/>
              </a:spcAft>
              <a:buClr>
                <a:srgbClr val="000000"/>
              </a:buClr>
              <a:buFont typeface="Times" pitchFamily="18" charset="0"/>
              <a:buChar char="–"/>
              <a:tabLst>
                <a:tab pos="2155635"/>
                <a:tab pos="4808048"/>
              </a:tabLst>
              <a:defRPr/>
            </a:pPr>
            <a:r>
              <a:rPr lang="zh-CN" altLang="en-GB" sz="1108" kern="0">
                <a:solidFill>
                  <a:srgbClr val="000000"/>
                </a:solidFill>
              </a:rPr>
              <a:t>记录</a:t>
            </a:r>
            <a:r>
              <a:rPr lang="zh-CN" altLang="en-US" sz="1108" kern="0">
                <a:solidFill>
                  <a:srgbClr val="000000"/>
                </a:solidFill>
              </a:rPr>
              <a:t>、</a:t>
            </a:r>
            <a:r>
              <a:rPr lang="zh-CN" altLang="en-GB" sz="1108" kern="0">
                <a:solidFill>
                  <a:srgbClr val="000000"/>
                </a:solidFill>
              </a:rPr>
              <a:t>确定</a:t>
            </a:r>
            <a:r>
              <a:rPr lang="zh-CN" altLang="en-US" sz="1108" kern="0">
                <a:solidFill>
                  <a:srgbClr val="000000"/>
                </a:solidFill>
              </a:rPr>
              <a:t>、</a:t>
            </a:r>
            <a:r>
              <a:rPr lang="zh-CN" altLang="en-GB" sz="1108" kern="0">
                <a:solidFill>
                  <a:srgbClr val="000000"/>
                </a:solidFill>
              </a:rPr>
              <a:t>决定</a:t>
            </a:r>
            <a:r>
              <a:rPr lang="zh-CN" altLang="en-US" sz="1108" kern="0">
                <a:solidFill>
                  <a:srgbClr val="000000"/>
                </a:solidFill>
              </a:rPr>
              <a:t>、</a:t>
            </a:r>
            <a:r>
              <a:rPr lang="zh-CN" altLang="en-GB" sz="1108" kern="0">
                <a:solidFill>
                  <a:srgbClr val="000000"/>
                </a:solidFill>
              </a:rPr>
              <a:t>操作</a:t>
            </a:r>
          </a:p>
          <a:p>
            <a:pPr marL="798655" lvl="3" indent="-225675" defTabSz="844083" fontAlgn="auto">
              <a:lnSpc>
                <a:spcPct val="90000"/>
              </a:lnSpc>
              <a:spcBef>
                <a:spcPct val="10000"/>
              </a:spcBef>
              <a:spcAft>
                <a:spcPct val="0"/>
              </a:spcAft>
              <a:buClr>
                <a:srgbClr val="000000"/>
              </a:buClr>
              <a:buFont typeface="Times" pitchFamily="18" charset="0"/>
              <a:buChar char="–"/>
              <a:tabLst>
                <a:tab pos="2155635"/>
                <a:tab pos="4808048"/>
              </a:tabLst>
              <a:defRPr/>
            </a:pPr>
            <a:r>
              <a:rPr lang="zh-CN" altLang="en-GB" sz="1108" kern="0">
                <a:solidFill>
                  <a:srgbClr val="000000"/>
                </a:solidFill>
              </a:rPr>
              <a:t>监控</a:t>
            </a:r>
            <a:r>
              <a:rPr lang="zh-CN" altLang="en-US" sz="1108" kern="0">
                <a:solidFill>
                  <a:srgbClr val="000000"/>
                </a:solidFill>
              </a:rPr>
              <a:t>、</a:t>
            </a:r>
            <a:r>
              <a:rPr lang="zh-CN" altLang="en-GB" sz="1108" kern="0">
                <a:solidFill>
                  <a:srgbClr val="000000"/>
                </a:solidFill>
              </a:rPr>
              <a:t>准备</a:t>
            </a:r>
            <a:r>
              <a:rPr lang="zh-CN" altLang="en-US" sz="1108" kern="0">
                <a:solidFill>
                  <a:srgbClr val="000000"/>
                </a:solidFill>
              </a:rPr>
              <a:t>、</a:t>
            </a:r>
            <a:r>
              <a:rPr lang="zh-CN" altLang="en-GB" sz="1108" kern="0">
                <a:solidFill>
                  <a:srgbClr val="000000"/>
                </a:solidFill>
              </a:rPr>
              <a:t>检查</a:t>
            </a:r>
            <a:r>
              <a:rPr lang="zh-CN" altLang="en-US" sz="1108" kern="0">
                <a:solidFill>
                  <a:srgbClr val="000000"/>
                </a:solidFill>
              </a:rPr>
              <a:t>、</a:t>
            </a:r>
            <a:r>
              <a:rPr lang="zh-CN" altLang="en-GB" sz="1108" kern="0">
                <a:solidFill>
                  <a:srgbClr val="000000"/>
                </a:solidFill>
              </a:rPr>
              <a:t>更新</a:t>
            </a:r>
          </a:p>
          <a:p>
            <a:pPr marL="798655" lvl="3" indent="-225675" defTabSz="844083" fontAlgn="auto">
              <a:lnSpc>
                <a:spcPct val="90000"/>
              </a:lnSpc>
              <a:spcBef>
                <a:spcPct val="10000"/>
              </a:spcBef>
              <a:spcAft>
                <a:spcPct val="0"/>
              </a:spcAft>
              <a:buClr>
                <a:srgbClr val="000000"/>
              </a:buClr>
              <a:buFont typeface="Times" pitchFamily="18" charset="0"/>
              <a:buChar char="–"/>
              <a:tabLst>
                <a:tab pos="2155635"/>
                <a:tab pos="4808048"/>
              </a:tabLst>
              <a:defRPr/>
            </a:pPr>
            <a:r>
              <a:rPr lang="zh-CN" altLang="en-GB" sz="1108" kern="0">
                <a:solidFill>
                  <a:srgbClr val="000000"/>
                </a:solidFill>
              </a:rPr>
              <a:t>收集</a:t>
            </a:r>
            <a:r>
              <a:rPr lang="zh-CN" altLang="en-US" sz="1108" kern="0">
                <a:solidFill>
                  <a:srgbClr val="000000"/>
                </a:solidFill>
              </a:rPr>
              <a:t>、</a:t>
            </a:r>
            <a:r>
              <a:rPr lang="zh-CN" altLang="en-GB" sz="1108" kern="0">
                <a:solidFill>
                  <a:srgbClr val="000000"/>
                </a:solidFill>
              </a:rPr>
              <a:t>核准</a:t>
            </a:r>
            <a:r>
              <a:rPr lang="zh-CN" altLang="en-US" sz="1108" kern="0">
                <a:solidFill>
                  <a:srgbClr val="000000"/>
                </a:solidFill>
              </a:rPr>
              <a:t>、</a:t>
            </a:r>
            <a:r>
              <a:rPr lang="zh-CN" altLang="en-GB" sz="1108" kern="0">
                <a:solidFill>
                  <a:srgbClr val="000000"/>
                </a:solidFill>
              </a:rPr>
              <a:t>培训</a:t>
            </a:r>
            <a:r>
              <a:rPr lang="zh-CN" altLang="en-US" sz="1108" kern="0">
                <a:solidFill>
                  <a:srgbClr val="000000"/>
                </a:solidFill>
              </a:rPr>
              <a:t>、</a:t>
            </a:r>
            <a:r>
              <a:rPr lang="zh-CN" altLang="en-GB" sz="1108" kern="0">
                <a:solidFill>
                  <a:srgbClr val="000000"/>
                </a:solidFill>
              </a:rPr>
              <a:t>进行</a:t>
            </a:r>
          </a:p>
          <a:p>
            <a:pPr marL="316531" lvl="1" indent="-211021" defTabSz="844083" fontAlgn="auto">
              <a:spcBef>
                <a:spcPct val="20000"/>
              </a:spcBef>
              <a:spcAft>
                <a:spcPct val="0"/>
              </a:spcAft>
              <a:buClr>
                <a:srgbClr val="000000"/>
              </a:buClr>
              <a:buSzPct val="85000"/>
              <a:buFont typeface="Webdings" pitchFamily="18" charset="2"/>
              <a:buChar char="8"/>
              <a:tabLst>
                <a:tab pos="2532248"/>
                <a:tab pos="5486537"/>
              </a:tabLst>
              <a:defRPr/>
            </a:pPr>
            <a:r>
              <a:rPr lang="zh-CN" altLang="en-GB" sz="1108" kern="0">
                <a:solidFill>
                  <a:srgbClr val="000000"/>
                </a:solidFill>
              </a:rPr>
              <a:t>描述行为或决定应简短、简洁，并适用于某一</a:t>
            </a:r>
            <a:r>
              <a:rPr lang="zh-CN" altLang="en-US" sz="1108" kern="0">
                <a:solidFill>
                  <a:srgbClr val="000000"/>
                </a:solidFill>
              </a:rPr>
              <a:t>角色</a:t>
            </a:r>
            <a:r>
              <a:rPr lang="en-US" altLang="zh-CN" sz="1108" kern="0">
                <a:solidFill>
                  <a:srgbClr val="000000"/>
                </a:solidFill>
              </a:rPr>
              <a:t>/</a:t>
            </a:r>
            <a:r>
              <a:rPr lang="zh-CN" altLang="en-US" sz="1108" kern="0">
                <a:solidFill>
                  <a:srgbClr val="000000"/>
                </a:solidFill>
              </a:rPr>
              <a:t>组织</a:t>
            </a:r>
          </a:p>
        </p:txBody>
      </p:sp>
      <p:sp>
        <p:nvSpPr>
          <p:cNvPr id="5" name="Rectangle 4"/>
          <p:cNvSpPr/>
          <p:nvPr/>
        </p:nvSpPr>
        <p:spPr>
          <a:xfrm>
            <a:off x="4876198" y="1178252"/>
            <a:ext cx="4082752" cy="89370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3776" indent="-263776">
              <a:spcBef>
                <a:spcPts val="369"/>
              </a:spcBef>
              <a:buClr>
                <a:srgbClr val="000000"/>
              </a:buClr>
              <a:buFont typeface="Wingdings" pitchFamily="2" charset="2"/>
              <a:buChar char="Ø"/>
              <a:defRPr/>
            </a:pPr>
            <a:r>
              <a:rPr lang="zh-CN" altLang="en-US" sz="1662" b="1" kern="0">
                <a:solidFill>
                  <a:srgbClr val="E11B22"/>
                </a:solidFill>
                <a:latin typeface="微软雅黑" panose="020b0503020204020204" pitchFamily="34" charset="-122"/>
                <a:ea typeface="微软雅黑" panose="020b0503020204020204" pitchFamily="34" charset="-122"/>
              </a:rPr>
              <a:t>第</a:t>
            </a:r>
            <a:r>
              <a:rPr lang="en-US" altLang="zh-CN" sz="1662" b="1" kern="0">
                <a:solidFill>
                  <a:srgbClr val="E11B22"/>
                </a:solidFill>
                <a:latin typeface="微软雅黑" panose="020b0503020204020204" pitchFamily="34" charset="-122"/>
                <a:ea typeface="微软雅黑" panose="020b0503020204020204" pitchFamily="34" charset="-122"/>
              </a:rPr>
              <a:t>2</a:t>
            </a:r>
            <a:r>
              <a:rPr lang="zh-CN" altLang="en-US" sz="1662" b="1" kern="0">
                <a:solidFill>
                  <a:srgbClr val="E11B22"/>
                </a:solidFill>
                <a:latin typeface="微软雅黑" panose="020b0503020204020204" pitchFamily="34" charset="-122"/>
                <a:ea typeface="微软雅黑" panose="020b0503020204020204" pitchFamily="34" charset="-122"/>
              </a:rPr>
              <a:t>步  </a:t>
            </a:r>
            <a:r>
              <a:rPr lang="zh-CN" altLang="en-US" sz="1292" b="1" kern="0">
                <a:solidFill>
                  <a:srgbClr val="E11B22"/>
                </a:solidFill>
                <a:latin typeface="微软雅黑" panose="020b0503020204020204" pitchFamily="34" charset="-122"/>
                <a:ea typeface="微软雅黑" panose="020b0503020204020204" pitchFamily="34" charset="-122"/>
              </a:rPr>
              <a:t>列出各参与者</a:t>
            </a:r>
            <a:endParaRPr lang="en-US" altLang="zh-CN" sz="1292" b="1" kern="0">
              <a:solidFill>
                <a:srgbClr val="E11B22"/>
              </a:solidFill>
              <a:latin typeface="微软雅黑" panose="020b0503020204020204" pitchFamily="34" charset="-122"/>
              <a:ea typeface="微软雅黑" panose="020b0503020204020204" pitchFamily="34" charset="-122"/>
            </a:endParaRPr>
          </a:p>
          <a:p>
            <a:pPr marL="316531" lvl="1" indent="-211021">
              <a:spcBef>
                <a:spcPct val="20000"/>
              </a:spcBef>
              <a:buClr>
                <a:srgbClr val="000000"/>
              </a:buClr>
              <a:buSzPct val="85000"/>
              <a:buFont typeface="Webdings" pitchFamily="18" charset="2"/>
              <a:buChar char="8"/>
              <a:tabLst>
                <a:tab pos="2532248"/>
                <a:tab pos="5486537"/>
              </a:tabLst>
              <a:defRPr/>
            </a:pPr>
            <a:r>
              <a:rPr lang="zh-CN" altLang="en-US" sz="1108" kern="0">
                <a:solidFill>
                  <a:srgbClr val="000000"/>
                </a:solidFill>
                <a:latin typeface="微软雅黑" panose="020b0503020204020204" pitchFamily="34" charset="-122"/>
                <a:ea typeface="微软雅黑" panose="020b0503020204020204" pitchFamily="34" charset="-122"/>
              </a:rPr>
              <a:t>参与者是集团董事会、集团</a:t>
            </a:r>
            <a:r>
              <a:rPr lang="en-US" altLang="zh-CN" sz="1108" kern="0">
                <a:solidFill>
                  <a:srgbClr val="000000"/>
                </a:solidFill>
                <a:latin typeface="微软雅黑" panose="020b0503020204020204" pitchFamily="34" charset="-122"/>
                <a:ea typeface="微软雅黑" panose="020b0503020204020204" pitchFamily="34" charset="-122"/>
              </a:rPr>
              <a:t>CEO</a:t>
            </a:r>
            <a:r>
              <a:rPr lang="zh-CN" altLang="en-US" sz="1108" kern="0">
                <a:solidFill>
                  <a:srgbClr val="000000"/>
                </a:solidFill>
                <a:latin typeface="微软雅黑" panose="020b0503020204020204" pitchFamily="34" charset="-122"/>
                <a:ea typeface="微软雅黑" panose="020b0503020204020204" pitchFamily="34" charset="-122"/>
              </a:rPr>
              <a:t>、集团职能部门分管领导、集团各职能部门、各平台组织负责人、各平台组织部门、各</a:t>
            </a:r>
            <a:r>
              <a:rPr lang="en-US" altLang="zh-CN" sz="1108" kern="0">
                <a:solidFill>
                  <a:srgbClr val="000000"/>
                </a:solidFill>
                <a:latin typeface="微软雅黑" panose="020b0503020204020204" pitchFamily="34" charset="-122"/>
                <a:ea typeface="微软雅黑" panose="020b0503020204020204" pitchFamily="34" charset="-122"/>
              </a:rPr>
              <a:t>BG/BU</a:t>
            </a:r>
            <a:r>
              <a:rPr lang="zh-CN" altLang="en-US" sz="1108" kern="0">
                <a:solidFill>
                  <a:srgbClr val="000000"/>
                </a:solidFill>
                <a:latin typeface="微软雅黑" panose="020b0503020204020204" pitchFamily="34" charset="-122"/>
                <a:ea typeface="微软雅黑" panose="020b0503020204020204" pitchFamily="34" charset="-122"/>
              </a:rPr>
              <a:t>负责人、各</a:t>
            </a:r>
            <a:r>
              <a:rPr lang="en-US" altLang="zh-CN" sz="1108" kern="0">
                <a:solidFill>
                  <a:srgbClr val="000000"/>
                </a:solidFill>
                <a:latin typeface="微软雅黑" panose="020b0503020204020204" pitchFamily="34" charset="-122"/>
                <a:ea typeface="微软雅黑" panose="020b0503020204020204" pitchFamily="34" charset="-122"/>
              </a:rPr>
              <a:t>BG/BU</a:t>
            </a:r>
            <a:r>
              <a:rPr lang="zh-CN" altLang="en-US" sz="1108" kern="0">
                <a:solidFill>
                  <a:srgbClr val="000000"/>
                </a:solidFill>
                <a:latin typeface="微软雅黑" panose="020b0503020204020204" pitchFamily="34" charset="-122"/>
                <a:ea typeface="微软雅黑" panose="020b0503020204020204" pitchFamily="34" charset="-122"/>
              </a:rPr>
              <a:t>部门等</a:t>
            </a:r>
            <a:endParaRPr lang="en-US" altLang="zh-CN" sz="1108" kern="0">
              <a:solidFill>
                <a:srgbClr val="000000"/>
              </a:solidFill>
              <a:latin typeface="微软雅黑" panose="020b0503020204020204" pitchFamily="34" charset="-122"/>
              <a:ea typeface="微软雅黑" panose="020b0503020204020204" pitchFamily="34" charset="-122"/>
            </a:endParaRPr>
          </a:p>
        </p:txBody>
      </p:sp>
      <p:sp>
        <p:nvSpPr>
          <p:cNvPr id="22" name="Content Placeholder 2"/>
          <p:cNvSpPr txBox="1"/>
          <p:nvPr/>
        </p:nvSpPr>
        <p:spPr bwMode="auto">
          <a:xfrm>
            <a:off x="4955183" y="2033153"/>
            <a:ext cx="4003766" cy="1017091"/>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zh-CN"/>
            </a:defPPr>
            <a:lvl1pPr marL="0" indent="0" algn="l" defTabSz="914400" rtl="0" eaLnBrk="1" fontAlgn="base" latinLnBrk="0" hangingPunct="1">
              <a:spcBef>
                <a:spcPts val="400"/>
              </a:spcBef>
              <a:spcAft>
                <a:spcPct val="0"/>
              </a:spcAft>
              <a:buClr>
                <a:schemeClr val="tx1"/>
              </a:buClr>
              <a:buFont typeface="Wingdings" pitchFamily="2" charset="2"/>
              <a:buNone/>
              <a:defRPr sz="1800" b="0" kern="1200">
                <a:solidFill>
                  <a:schemeClr val="tx1"/>
                </a:solidFill>
                <a:latin typeface="微软雅黑" panose="020b0503020204020204" pitchFamily="34" charset="-122"/>
                <a:ea typeface="微软雅黑" panose="020b0503020204020204" pitchFamily="34" charset="-122"/>
                <a:cs typeface="+mn-cs"/>
              </a:defRPr>
            </a:lvl1pPr>
            <a:lvl2pPr marL="0" indent="0" algn="l" defTabSz="914400" rtl="0" eaLnBrk="1" fontAlgn="base" latinLnBrk="0" hangingPunct="1">
              <a:spcBef>
                <a:spcPts val="400"/>
              </a:spcBef>
              <a:spcAft>
                <a:spcPts val="400"/>
              </a:spcAft>
              <a:buClr>
                <a:schemeClr val="tx1"/>
              </a:buClr>
              <a:buNone/>
              <a:defRPr sz="1400" kern="1200">
                <a:solidFill>
                  <a:schemeClr val="tx1"/>
                </a:solidFill>
                <a:latin typeface="微软雅黑" panose="020b0503020204020204" pitchFamily="34" charset="-122"/>
                <a:ea typeface="微软雅黑" panose="020b0503020204020204" pitchFamily="34" charset="-122"/>
                <a:cs typeface="+mn-cs"/>
              </a:defRPr>
            </a:lvl2pPr>
            <a:lvl3pPr marL="228600" indent="-228600" algn="l" defTabSz="914400" rtl="0" eaLnBrk="1" fontAlgn="base" latinLnBrk="0" hangingPunct="1">
              <a:spcBef>
                <a:spcPts val="400"/>
              </a:spcBef>
              <a:spcAft>
                <a:spcPct val="0"/>
              </a:spcAft>
              <a:buClr>
                <a:schemeClr val="tx1"/>
              </a:buClr>
              <a:buFont typeface="Wingdings" pitchFamily="2" charset="2"/>
              <a:buChar char="§"/>
              <a:defRPr sz="1400" kern="1200">
                <a:solidFill>
                  <a:schemeClr val="tx1"/>
                </a:solidFill>
                <a:latin typeface="微软雅黑" panose="020b0503020204020204" pitchFamily="34" charset="-122"/>
                <a:ea typeface="微软雅黑" panose="020b0503020204020204" pitchFamily="34" charset="-122"/>
                <a:cs typeface="+mn-cs"/>
              </a:defRPr>
            </a:lvl3pPr>
            <a:lvl4pPr marL="571500" indent="-225425" algn="l" defTabSz="914400" rtl="0" eaLnBrk="1" fontAlgn="base" latinLnBrk="0" hangingPunct="1">
              <a:spcBef>
                <a:spcPts val="400"/>
              </a:spcBef>
              <a:spcAft>
                <a:spcPct val="0"/>
              </a:spcAft>
              <a:buClr>
                <a:schemeClr val="tx1"/>
              </a:buClr>
              <a:buFont typeface="Arial" pitchFamily="34" charset="0"/>
              <a:buChar char="–"/>
              <a:defRPr sz="1400" kern="1200">
                <a:solidFill>
                  <a:schemeClr val="tx1"/>
                </a:solidFill>
                <a:latin typeface="微软雅黑" panose="020b0503020204020204" pitchFamily="34" charset="-122"/>
                <a:ea typeface="微软雅黑" panose="020b0503020204020204" pitchFamily="34" charset="-122"/>
                <a:cs typeface="+mn-cs"/>
              </a:defRPr>
            </a:lvl4pPr>
            <a:lvl5pPr marL="917575" indent="-231775" algn="l" defTabSz="914400" rtl="0" eaLnBrk="1" fontAlgn="base" latinLnBrk="0" hangingPunct="1">
              <a:spcBef>
                <a:spcPts val="400"/>
              </a:spcBef>
              <a:spcAft>
                <a:spcPct val="0"/>
              </a:spcAft>
              <a:buClr>
                <a:schemeClr val="tx1"/>
              </a:buClr>
              <a:buFont typeface="Arial" pitchFamily="34" charset="0"/>
              <a:buChar char="•"/>
              <a:defRPr sz="1400" kern="1200">
                <a:solidFill>
                  <a:schemeClr val="tx1"/>
                </a:solidFill>
                <a:latin typeface="微软雅黑" panose="020b0503020204020204" pitchFamily="34" charset="-122"/>
                <a:ea typeface="微软雅黑" panose="020b0503020204020204" pitchFamily="34" charset="-122"/>
                <a:cs typeface="+mn-cs"/>
              </a:defRPr>
            </a:lvl5pPr>
            <a:lvl6pPr marL="20574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6pPr>
            <a:lvl7pPr marL="25146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7pPr>
            <a:lvl8pPr marL="29718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8pPr>
            <a:lvl9pPr marL="3429000" indent="-231775" algn="l" defTabSz="914400" rtl="0" eaLnBrk="1" fontAlgn="base" latinLnBrk="0" hangingPunct="1">
              <a:spcBef>
                <a:spcPct val="25000"/>
              </a:spcBef>
              <a:spcAft>
                <a:spcPct val="0"/>
              </a:spcAft>
              <a:buClr>
                <a:schemeClr val="tx1"/>
              </a:buClr>
              <a:buChar char="»"/>
              <a:defRPr sz="1400" kern="1200">
                <a:solidFill>
                  <a:schemeClr val="tx1"/>
                </a:solidFill>
                <a:latin typeface="+mn-lt"/>
                <a:ea typeface="+mn-ea"/>
                <a:cs typeface="+mn-cs"/>
              </a:defRPr>
            </a:lvl9pPr>
          </a:lstStyle>
          <a:p>
            <a:pPr defTabSz="844083">
              <a:spcBef>
                <a:spcPts val="369"/>
              </a:spcBef>
              <a:buClr>
                <a:srgbClr val="000000"/>
              </a:buClr>
              <a:defRPr/>
            </a:pPr>
            <a:endParaRPr lang="en-US" altLang="zh-CN" sz="1292" kern="0">
              <a:solidFill>
                <a:srgbClr val="000000"/>
              </a:solidFill>
            </a:endParaRPr>
          </a:p>
          <a:p>
            <a:pPr marL="263776" indent="-263776" defTabSz="844083">
              <a:spcBef>
                <a:spcPts val="369"/>
              </a:spcBef>
              <a:buClr>
                <a:srgbClr val="000000"/>
              </a:buClr>
              <a:buFont typeface="Wingdings" pitchFamily="2" charset="2"/>
              <a:buChar char="Ø"/>
              <a:defRPr/>
            </a:pPr>
            <a:r>
              <a:rPr lang="zh-CN" altLang="en-US" sz="1662" b="1" kern="0">
                <a:solidFill>
                  <a:srgbClr val="E11B22"/>
                </a:solidFill>
              </a:rPr>
              <a:t>第</a:t>
            </a:r>
            <a:r>
              <a:rPr lang="en-US" altLang="zh-CN" sz="1662" b="1" kern="0">
                <a:solidFill>
                  <a:srgbClr val="E11B22"/>
                </a:solidFill>
              </a:rPr>
              <a:t>3</a:t>
            </a:r>
            <a:r>
              <a:rPr lang="zh-CN" altLang="en-US" sz="1662" b="1" kern="0">
                <a:solidFill>
                  <a:srgbClr val="E11B22"/>
                </a:solidFill>
              </a:rPr>
              <a:t>步  </a:t>
            </a:r>
            <a:r>
              <a:rPr lang="zh-CN" altLang="en-US" sz="1292" b="1" kern="0">
                <a:solidFill>
                  <a:srgbClr val="E11B22"/>
                </a:solidFill>
              </a:rPr>
              <a:t>制作出表格，在其中填入恰当的角色</a:t>
            </a:r>
            <a:endParaRPr lang="en-US" altLang="zh-CN" sz="1292" b="1" kern="0">
              <a:solidFill>
                <a:srgbClr val="E11B22"/>
              </a:solidFill>
            </a:endParaRPr>
          </a:p>
          <a:p>
            <a:pPr marL="316531" lvl="1" indent="-211021" defTabSz="844083" fontAlgn="auto">
              <a:spcBef>
                <a:spcPct val="20000"/>
              </a:spcBef>
              <a:spcAft>
                <a:spcPct val="0"/>
              </a:spcAft>
              <a:buClr>
                <a:srgbClr val="000000"/>
              </a:buClr>
              <a:buSzPct val="85000"/>
              <a:buFont typeface="Webdings" pitchFamily="18" charset="2"/>
              <a:buChar char="8"/>
              <a:tabLst>
                <a:tab pos="2532248"/>
                <a:tab pos="5486537"/>
              </a:tabLst>
              <a:defRPr/>
            </a:pPr>
            <a:r>
              <a:rPr lang="en-US" altLang="zh-CN" sz="1108" kern="0">
                <a:solidFill>
                  <a:srgbClr val="000000"/>
                </a:solidFill>
              </a:rPr>
              <a:t>R+</a:t>
            </a:r>
            <a:r>
              <a:rPr lang="zh-CN" altLang="en-US" sz="1108" kern="0">
                <a:solidFill>
                  <a:srgbClr val="000000"/>
                </a:solidFill>
              </a:rPr>
              <a:t>（牵头</a:t>
            </a:r>
            <a:r>
              <a:rPr lang="en-US" altLang="zh-CN" sz="1108" kern="0">
                <a:solidFill>
                  <a:srgbClr val="000000"/>
                </a:solidFill>
              </a:rPr>
              <a:t>/</a:t>
            </a:r>
            <a:r>
              <a:rPr lang="zh-CN" altLang="en-US" sz="1108" kern="0">
                <a:solidFill>
                  <a:srgbClr val="000000"/>
                </a:solidFill>
              </a:rPr>
              <a:t>组织）、</a:t>
            </a:r>
            <a:r>
              <a:rPr lang="en-US" altLang="zh-CN" sz="1108" kern="0">
                <a:solidFill>
                  <a:srgbClr val="000000"/>
                </a:solidFill>
              </a:rPr>
              <a:t>R(</a:t>
            </a:r>
            <a:r>
              <a:rPr lang="zh-CN" altLang="en-US" sz="1108" kern="0">
                <a:solidFill>
                  <a:srgbClr val="000000"/>
                </a:solidFill>
              </a:rPr>
              <a:t>负责</a:t>
            </a:r>
            <a:r>
              <a:rPr lang="en-US" altLang="zh-CN" sz="1108" kern="0">
                <a:solidFill>
                  <a:srgbClr val="000000"/>
                </a:solidFill>
              </a:rPr>
              <a:t>)</a:t>
            </a:r>
            <a:r>
              <a:rPr lang="zh-CN" altLang="en-US" sz="1108" kern="0">
                <a:solidFill>
                  <a:srgbClr val="000000"/>
                </a:solidFill>
              </a:rPr>
              <a:t>、</a:t>
            </a:r>
            <a:r>
              <a:rPr lang="en-US" altLang="zh-CN" sz="1108" kern="0">
                <a:solidFill>
                  <a:srgbClr val="000000"/>
                </a:solidFill>
              </a:rPr>
              <a:t>A(</a:t>
            </a:r>
            <a:r>
              <a:rPr lang="zh-CN" altLang="en-US" sz="1108" kern="0">
                <a:solidFill>
                  <a:srgbClr val="000000"/>
                </a:solidFill>
              </a:rPr>
              <a:t>审批</a:t>
            </a:r>
            <a:r>
              <a:rPr lang="en-US" altLang="zh-CN" sz="1108" kern="0">
                <a:solidFill>
                  <a:srgbClr val="000000"/>
                </a:solidFill>
              </a:rPr>
              <a:t>)</a:t>
            </a:r>
            <a:r>
              <a:rPr lang="zh-CN" altLang="en-US" sz="1108" kern="0">
                <a:solidFill>
                  <a:srgbClr val="000000"/>
                </a:solidFill>
              </a:rPr>
              <a:t>、</a:t>
            </a:r>
            <a:r>
              <a:rPr lang="en-US" altLang="zh-CN" sz="1108" kern="0">
                <a:solidFill>
                  <a:srgbClr val="000000"/>
                </a:solidFill>
              </a:rPr>
              <a:t>S(</a:t>
            </a:r>
            <a:r>
              <a:rPr lang="zh-CN" altLang="en-US" sz="1108" kern="0">
                <a:solidFill>
                  <a:srgbClr val="000000"/>
                </a:solidFill>
              </a:rPr>
              <a:t>支持</a:t>
            </a:r>
            <a:r>
              <a:rPr lang="en-US" altLang="zh-CN" sz="1108" kern="0">
                <a:solidFill>
                  <a:srgbClr val="000000"/>
                </a:solidFill>
              </a:rPr>
              <a:t>/</a:t>
            </a:r>
            <a:r>
              <a:rPr lang="zh-CN" altLang="en-US" sz="1108" kern="0">
                <a:solidFill>
                  <a:srgbClr val="000000"/>
                </a:solidFill>
              </a:rPr>
              <a:t>配合</a:t>
            </a:r>
            <a:r>
              <a:rPr lang="en-US" altLang="zh-CN" sz="1108" kern="0">
                <a:solidFill>
                  <a:srgbClr val="000000"/>
                </a:solidFill>
              </a:rPr>
              <a:t>)</a:t>
            </a:r>
            <a:r>
              <a:rPr lang="zh-CN" altLang="en-US" sz="1108" kern="0">
                <a:solidFill>
                  <a:srgbClr val="000000"/>
                </a:solidFill>
              </a:rPr>
              <a:t>、</a:t>
            </a:r>
            <a:r>
              <a:rPr lang="en-US" altLang="zh-CN" sz="1108" kern="0">
                <a:solidFill>
                  <a:srgbClr val="000000"/>
                </a:solidFill>
              </a:rPr>
              <a:t>C(</a:t>
            </a:r>
            <a:r>
              <a:rPr lang="zh-CN" altLang="en-US" sz="1108" kern="0">
                <a:solidFill>
                  <a:srgbClr val="000000"/>
                </a:solidFill>
              </a:rPr>
              <a:t>审核</a:t>
            </a:r>
            <a:r>
              <a:rPr lang="en-US" altLang="zh-CN" sz="1108" kern="0">
                <a:solidFill>
                  <a:srgbClr val="000000"/>
                </a:solidFill>
              </a:rPr>
              <a:t>)</a:t>
            </a:r>
            <a:r>
              <a:rPr lang="zh-CN" altLang="en-US" sz="1108" kern="0">
                <a:solidFill>
                  <a:srgbClr val="000000"/>
                </a:solidFill>
              </a:rPr>
              <a:t>、</a:t>
            </a:r>
            <a:r>
              <a:rPr lang="en-US" altLang="zh-CN" sz="1108" kern="0">
                <a:solidFill>
                  <a:srgbClr val="000000"/>
                </a:solidFill>
              </a:rPr>
              <a:t>I(</a:t>
            </a:r>
            <a:r>
              <a:rPr lang="zh-CN" altLang="en-US" sz="1108" kern="0">
                <a:solidFill>
                  <a:srgbClr val="000000"/>
                </a:solidFill>
              </a:rPr>
              <a:t>备案</a:t>
            </a:r>
            <a:r>
              <a:rPr lang="en-US" altLang="zh-CN" sz="1108" kern="0">
                <a:solidFill>
                  <a:srgbClr val="000000"/>
                </a:solidFill>
              </a:rPr>
              <a:t>)</a:t>
            </a:r>
          </a:p>
        </p:txBody>
      </p:sp>
    </p:spTree>
    <p:extLst>
      <p:ext uri="{BB962C8B-B14F-4D97-AF65-F5344CB8AC3E}">
        <p14:creationId xmlns:p14="http://schemas.microsoft.com/office/powerpoint/2010/main" val="3108242415"/>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2"/>
          <p:cNvSpPr>
            <a:spLocks noGrp="1"/>
          </p:cNvSpPr>
          <p:nvPr>
            <p:ph type="title"/>
          </p:nvPr>
        </p:nvSpPr>
        <p:spPr/>
        <p:txBody>
          <a:bodyPr/>
          <a:lstStyle/>
          <a:p>
            <a:r>
              <a:rPr lang="zh-CN" altLang="en-US" b="1" kern="0">
                <a:solidFill>
                  <a:srgbClr val="E11B22"/>
                </a:solidFill>
                <a:latin typeface="Microsoft YaHei UI" panose="020b0503020204020204" pitchFamily="34" charset="-122"/>
                <a:ea typeface="Microsoft YaHei UI" panose="020b0503020204020204" pitchFamily="34" charset="-122"/>
              </a:rPr>
              <a:t>第四步，</a:t>
            </a:r>
            <a:r>
              <a:rPr lang="zh-CN" altLang="en-US" b="1" kern="0">
                <a:solidFill>
                  <a:srgbClr val="E11B22"/>
                </a:solidFill>
                <a:latin typeface="Microsoft YaHei UI" panose="020b0503020204020204" pitchFamily="34" charset="-122"/>
                <a:ea typeface="Microsoft YaHei UI" panose="020b0503020204020204" pitchFamily="34" charset="-122"/>
                <a:cs typeface="微软雅黑" pitchFamily="34" charset="-122"/>
              </a:rPr>
              <a:t>表格分析和检查</a:t>
            </a:r>
            <a:r>
              <a:rPr lang="en-US" altLang="zh-CN" b="1" kern="0">
                <a:solidFill>
                  <a:srgbClr val="E11B22"/>
                </a:solidFill>
                <a:latin typeface="Microsoft YaHei UI" panose="020b0503020204020204" pitchFamily="34" charset="-122"/>
                <a:ea typeface="Microsoft YaHei UI" panose="020b0503020204020204" pitchFamily="34" charset="-122"/>
                <a:cs typeface="微软雅黑" pitchFamily="34" charset="-122"/>
              </a:rPr>
              <a:t>---</a:t>
            </a:r>
            <a:r>
              <a:rPr lang="zh-CN" altLang="en-US" b="1" kern="0">
                <a:solidFill>
                  <a:srgbClr val="E11B22"/>
                </a:solidFill>
                <a:latin typeface="Microsoft YaHei UI" panose="020b0503020204020204" pitchFamily="34" charset="-122"/>
                <a:ea typeface="Microsoft YaHei UI" panose="020b0503020204020204" pitchFamily="34" charset="-122"/>
                <a:cs typeface="微软雅黑" pitchFamily="34" charset="-122"/>
              </a:rPr>
              <a:t>纵向</a:t>
            </a:r>
            <a:r>
              <a:rPr lang="en-US" altLang="zh-CN" b="1" kern="0">
                <a:solidFill>
                  <a:srgbClr val="E11B22"/>
                </a:solidFill>
                <a:latin typeface="Microsoft YaHei UI" panose="020b0503020204020204" pitchFamily="34" charset="-122"/>
                <a:ea typeface="Microsoft YaHei UI" panose="020b0503020204020204" pitchFamily="34" charset="-122"/>
                <a:cs typeface="微软雅黑" pitchFamily="34" charset="-122"/>
              </a:rPr>
              <a:t>/</a:t>
            </a:r>
            <a:r>
              <a:rPr lang="zh-CN" altLang="en-US" b="1" kern="0">
                <a:solidFill>
                  <a:srgbClr val="E11B22"/>
                </a:solidFill>
                <a:latin typeface="Microsoft YaHei UI" panose="020b0503020204020204" pitchFamily="34" charset="-122"/>
                <a:ea typeface="Microsoft YaHei UI" panose="020b0503020204020204" pitchFamily="34" charset="-122"/>
                <a:cs typeface="微软雅黑" pitchFamily="34" charset="-122"/>
              </a:rPr>
              <a:t>横向分析</a:t>
            </a:r>
            <a:br>
              <a:rPr lang="en-US" altLang="zh-CN" b="1" kern="0">
                <a:solidFill>
                  <a:srgbClr val="E11B22"/>
                </a:solidFill>
                <a:latin typeface="Microsoft YaHei UI" panose="020b0503020204020204" pitchFamily="34" charset="-122"/>
                <a:ea typeface="Microsoft YaHei UI" panose="020b0503020204020204" pitchFamily="34" charset="-122"/>
                <a:cs typeface="微软雅黑" pitchFamily="34" charset="-122"/>
              </a:rPr>
            </a:br>
            <a:r>
              <a:rPr lang="zh-CN" altLang="en-US" b="1" kern="0">
                <a:solidFill>
                  <a:srgbClr val="E11B22"/>
                </a:solidFill>
                <a:latin typeface="Microsoft YaHei UI" panose="020b0503020204020204" pitchFamily="34" charset="-122"/>
                <a:ea typeface="Microsoft YaHei UI" panose="020b0503020204020204" pitchFamily="34" charset="-122"/>
                <a:cs typeface="微软雅黑" pitchFamily="34" charset="-122"/>
              </a:rPr>
              <a:t>纵向分析：（角色</a:t>
            </a:r>
            <a:r>
              <a:rPr lang="en-US" altLang="zh-CN" b="1" kern="0">
                <a:solidFill>
                  <a:srgbClr val="E11B22"/>
                </a:solidFill>
                <a:latin typeface="Microsoft YaHei UI" panose="020b0503020204020204" pitchFamily="34" charset="-122"/>
                <a:ea typeface="Microsoft YaHei UI" panose="020b0503020204020204" pitchFamily="34" charset="-122"/>
                <a:cs typeface="微软雅黑" pitchFamily="34" charset="-122"/>
              </a:rPr>
              <a:t>/</a:t>
            </a:r>
            <a:r>
              <a:rPr lang="zh-CN" altLang="en-US" b="1" kern="0">
                <a:solidFill>
                  <a:srgbClr val="E11B22"/>
                </a:solidFill>
                <a:latin typeface="Microsoft YaHei UI" panose="020b0503020204020204" pitchFamily="34" charset="-122"/>
                <a:ea typeface="Microsoft YaHei UI" panose="020b0503020204020204" pitchFamily="34" charset="-122"/>
                <a:cs typeface="微软雅黑" pitchFamily="34" charset="-122"/>
              </a:rPr>
              <a:t>组织）</a:t>
            </a:r>
            <a:endParaRPr lang="zh-CN" altLang="en-US">
              <a:latin typeface="Microsoft YaHei UI" panose="020b0503020204020204" pitchFamily="34" charset="-122"/>
              <a:ea typeface="Microsoft YaHei UI" panose="020b0503020204020204" pitchFamily="34" charset="-122"/>
            </a:endParaRPr>
          </a:p>
        </p:txBody>
      </p:sp>
      <p:sp>
        <p:nvSpPr>
          <p:cNvPr id="24" name="Rectangle 2"/>
          <p:cNvSpPr txBox="1">
            <a:spLocks noChangeArrowheads="1"/>
          </p:cNvSpPr>
          <p:nvPr/>
        </p:nvSpPr>
        <p:spPr bwMode="auto">
          <a:xfrm>
            <a:off x="916210" y="1764324"/>
            <a:ext cx="2218592" cy="1074950"/>
          </a:xfrm>
          <a:prstGeom prst="rect">
            <a:avLst/>
          </a:prstGeom>
          <a:noFill/>
          <a:ln w="9525">
            <a:noFill/>
            <a:miter lim="800000"/>
          </a:ln>
        </p:spPr>
        <p:txBody>
          <a:bodyPr wrap="square" lIns="58615" tIns="24912" rIns="58615" bIns="24912">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6531" indent="-316531">
              <a:spcBef>
                <a:spcPts val="277"/>
              </a:spcBef>
              <a:buSzPct val="90000"/>
              <a:buFont typeface="Wingdings" pitchFamily="2" charset="2"/>
              <a:buChar char="p"/>
              <a:defRPr/>
            </a:pPr>
            <a:r>
              <a:rPr lang="zh-CN" altLang="en-GB" sz="1477" kern="0">
                <a:solidFill>
                  <a:srgbClr val="000000"/>
                </a:solidFill>
                <a:latin typeface="Microsoft YaHei UI" panose="020b0503020204020204" pitchFamily="34" charset="-122"/>
                <a:ea typeface="Microsoft YaHei UI" panose="020b0503020204020204" pitchFamily="34" charset="-122"/>
              </a:rPr>
              <a:t>是否承担了过多职责</a:t>
            </a:r>
          </a:p>
          <a:p>
            <a:pPr marL="316531" indent="-316531">
              <a:spcBef>
                <a:spcPts val="277"/>
              </a:spcBef>
              <a:buSzPct val="90000"/>
              <a:buFont typeface="Wingdings" pitchFamily="2" charset="2"/>
              <a:buChar char="p"/>
              <a:defRPr/>
            </a:pPr>
            <a:r>
              <a:rPr lang="zh-CN" altLang="en-GB" sz="1477" kern="0">
                <a:solidFill>
                  <a:srgbClr val="000000"/>
                </a:solidFill>
                <a:latin typeface="Microsoft YaHei UI" panose="020b0503020204020204" pitchFamily="34" charset="-122"/>
                <a:ea typeface="Microsoft YaHei UI" panose="020b0503020204020204" pitchFamily="34" charset="-122"/>
              </a:rPr>
              <a:t>有没有空白区</a:t>
            </a:r>
          </a:p>
          <a:p>
            <a:pPr marL="316531" indent="-316531">
              <a:spcBef>
                <a:spcPts val="277"/>
              </a:spcBef>
              <a:buSzPct val="90000"/>
              <a:buFont typeface="Wingdings" pitchFamily="2" charset="2"/>
              <a:buChar char="p"/>
              <a:defRPr/>
            </a:pPr>
            <a:r>
              <a:rPr lang="zh-CN" altLang="en-GB" sz="1477" kern="0">
                <a:solidFill>
                  <a:srgbClr val="000000"/>
                </a:solidFill>
                <a:latin typeface="Microsoft YaHei UI" panose="020b0503020204020204" pitchFamily="34" charset="-122"/>
                <a:ea typeface="Microsoft YaHei UI" panose="020b0503020204020204" pitchFamily="34" charset="-122"/>
              </a:rPr>
              <a:t>是否为太多</a:t>
            </a:r>
            <a:r>
              <a:rPr lang="zh-CN" altLang="en-US" sz="1477" kern="0">
                <a:solidFill>
                  <a:srgbClr val="000000"/>
                </a:solidFill>
                <a:latin typeface="Microsoft YaHei UI" panose="020b0503020204020204" pitchFamily="34" charset="-122"/>
                <a:ea typeface="Microsoft YaHei UI" panose="020b0503020204020204" pitchFamily="34" charset="-122"/>
              </a:rPr>
              <a:t>执行者</a:t>
            </a:r>
            <a:r>
              <a:rPr lang="en-GB" altLang="zh-CN" sz="1477" kern="0">
                <a:solidFill>
                  <a:srgbClr val="000000"/>
                </a:solidFill>
                <a:latin typeface="Microsoft YaHei UI" panose="020b0503020204020204" pitchFamily="34" charset="-122"/>
                <a:ea typeface="Microsoft YaHei UI" panose="020b0503020204020204" pitchFamily="34" charset="-122"/>
              </a:rPr>
              <a:t>R</a:t>
            </a:r>
          </a:p>
          <a:p>
            <a:pPr marL="316531" indent="-316531">
              <a:spcBef>
                <a:spcPts val="277"/>
              </a:spcBef>
              <a:buSzPct val="90000"/>
              <a:buFont typeface="Wingdings" pitchFamily="2" charset="2"/>
              <a:buChar char="p"/>
              <a:defRPr/>
            </a:pPr>
            <a:r>
              <a:rPr lang="zh-CN" altLang="en-GB" sz="1477" kern="0">
                <a:solidFill>
                  <a:srgbClr val="000000"/>
                </a:solidFill>
                <a:latin typeface="Microsoft YaHei UI" panose="020b0503020204020204" pitchFamily="34" charset="-122"/>
                <a:ea typeface="Microsoft YaHei UI" panose="020b0503020204020204" pitchFamily="34" charset="-122"/>
              </a:rPr>
              <a:t>是否有权限来完成</a:t>
            </a:r>
          </a:p>
        </p:txBody>
      </p:sp>
      <p:sp>
        <p:nvSpPr>
          <p:cNvPr id="25" name="Text Box 65"/>
          <p:cNvSpPr txBox="1">
            <a:spLocks noChangeArrowheads="1"/>
          </p:cNvSpPr>
          <p:nvPr/>
        </p:nvSpPr>
        <p:spPr bwMode="auto">
          <a:xfrm>
            <a:off x="1165324" y="1383324"/>
            <a:ext cx="1795097"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eaLnBrk="1" hangingPunct="1">
              <a:spcBef>
                <a:spcPct val="50000"/>
              </a:spcBef>
            </a:pPr>
            <a:r>
              <a:rPr lang="zh-CN" altLang="en-US" sz="1846" b="1">
                <a:solidFill>
                  <a:srgbClr val="5EB6E4">
                    <a:lumMod val="50000"/>
                  </a:srgbClr>
                </a:solidFill>
                <a:latin typeface="Microsoft YaHei UI" panose="020b0503020204020204" pitchFamily="34" charset="-122"/>
                <a:ea typeface="Microsoft YaHei UI" panose="020b0503020204020204" pitchFamily="34" charset="-122"/>
              </a:rPr>
              <a:t>某个组织</a:t>
            </a:r>
          </a:p>
        </p:txBody>
      </p:sp>
      <p:sp>
        <p:nvSpPr>
          <p:cNvPr id="26" name="Rectangle 130"/>
          <p:cNvSpPr>
            <a:spLocks noChangeArrowheads="1"/>
          </p:cNvSpPr>
          <p:nvPr/>
        </p:nvSpPr>
        <p:spPr bwMode="auto">
          <a:xfrm>
            <a:off x="118582" y="1368463"/>
            <a:ext cx="422031" cy="1477108"/>
          </a:xfrm>
          <a:prstGeom prst="rect">
            <a:avLst/>
          </a:prstGeom>
          <a:solidFill>
            <a:srgbClr val="C00000"/>
          </a:solidFill>
          <a:ln>
            <a:noFill/>
          </a:ln>
        </p:spPr>
        <p:txBody>
          <a:bodyPr anchor="ct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algn="ctr" defTabSz="844083">
              <a:defRPr/>
            </a:pPr>
            <a:r>
              <a:rPr lang="zh-CN" altLang="en-US" sz="1600" b="1" kern="0">
                <a:solidFill>
                  <a:schemeClr val="bg1"/>
                </a:solidFill>
                <a:latin typeface="Microsoft YaHei UI" panose="020b0503020204020204" pitchFamily="34" charset="-122"/>
                <a:ea typeface="Microsoft YaHei UI" panose="020b0503020204020204" pitchFamily="34" charset="-122"/>
              </a:rPr>
              <a:t>纵向分析</a:t>
            </a:r>
          </a:p>
        </p:txBody>
      </p:sp>
      <p:sp>
        <p:nvSpPr>
          <p:cNvPr id="27" name="Flowchart: Extract 131"/>
          <p:cNvSpPr>
            <a:spLocks noChangeArrowheads="1"/>
          </p:cNvSpPr>
          <p:nvPr/>
        </p:nvSpPr>
        <p:spPr bwMode="auto">
          <a:xfrm rot="5400000">
            <a:off x="48244" y="2001510"/>
            <a:ext cx="1477108" cy="211015"/>
          </a:xfrm>
          <a:prstGeom prst="flowChartExtract">
            <a:avLst/>
          </a:prstGeom>
          <a:solidFill>
            <a:srgbClr val="FFFFFF">
              <a:lumMod val="75000"/>
            </a:srgbClr>
          </a:solidFill>
          <a:ln>
            <a:noFill/>
          </a:ln>
        </p:spPr>
        <p:txBody>
          <a:bodyP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defTabSz="844083">
              <a:defRPr/>
            </a:pPr>
            <a:endParaRPr lang="zh-CN" altLang="en-US" sz="2215" kern="0">
              <a:solidFill>
                <a:srgbClr val="000000"/>
              </a:solidFill>
              <a:latin typeface="Microsoft YaHei UI" panose="020b0503020204020204" pitchFamily="34" charset="-122"/>
              <a:ea typeface="Microsoft YaHei UI" panose="020b0503020204020204" pitchFamily="34" charset="-122"/>
            </a:endParaRPr>
          </a:p>
        </p:txBody>
      </p:sp>
      <p:graphicFrame>
        <p:nvGraphicFramePr>
          <p:cNvPr id="28" name="Table 27"/>
          <p:cNvGraphicFramePr>
            <a:graphicFrameLocks noGrp="1"/>
          </p:cNvGraphicFramePr>
          <p:nvPr>
            <p:extLst/>
          </p:nvPr>
        </p:nvGraphicFramePr>
        <p:xfrm>
          <a:off x="3043215" y="1532199"/>
          <a:ext cx="2154192" cy="1617786"/>
        </p:xfrm>
        <a:graphic>
          <a:graphicData uri="http://schemas.openxmlformats.org/drawingml/2006/table">
            <a:tbl>
              <a:tblPr firstRow="1" bandRow="1"/>
              <a:tblGrid>
                <a:gridCol w="484538">
                  <a:extLst>
                    <a:ext uri="{9D8B030D-6E8A-4147-A177-3AD203B41FA5}">
                      <a16:colId xmlns:a16="http://schemas.microsoft.com/office/drawing/2014/main" val="20000"/>
                    </a:ext>
                  </a:extLst>
                </a:gridCol>
                <a:gridCol w="238522">
                  <a:extLst>
                    <a:ext uri="{9D8B030D-6E8A-4147-A177-3AD203B41FA5}">
                      <a16:colId xmlns:a16="http://schemas.microsoft.com/office/drawing/2014/main" val="20001"/>
                    </a:ext>
                  </a:extLst>
                </a:gridCol>
                <a:gridCol w="238522">
                  <a:extLst>
                    <a:ext uri="{9D8B030D-6E8A-4147-A177-3AD203B41FA5}">
                      <a16:colId xmlns:a16="http://schemas.microsoft.com/office/drawing/2014/main" val="20002"/>
                    </a:ext>
                  </a:extLst>
                </a:gridCol>
                <a:gridCol w="238522">
                  <a:extLst>
                    <a:ext uri="{9D8B030D-6E8A-4147-A177-3AD203B41FA5}">
                      <a16:colId xmlns:a16="http://schemas.microsoft.com/office/drawing/2014/main" val="20003"/>
                    </a:ext>
                  </a:extLst>
                </a:gridCol>
                <a:gridCol w="238522">
                  <a:extLst>
                    <a:ext uri="{9D8B030D-6E8A-4147-A177-3AD203B41FA5}">
                      <a16:colId xmlns:a16="http://schemas.microsoft.com/office/drawing/2014/main" val="20004"/>
                    </a:ext>
                  </a:extLst>
                </a:gridCol>
                <a:gridCol w="238522">
                  <a:extLst>
                    <a:ext uri="{9D8B030D-6E8A-4147-A177-3AD203B41FA5}">
                      <a16:colId xmlns:a16="http://schemas.microsoft.com/office/drawing/2014/main" val="20005"/>
                    </a:ext>
                  </a:extLst>
                </a:gridCol>
                <a:gridCol w="238522">
                  <a:extLst>
                    <a:ext uri="{9D8B030D-6E8A-4147-A177-3AD203B41FA5}">
                      <a16:colId xmlns:a16="http://schemas.microsoft.com/office/drawing/2014/main" val="20006"/>
                    </a:ext>
                  </a:extLst>
                </a:gridCol>
                <a:gridCol w="238522">
                  <a:extLst>
                    <a:ext uri="{9D8B030D-6E8A-4147-A177-3AD203B41FA5}">
                      <a16:colId xmlns:a16="http://schemas.microsoft.com/office/drawing/2014/main" val="20007"/>
                    </a:ext>
                  </a:extLst>
                </a:gridCol>
              </a:tblGrid>
              <a:tr h="269631">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S</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S</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S</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sp>
        <p:nvSpPr>
          <p:cNvPr id="29" name="Line 52"/>
          <p:cNvSpPr>
            <a:spLocks noChangeShapeType="1"/>
          </p:cNvSpPr>
          <p:nvPr/>
        </p:nvSpPr>
        <p:spPr bwMode="auto">
          <a:xfrm flipV="1">
            <a:off x="3534378"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0" name="Line 52"/>
          <p:cNvSpPr>
            <a:spLocks noChangeShapeType="1"/>
          </p:cNvSpPr>
          <p:nvPr/>
        </p:nvSpPr>
        <p:spPr bwMode="auto">
          <a:xfrm flipV="1">
            <a:off x="3769562"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1" name="Line 52"/>
          <p:cNvSpPr>
            <a:spLocks noChangeShapeType="1"/>
          </p:cNvSpPr>
          <p:nvPr/>
        </p:nvSpPr>
        <p:spPr bwMode="auto">
          <a:xfrm flipV="1">
            <a:off x="4004745"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2" name="Line 52"/>
          <p:cNvSpPr>
            <a:spLocks noChangeShapeType="1"/>
          </p:cNvSpPr>
          <p:nvPr/>
        </p:nvSpPr>
        <p:spPr bwMode="auto">
          <a:xfrm flipV="1">
            <a:off x="4475112"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3" name="Line 52"/>
          <p:cNvSpPr>
            <a:spLocks noChangeShapeType="1"/>
          </p:cNvSpPr>
          <p:nvPr/>
        </p:nvSpPr>
        <p:spPr bwMode="auto">
          <a:xfrm flipV="1">
            <a:off x="4239929"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4" name="Line 52"/>
          <p:cNvSpPr>
            <a:spLocks noChangeShapeType="1"/>
          </p:cNvSpPr>
          <p:nvPr/>
        </p:nvSpPr>
        <p:spPr bwMode="auto">
          <a:xfrm flipV="1">
            <a:off x="4710295"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5" name="Line 52"/>
          <p:cNvSpPr>
            <a:spLocks noChangeShapeType="1"/>
          </p:cNvSpPr>
          <p:nvPr/>
        </p:nvSpPr>
        <p:spPr bwMode="auto">
          <a:xfrm flipV="1">
            <a:off x="4945479"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6" name="Line 52"/>
          <p:cNvSpPr>
            <a:spLocks noChangeShapeType="1"/>
          </p:cNvSpPr>
          <p:nvPr/>
        </p:nvSpPr>
        <p:spPr bwMode="auto">
          <a:xfrm flipV="1">
            <a:off x="5180662"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sp>
        <p:nvSpPr>
          <p:cNvPr id="37" name="Up-Down Arrow 36"/>
          <p:cNvSpPr/>
          <p:nvPr/>
        </p:nvSpPr>
        <p:spPr bwMode="auto">
          <a:xfrm>
            <a:off x="3484219" y="1578088"/>
            <a:ext cx="292334" cy="1526225"/>
          </a:xfrm>
          <a:prstGeom prst="upDownArrow">
            <a:avLst/>
          </a:prstGeom>
          <a:solidFill>
            <a:schemeClr val="accent1"/>
          </a:solidFill>
          <a:ln w="9525" cap="flat" cmpd="sng" algn="ctr">
            <a:noFill/>
            <a:prstDash val="solid"/>
            <a:round/>
            <a:headEnd type="none" w="med" len="med"/>
            <a:tailEnd type="none" w="med" len="med"/>
          </a:ln>
          <a:effectLst/>
        </p:spPr>
        <p:txBody>
          <a:bodyPr vert="horz" wrap="square" lIns="84406" tIns="42203" rIns="84406" bIns="42203"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62" kern="0">
              <a:solidFill>
                <a:srgbClr val="000000"/>
              </a:solidFill>
              <a:latin typeface="Microsoft YaHei UI" panose="020b0503020204020204" pitchFamily="34" charset="-122"/>
              <a:ea typeface="Microsoft YaHei UI" panose="020b0503020204020204" pitchFamily="34" charset="-122"/>
            </a:endParaRPr>
          </a:p>
        </p:txBody>
      </p:sp>
      <p:graphicFrame>
        <p:nvGraphicFramePr>
          <p:cNvPr id="38" name="Table 37"/>
          <p:cNvGraphicFramePr>
            <a:graphicFrameLocks noGrp="1"/>
          </p:cNvGraphicFramePr>
          <p:nvPr>
            <p:extLst>
              <p:ext uri="{D42A27DB-BD31-4B8C-83A1-F6EECF244321}">
                <p14:modId xmlns:p14="http://schemas.microsoft.com/office/powerpoint/2010/main" val="899397679"/>
              </p:ext>
            </p:extLst>
          </p:nvPr>
        </p:nvGraphicFramePr>
        <p:xfrm>
          <a:off x="5389260" y="1235058"/>
          <a:ext cx="3636157" cy="1869254"/>
        </p:xfrm>
        <a:graphic>
          <a:graphicData uri="http://schemas.openxmlformats.org/drawingml/2006/table">
            <a:tbl>
              <a:tblPr firstRow="1" bandRow="1"/>
              <a:tblGrid>
                <a:gridCol w="604963">
                  <a:extLst>
                    <a:ext uri="{9D8B030D-6E8A-4147-A177-3AD203B41FA5}">
                      <a16:colId xmlns:a16="http://schemas.microsoft.com/office/drawing/2014/main" val="20000"/>
                    </a:ext>
                  </a:extLst>
                </a:gridCol>
                <a:gridCol w="3031194">
                  <a:extLst>
                    <a:ext uri="{9D8B030D-6E8A-4147-A177-3AD203B41FA5}">
                      <a16:colId xmlns:a16="http://schemas.microsoft.com/office/drawing/2014/main" val="20001"/>
                    </a:ext>
                  </a:extLst>
                </a:gridCol>
              </a:tblGrid>
              <a:tr h="284813">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100" b="0">
                          <a:solidFill>
                            <a:schemeClr val="bg1"/>
                          </a:solidFill>
                          <a:latin typeface="微软雅黑" panose="020b0503020204020204" pitchFamily="34" charset="-122"/>
                          <a:ea typeface="微软雅黑" panose="020b0503020204020204" pitchFamily="34" charset="-122"/>
                        </a:rPr>
                        <a:t>如果</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100" b="0">
                          <a:solidFill>
                            <a:schemeClr val="bg1"/>
                          </a:solidFill>
                          <a:latin typeface="微软雅黑" panose="020b0503020204020204" pitchFamily="34" charset="-122"/>
                          <a:ea typeface="微软雅黑" panose="020b0503020204020204" pitchFamily="34" charset="-122"/>
                        </a:rPr>
                        <a:t>那么，问题是：</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extLst>
                  <a:ext uri="{0D108BD9-81ED-4DB2-BD59-A6C34878D82A}">
                    <a16:rowId xmlns:a16="http://schemas.microsoft.com/office/drawing/2014/main" val="10000"/>
                  </a:ext>
                </a:extLst>
              </a:tr>
              <a:tr h="474689">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en-US" altLang="zh-CN" sz="1100" b="0">
                          <a:solidFill>
                            <a:schemeClr val="tx1"/>
                          </a:solidFill>
                          <a:latin typeface="微软雅黑" panose="020b0503020204020204" pitchFamily="34" charset="-122"/>
                          <a:ea typeface="微软雅黑" panose="020b0503020204020204" pitchFamily="34" charset="-122"/>
                        </a:rPr>
                        <a:t>R+</a:t>
                      </a:r>
                      <a:r>
                        <a:rPr lang="zh-CN" altLang="en-US" sz="1100" b="0">
                          <a:solidFill>
                            <a:schemeClr val="tx1"/>
                          </a:solidFill>
                          <a:latin typeface="微软雅黑" panose="020b0503020204020204" pitchFamily="34" charset="-122"/>
                          <a:ea typeface="微软雅黑" panose="020b0503020204020204" pitchFamily="34" charset="-122"/>
                        </a:rPr>
                        <a:t>或</a:t>
                      </a:r>
                      <a:r>
                        <a:rPr lang="en-US" altLang="zh-CN" sz="1100" b="0">
                          <a:solidFill>
                            <a:schemeClr val="tx1"/>
                          </a:solidFill>
                          <a:latin typeface="微软雅黑" panose="020b0503020204020204" pitchFamily="34" charset="-122"/>
                          <a:ea typeface="微软雅黑" panose="020b0503020204020204" pitchFamily="34" charset="-122"/>
                        </a:rPr>
                        <a:t>R</a:t>
                      </a:r>
                      <a:r>
                        <a:rPr lang="zh-CN" altLang="en-US" sz="1100" b="0">
                          <a:solidFill>
                            <a:schemeClr val="tx1"/>
                          </a:solidFill>
                          <a:latin typeface="微软雅黑" panose="020b0503020204020204" pitchFamily="34" charset="-122"/>
                          <a:ea typeface="微软雅黑" panose="020b0503020204020204" pitchFamily="34" charset="-122"/>
                        </a:rPr>
                        <a:t>太多</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l"/>
                      <a:r>
                        <a:rPr lang="zh-CN" altLang="en-US" sz="1100" b="0">
                          <a:solidFill>
                            <a:schemeClr val="tx1"/>
                          </a:solidFill>
                          <a:latin typeface="微软雅黑" panose="020b0503020204020204" pitchFamily="34" charset="-122"/>
                          <a:ea typeface="微软雅黑" panose="020b0503020204020204" pitchFamily="34" charset="-122"/>
                        </a:rPr>
                        <a:t>这个角色牵头或负责的任务太多了？这些任务还能再分解吗？</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84813">
                <a:tc>
                  <a:txBody>
                    <a:bodyPr vert="horz" wrap="square"/>
                    <a:lstStyle/>
                    <a:p>
                      <a:r>
                        <a:rPr lang="en-US" altLang="zh-CN" sz="1100" b="0">
                          <a:solidFill>
                            <a:schemeClr val="tx1"/>
                          </a:solidFill>
                          <a:latin typeface="微软雅黑" panose="020b0503020204020204" pitchFamily="34" charset="-122"/>
                          <a:ea typeface="微软雅黑" panose="020b0503020204020204" pitchFamily="34" charset="-122"/>
                        </a:rPr>
                        <a:t>S</a:t>
                      </a:r>
                      <a:r>
                        <a:rPr lang="zh-CN" altLang="en-US" sz="1100" b="0">
                          <a:solidFill>
                            <a:schemeClr val="tx1"/>
                          </a:solidFill>
                          <a:latin typeface="微软雅黑" panose="020b0503020204020204" pitchFamily="34" charset="-122"/>
                          <a:ea typeface="微软雅黑" panose="020b0503020204020204" pitchFamily="34" charset="-122"/>
                        </a:rPr>
                        <a:t>太多</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p>
                      <a:pPr algn="l"/>
                      <a:r>
                        <a:rPr lang="zh-CN" altLang="en-US" sz="1100" b="0">
                          <a:solidFill>
                            <a:schemeClr val="tx1"/>
                          </a:solidFill>
                          <a:latin typeface="微软雅黑" panose="020b0503020204020204" pitchFamily="34" charset="-122"/>
                          <a:ea typeface="微软雅黑" panose="020b0503020204020204" pitchFamily="34" charset="-122"/>
                        </a:rPr>
                        <a:t>这个角色参与任务太多，是否有主导的任务？</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540126">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100" b="0">
                          <a:solidFill>
                            <a:schemeClr val="tx1"/>
                          </a:solidFill>
                          <a:latin typeface="微软雅黑" panose="020b0503020204020204" pitchFamily="34" charset="-122"/>
                          <a:ea typeface="微软雅黑" panose="020b0503020204020204" pitchFamily="34" charset="-122"/>
                        </a:rPr>
                        <a:t>没有空白项</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l"/>
                      <a:r>
                        <a:rPr lang="zh-CN" altLang="en-US" sz="1100" b="0">
                          <a:solidFill>
                            <a:schemeClr val="tx1"/>
                          </a:solidFill>
                          <a:latin typeface="微软雅黑" panose="020b0503020204020204" pitchFamily="34" charset="-122"/>
                          <a:ea typeface="微软雅黑" panose="020b0503020204020204" pitchFamily="34" charset="-122"/>
                        </a:rPr>
                        <a:t>这个角色真的需要参与这么多任务吗？</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84813">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en-US" altLang="zh-CN" sz="1100" b="0">
                          <a:solidFill>
                            <a:schemeClr val="tx1"/>
                          </a:solidFill>
                          <a:latin typeface="微软雅黑" panose="020b0503020204020204" pitchFamily="34" charset="-122"/>
                          <a:ea typeface="微软雅黑" panose="020b0503020204020204" pitchFamily="34" charset="-122"/>
                        </a:rPr>
                        <a:t>A</a:t>
                      </a:r>
                      <a:r>
                        <a:rPr lang="zh-CN" altLang="en-US" sz="1100" b="0">
                          <a:solidFill>
                            <a:schemeClr val="tx1"/>
                          </a:solidFill>
                          <a:latin typeface="微软雅黑" panose="020b0503020204020204" pitchFamily="34" charset="-122"/>
                          <a:ea typeface="微软雅黑" panose="020b0503020204020204" pitchFamily="34" charset="-122"/>
                        </a:rPr>
                        <a:t>太多</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l"/>
                      <a:r>
                        <a:rPr lang="zh-CN" altLang="en-US" sz="1100" b="0">
                          <a:solidFill>
                            <a:schemeClr val="tx1"/>
                          </a:solidFill>
                          <a:latin typeface="微软雅黑" panose="020b0503020204020204" pitchFamily="34" charset="-122"/>
                          <a:ea typeface="微软雅黑" panose="020b0503020204020204" pitchFamily="34" charset="-122"/>
                        </a:rPr>
                        <a:t>角色是否过分集权？决策流程是否存在瓶颈？</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graphicFrame>
        <p:nvGraphicFramePr>
          <p:cNvPr id="39" name="Table 38"/>
          <p:cNvGraphicFramePr>
            <a:graphicFrameLocks noGrp="1"/>
          </p:cNvGraphicFramePr>
          <p:nvPr>
            <p:extLst>
              <p:ext uri="{D42A27DB-BD31-4B8C-83A1-F6EECF244321}">
                <p14:modId xmlns:p14="http://schemas.microsoft.com/office/powerpoint/2010/main" val="1495142231"/>
              </p:ext>
            </p:extLst>
          </p:nvPr>
        </p:nvGraphicFramePr>
        <p:xfrm>
          <a:off x="1043608" y="4130059"/>
          <a:ext cx="7649468" cy="1977682"/>
        </p:xfrm>
        <a:graphic>
          <a:graphicData uri="http://schemas.openxmlformats.org/drawingml/2006/table">
            <a:tbl>
              <a:tblPr firstRow="1" bandRow="1"/>
              <a:tblGrid>
                <a:gridCol w="727238">
                  <a:extLst>
                    <a:ext uri="{9D8B030D-6E8A-4147-A177-3AD203B41FA5}">
                      <a16:colId xmlns:a16="http://schemas.microsoft.com/office/drawing/2014/main" val="20000"/>
                    </a:ext>
                  </a:extLst>
                </a:gridCol>
                <a:gridCol w="1153705">
                  <a:extLst>
                    <a:ext uri="{9D8B030D-6E8A-4147-A177-3AD203B41FA5}">
                      <a16:colId xmlns:a16="http://schemas.microsoft.com/office/drawing/2014/main" val="20001"/>
                    </a:ext>
                  </a:extLst>
                </a:gridCol>
                <a:gridCol w="1153705">
                  <a:extLst>
                    <a:ext uri="{9D8B030D-6E8A-4147-A177-3AD203B41FA5}">
                      <a16:colId xmlns:a16="http://schemas.microsoft.com/office/drawing/2014/main" val="20002"/>
                    </a:ext>
                  </a:extLst>
                </a:gridCol>
                <a:gridCol w="1153705">
                  <a:extLst>
                    <a:ext uri="{9D8B030D-6E8A-4147-A177-3AD203B41FA5}">
                      <a16:colId xmlns:a16="http://schemas.microsoft.com/office/drawing/2014/main" val="20003"/>
                    </a:ext>
                  </a:extLst>
                </a:gridCol>
                <a:gridCol w="1153705">
                  <a:extLst>
                    <a:ext uri="{9D8B030D-6E8A-4147-A177-3AD203B41FA5}">
                      <a16:colId xmlns:a16="http://schemas.microsoft.com/office/drawing/2014/main" val="20004"/>
                    </a:ext>
                  </a:extLst>
                </a:gridCol>
                <a:gridCol w="1153705">
                  <a:extLst>
                    <a:ext uri="{9D8B030D-6E8A-4147-A177-3AD203B41FA5}">
                      <a16:colId xmlns:a16="http://schemas.microsoft.com/office/drawing/2014/main" val="20005"/>
                    </a:ext>
                  </a:extLst>
                </a:gridCol>
                <a:gridCol w="1153705">
                  <a:extLst>
                    <a:ext uri="{9D8B030D-6E8A-4147-A177-3AD203B41FA5}">
                      <a16:colId xmlns:a16="http://schemas.microsoft.com/office/drawing/2014/main" val="20006"/>
                    </a:ext>
                  </a:extLst>
                </a:gridCol>
              </a:tblGrid>
              <a:tr h="281354">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1</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2</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3</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4</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5</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6</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extLst>
                  <a:ext uri="{0D108BD9-81ED-4DB2-BD59-A6C34878D82A}">
                    <a16:rowId xmlns:a16="http://schemas.microsoft.com/office/drawing/2014/main" val="10000"/>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1</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I</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2</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I</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3</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4</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I</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5</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5"/>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6</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I</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6"/>
                  </a:ext>
                </a:extLst>
              </a:tr>
            </a:tbl>
          </a:graphicData>
        </a:graphic>
      </p:graphicFrame>
      <p:sp>
        <p:nvSpPr>
          <p:cNvPr id="42" name="Rounded Rectangular Callout 41"/>
          <p:cNvSpPr/>
          <p:nvPr/>
        </p:nvSpPr>
        <p:spPr bwMode="auto">
          <a:xfrm>
            <a:off x="4056257" y="3381640"/>
            <a:ext cx="1911591" cy="696057"/>
          </a:xfrm>
          <a:prstGeom prst="wedgeRoundRectCallout">
            <a:avLst>
              <a:gd name="adj1" fmla="val 42282"/>
              <a:gd name="adj2" fmla="val 64383"/>
              <a:gd name="adj3" fmla="val 1666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84406" tIns="42203" rIns="84406" bIns="42203"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en-US" altLang="zh-CN" sz="1292" kern="0">
                <a:solidFill>
                  <a:srgbClr val="C00000"/>
                </a:solidFill>
                <a:latin typeface="Microsoft YaHei UI" panose="020b0503020204020204" pitchFamily="34" charset="-122"/>
                <a:ea typeface="Microsoft YaHei UI" panose="020b0503020204020204" pitchFamily="34" charset="-122"/>
              </a:rPr>
              <a:t>R/R+</a:t>
            </a:r>
            <a:r>
              <a:rPr lang="zh-CN" altLang="en-US" sz="1292" kern="0">
                <a:solidFill>
                  <a:srgbClr val="C00000"/>
                </a:solidFill>
                <a:latin typeface="Microsoft YaHei UI" panose="020b0503020204020204" pitchFamily="34" charset="-122"/>
                <a:ea typeface="Microsoft YaHei UI" panose="020b0503020204020204" pitchFamily="34" charset="-122"/>
              </a:rPr>
              <a:t>过多表示该角色或组织负担过重</a:t>
            </a:r>
          </a:p>
        </p:txBody>
      </p:sp>
      <p:sp>
        <p:nvSpPr>
          <p:cNvPr id="43" name="Rounded Rectangular Callout 42"/>
          <p:cNvSpPr/>
          <p:nvPr/>
        </p:nvSpPr>
        <p:spPr bwMode="auto">
          <a:xfrm>
            <a:off x="6300192" y="3381640"/>
            <a:ext cx="2725226" cy="696057"/>
          </a:xfrm>
          <a:prstGeom prst="wedgeRoundRectCallout">
            <a:avLst>
              <a:gd name="adj1" fmla="val -19681"/>
              <a:gd name="adj2" fmla="val 62255"/>
              <a:gd name="adj3" fmla="val 1666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84406" tIns="42203" rIns="84406" bIns="42203"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zh-CN" altLang="en-US" sz="1292" kern="0">
                <a:solidFill>
                  <a:srgbClr val="C00000"/>
                </a:solidFill>
                <a:latin typeface="Microsoft YaHei UI" panose="020b0503020204020204" pitchFamily="34" charset="-122"/>
                <a:ea typeface="Microsoft YaHei UI" panose="020b0503020204020204" pitchFamily="34" charset="-122"/>
              </a:rPr>
              <a:t>如果非决策层，没有</a:t>
            </a:r>
            <a:r>
              <a:rPr lang="en-US" altLang="zh-CN" sz="1292" kern="0">
                <a:solidFill>
                  <a:srgbClr val="C00000"/>
                </a:solidFill>
                <a:latin typeface="Microsoft YaHei UI" panose="020b0503020204020204" pitchFamily="34" charset="-122"/>
                <a:ea typeface="Microsoft YaHei UI" panose="020b0503020204020204" pitchFamily="34" charset="-122"/>
              </a:rPr>
              <a:t>R</a:t>
            </a:r>
            <a:r>
              <a:rPr lang="zh-CN" altLang="en-US" sz="1292" kern="0">
                <a:solidFill>
                  <a:srgbClr val="C00000"/>
                </a:solidFill>
                <a:latin typeface="Microsoft YaHei UI" panose="020b0503020204020204" pitchFamily="34" charset="-122"/>
                <a:ea typeface="Microsoft YaHei UI" panose="020b0503020204020204" pitchFamily="34" charset="-122"/>
              </a:rPr>
              <a:t>、</a:t>
            </a:r>
            <a:r>
              <a:rPr lang="en-US" altLang="zh-CN" sz="1292" kern="0">
                <a:solidFill>
                  <a:srgbClr val="C00000"/>
                </a:solidFill>
                <a:latin typeface="Microsoft YaHei UI" panose="020b0503020204020204" pitchFamily="34" charset="-122"/>
                <a:ea typeface="Microsoft YaHei UI" panose="020b0503020204020204" pitchFamily="34" charset="-122"/>
              </a:rPr>
              <a:t>S</a:t>
            </a:r>
            <a:r>
              <a:rPr lang="zh-CN" altLang="en-US" sz="1292" kern="0">
                <a:solidFill>
                  <a:srgbClr val="C00000"/>
                </a:solidFill>
                <a:latin typeface="Microsoft YaHei UI" panose="020b0503020204020204" pitchFamily="34" charset="-122"/>
                <a:ea typeface="Microsoft YaHei UI" panose="020b0503020204020204" pitchFamily="34" charset="-122"/>
              </a:rPr>
              <a:t>或</a:t>
            </a:r>
            <a:r>
              <a:rPr lang="en-US" altLang="zh-CN" sz="1292" kern="0">
                <a:solidFill>
                  <a:srgbClr val="C00000"/>
                </a:solidFill>
                <a:latin typeface="Microsoft YaHei UI" panose="020b0503020204020204" pitchFamily="34" charset="-122"/>
                <a:ea typeface="Microsoft YaHei UI" panose="020b0503020204020204" pitchFamily="34" charset="-122"/>
              </a:rPr>
              <a:t>A</a:t>
            </a:r>
            <a:r>
              <a:rPr lang="zh-CN" altLang="en-US" sz="1292" kern="0">
                <a:solidFill>
                  <a:srgbClr val="C00000"/>
                </a:solidFill>
                <a:latin typeface="Microsoft YaHei UI" panose="020b0503020204020204" pitchFamily="34" charset="-122"/>
                <a:ea typeface="Microsoft YaHei UI" panose="020b0503020204020204" pitchFamily="34" charset="-122"/>
              </a:rPr>
              <a:t>表示该角色或组织是否应该取得额外的责任，否则可能被取消或解散</a:t>
            </a:r>
          </a:p>
        </p:txBody>
      </p:sp>
      <p:sp>
        <p:nvSpPr>
          <p:cNvPr id="44" name="Rounded Rectangular Callout 43"/>
          <p:cNvSpPr/>
          <p:nvPr/>
        </p:nvSpPr>
        <p:spPr bwMode="auto">
          <a:xfrm>
            <a:off x="1647367" y="3381639"/>
            <a:ext cx="1957479" cy="696058"/>
          </a:xfrm>
          <a:prstGeom prst="wedgeRoundRectCallout">
            <a:avLst>
              <a:gd name="adj1" fmla="val 42282"/>
              <a:gd name="adj2" fmla="val 64383"/>
              <a:gd name="adj3" fmla="val 1666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84406" tIns="42203" rIns="84406" bIns="42203"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en-US" altLang="zh-CN" sz="1292" kern="0">
                <a:solidFill>
                  <a:srgbClr val="C00000"/>
                </a:solidFill>
                <a:latin typeface="Microsoft YaHei UI" panose="020b0503020204020204" pitchFamily="34" charset="-122"/>
                <a:ea typeface="Microsoft YaHei UI" panose="020b0503020204020204" pitchFamily="34" charset="-122"/>
              </a:rPr>
              <a:t>S</a:t>
            </a:r>
            <a:r>
              <a:rPr lang="zh-CN" altLang="en-US" sz="1292" kern="0">
                <a:solidFill>
                  <a:srgbClr val="C00000"/>
                </a:solidFill>
                <a:latin typeface="Microsoft YaHei UI" panose="020b0503020204020204" pitchFamily="34" charset="-122"/>
                <a:ea typeface="Microsoft YaHei UI" panose="020b0503020204020204" pitchFamily="34" charset="-122"/>
              </a:rPr>
              <a:t>过多表示该角色或组织缺乏专注，缺少主导事项</a:t>
            </a:r>
          </a:p>
        </p:txBody>
      </p:sp>
    </p:spTree>
    <p:extLst>
      <p:ext uri="{BB962C8B-B14F-4D97-AF65-F5344CB8AC3E}">
        <p14:creationId xmlns:p14="http://schemas.microsoft.com/office/powerpoint/2010/main" val="240176158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itle 2"/>
          <p:cNvSpPr>
            <a:spLocks noGrp="1"/>
          </p:cNvSpPr>
          <p:nvPr>
            <p:ph type="title"/>
          </p:nvPr>
        </p:nvSpPr>
        <p:spPr/>
        <p:txBody>
          <a:bodyPr/>
          <a:lstStyle/>
          <a:p>
            <a:r>
              <a:rPr lang="zh-CN" altLang="en-US" sz="1800" b="1" kern="0">
                <a:solidFill>
                  <a:srgbClr val="E11B22"/>
                </a:solidFill>
                <a:latin typeface="Microsoft YaHei UI" panose="020b0503020204020204" pitchFamily="34" charset="-122"/>
                <a:ea typeface="Microsoft YaHei UI" panose="020b0503020204020204" pitchFamily="34" charset="-122"/>
              </a:rPr>
              <a:t>第四步，</a:t>
            </a:r>
            <a:r>
              <a:rPr lang="zh-CN" altLang="en-US" sz="1800" b="1" kern="0">
                <a:solidFill>
                  <a:srgbClr val="E11B22"/>
                </a:solidFill>
                <a:latin typeface="Microsoft YaHei UI" panose="020b0503020204020204" pitchFamily="34" charset="-122"/>
                <a:ea typeface="Microsoft YaHei UI" panose="020b0503020204020204" pitchFamily="34" charset="-122"/>
                <a:cs typeface="微软雅黑" pitchFamily="34" charset="-122"/>
              </a:rPr>
              <a:t>表格分析和检查</a:t>
            </a:r>
            <a:r>
              <a:rPr lang="en-US" altLang="zh-CN" sz="1800" b="1" kern="0">
                <a:solidFill>
                  <a:srgbClr val="E11B22"/>
                </a:solidFill>
                <a:latin typeface="Microsoft YaHei UI" panose="020b0503020204020204" pitchFamily="34" charset="-122"/>
                <a:ea typeface="Microsoft YaHei UI" panose="020b0503020204020204" pitchFamily="34" charset="-122"/>
                <a:cs typeface="微软雅黑" pitchFamily="34" charset="-122"/>
              </a:rPr>
              <a:t>---</a:t>
            </a:r>
            <a:r>
              <a:rPr lang="zh-CN" altLang="en-US" sz="1800" b="1" kern="0">
                <a:solidFill>
                  <a:srgbClr val="E11B22"/>
                </a:solidFill>
                <a:latin typeface="Microsoft YaHei UI" panose="020b0503020204020204" pitchFamily="34" charset="-122"/>
                <a:ea typeface="Microsoft YaHei UI" panose="020b0503020204020204" pitchFamily="34" charset="-122"/>
                <a:cs typeface="微软雅黑" pitchFamily="34" charset="-122"/>
              </a:rPr>
              <a:t>纵向</a:t>
            </a:r>
            <a:r>
              <a:rPr lang="en-US" altLang="zh-CN" sz="1800" b="1" kern="0">
                <a:solidFill>
                  <a:srgbClr val="E11B22"/>
                </a:solidFill>
                <a:latin typeface="Microsoft YaHei UI" panose="020b0503020204020204" pitchFamily="34" charset="-122"/>
                <a:ea typeface="Microsoft YaHei UI" panose="020b0503020204020204" pitchFamily="34" charset="-122"/>
                <a:cs typeface="微软雅黑" pitchFamily="34" charset="-122"/>
              </a:rPr>
              <a:t>/</a:t>
            </a:r>
            <a:r>
              <a:rPr lang="zh-CN" altLang="en-US" sz="1800" b="1" kern="0">
                <a:solidFill>
                  <a:srgbClr val="E11B22"/>
                </a:solidFill>
                <a:latin typeface="Microsoft YaHei UI" panose="020b0503020204020204" pitchFamily="34" charset="-122"/>
                <a:ea typeface="Microsoft YaHei UI" panose="020b0503020204020204" pitchFamily="34" charset="-122"/>
                <a:cs typeface="微软雅黑" pitchFamily="34" charset="-122"/>
              </a:rPr>
              <a:t>横向分析</a:t>
            </a:r>
            <a:br>
              <a:rPr lang="en-US" altLang="zh-CN" sz="1800" b="1" kern="0">
                <a:solidFill>
                  <a:srgbClr val="E11B22"/>
                </a:solidFill>
                <a:latin typeface="Microsoft YaHei UI" panose="020b0503020204020204" pitchFamily="34" charset="-122"/>
                <a:ea typeface="Microsoft YaHei UI" panose="020b0503020204020204" pitchFamily="34" charset="-122"/>
                <a:cs typeface="微软雅黑" pitchFamily="34" charset="-122"/>
              </a:rPr>
            </a:br>
            <a:r>
              <a:rPr lang="zh-CN" altLang="en-US" sz="1800" b="1" kern="0">
                <a:solidFill>
                  <a:srgbClr val="E11B22"/>
                </a:solidFill>
                <a:latin typeface="Microsoft YaHei UI" panose="020b0503020204020204" pitchFamily="34" charset="-122"/>
                <a:ea typeface="Microsoft YaHei UI" panose="020b0503020204020204" pitchFamily="34" charset="-122"/>
              </a:rPr>
              <a:t>横向分析：（活动）</a:t>
            </a:r>
            <a:endParaRPr lang="zh-CN" altLang="en-US" sz="1800">
              <a:latin typeface="Microsoft YaHei UI" panose="020b0503020204020204" pitchFamily="34" charset="-122"/>
              <a:ea typeface="Microsoft YaHei UI" panose="020b0503020204020204" pitchFamily="34" charset="-122"/>
            </a:endParaRPr>
          </a:p>
        </p:txBody>
      </p:sp>
      <p:sp>
        <p:nvSpPr>
          <p:cNvPr id="24" name="Rectangle 63"/>
          <p:cNvSpPr txBox="1">
            <a:spLocks noChangeArrowheads="1"/>
          </p:cNvSpPr>
          <p:nvPr/>
        </p:nvSpPr>
        <p:spPr bwMode="auto">
          <a:xfrm>
            <a:off x="916210" y="1539427"/>
            <a:ext cx="2265485" cy="1458388"/>
          </a:xfrm>
          <a:prstGeom prst="rect">
            <a:avLst/>
          </a:prstGeom>
          <a:noFill/>
          <a:ln w="9525">
            <a:noFill/>
            <a:miter lim="800000"/>
          </a:ln>
        </p:spPr>
        <p:txBody>
          <a:bodyPr wrap="square" lIns="58615" tIns="24912" rIns="58615" bIns="24912">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8254" lvl="1" indent="-328254">
              <a:spcBef>
                <a:spcPts val="277"/>
              </a:spcBef>
              <a:buSzPct val="85000"/>
              <a:buFont typeface="Wingdings" pitchFamily="2" charset="2"/>
              <a:buChar char="p"/>
              <a:defRPr/>
            </a:pPr>
            <a:r>
              <a:rPr lang="zh-CN" altLang="en-GB" sz="1400" kern="0">
                <a:solidFill>
                  <a:srgbClr val="000000"/>
                </a:solidFill>
                <a:latin typeface="Microsoft YaHei UI" panose="020b0503020204020204" pitchFamily="34" charset="-122"/>
                <a:ea typeface="Microsoft YaHei UI" panose="020b0503020204020204" pitchFamily="34" charset="-122"/>
              </a:rPr>
              <a:t>是否有太多</a:t>
            </a:r>
            <a:r>
              <a:rPr lang="zh-CN" altLang="en-US" sz="1400" kern="0">
                <a:solidFill>
                  <a:srgbClr val="000000"/>
                </a:solidFill>
                <a:latin typeface="Microsoft YaHei UI" panose="020b0503020204020204" pitchFamily="34" charset="-122"/>
                <a:ea typeface="Microsoft YaHei UI" panose="020b0503020204020204" pitchFamily="34" charset="-122"/>
              </a:rPr>
              <a:t>牵头人</a:t>
            </a:r>
            <a:r>
              <a:rPr lang="en-GB" altLang="zh-CN" sz="1400" kern="0">
                <a:solidFill>
                  <a:srgbClr val="000000"/>
                </a:solidFill>
                <a:latin typeface="Microsoft YaHei UI" panose="020b0503020204020204" pitchFamily="34" charset="-122"/>
                <a:ea typeface="Microsoft YaHei UI" panose="020b0503020204020204" pitchFamily="34" charset="-122"/>
              </a:rPr>
              <a:t>R+</a:t>
            </a:r>
            <a:r>
              <a:rPr lang="zh-CN" altLang="en-GB" sz="1400" kern="0">
                <a:solidFill>
                  <a:srgbClr val="000000"/>
                </a:solidFill>
                <a:latin typeface="Microsoft YaHei UI" panose="020b0503020204020204" pitchFamily="34" charset="-122"/>
                <a:ea typeface="Microsoft YaHei UI" panose="020b0503020204020204" pitchFamily="34" charset="-122"/>
              </a:rPr>
              <a:t>或根本没有</a:t>
            </a:r>
            <a:r>
              <a:rPr lang="zh-CN" altLang="en-US" sz="1400" kern="0">
                <a:solidFill>
                  <a:srgbClr val="000000"/>
                </a:solidFill>
                <a:latin typeface="Microsoft YaHei UI" panose="020b0503020204020204" pitchFamily="34" charset="-122"/>
                <a:ea typeface="Microsoft YaHei UI" panose="020b0503020204020204" pitchFamily="34" charset="-122"/>
              </a:rPr>
              <a:t>执行人</a:t>
            </a:r>
            <a:r>
              <a:rPr lang="en-US" altLang="zh-CN" sz="1400" kern="0">
                <a:solidFill>
                  <a:srgbClr val="000000"/>
                </a:solidFill>
                <a:latin typeface="Microsoft YaHei UI" panose="020b0503020204020204" pitchFamily="34" charset="-122"/>
                <a:ea typeface="Microsoft YaHei UI" panose="020b0503020204020204" pitchFamily="34" charset="-122"/>
              </a:rPr>
              <a:t>R</a:t>
            </a:r>
            <a:endParaRPr lang="zh-CN" altLang="en-GB" sz="1400" kern="0">
              <a:solidFill>
                <a:srgbClr val="000000"/>
              </a:solidFill>
              <a:latin typeface="Microsoft YaHei UI" panose="020b0503020204020204" pitchFamily="34" charset="-122"/>
              <a:ea typeface="Microsoft YaHei UI" panose="020b0503020204020204" pitchFamily="34" charset="-122"/>
            </a:endParaRPr>
          </a:p>
          <a:p>
            <a:pPr marL="328254" lvl="1" indent="-328254">
              <a:spcBef>
                <a:spcPts val="277"/>
              </a:spcBef>
              <a:buSzPct val="85000"/>
              <a:buFont typeface="Wingdings" pitchFamily="2" charset="2"/>
              <a:buChar char="p"/>
              <a:defRPr/>
            </a:pPr>
            <a:r>
              <a:rPr lang="zh-CN" altLang="en-GB" sz="1400" kern="0">
                <a:solidFill>
                  <a:srgbClr val="000000"/>
                </a:solidFill>
                <a:latin typeface="Microsoft YaHei UI" panose="020b0503020204020204" pitchFamily="34" charset="-122"/>
                <a:ea typeface="Microsoft YaHei UI" panose="020b0503020204020204" pitchFamily="34" charset="-122"/>
              </a:rPr>
              <a:t>是否有太多责任人</a:t>
            </a:r>
            <a:r>
              <a:rPr lang="en-GB" altLang="zh-CN" sz="1400" kern="0">
                <a:solidFill>
                  <a:srgbClr val="000000"/>
                </a:solidFill>
                <a:latin typeface="Microsoft YaHei UI" panose="020b0503020204020204" pitchFamily="34" charset="-122"/>
                <a:ea typeface="Microsoft YaHei UI" panose="020b0503020204020204" pitchFamily="34" charset="-122"/>
              </a:rPr>
              <a:t>A</a:t>
            </a:r>
            <a:r>
              <a:rPr lang="zh-CN" altLang="en-GB" sz="1400" kern="0">
                <a:solidFill>
                  <a:srgbClr val="000000"/>
                </a:solidFill>
                <a:latin typeface="Microsoft YaHei UI" panose="020b0503020204020204" pitchFamily="34" charset="-122"/>
                <a:ea typeface="Microsoft YaHei UI" panose="020b0503020204020204" pitchFamily="34" charset="-122"/>
              </a:rPr>
              <a:t>或根本没有</a:t>
            </a:r>
            <a:endParaRPr lang="en-GB" altLang="zh-CN" sz="1400" kern="0">
              <a:solidFill>
                <a:srgbClr val="000000"/>
              </a:solidFill>
              <a:latin typeface="Microsoft YaHei UI" panose="020b0503020204020204" pitchFamily="34" charset="-122"/>
              <a:ea typeface="Microsoft YaHei UI" panose="020b0503020204020204" pitchFamily="34" charset="-122"/>
            </a:endParaRPr>
          </a:p>
          <a:p>
            <a:pPr marL="328254" lvl="1" indent="-328254">
              <a:spcBef>
                <a:spcPts val="277"/>
              </a:spcBef>
              <a:buSzPct val="85000"/>
              <a:buFont typeface="Wingdings" pitchFamily="2" charset="2"/>
              <a:buChar char="p"/>
              <a:defRPr/>
            </a:pPr>
            <a:r>
              <a:rPr lang="zh-CN" altLang="en-GB" sz="1400" kern="0">
                <a:solidFill>
                  <a:srgbClr val="000000"/>
                </a:solidFill>
                <a:latin typeface="Microsoft YaHei UI" panose="020b0503020204020204" pitchFamily="34" charset="-122"/>
                <a:ea typeface="Microsoft YaHei UI" panose="020b0503020204020204" pitchFamily="34" charset="-122"/>
              </a:rPr>
              <a:t>是否每个空格都满了</a:t>
            </a:r>
            <a:endParaRPr lang="en-GB" altLang="zh-CN" sz="1400" kern="0">
              <a:solidFill>
                <a:srgbClr val="000000"/>
              </a:solidFill>
              <a:latin typeface="Microsoft YaHei UI" panose="020b0503020204020204" pitchFamily="34" charset="-122"/>
              <a:ea typeface="Microsoft YaHei UI" panose="020b0503020204020204" pitchFamily="34" charset="-122"/>
            </a:endParaRPr>
          </a:p>
          <a:p>
            <a:pPr marL="328254" lvl="1" indent="-328254">
              <a:spcBef>
                <a:spcPts val="277"/>
              </a:spcBef>
              <a:buSzPct val="85000"/>
              <a:buFont typeface="Wingdings" pitchFamily="2" charset="2"/>
              <a:buChar char="p"/>
              <a:defRPr/>
            </a:pPr>
            <a:r>
              <a:rPr lang="zh-CN" altLang="en-GB" sz="1400" kern="0">
                <a:solidFill>
                  <a:srgbClr val="000000"/>
                </a:solidFill>
                <a:latin typeface="Microsoft YaHei UI" panose="020b0503020204020204" pitchFamily="34" charset="-122"/>
                <a:ea typeface="Microsoft YaHei UI" panose="020b0503020204020204" pitchFamily="34" charset="-122"/>
              </a:rPr>
              <a:t>是否有很多</a:t>
            </a:r>
            <a:r>
              <a:rPr lang="zh-CN" altLang="en-US" sz="1400" kern="0">
                <a:solidFill>
                  <a:srgbClr val="000000"/>
                </a:solidFill>
                <a:latin typeface="Microsoft YaHei UI" panose="020b0503020204020204" pitchFamily="34" charset="-122"/>
                <a:ea typeface="Microsoft YaHei UI" panose="020b0503020204020204" pitchFamily="34" charset="-122"/>
              </a:rPr>
              <a:t>审核人</a:t>
            </a:r>
            <a:endParaRPr lang="zh-CN" altLang="en-GB" sz="1400" kern="0">
              <a:solidFill>
                <a:srgbClr val="000000"/>
              </a:solidFill>
              <a:latin typeface="Microsoft YaHei UI" panose="020b0503020204020204" pitchFamily="34" charset="-122"/>
              <a:ea typeface="Microsoft YaHei UI" panose="020b0503020204020204" pitchFamily="34" charset="-122"/>
            </a:endParaRPr>
          </a:p>
        </p:txBody>
      </p:sp>
      <p:sp>
        <p:nvSpPr>
          <p:cNvPr id="25" name="Text Box 65"/>
          <p:cNvSpPr txBox="1">
            <a:spLocks noChangeArrowheads="1"/>
          </p:cNvSpPr>
          <p:nvPr/>
        </p:nvSpPr>
        <p:spPr bwMode="auto">
          <a:xfrm>
            <a:off x="1165324" y="1158428"/>
            <a:ext cx="1795097"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eaLnBrk="1" hangingPunct="1">
              <a:spcBef>
                <a:spcPct val="50000"/>
              </a:spcBef>
            </a:pPr>
            <a:r>
              <a:rPr lang="zh-CN" altLang="en-US" sz="1800" b="1">
                <a:solidFill>
                  <a:srgbClr val="5EB6E4">
                    <a:lumMod val="50000"/>
                  </a:srgbClr>
                </a:solidFill>
                <a:latin typeface="Microsoft YaHei UI" panose="020b0503020204020204" pitchFamily="34" charset="-122"/>
                <a:ea typeface="Microsoft YaHei UI" panose="020b0503020204020204" pitchFamily="34" charset="-122"/>
              </a:rPr>
              <a:t>某项活动</a:t>
            </a:r>
          </a:p>
        </p:txBody>
      </p:sp>
      <p:sp>
        <p:nvSpPr>
          <p:cNvPr id="26" name="Rectangle 132"/>
          <p:cNvSpPr>
            <a:spLocks noChangeArrowheads="1"/>
          </p:cNvSpPr>
          <p:nvPr/>
        </p:nvSpPr>
        <p:spPr bwMode="auto">
          <a:xfrm>
            <a:off x="118582" y="1316689"/>
            <a:ext cx="422031" cy="1477108"/>
          </a:xfrm>
          <a:prstGeom prst="rect">
            <a:avLst/>
          </a:prstGeom>
          <a:solidFill>
            <a:srgbClr val="C00000"/>
          </a:solidFill>
          <a:ln>
            <a:noFill/>
          </a:ln>
        </p:spPr>
        <p:txBody>
          <a:bodyPr anchor="ct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algn="ctr" defTabSz="844083">
              <a:defRPr/>
            </a:pPr>
            <a:r>
              <a:rPr lang="zh-CN" altLang="en-US" sz="1600" b="1" kern="0">
                <a:solidFill>
                  <a:srgbClr val="FFFFFF"/>
                </a:solidFill>
                <a:latin typeface="Microsoft YaHei UI" panose="020b0503020204020204" pitchFamily="34" charset="-122"/>
                <a:ea typeface="Microsoft YaHei UI" panose="020b0503020204020204" pitchFamily="34" charset="-122"/>
              </a:rPr>
              <a:t>横向分析</a:t>
            </a:r>
          </a:p>
        </p:txBody>
      </p:sp>
      <p:sp>
        <p:nvSpPr>
          <p:cNvPr id="27" name="Flowchart: Extract 133"/>
          <p:cNvSpPr>
            <a:spLocks noChangeArrowheads="1"/>
          </p:cNvSpPr>
          <p:nvPr/>
        </p:nvSpPr>
        <p:spPr bwMode="auto">
          <a:xfrm rot="5400000">
            <a:off x="48244" y="1949735"/>
            <a:ext cx="1477108" cy="211015"/>
          </a:xfrm>
          <a:prstGeom prst="flowChartExtract">
            <a:avLst/>
          </a:prstGeom>
          <a:solidFill>
            <a:srgbClr val="FFFFFF">
              <a:lumMod val="75000"/>
            </a:srgbClr>
          </a:solidFill>
          <a:ln>
            <a:noFill/>
          </a:ln>
        </p:spPr>
        <p:txBody>
          <a:bodyP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defTabSz="844083">
              <a:defRPr/>
            </a:pPr>
            <a:endParaRPr lang="zh-CN" altLang="en-US" sz="2000" kern="0">
              <a:solidFill>
                <a:srgbClr val="000000"/>
              </a:solidFill>
              <a:latin typeface="Microsoft YaHei UI" panose="020b0503020204020204" pitchFamily="34" charset="-122"/>
              <a:ea typeface="Microsoft YaHei UI" panose="020b0503020204020204" pitchFamily="34" charset="-122"/>
            </a:endParaRPr>
          </a:p>
        </p:txBody>
      </p:sp>
      <p:graphicFrame>
        <p:nvGraphicFramePr>
          <p:cNvPr id="33" name="Table 32"/>
          <p:cNvGraphicFramePr>
            <a:graphicFrameLocks noGrp="1"/>
          </p:cNvGraphicFramePr>
          <p:nvPr>
            <p:extLst/>
          </p:nvPr>
        </p:nvGraphicFramePr>
        <p:xfrm>
          <a:off x="3242622" y="1532199"/>
          <a:ext cx="2154192" cy="1617786"/>
        </p:xfrm>
        <a:graphic>
          <a:graphicData uri="http://schemas.openxmlformats.org/drawingml/2006/table">
            <a:tbl>
              <a:tblPr firstRow="1" bandRow="1"/>
              <a:tblGrid>
                <a:gridCol w="484538">
                  <a:extLst>
                    <a:ext uri="{9D8B030D-6E8A-4147-A177-3AD203B41FA5}">
                      <a16:colId xmlns:a16="http://schemas.microsoft.com/office/drawing/2014/main" val="20000"/>
                    </a:ext>
                  </a:extLst>
                </a:gridCol>
                <a:gridCol w="238522">
                  <a:extLst>
                    <a:ext uri="{9D8B030D-6E8A-4147-A177-3AD203B41FA5}">
                      <a16:colId xmlns:a16="http://schemas.microsoft.com/office/drawing/2014/main" val="20001"/>
                    </a:ext>
                  </a:extLst>
                </a:gridCol>
                <a:gridCol w="238522">
                  <a:extLst>
                    <a:ext uri="{9D8B030D-6E8A-4147-A177-3AD203B41FA5}">
                      <a16:colId xmlns:a16="http://schemas.microsoft.com/office/drawing/2014/main" val="20002"/>
                    </a:ext>
                  </a:extLst>
                </a:gridCol>
                <a:gridCol w="238522">
                  <a:extLst>
                    <a:ext uri="{9D8B030D-6E8A-4147-A177-3AD203B41FA5}">
                      <a16:colId xmlns:a16="http://schemas.microsoft.com/office/drawing/2014/main" val="20003"/>
                    </a:ext>
                  </a:extLst>
                </a:gridCol>
                <a:gridCol w="238522">
                  <a:extLst>
                    <a:ext uri="{9D8B030D-6E8A-4147-A177-3AD203B41FA5}">
                      <a16:colId xmlns:a16="http://schemas.microsoft.com/office/drawing/2014/main" val="20004"/>
                    </a:ext>
                  </a:extLst>
                </a:gridCol>
                <a:gridCol w="238522">
                  <a:extLst>
                    <a:ext uri="{9D8B030D-6E8A-4147-A177-3AD203B41FA5}">
                      <a16:colId xmlns:a16="http://schemas.microsoft.com/office/drawing/2014/main" val="20005"/>
                    </a:ext>
                  </a:extLst>
                </a:gridCol>
                <a:gridCol w="238522">
                  <a:extLst>
                    <a:ext uri="{9D8B030D-6E8A-4147-A177-3AD203B41FA5}">
                      <a16:colId xmlns:a16="http://schemas.microsoft.com/office/drawing/2014/main" val="20006"/>
                    </a:ext>
                  </a:extLst>
                </a:gridCol>
                <a:gridCol w="238522">
                  <a:extLst>
                    <a:ext uri="{9D8B030D-6E8A-4147-A177-3AD203B41FA5}">
                      <a16:colId xmlns:a16="http://schemas.microsoft.com/office/drawing/2014/main" val="20007"/>
                    </a:ext>
                  </a:extLst>
                </a:gridCol>
              </a:tblGrid>
              <a:tr h="269631">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S</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S</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696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9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no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A</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I</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R</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100" b="1">
                          <a:solidFill>
                            <a:schemeClr val="tx1"/>
                          </a:solidFill>
                          <a:latin typeface="微软雅黑" panose="020b0503020204020204" pitchFamily="34" charset="-122"/>
                          <a:ea typeface="微软雅黑" panose="020b0503020204020204" pitchFamily="34" charset="-122"/>
                        </a:rPr>
                        <a:t>C</a:t>
                      </a:r>
                      <a:endParaRPr lang="zh-CN" altLang="en-US" sz="1100" b="1">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905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sp>
        <p:nvSpPr>
          <p:cNvPr id="34" name="Line 52"/>
          <p:cNvSpPr>
            <a:spLocks noChangeShapeType="1"/>
          </p:cNvSpPr>
          <p:nvPr/>
        </p:nvSpPr>
        <p:spPr bwMode="auto">
          <a:xfrm flipV="1">
            <a:off x="3733785"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35" name="Line 52"/>
          <p:cNvSpPr>
            <a:spLocks noChangeShapeType="1"/>
          </p:cNvSpPr>
          <p:nvPr/>
        </p:nvSpPr>
        <p:spPr bwMode="auto">
          <a:xfrm flipV="1">
            <a:off x="3968969"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36" name="Line 52"/>
          <p:cNvSpPr>
            <a:spLocks noChangeShapeType="1"/>
          </p:cNvSpPr>
          <p:nvPr/>
        </p:nvSpPr>
        <p:spPr bwMode="auto">
          <a:xfrm flipV="1">
            <a:off x="4204152"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37" name="Line 52"/>
          <p:cNvSpPr>
            <a:spLocks noChangeShapeType="1"/>
          </p:cNvSpPr>
          <p:nvPr/>
        </p:nvSpPr>
        <p:spPr bwMode="auto">
          <a:xfrm flipV="1">
            <a:off x="4674519"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38" name="Line 52"/>
          <p:cNvSpPr>
            <a:spLocks noChangeShapeType="1"/>
          </p:cNvSpPr>
          <p:nvPr/>
        </p:nvSpPr>
        <p:spPr bwMode="auto">
          <a:xfrm flipV="1">
            <a:off x="4439335"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39" name="Line 52"/>
          <p:cNvSpPr>
            <a:spLocks noChangeShapeType="1"/>
          </p:cNvSpPr>
          <p:nvPr/>
        </p:nvSpPr>
        <p:spPr bwMode="auto">
          <a:xfrm flipV="1">
            <a:off x="4909702"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40" name="Line 52"/>
          <p:cNvSpPr>
            <a:spLocks noChangeShapeType="1"/>
          </p:cNvSpPr>
          <p:nvPr/>
        </p:nvSpPr>
        <p:spPr bwMode="auto">
          <a:xfrm flipV="1">
            <a:off x="5144885"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41" name="Line 52"/>
          <p:cNvSpPr>
            <a:spLocks noChangeShapeType="1"/>
          </p:cNvSpPr>
          <p:nvPr/>
        </p:nvSpPr>
        <p:spPr bwMode="auto">
          <a:xfrm flipV="1">
            <a:off x="5380069" y="1217927"/>
            <a:ext cx="103023" cy="328538"/>
          </a:xfrm>
          <a:prstGeom prst="line">
            <a:avLst/>
          </a:prstGeom>
          <a:noFill/>
          <a:ln w="25400">
            <a:solidFill>
              <a:srgbClr val="000000"/>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sp>
        <p:nvSpPr>
          <p:cNvPr id="42" name="Up-Down Arrow 41"/>
          <p:cNvSpPr/>
          <p:nvPr/>
        </p:nvSpPr>
        <p:spPr bwMode="auto">
          <a:xfrm rot="5400000">
            <a:off x="4419135" y="2255580"/>
            <a:ext cx="292334" cy="1526225"/>
          </a:xfrm>
          <a:prstGeom prst="upDownArrow">
            <a:avLst/>
          </a:prstGeom>
          <a:solidFill>
            <a:schemeClr val="accent1"/>
          </a:solidFill>
          <a:ln w="9525" cap="flat" cmpd="sng" algn="ctr">
            <a:noFill/>
            <a:prstDash val="solid"/>
            <a:round/>
            <a:headEnd type="none" w="med" len="med"/>
            <a:tailEnd type="none" w="med" len="med"/>
          </a:ln>
          <a:effectLst/>
        </p:spPr>
        <p:txBody>
          <a:bodyPr vert="horz" wrap="square" lIns="84406" tIns="42203" rIns="84406" bIns="42203"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endParaRPr lang="zh-CN" altLang="en-US" sz="1600" kern="0">
              <a:solidFill>
                <a:srgbClr val="000000"/>
              </a:solidFill>
              <a:latin typeface="Microsoft YaHei UI" panose="020b0503020204020204" pitchFamily="34" charset="-122"/>
              <a:ea typeface="Microsoft YaHei UI" panose="020b0503020204020204" pitchFamily="34" charset="-122"/>
            </a:endParaRPr>
          </a:p>
        </p:txBody>
      </p:sp>
      <p:graphicFrame>
        <p:nvGraphicFramePr>
          <p:cNvPr id="43" name="Table 42"/>
          <p:cNvGraphicFramePr>
            <a:graphicFrameLocks noGrp="1"/>
          </p:cNvGraphicFramePr>
          <p:nvPr>
            <p:extLst>
              <p:ext uri="{D42A27DB-BD31-4B8C-83A1-F6EECF244321}">
                <p14:modId xmlns:p14="http://schemas.microsoft.com/office/powerpoint/2010/main" val="3210104857"/>
              </p:ext>
            </p:extLst>
          </p:nvPr>
        </p:nvGraphicFramePr>
        <p:xfrm>
          <a:off x="5517090" y="1364312"/>
          <a:ext cx="3441859" cy="1834687"/>
        </p:xfrm>
        <a:graphic>
          <a:graphicData uri="http://schemas.openxmlformats.org/drawingml/2006/table">
            <a:tbl>
              <a:tblPr firstRow="1" bandRow="1"/>
              <a:tblGrid>
                <a:gridCol w="775884">
                  <a:extLst>
                    <a:ext uri="{9D8B030D-6E8A-4147-A177-3AD203B41FA5}">
                      <a16:colId xmlns:a16="http://schemas.microsoft.com/office/drawing/2014/main" val="20000"/>
                    </a:ext>
                  </a:extLst>
                </a:gridCol>
                <a:gridCol w="2665975">
                  <a:extLst>
                    <a:ext uri="{9D8B030D-6E8A-4147-A177-3AD203B41FA5}">
                      <a16:colId xmlns:a16="http://schemas.microsoft.com/office/drawing/2014/main" val="20001"/>
                    </a:ext>
                  </a:extLst>
                </a:gridCol>
              </a:tblGrid>
              <a:tr h="299077">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100" b="0">
                          <a:solidFill>
                            <a:schemeClr val="bg1"/>
                          </a:solidFill>
                          <a:latin typeface="微软雅黑" panose="020b0503020204020204" pitchFamily="34" charset="-122"/>
                          <a:ea typeface="微软雅黑" panose="020b0503020204020204" pitchFamily="34" charset="-122"/>
                        </a:rPr>
                        <a:t>如果</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100" b="0">
                          <a:solidFill>
                            <a:schemeClr val="bg1"/>
                          </a:solidFill>
                          <a:latin typeface="微软雅黑" panose="020b0503020204020204" pitchFamily="34" charset="-122"/>
                          <a:ea typeface="微软雅黑" panose="020b0503020204020204" pitchFamily="34" charset="-122"/>
                        </a:rPr>
                        <a:t>那么，问题是：</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extLst>
                  <a:ext uri="{0D108BD9-81ED-4DB2-BD59-A6C34878D82A}">
                    <a16:rowId xmlns:a16="http://schemas.microsoft.com/office/drawing/2014/main" val="10000"/>
                  </a:ext>
                </a:extLst>
              </a:tr>
              <a:tr h="422031">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100" b="0">
                          <a:solidFill>
                            <a:schemeClr val="tx1"/>
                          </a:solidFill>
                          <a:latin typeface="微软雅黑" panose="020b0503020204020204" pitchFamily="34" charset="-122"/>
                          <a:ea typeface="微软雅黑" panose="020b0503020204020204" pitchFamily="34" charset="-122"/>
                        </a:rPr>
                        <a:t>没有</a:t>
                      </a:r>
                      <a:r>
                        <a:rPr lang="en-US" altLang="zh-CN" sz="1100" b="0">
                          <a:solidFill>
                            <a:schemeClr val="tx1"/>
                          </a:solidFill>
                          <a:latin typeface="微软雅黑" panose="020b0503020204020204" pitchFamily="34" charset="-122"/>
                          <a:ea typeface="微软雅黑" panose="020b0503020204020204" pitchFamily="34" charset="-122"/>
                        </a:rPr>
                        <a:t>R</a:t>
                      </a:r>
                      <a:endParaRPr lang="zh-CN" altLang="en-US" sz="11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l"/>
                      <a:r>
                        <a:rPr lang="zh-CN" altLang="en-US" sz="1100" b="0">
                          <a:solidFill>
                            <a:schemeClr val="tx1"/>
                          </a:solidFill>
                          <a:latin typeface="微软雅黑" panose="020b0503020204020204" pitchFamily="34" charset="-122"/>
                          <a:ea typeface="微软雅黑" panose="020b0503020204020204" pitchFamily="34" charset="-122"/>
                        </a:rPr>
                        <a:t>到底是谁去做？（没有角色会自愿去做的）</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590843">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100" b="0">
                          <a:solidFill>
                            <a:schemeClr val="tx1"/>
                          </a:solidFill>
                          <a:latin typeface="微软雅黑" panose="020b0503020204020204" pitchFamily="34" charset="-122"/>
                          <a:ea typeface="微软雅黑" panose="020b0503020204020204" pitchFamily="34" charset="-122"/>
                        </a:rPr>
                        <a:t>多个</a:t>
                      </a:r>
                      <a:r>
                        <a:rPr lang="en-US" altLang="zh-CN" sz="1100" b="0">
                          <a:solidFill>
                            <a:schemeClr val="tx1"/>
                          </a:solidFill>
                          <a:latin typeface="微软雅黑" panose="020b0503020204020204" pitchFamily="34" charset="-122"/>
                          <a:ea typeface="微软雅黑" panose="020b0503020204020204" pitchFamily="34" charset="-122"/>
                        </a:rPr>
                        <a:t>R</a:t>
                      </a:r>
                      <a:r>
                        <a:rPr lang="zh-CN" altLang="en-US" sz="1100" b="0">
                          <a:solidFill>
                            <a:schemeClr val="tx1"/>
                          </a:solidFill>
                          <a:latin typeface="微软雅黑" panose="020b0503020204020204" pitchFamily="34" charset="-122"/>
                          <a:ea typeface="微软雅黑" panose="020b0503020204020204" pitchFamily="34" charset="-122"/>
                        </a:rPr>
                        <a:t>，但是没有</a:t>
                      </a:r>
                      <a:r>
                        <a:rPr lang="en-US" altLang="zh-CN" sz="1100" b="0">
                          <a:solidFill>
                            <a:schemeClr val="tx1"/>
                          </a:solidFill>
                          <a:latin typeface="微软雅黑" panose="020b0503020204020204" pitchFamily="34" charset="-122"/>
                          <a:ea typeface="微软雅黑" panose="020b0503020204020204" pitchFamily="34" charset="-122"/>
                        </a:rPr>
                        <a:t>R+</a:t>
                      </a:r>
                      <a:endParaRPr lang="zh-CN" altLang="en-US" sz="11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l"/>
                      <a:r>
                        <a:rPr lang="zh-CN" altLang="en-US" sz="1100" b="0">
                          <a:solidFill>
                            <a:schemeClr val="tx1"/>
                          </a:solidFill>
                          <a:latin typeface="微软雅黑" panose="020b0503020204020204" pitchFamily="34" charset="-122"/>
                          <a:ea typeface="微软雅黑" panose="020b0503020204020204" pitchFamily="34" charset="-122"/>
                        </a:rPr>
                        <a:t>谁为主负责人？（每个角色都认为其他角色负主要责任）</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61368">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100" b="0">
                          <a:solidFill>
                            <a:schemeClr val="tx1"/>
                          </a:solidFill>
                          <a:latin typeface="微软雅黑" panose="020b0503020204020204" pitchFamily="34" charset="-122"/>
                          <a:ea typeface="微软雅黑" panose="020b0503020204020204" pitchFamily="34" charset="-122"/>
                        </a:rPr>
                        <a:t>没有</a:t>
                      </a:r>
                      <a:r>
                        <a:rPr lang="en-US" altLang="zh-CN" sz="1100" b="0">
                          <a:solidFill>
                            <a:schemeClr val="tx1"/>
                          </a:solidFill>
                          <a:latin typeface="微软雅黑" panose="020b0503020204020204" pitchFamily="34" charset="-122"/>
                          <a:ea typeface="微软雅黑" panose="020b0503020204020204" pitchFamily="34" charset="-122"/>
                        </a:rPr>
                        <a:t>A</a:t>
                      </a:r>
                      <a:endParaRPr lang="zh-CN" altLang="en-US" sz="1100" b="0">
                        <a:solidFill>
                          <a:schemeClr val="tx1"/>
                        </a:solidFill>
                        <a:latin typeface="微软雅黑" panose="020b0503020204020204" pitchFamily="34" charset="-122"/>
                        <a:ea typeface="微软雅黑" panose="020b0503020204020204" pitchFamily="34" charset="-122"/>
                      </a:endParaRP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l"/>
                      <a:r>
                        <a:rPr lang="zh-CN" altLang="en-US" sz="1100" b="0">
                          <a:solidFill>
                            <a:schemeClr val="tx1"/>
                          </a:solidFill>
                          <a:latin typeface="微软雅黑" panose="020b0503020204020204" pitchFamily="34" charset="-122"/>
                          <a:ea typeface="微软雅黑" panose="020b0503020204020204" pitchFamily="34" charset="-122"/>
                        </a:rPr>
                        <a:t>必须有角色最终负责？这个角色是谁？</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61368">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en-US" altLang="zh-CN" sz="1100" b="0">
                          <a:solidFill>
                            <a:schemeClr val="tx1"/>
                          </a:solidFill>
                          <a:latin typeface="微软雅黑" panose="020b0503020204020204" pitchFamily="34" charset="-122"/>
                          <a:ea typeface="微软雅黑" panose="020b0503020204020204" pitchFamily="34" charset="-122"/>
                        </a:rPr>
                        <a:t>A</a:t>
                      </a:r>
                      <a:r>
                        <a:rPr lang="zh-CN" altLang="en-US" sz="1100" b="0">
                          <a:solidFill>
                            <a:schemeClr val="tx1"/>
                          </a:solidFill>
                          <a:latin typeface="微软雅黑" panose="020b0503020204020204" pitchFamily="34" charset="-122"/>
                          <a:ea typeface="微软雅黑" panose="020b0503020204020204" pitchFamily="34" charset="-122"/>
                        </a:rPr>
                        <a:t>太多</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l"/>
                      <a:r>
                        <a:rPr lang="zh-CN" altLang="en-US" sz="1100" b="0">
                          <a:solidFill>
                            <a:schemeClr val="tx1"/>
                          </a:solidFill>
                          <a:latin typeface="微软雅黑" panose="020b0503020204020204" pitchFamily="34" charset="-122"/>
                          <a:ea typeface="微软雅黑" panose="020b0503020204020204" pitchFamily="34" charset="-122"/>
                        </a:rPr>
                        <a:t>谁会真正负责？我认为你会去负责的</a:t>
                      </a:r>
                    </a:p>
                  </a:txBody>
                  <a:tcPr marL="84406" marR="84406" marT="42203" marB="42203" anchor="ctr">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graphicFrame>
        <p:nvGraphicFramePr>
          <p:cNvPr id="23" name="Table 22"/>
          <p:cNvGraphicFramePr>
            <a:graphicFrameLocks noGrp="1"/>
          </p:cNvGraphicFramePr>
          <p:nvPr>
            <p:extLst>
              <p:ext uri="{D42A27DB-BD31-4B8C-83A1-F6EECF244321}">
                <p14:modId xmlns:p14="http://schemas.microsoft.com/office/powerpoint/2010/main" val="3350454150"/>
              </p:ext>
            </p:extLst>
          </p:nvPr>
        </p:nvGraphicFramePr>
        <p:xfrm>
          <a:off x="1922584" y="3680769"/>
          <a:ext cx="6658708" cy="1994233"/>
        </p:xfrm>
        <a:graphic>
          <a:graphicData uri="http://schemas.openxmlformats.org/drawingml/2006/table">
            <a:tbl>
              <a:tblPr firstRow="1" bandRow="1"/>
              <a:tblGrid>
                <a:gridCol w="633046">
                  <a:extLst>
                    <a:ext uri="{9D8B030D-6E8A-4147-A177-3AD203B41FA5}">
                      <a16:colId xmlns:a16="http://schemas.microsoft.com/office/drawing/2014/main" val="20000"/>
                    </a:ext>
                  </a:extLst>
                </a:gridCol>
                <a:gridCol w="1004277">
                  <a:extLst>
                    <a:ext uri="{9D8B030D-6E8A-4147-A177-3AD203B41FA5}">
                      <a16:colId xmlns:a16="http://schemas.microsoft.com/office/drawing/2014/main" val="20001"/>
                    </a:ext>
                  </a:extLst>
                </a:gridCol>
                <a:gridCol w="1004277">
                  <a:extLst>
                    <a:ext uri="{9D8B030D-6E8A-4147-A177-3AD203B41FA5}">
                      <a16:colId xmlns:a16="http://schemas.microsoft.com/office/drawing/2014/main" val="20002"/>
                    </a:ext>
                  </a:extLst>
                </a:gridCol>
                <a:gridCol w="1004277">
                  <a:extLst>
                    <a:ext uri="{9D8B030D-6E8A-4147-A177-3AD203B41FA5}">
                      <a16:colId xmlns:a16="http://schemas.microsoft.com/office/drawing/2014/main" val="20003"/>
                    </a:ext>
                  </a:extLst>
                </a:gridCol>
                <a:gridCol w="1004277">
                  <a:extLst>
                    <a:ext uri="{9D8B030D-6E8A-4147-A177-3AD203B41FA5}">
                      <a16:colId xmlns:a16="http://schemas.microsoft.com/office/drawing/2014/main" val="20004"/>
                    </a:ext>
                  </a:extLst>
                </a:gridCol>
                <a:gridCol w="1004277">
                  <a:extLst>
                    <a:ext uri="{9D8B030D-6E8A-4147-A177-3AD203B41FA5}">
                      <a16:colId xmlns:a16="http://schemas.microsoft.com/office/drawing/2014/main" val="20005"/>
                    </a:ext>
                  </a:extLst>
                </a:gridCol>
                <a:gridCol w="1004277">
                  <a:extLst>
                    <a:ext uri="{9D8B030D-6E8A-4147-A177-3AD203B41FA5}">
                      <a16:colId xmlns:a16="http://schemas.microsoft.com/office/drawing/2014/main" val="20006"/>
                    </a:ext>
                  </a:extLst>
                </a:gridCol>
              </a:tblGrid>
              <a:tr h="299077">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1</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2</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3</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4</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5</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b="1" kern="1200">
                          <a:solidFill>
                            <a:schemeClr val="lt1"/>
                          </a:solidFill>
                          <a:latin typeface="Arial"/>
                          <a:ea typeface="ＭＳ Ｐゴシック"/>
                        </a:defRPr>
                      </a:lvl1pPr>
                      <a:lvl2pPr marL="457200" algn="l" defTabSz="914400" rtl="0" eaLnBrk="1" latinLnBrk="0" hangingPunct="1">
                        <a:defRPr sz="1800" b="1" kern="1200">
                          <a:solidFill>
                            <a:schemeClr val="lt1"/>
                          </a:solidFill>
                          <a:latin typeface="Arial"/>
                          <a:ea typeface="ＭＳ Ｐゴシック"/>
                        </a:defRPr>
                      </a:lvl2pPr>
                      <a:lvl3pPr marL="914400" algn="l" defTabSz="914400" rtl="0" eaLnBrk="1" latinLnBrk="0" hangingPunct="1">
                        <a:defRPr sz="1800" b="1" kern="1200">
                          <a:solidFill>
                            <a:schemeClr val="lt1"/>
                          </a:solidFill>
                          <a:latin typeface="Arial"/>
                          <a:ea typeface="ＭＳ Ｐゴシック"/>
                        </a:defRPr>
                      </a:lvl3pPr>
                      <a:lvl4pPr marL="1371600" algn="l" defTabSz="914400" rtl="0" eaLnBrk="1" latinLnBrk="0" hangingPunct="1">
                        <a:defRPr sz="1800" b="1" kern="1200">
                          <a:solidFill>
                            <a:schemeClr val="lt1"/>
                          </a:solidFill>
                          <a:latin typeface="Arial"/>
                          <a:ea typeface="ＭＳ Ｐゴシック"/>
                        </a:defRPr>
                      </a:lvl4pPr>
                      <a:lvl5pPr marL="1828800" algn="l" defTabSz="914400" rtl="0" eaLnBrk="1" latinLnBrk="0" hangingPunct="1">
                        <a:defRPr sz="1800" b="1" kern="1200">
                          <a:solidFill>
                            <a:schemeClr val="lt1"/>
                          </a:solidFill>
                          <a:latin typeface="Arial"/>
                          <a:ea typeface="ＭＳ Ｐゴシック"/>
                        </a:defRPr>
                      </a:lvl5pPr>
                      <a:lvl6pPr marL="2286000" algn="l" defTabSz="914400" rtl="0" eaLnBrk="1" latinLnBrk="0" hangingPunct="1">
                        <a:defRPr sz="1800" b="1" kern="1200">
                          <a:solidFill>
                            <a:schemeClr val="lt1"/>
                          </a:solidFill>
                          <a:latin typeface="Arial"/>
                          <a:ea typeface="ＭＳ Ｐゴシック"/>
                        </a:defRPr>
                      </a:lvl6pPr>
                      <a:lvl7pPr marL="2743200" algn="l" defTabSz="914400" rtl="0" eaLnBrk="1" latinLnBrk="0" hangingPunct="1">
                        <a:defRPr sz="1800" b="1" kern="1200">
                          <a:solidFill>
                            <a:schemeClr val="lt1"/>
                          </a:solidFill>
                          <a:latin typeface="Arial"/>
                          <a:ea typeface="ＭＳ Ｐゴシック"/>
                        </a:defRPr>
                      </a:lvl7pPr>
                      <a:lvl8pPr marL="3200400" algn="l" defTabSz="914400" rtl="0" eaLnBrk="1" latinLnBrk="0" hangingPunct="1">
                        <a:defRPr sz="1800" b="1" kern="1200">
                          <a:solidFill>
                            <a:schemeClr val="lt1"/>
                          </a:solidFill>
                          <a:latin typeface="Arial"/>
                          <a:ea typeface="ＭＳ Ｐゴシック"/>
                        </a:defRPr>
                      </a:lvl8pPr>
                      <a:lvl9pPr marL="3657600" algn="l" defTabSz="914400" rtl="0" eaLnBrk="1" latinLnBrk="0" hangingPunct="1">
                        <a:defRPr sz="1800" b="1" kern="1200">
                          <a:solidFill>
                            <a:schemeClr val="lt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角色</a:t>
                      </a:r>
                      <a:r>
                        <a:rPr lang="en-US" altLang="zh-CN" sz="1300" b="0">
                          <a:solidFill>
                            <a:schemeClr val="bg1"/>
                          </a:solidFill>
                          <a:latin typeface="微软雅黑" panose="020b0503020204020204" pitchFamily="34" charset="-122"/>
                          <a:ea typeface="微软雅黑" panose="020b0503020204020204" pitchFamily="34" charset="-122"/>
                        </a:rPr>
                        <a:t>/</a:t>
                      </a:r>
                      <a:r>
                        <a:rPr lang="zh-CN" altLang="en-US" sz="1300" b="0">
                          <a:solidFill>
                            <a:schemeClr val="bg1"/>
                          </a:solidFill>
                          <a:latin typeface="微软雅黑" panose="020b0503020204020204" pitchFamily="34" charset="-122"/>
                          <a:ea typeface="微软雅黑" panose="020b0503020204020204" pitchFamily="34" charset="-122"/>
                        </a:rPr>
                        <a:t>组织</a:t>
                      </a:r>
                      <a:r>
                        <a:rPr lang="en-US" altLang="zh-CN" sz="1300" b="0">
                          <a:solidFill>
                            <a:schemeClr val="bg1"/>
                          </a:solidFill>
                          <a:latin typeface="微软雅黑" panose="020b0503020204020204" pitchFamily="34" charset="-122"/>
                          <a:ea typeface="微软雅黑" panose="020b0503020204020204" pitchFamily="34" charset="-122"/>
                        </a:rPr>
                        <a:t>6</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extLst>
                  <a:ext uri="{0D108BD9-81ED-4DB2-BD59-A6C34878D82A}">
                    <a16:rowId xmlns:a16="http://schemas.microsoft.com/office/drawing/2014/main" val="10000"/>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1</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2</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I</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3</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4</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I</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A</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5</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002B7D"/>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S</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5"/>
                  </a:ext>
                </a:extLst>
              </a:tr>
              <a:tr h="281354">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r>
                        <a:rPr lang="zh-CN" altLang="en-US" sz="1300" b="0">
                          <a:solidFill>
                            <a:schemeClr val="bg1"/>
                          </a:solidFill>
                          <a:latin typeface="微软雅黑" panose="020b0503020204020204" pitchFamily="34" charset="-122"/>
                          <a:ea typeface="微软雅黑" panose="020b0503020204020204" pitchFamily="34" charset="-122"/>
                        </a:rPr>
                        <a:t>活动</a:t>
                      </a:r>
                      <a:r>
                        <a:rPr lang="en-US" altLang="zh-CN" sz="1300" b="0">
                          <a:solidFill>
                            <a:schemeClr val="bg1"/>
                          </a:solidFill>
                          <a:latin typeface="微软雅黑" panose="020b0503020204020204" pitchFamily="34" charset="-122"/>
                          <a:ea typeface="微软雅黑" panose="020b0503020204020204" pitchFamily="34" charset="-122"/>
                        </a:rPr>
                        <a:t>6</a:t>
                      </a:r>
                      <a:endParaRPr lang="zh-CN" altLang="en-US" sz="1300" b="0">
                        <a:solidFill>
                          <a:schemeClr val="bg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5EB6E4">
                        <a:lumMod val="50000"/>
                      </a:srgbClr>
                    </a:solid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R</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I</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noFill/>
                  </a:tcPr>
                </a:tc>
                <a:tc>
                  <a:txBody>
                    <a:bodyPr vert="horz" wrap="square"/>
                    <a:lstStyle>
                      <a:lvl1pPr marL="0" algn="l" defTabSz="914400" rtl="0" eaLnBrk="1" latinLnBrk="0" hangingPunct="1">
                        <a:defRPr sz="1800" kern="1200">
                          <a:solidFill>
                            <a:schemeClr val="dk1"/>
                          </a:solidFill>
                          <a:latin typeface="Arial"/>
                          <a:ea typeface="ＭＳ Ｐゴシック"/>
                        </a:defRPr>
                      </a:lvl1pPr>
                      <a:lvl2pPr marL="457200" algn="l" defTabSz="914400" rtl="0" eaLnBrk="1" latinLnBrk="0" hangingPunct="1">
                        <a:defRPr sz="1800" kern="1200">
                          <a:solidFill>
                            <a:schemeClr val="dk1"/>
                          </a:solidFill>
                          <a:latin typeface="Arial"/>
                          <a:ea typeface="ＭＳ Ｐゴシック"/>
                        </a:defRPr>
                      </a:lvl2pPr>
                      <a:lvl3pPr marL="914400" algn="l" defTabSz="914400" rtl="0" eaLnBrk="1" latinLnBrk="0" hangingPunct="1">
                        <a:defRPr sz="1800" kern="1200">
                          <a:solidFill>
                            <a:schemeClr val="dk1"/>
                          </a:solidFill>
                          <a:latin typeface="Arial"/>
                          <a:ea typeface="ＭＳ Ｐゴシック"/>
                        </a:defRPr>
                      </a:lvl3pPr>
                      <a:lvl4pPr marL="1371600" algn="l" defTabSz="914400" rtl="0" eaLnBrk="1" latinLnBrk="0" hangingPunct="1">
                        <a:defRPr sz="1800" kern="1200">
                          <a:solidFill>
                            <a:schemeClr val="dk1"/>
                          </a:solidFill>
                          <a:latin typeface="Arial"/>
                          <a:ea typeface="ＭＳ Ｐゴシック"/>
                        </a:defRPr>
                      </a:lvl4pPr>
                      <a:lvl5pPr marL="1828800" algn="l" defTabSz="914400" rtl="0" eaLnBrk="1" latinLnBrk="0" hangingPunct="1">
                        <a:defRPr sz="1800" kern="1200">
                          <a:solidFill>
                            <a:schemeClr val="dk1"/>
                          </a:solidFill>
                          <a:latin typeface="Arial"/>
                          <a:ea typeface="ＭＳ Ｐゴシック"/>
                        </a:defRPr>
                      </a:lvl5pPr>
                      <a:lvl6pPr marL="2286000" algn="l" defTabSz="914400" rtl="0" eaLnBrk="1" latinLnBrk="0" hangingPunct="1">
                        <a:defRPr sz="1800" kern="1200">
                          <a:solidFill>
                            <a:schemeClr val="dk1"/>
                          </a:solidFill>
                          <a:latin typeface="Arial"/>
                          <a:ea typeface="ＭＳ Ｐゴシック"/>
                        </a:defRPr>
                      </a:lvl6pPr>
                      <a:lvl7pPr marL="2743200" algn="l" defTabSz="914400" rtl="0" eaLnBrk="1" latinLnBrk="0" hangingPunct="1">
                        <a:defRPr sz="1800" kern="1200">
                          <a:solidFill>
                            <a:schemeClr val="dk1"/>
                          </a:solidFill>
                          <a:latin typeface="Arial"/>
                          <a:ea typeface="ＭＳ Ｐゴシック"/>
                        </a:defRPr>
                      </a:lvl7pPr>
                      <a:lvl8pPr marL="3200400" algn="l" defTabSz="914400" rtl="0" eaLnBrk="1" latinLnBrk="0" hangingPunct="1">
                        <a:defRPr sz="1800" kern="1200">
                          <a:solidFill>
                            <a:schemeClr val="dk1"/>
                          </a:solidFill>
                          <a:latin typeface="Arial"/>
                          <a:ea typeface="ＭＳ Ｐゴシック"/>
                        </a:defRPr>
                      </a:lvl8pPr>
                      <a:lvl9pPr marL="3657600" algn="l" defTabSz="914400" rtl="0" eaLnBrk="1" latinLnBrk="0" hangingPunct="1">
                        <a:defRPr sz="1800" kern="1200">
                          <a:solidFill>
                            <a:schemeClr val="dk1"/>
                          </a:solidFill>
                          <a:latin typeface="Arial"/>
                          <a:ea typeface="ＭＳ Ｐゴシック"/>
                        </a:defRPr>
                      </a:lvl9pPr>
                    </a:lstStyle>
                    <a:p>
                      <a:pPr algn="ctr"/>
                      <a:r>
                        <a:rPr lang="en-US" altLang="zh-CN" sz="1300" b="0">
                          <a:solidFill>
                            <a:schemeClr val="tx1"/>
                          </a:solidFill>
                          <a:latin typeface="微软雅黑" panose="020b0503020204020204" pitchFamily="34" charset="-122"/>
                          <a:ea typeface="微软雅黑" panose="020b0503020204020204" pitchFamily="34" charset="-122"/>
                        </a:rPr>
                        <a:t>C</a:t>
                      </a:r>
                      <a:endParaRPr lang="zh-CN" altLang="en-US" sz="1300" b="0">
                        <a:solidFill>
                          <a:schemeClr val="tx1"/>
                        </a:solidFill>
                        <a:latin typeface="微软雅黑" panose="020b0503020204020204" pitchFamily="34" charset="-122"/>
                        <a:ea typeface="微软雅黑" panose="020b0503020204020204" pitchFamily="34" charset="-122"/>
                      </a:endParaRPr>
                    </a:p>
                  </a:txBody>
                  <a:tcPr marL="84406" marR="84406" marT="42203" marB="42203">
                    <a:lnL w="12700" cap="flat" cmpd="sng" algn="ctr">
                      <a:solidFill>
                        <a:srgbClr val="FFFFFF">
                          <a:lumMod val="50000"/>
                        </a:srgbClr>
                      </a:solidFill>
                      <a:prstDash val="solid"/>
                      <a:round/>
                      <a:headEnd type="none" w="med" len="med"/>
                      <a:tailEnd type="none" w="med" len="med"/>
                    </a:lnL>
                    <a:lnR w="12700" cap="flat" cmpd="sng" algn="ctr">
                      <a:solidFill>
                        <a:srgbClr val="FFFFFF">
                          <a:lumMod val="50000"/>
                        </a:srgbClr>
                      </a:solidFill>
                      <a:prstDash val="solid"/>
                      <a:round/>
                      <a:headEnd type="none" w="med" len="med"/>
                      <a:tailEnd type="none" w="med" len="med"/>
                    </a:lnR>
                    <a:lnT w="12700" cap="flat" cmpd="sng" algn="ctr">
                      <a:solidFill>
                        <a:srgbClr val="FFFFFF">
                          <a:lumMod val="50000"/>
                        </a:srgbClr>
                      </a:solidFill>
                      <a:prstDash val="solid"/>
                      <a:round/>
                      <a:headEnd type="none" w="med" len="med"/>
                      <a:tailEnd type="none" w="med" len="med"/>
                    </a:lnT>
                    <a:lnB w="12700" cap="flat" cmpd="sng" algn="ctr">
                      <a:solidFill>
                        <a:srgbClr val="FFFFFF">
                          <a:lumMod val="50000"/>
                        </a:srgbClr>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6"/>
                  </a:ext>
                </a:extLst>
              </a:tr>
            </a:tbl>
          </a:graphicData>
        </a:graphic>
      </p:graphicFrame>
      <p:sp>
        <p:nvSpPr>
          <p:cNvPr id="44" name="Rounded Rectangular Callout 43"/>
          <p:cNvSpPr/>
          <p:nvPr/>
        </p:nvSpPr>
        <p:spPr bwMode="auto">
          <a:xfrm>
            <a:off x="550985" y="3628407"/>
            <a:ext cx="1122485" cy="949569"/>
          </a:xfrm>
          <a:prstGeom prst="wedgeRoundRectCallout">
            <a:avLst>
              <a:gd name="adj1" fmla="val 76736"/>
              <a:gd name="adj2" fmla="val 30034"/>
              <a:gd name="adj3" fmla="val 1666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84406" tIns="42203" rIns="84406" bIns="42203"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en-US" altLang="zh-CN" sz="1200" kern="0">
                <a:solidFill>
                  <a:srgbClr val="C00000"/>
                </a:solidFill>
                <a:latin typeface="Microsoft YaHei UI" panose="020b0503020204020204" pitchFamily="34" charset="-122"/>
                <a:ea typeface="Microsoft YaHei UI" panose="020b0503020204020204" pitchFamily="34" charset="-122"/>
              </a:rPr>
              <a:t>A</a:t>
            </a:r>
            <a:r>
              <a:rPr lang="zh-CN" altLang="en-US" sz="1200" kern="0">
                <a:solidFill>
                  <a:srgbClr val="C00000"/>
                </a:solidFill>
                <a:latin typeface="Microsoft YaHei UI" panose="020b0503020204020204" pitchFamily="34" charset="-122"/>
                <a:ea typeface="Microsoft YaHei UI" panose="020b0503020204020204" pitchFamily="34" charset="-122"/>
              </a:rPr>
              <a:t>有多个表示该活动真正的负责人没有</a:t>
            </a:r>
          </a:p>
        </p:txBody>
      </p:sp>
      <p:sp>
        <p:nvSpPr>
          <p:cNvPr id="45" name="Rounded Rectangular Callout 44"/>
          <p:cNvSpPr/>
          <p:nvPr/>
        </p:nvSpPr>
        <p:spPr bwMode="auto">
          <a:xfrm>
            <a:off x="550985" y="4683484"/>
            <a:ext cx="1122485" cy="949569"/>
          </a:xfrm>
          <a:prstGeom prst="wedgeRoundRectCallout">
            <a:avLst>
              <a:gd name="adj1" fmla="val 74647"/>
              <a:gd name="adj2" fmla="val -19349"/>
              <a:gd name="adj3" fmla="val 1666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84406" tIns="42203" rIns="84406" bIns="42203"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44083">
              <a:defRPr/>
            </a:pPr>
            <a:r>
              <a:rPr lang="zh-CN" altLang="en-US" sz="1200" kern="0">
                <a:solidFill>
                  <a:srgbClr val="C00000"/>
                </a:solidFill>
                <a:latin typeface="Microsoft YaHei UI" panose="020b0503020204020204" pitchFamily="34" charset="-122"/>
                <a:ea typeface="Microsoft YaHei UI" panose="020b0503020204020204" pitchFamily="34" charset="-122"/>
              </a:rPr>
              <a:t>空白太少表示该活动涉及角色</a:t>
            </a:r>
            <a:r>
              <a:rPr lang="en-US" altLang="zh-CN" sz="1200" kern="0">
                <a:solidFill>
                  <a:srgbClr val="C00000"/>
                </a:solidFill>
                <a:latin typeface="Microsoft YaHei UI" panose="020b0503020204020204" pitchFamily="34" charset="-122"/>
                <a:ea typeface="Microsoft YaHei UI" panose="020b0503020204020204" pitchFamily="34" charset="-122"/>
              </a:rPr>
              <a:t>/</a:t>
            </a:r>
            <a:r>
              <a:rPr lang="zh-CN" altLang="en-US" sz="1200" kern="0">
                <a:solidFill>
                  <a:srgbClr val="C00000"/>
                </a:solidFill>
                <a:latin typeface="Microsoft YaHei UI" panose="020b0503020204020204" pitchFamily="34" charset="-122"/>
                <a:ea typeface="Microsoft YaHei UI" panose="020b0503020204020204" pitchFamily="34" charset="-122"/>
              </a:rPr>
              <a:t>组织太多</a:t>
            </a:r>
          </a:p>
        </p:txBody>
      </p:sp>
      <p:sp>
        <p:nvSpPr>
          <p:cNvPr id="22" name="Flowchart: Extract 131">
            <a:extLst>
              <a:ext uri="{FF2B5EF4-FFF2-40B4-BE49-F238E27FC236}">
                <a16:creationId xmlns:a16="http://schemas.microsoft.com/office/drawing/2014/main" id="{8B249CE7-D3DB-4EF3-A482-67769D11BEBC}"/>
              </a:ext>
            </a:extLst>
          </p:cNvPr>
          <p:cNvSpPr>
            <a:spLocks noChangeArrowheads="1"/>
          </p:cNvSpPr>
          <p:nvPr/>
        </p:nvSpPr>
        <p:spPr bwMode="auto">
          <a:xfrm rot="5400000">
            <a:off x="48244" y="2001510"/>
            <a:ext cx="1477108" cy="211015"/>
          </a:xfrm>
          <a:prstGeom prst="flowChartExtract">
            <a:avLst/>
          </a:prstGeom>
          <a:solidFill>
            <a:srgbClr val="FFFFFF">
              <a:lumMod val="75000"/>
            </a:srgbClr>
          </a:solidFill>
          <a:ln>
            <a:noFill/>
          </a:ln>
        </p:spPr>
        <p:txBody>
          <a:bodyPr/>
          <a:lstStyle>
            <a:defPPr>
              <a:defRPr lang="zh-CN"/>
            </a:defPPr>
            <a:lvl1pPr marL="0" algn="l" defTabSz="914400" rtl="0" eaLnBrk="0" latinLnBrk="0" hangingPunct="0">
              <a:defRPr sz="2400" kern="1200">
                <a:solidFill>
                  <a:schemeClr val="tx1"/>
                </a:solidFill>
                <a:latin typeface="Arial" pitchFamily="34" charset="0"/>
                <a:ea typeface="宋体" pitchFamily="2" charset="-122"/>
                <a:cs typeface="+mn-cs"/>
              </a:defRPr>
            </a:lvl1pPr>
            <a:lvl2pPr marL="742950" indent="-285750" algn="l" defTabSz="914400" rtl="0" eaLnBrk="0" latinLnBrk="0" hangingPunct="0">
              <a:defRPr sz="2400" kern="1200">
                <a:solidFill>
                  <a:schemeClr val="tx1"/>
                </a:solidFill>
                <a:latin typeface="Arial" pitchFamily="34" charset="0"/>
                <a:ea typeface="宋体" pitchFamily="2" charset="-122"/>
                <a:cs typeface="+mn-cs"/>
              </a:defRPr>
            </a:lvl2pPr>
            <a:lvl3pPr marL="1143000" indent="-228600" algn="l" defTabSz="914400" rtl="0" eaLnBrk="0" latinLnBrk="0" hangingPunct="0">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defRPr sz="2400" kern="1200">
                <a:solidFill>
                  <a:schemeClr val="tx1"/>
                </a:solidFill>
                <a:latin typeface="Arial" pitchFamily="34" charset="0"/>
                <a:ea typeface="宋体" pitchFamily="2" charset="-122"/>
                <a:cs typeface="+mn-cs"/>
              </a:defRPr>
            </a:lvl4pPr>
            <a:lvl5pPr marL="2057400" indent="-228600" algn="l" defTabSz="914400" rtl="0" eaLnBrk="0" latinLnBrk="0" hangingPunct="0">
              <a:defRPr sz="24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defTabSz="844083">
              <a:defRPr/>
            </a:pPr>
            <a:endParaRPr lang="zh-CN" altLang="en-US" sz="2215" kern="0">
              <a:solidFill>
                <a:srgbClr val="00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94003597"/>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b="1"/>
              <a:t>权责界面：通过</a:t>
            </a:r>
            <a:r>
              <a:rPr lang="en-US" altLang="zh-CN" b="1"/>
              <a:t>RASCI</a:t>
            </a:r>
            <a:r>
              <a:rPr lang="zh-CN" altLang="en-US" b="1"/>
              <a:t>工具进行组织职能分解，明确权责界面</a:t>
            </a:r>
            <a:br>
              <a:rPr lang="en-US" altLang="zh-CN" b="1"/>
            </a:br>
            <a:r>
              <a:rPr lang="zh-CN" altLang="en-US" b="1"/>
              <a:t>以人力资源部组织职能分解为例</a:t>
            </a:r>
          </a:p>
        </p:txBody>
      </p:sp>
      <p:graphicFrame>
        <p:nvGraphicFramePr>
          <p:cNvPr id="8" name="表格 7"/>
          <p:cNvGraphicFramePr>
            <a:graphicFrameLocks noGrp="1"/>
          </p:cNvGraphicFramePr>
          <p:nvPr>
            <p:extLst>
              <p:ext uri="{D42A27DB-BD31-4B8C-83A1-F6EECF244321}">
                <p14:modId xmlns:p14="http://schemas.microsoft.com/office/powerpoint/2010/main" val="3192363640"/>
              </p:ext>
            </p:extLst>
          </p:nvPr>
        </p:nvGraphicFramePr>
        <p:xfrm>
          <a:off x="310515" y="1032510"/>
          <a:ext cx="8376282" cy="4952139"/>
        </p:xfrm>
        <a:graphic>
          <a:graphicData uri="http://schemas.openxmlformats.org/drawingml/2006/table">
            <a:tbl>
              <a:tblPr firstRow="1" bandRow="1">
                <a:tableStyleId>{5C22544A-7EE6-4342-B048-85BDC9FD1C3A}</a:tableStyleId>
              </a:tblPr>
              <a:tblGrid>
                <a:gridCol w="512321">
                  <a:extLst>
                    <a:ext uri="{9D8B030D-6E8A-4147-A177-3AD203B41FA5}">
                      <a16:colId xmlns:a16="http://schemas.microsoft.com/office/drawing/2014/main" val="20000"/>
                    </a:ext>
                  </a:extLst>
                </a:gridCol>
                <a:gridCol w="511707">
                  <a:extLst>
                    <a:ext uri="{9D8B030D-6E8A-4147-A177-3AD203B41FA5}">
                      <a16:colId xmlns:a16="http://schemas.microsoft.com/office/drawing/2014/main" val="20001"/>
                    </a:ext>
                  </a:extLst>
                </a:gridCol>
                <a:gridCol w="1293379">
                  <a:extLst>
                    <a:ext uri="{9D8B030D-6E8A-4147-A177-3AD203B41FA5}">
                      <a16:colId xmlns:a16="http://schemas.microsoft.com/office/drawing/2014/main" val="20002"/>
                    </a:ext>
                  </a:extLst>
                </a:gridCol>
                <a:gridCol w="931993">
                  <a:extLst>
                    <a:ext uri="{9D8B030D-6E8A-4147-A177-3AD203B41FA5}">
                      <a16:colId xmlns:a16="http://schemas.microsoft.com/office/drawing/2014/main" val="20003"/>
                    </a:ext>
                  </a:extLst>
                </a:gridCol>
                <a:gridCol w="511707">
                  <a:extLst>
                    <a:ext uri="{9D8B030D-6E8A-4147-A177-3AD203B41FA5}">
                      <a16:colId xmlns:a16="http://schemas.microsoft.com/office/drawing/2014/main" val="20004"/>
                    </a:ext>
                  </a:extLst>
                </a:gridCol>
                <a:gridCol w="512321">
                  <a:extLst>
                    <a:ext uri="{9D8B030D-6E8A-4147-A177-3AD203B41FA5}">
                      <a16:colId xmlns:a16="http://schemas.microsoft.com/office/drawing/2014/main" val="20005"/>
                    </a:ext>
                  </a:extLst>
                </a:gridCol>
                <a:gridCol w="619080">
                  <a:extLst>
                    <a:ext uri="{9D8B030D-6E8A-4147-A177-3AD203B41FA5}">
                      <a16:colId xmlns:a16="http://schemas.microsoft.com/office/drawing/2014/main" val="20006"/>
                    </a:ext>
                  </a:extLst>
                </a:gridCol>
                <a:gridCol w="583492">
                  <a:extLst>
                    <a:ext uri="{9D8B030D-6E8A-4147-A177-3AD203B41FA5}">
                      <a16:colId xmlns:a16="http://schemas.microsoft.com/office/drawing/2014/main" val="20007"/>
                    </a:ext>
                  </a:extLst>
                </a:gridCol>
                <a:gridCol w="583492">
                  <a:extLst>
                    <a:ext uri="{9D8B030D-6E8A-4147-A177-3AD203B41FA5}">
                      <a16:colId xmlns:a16="http://schemas.microsoft.com/office/drawing/2014/main" val="3056559161"/>
                    </a:ext>
                  </a:extLst>
                </a:gridCol>
                <a:gridCol w="581651">
                  <a:extLst>
                    <a:ext uri="{9D8B030D-6E8A-4147-A177-3AD203B41FA5}">
                      <a16:colId xmlns:a16="http://schemas.microsoft.com/office/drawing/2014/main" val="20009"/>
                    </a:ext>
                  </a:extLst>
                </a:gridCol>
                <a:gridCol w="590241">
                  <a:extLst>
                    <a:ext uri="{9D8B030D-6E8A-4147-A177-3AD203B41FA5}">
                      <a16:colId xmlns:a16="http://schemas.microsoft.com/office/drawing/2014/main" val="20010"/>
                    </a:ext>
                  </a:extLst>
                </a:gridCol>
                <a:gridCol w="632577">
                  <a:extLst>
                    <a:ext uri="{9D8B030D-6E8A-4147-A177-3AD203B41FA5}">
                      <a16:colId xmlns:a16="http://schemas.microsoft.com/office/drawing/2014/main" val="20011"/>
                    </a:ext>
                  </a:extLst>
                </a:gridCol>
                <a:gridCol w="512321">
                  <a:extLst>
                    <a:ext uri="{9D8B030D-6E8A-4147-A177-3AD203B41FA5}">
                      <a16:colId xmlns:a16="http://schemas.microsoft.com/office/drawing/2014/main" val="20012"/>
                    </a:ext>
                  </a:extLst>
                </a:gridCol>
              </a:tblGrid>
              <a:tr h="304365">
                <a:tc gridSpan="4">
                  <a:txBody>
                    <a:bodyPr vert="horz" wrap="square"/>
                    <a:lstStyle/>
                    <a:p>
                      <a:pPr indent="0" algn="ctr">
                        <a:buNone/>
                      </a:pPr>
                      <a:r>
                        <a:rPr lang="zh-CN" sz="1200" b="1">
                          <a:solidFill>
                            <a:srgbClr val="FFFFFF"/>
                          </a:solidFill>
                          <a:latin typeface="微软雅黑" panose="020b0503020204020204" pitchFamily="34" charset="-122"/>
                          <a:ea typeface="微软雅黑" panose="020b0503020204020204" pitchFamily="34" charset="-122"/>
                        </a:rPr>
                        <a:t>核心管控事项</a:t>
                      </a:r>
                      <a:endParaRPr lang="zh-CN" altLang="en-US" sz="1200" b="1">
                        <a:solidFill>
                          <a:srgbClr val="FFFFFF"/>
                        </a:solidFill>
                        <a:latin typeface="微软雅黑" panose="020b0503020204020204" pitchFamily="34" charset="-122"/>
                        <a:ea typeface="微软雅黑" panose="020b0503020204020204" pitchFamily="34" charset="-122"/>
                      </a:endParaRPr>
                    </a:p>
                  </a:txBody>
                  <a:tcPr anchor="ctr">
                    <a:lnL w="1524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524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chemeClr val="accent4">
                        <a:lumMod val="75000"/>
                      </a:schemeClr>
                    </a:solidFill>
                  </a:tcPr>
                </a:tc>
                <a:tc hMerge="1">
                  <a:txBody>
                    <a:bodyPr vert="horz" wrap="square"/>
                    <a:lstStyle/>
                    <a:p>
                      <a:endParaRPr lang="zh-CN"/>
                    </a:p>
                  </a:txBody>
                  <a:tcPr>
                    <a:lnT w="1524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endParaRPr lang="zh-CN"/>
                    </a:p>
                  </a:txBody>
                  <a:tcPr>
                    <a:lnT w="1524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endParaRPr lang="zh-CN"/>
                    </a:p>
                  </a:txBody>
                  <a:tcPr>
                    <a:lnR w="6350" cap="flat" cmpd="sng">
                      <a:solidFill>
                        <a:srgbClr val="000000"/>
                      </a:solidFill>
                      <a:prstDash val="solid"/>
                      <a:headEnd type="none" w="med" len="med"/>
                      <a:tailEnd type="none" w="med" len="med"/>
                    </a:lnR>
                    <a:lnT w="1524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gridSpan="4">
                  <a:txBody>
                    <a:bodyPr vert="horz" wrap="square"/>
                    <a:lstStyle/>
                    <a:p>
                      <a:pPr indent="0" algn="ctr">
                        <a:buNone/>
                      </a:pPr>
                      <a:r>
                        <a:rPr lang="zh-CN" sz="1200" b="1">
                          <a:solidFill>
                            <a:srgbClr val="000000"/>
                          </a:solidFill>
                          <a:latin typeface="微软雅黑" panose="020b0503020204020204" pitchFamily="34" charset="-122"/>
                          <a:ea typeface="微软雅黑" panose="020b0503020204020204" pitchFamily="34" charset="-122"/>
                        </a:rPr>
                        <a:t>公司总部</a:t>
                      </a:r>
                      <a:endParaRPr lang="zh-CN" altLang="en-US" sz="1200" b="1">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DCE6F1"/>
                    </a:solidFill>
                  </a:tcPr>
                </a:tc>
                <a:tc hMerge="1">
                  <a:txBody>
                    <a:bodyPr vert="horz" wrap="square"/>
                    <a:lstStyle/>
                    <a:p>
                      <a:endParaRPr lang="zh-CN"/>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endParaRPr lang="zh-CN"/>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endParaRPr lang="zh-CN"/>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endParaRPr lang="zh-CN" altLang="en-US" sz="1200" b="1">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solidFill>
                      <a:srgbClr val="DCE6F1"/>
                    </a:solidFill>
                  </a:tcPr>
                </a:tc>
                <a:tc gridSpan="4">
                  <a:txBody>
                    <a:bodyPr vert="horz" wrap="square"/>
                    <a:lstStyle/>
                    <a:p>
                      <a:pPr indent="0" algn="ctr">
                        <a:buNone/>
                      </a:pPr>
                      <a:r>
                        <a:rPr lang="zh-CN" sz="1200" b="1">
                          <a:solidFill>
                            <a:srgbClr val="262626"/>
                          </a:solidFill>
                          <a:latin typeface="微软雅黑" panose="020b0503020204020204" pitchFamily="34" charset="-122"/>
                          <a:ea typeface="微软雅黑" panose="020b0503020204020204" pitchFamily="34" charset="-122"/>
                        </a:rPr>
                        <a:t>业务部门</a:t>
                      </a:r>
                      <a:endParaRPr lang="zh-CN" altLang="en-US" sz="1200" b="1">
                        <a:solidFill>
                          <a:srgbClr val="262626"/>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solidFill>
                      <a:srgbClr val="C5D9F1"/>
                    </a:solidFill>
                  </a:tcPr>
                </a:tc>
                <a:tc hMerge="1">
                  <a:txBody>
                    <a:bodyPr vert="horz" wrap="square"/>
                    <a:lstStyle/>
                    <a:p>
                      <a:endParaRPr lang="zh-CN"/>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endParaRPr lang="zh-CN"/>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endParaRPr lang="zh-CN"/>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extLst>
                  <a:ext uri="{0D108BD9-81ED-4DB2-BD59-A6C34878D82A}">
                    <a16:rowId xmlns:a16="http://schemas.microsoft.com/office/drawing/2014/main" val="10000"/>
                  </a:ext>
                </a:extLst>
              </a:tr>
              <a:tr h="608730">
                <a:tc>
                  <a:txBody>
                    <a:bodyPr vert="horz" wrap="square"/>
                    <a:lstStyle/>
                    <a:p>
                      <a:pPr indent="0" algn="ctr">
                        <a:buNone/>
                      </a:pPr>
                      <a:r>
                        <a:rPr lang="zh-CN" sz="1000" b="1">
                          <a:solidFill>
                            <a:srgbClr val="FFFFFF"/>
                          </a:solidFill>
                          <a:latin typeface="微软雅黑" panose="020b0503020204020204" pitchFamily="34" charset="-122"/>
                          <a:ea typeface="微软雅黑" panose="020b0503020204020204" pitchFamily="34" charset="-122"/>
                          <a:cs typeface="微软雅黑" pitchFamily="34" charset="-122"/>
                        </a:rPr>
                        <a:t>业务/职能</a:t>
                      </a:r>
                      <a:endParaRPr lang="zh-CN" altLang="en-US" sz="1000" b="1">
                        <a:solidFill>
                          <a:srgbClr val="FFFFFF"/>
                        </a:solidFill>
                        <a:latin typeface="微软雅黑" panose="020b0503020204020204" pitchFamily="34" charset="-122"/>
                        <a:ea typeface="微软雅黑" panose="020b0503020204020204" pitchFamily="34" charset="-122"/>
                        <a:cs typeface="微软雅黑" pitchFamily="34" charset="-122"/>
                      </a:endParaRPr>
                    </a:p>
                  </a:txBody>
                  <a:tcPr anchor="ctr">
                    <a:lnL w="1524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chemeClr val="accent4">
                        <a:lumMod val="75000"/>
                      </a:schemeClr>
                    </a:solidFill>
                  </a:tcPr>
                </a:tc>
                <a:tc>
                  <a:txBody>
                    <a:bodyPr vert="horz" wrap="square"/>
                    <a:lstStyle/>
                    <a:p>
                      <a:pPr indent="0" algn="ctr">
                        <a:buNone/>
                      </a:pPr>
                      <a:r>
                        <a:rPr lang="zh-CN" sz="1000" b="1">
                          <a:solidFill>
                            <a:srgbClr val="FFFFFF"/>
                          </a:solidFill>
                          <a:latin typeface="微软雅黑" panose="020b0503020204020204" pitchFamily="34" charset="-122"/>
                          <a:ea typeface="微软雅黑" panose="020b0503020204020204" pitchFamily="34" charset="-122"/>
                        </a:rPr>
                        <a:t>职能模块</a:t>
                      </a:r>
                      <a:endParaRPr lang="zh-CN" altLang="en-US" sz="1000" b="1">
                        <a:solidFill>
                          <a:srgbClr val="FFFFFF"/>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solidFill>
                      <a:schemeClr val="accent4">
                        <a:lumMod val="75000"/>
                      </a:schemeClr>
                    </a:solidFill>
                  </a:tcPr>
                </a:tc>
                <a:tc>
                  <a:txBody>
                    <a:bodyPr vert="horz" wrap="square"/>
                    <a:lstStyle/>
                    <a:p>
                      <a:pPr indent="0" algn="ctr">
                        <a:buNone/>
                      </a:pPr>
                      <a:r>
                        <a:rPr lang="zh-CN" sz="1000" b="1">
                          <a:solidFill>
                            <a:srgbClr val="FFFFFF"/>
                          </a:solidFill>
                          <a:latin typeface="微软雅黑" panose="020b0503020204020204" pitchFamily="34" charset="-122"/>
                          <a:ea typeface="微软雅黑" panose="020b0503020204020204" pitchFamily="34" charset="-122"/>
                        </a:rPr>
                        <a:t>事项描述</a:t>
                      </a:r>
                      <a:endParaRPr lang="zh-CN" altLang="en-US" sz="1000" b="1">
                        <a:solidFill>
                          <a:srgbClr val="FFFFFF"/>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solidFill>
                      <a:schemeClr val="accent4">
                        <a:lumMod val="75000"/>
                      </a:schemeClr>
                    </a:solidFill>
                  </a:tcPr>
                </a:tc>
                <a:tc>
                  <a:txBody>
                    <a:bodyPr vert="horz" wrap="square"/>
                    <a:lstStyle/>
                    <a:p>
                      <a:pPr indent="0" algn="ctr">
                        <a:buNone/>
                      </a:pPr>
                      <a:r>
                        <a:rPr lang="zh-CN" sz="1000" b="1">
                          <a:solidFill>
                            <a:srgbClr val="FFFFFF"/>
                          </a:solidFill>
                          <a:latin typeface="微软雅黑" panose="020b0503020204020204" pitchFamily="34" charset="-122"/>
                          <a:ea typeface="微软雅黑" panose="020b0503020204020204" pitchFamily="34" charset="-122"/>
                        </a:rPr>
                        <a:t>公司层级</a:t>
                      </a:r>
                      <a:endParaRPr lang="zh-CN" altLang="en-US" sz="1000" b="1">
                        <a:solidFill>
                          <a:srgbClr val="FFFFFF"/>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solidFill>
                      <a:schemeClr val="accent4">
                        <a:lumMod val="75000"/>
                      </a:schemeClr>
                    </a:solidFill>
                  </a:tcPr>
                </a:tc>
                <a:tc>
                  <a:txBody>
                    <a:bodyPr vert="horz" wrap="square"/>
                    <a:lstStyle/>
                    <a:p>
                      <a:pPr indent="0">
                        <a:buNone/>
                      </a:pPr>
                      <a:r>
                        <a:rPr lang="zh-CN" sz="1000" b="1">
                          <a:solidFill>
                            <a:srgbClr val="000000"/>
                          </a:solidFill>
                          <a:latin typeface="微软雅黑" panose="020b0503020204020204" pitchFamily="34" charset="-122"/>
                          <a:ea typeface="微软雅黑" panose="020b0503020204020204" pitchFamily="34" charset="-122"/>
                          <a:cs typeface="微软雅黑" pitchFamily="34" charset="-122"/>
                        </a:rPr>
                        <a:t>集团EMT</a:t>
                      </a:r>
                      <a:endParaRPr lang="zh-CN" altLang="en-US" sz="1000" b="1">
                        <a:solidFill>
                          <a:srgbClr val="000000"/>
                        </a:solidFill>
                        <a:latin typeface="微软雅黑" panose="020b0503020204020204" pitchFamily="34" charset="-122"/>
                        <a:ea typeface="微软雅黑" panose="020b0503020204020204" pitchFamily="34" charset="-122"/>
                        <a:cs typeface="微软雅黑"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DCE6F1"/>
                    </a:solidFill>
                  </a:tcPr>
                </a:tc>
                <a:tc>
                  <a:txBody>
                    <a:bodyPr vert="horz" wrap="square"/>
                    <a:lstStyle/>
                    <a:p>
                      <a:pPr indent="0">
                        <a:buNone/>
                      </a:pPr>
                      <a:r>
                        <a:rPr lang="zh-CN" sz="1000" b="1">
                          <a:solidFill>
                            <a:srgbClr val="000000"/>
                          </a:solidFill>
                          <a:latin typeface="微软雅黑" panose="020b0503020204020204" pitchFamily="34" charset="-122"/>
                          <a:ea typeface="微软雅黑" panose="020b0503020204020204" pitchFamily="34" charset="-122"/>
                        </a:rPr>
                        <a:t>总裁办公室</a:t>
                      </a:r>
                      <a:endParaRPr lang="zh-CN" altLang="en-US" sz="1000" b="1">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DCE6F1"/>
                    </a:solidFill>
                  </a:tcPr>
                </a:tc>
                <a:tc>
                  <a:txBody>
                    <a:bodyPr vert="horz" wrap="square"/>
                    <a:lstStyle/>
                    <a:p>
                      <a:pPr indent="0">
                        <a:buNone/>
                      </a:pPr>
                      <a:r>
                        <a:rPr lang="zh-CN" sz="1000" b="1">
                          <a:solidFill>
                            <a:srgbClr val="000000"/>
                          </a:solidFill>
                          <a:latin typeface="微软雅黑" panose="020b0503020204020204" pitchFamily="34" charset="-122"/>
                          <a:ea typeface="微软雅黑" panose="020b0503020204020204" pitchFamily="34" charset="-122"/>
                        </a:rPr>
                        <a:t>人力资源部</a:t>
                      </a:r>
                      <a:endParaRPr lang="zh-CN" altLang="en-US" sz="1000" b="1">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DCE6F1"/>
                    </a:solidFill>
                  </a:tcPr>
                </a:tc>
                <a:tc>
                  <a:txBody>
                    <a:bodyPr vert="horz" wrap="square"/>
                    <a:lstStyle/>
                    <a:p>
                      <a:pPr indent="0">
                        <a:buNone/>
                      </a:pPr>
                      <a:r>
                        <a:rPr lang="zh-CN" sz="1000" b="1">
                          <a:solidFill>
                            <a:srgbClr val="000000"/>
                          </a:solidFill>
                          <a:latin typeface="微软雅黑" panose="020b0503020204020204" pitchFamily="34" charset="-122"/>
                          <a:ea typeface="微软雅黑" panose="020b0503020204020204" pitchFamily="34" charset="-122"/>
                        </a:rPr>
                        <a:t>财务中心</a:t>
                      </a:r>
                      <a:endParaRPr lang="zh-CN" altLang="en-US" sz="1000" b="1">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DCE6F1"/>
                    </a:solidFill>
                  </a:tcPr>
                </a:tc>
                <a:tc>
                  <a:txBody>
                    <a:bodyPr vert="horz" wrap="square"/>
                    <a:lstStyle/>
                    <a:p>
                      <a:pPr indent="0">
                        <a:buNone/>
                      </a:pPr>
                      <a:r>
                        <a:rPr lang="zh-CN" altLang="en-US" sz="1000" b="1">
                          <a:solidFill>
                            <a:srgbClr val="000000"/>
                          </a:solidFill>
                          <a:latin typeface="微软雅黑" panose="020b0503020204020204" pitchFamily="34" charset="-122"/>
                          <a:ea typeface="微软雅黑" panose="020b0503020204020204" pitchFamily="34" charset="-122"/>
                        </a:rPr>
                        <a:t>运营管理部</a:t>
                      </a: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solidFill>
                      <a:srgbClr val="DCE6F1"/>
                    </a:solidFill>
                  </a:tcPr>
                </a:tc>
                <a:tc>
                  <a:txBody>
                    <a:bodyPr vert="horz" wrap="square"/>
                    <a:lstStyle/>
                    <a:p>
                      <a:pPr indent="0">
                        <a:buNone/>
                      </a:pPr>
                      <a:r>
                        <a:rPr lang="en-US" sz="1000" b="1">
                          <a:solidFill>
                            <a:srgbClr val="262626"/>
                          </a:solidFill>
                          <a:latin typeface="微软雅黑" panose="020b0503020204020204" pitchFamily="34" charset="-122"/>
                          <a:ea typeface="微软雅黑" panose="020b0503020204020204" pitchFamily="34" charset="-122"/>
                        </a:rPr>
                        <a:t>BG/BU EMT</a:t>
                      </a:r>
                      <a:endParaRPr lang="en-US" altLang="en-US" sz="1000" b="1">
                        <a:solidFill>
                          <a:srgbClr val="262626"/>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solidFill>
                      <a:srgbClr val="C5D9F1"/>
                    </a:solidFill>
                  </a:tcPr>
                </a:tc>
                <a:tc>
                  <a:txBody>
                    <a:bodyPr vert="horz" wrap="square"/>
                    <a:lstStyle/>
                    <a:p>
                      <a:pPr indent="0">
                        <a:buNone/>
                      </a:pPr>
                      <a:r>
                        <a:rPr lang="zh-CN" sz="1000" b="1">
                          <a:solidFill>
                            <a:srgbClr val="262626"/>
                          </a:solidFill>
                          <a:latin typeface="微软雅黑" panose="020b0503020204020204" pitchFamily="34" charset="-122"/>
                          <a:ea typeface="微软雅黑" panose="020b0503020204020204" pitchFamily="34" charset="-122"/>
                        </a:rPr>
                        <a:t>人力资源部</a:t>
                      </a:r>
                      <a:endParaRPr lang="zh-CN" altLang="en-US" sz="1000" b="1">
                        <a:solidFill>
                          <a:srgbClr val="262626"/>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C5D9F1"/>
                    </a:solidFill>
                  </a:tcPr>
                </a:tc>
                <a:tc>
                  <a:txBody>
                    <a:bodyPr vert="horz" wrap="square"/>
                    <a:lstStyle/>
                    <a:p>
                      <a:pPr indent="0">
                        <a:buNone/>
                      </a:pPr>
                      <a:r>
                        <a:rPr lang="zh-CN" sz="1000" b="1">
                          <a:solidFill>
                            <a:srgbClr val="262626"/>
                          </a:solidFill>
                          <a:latin typeface="微软雅黑" panose="020b0503020204020204" pitchFamily="34" charset="-122"/>
                          <a:ea typeface="微软雅黑" panose="020b0503020204020204" pitchFamily="34" charset="-122"/>
                        </a:rPr>
                        <a:t>财务部</a:t>
                      </a:r>
                      <a:endParaRPr lang="zh-CN" altLang="en-US" sz="1000" b="1">
                        <a:solidFill>
                          <a:srgbClr val="262626"/>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C5D9F1"/>
                    </a:solidFill>
                  </a:tcPr>
                </a:tc>
                <a:tc>
                  <a:txBody>
                    <a:bodyPr vert="horz" wrap="square"/>
                    <a:lstStyle/>
                    <a:p>
                      <a:pPr indent="0">
                        <a:buNone/>
                      </a:pPr>
                      <a:r>
                        <a:rPr lang="zh-CN" sz="1000" b="1">
                          <a:solidFill>
                            <a:srgbClr val="262626"/>
                          </a:solidFill>
                          <a:latin typeface="微软雅黑" panose="020b0503020204020204" pitchFamily="34" charset="-122"/>
                          <a:ea typeface="微软雅黑" panose="020b0503020204020204" pitchFamily="34" charset="-122"/>
                        </a:rPr>
                        <a:t>运营管理部</a:t>
                      </a:r>
                      <a:endParaRPr lang="zh-CN" altLang="en-US" sz="1000" b="1">
                        <a:solidFill>
                          <a:srgbClr val="262626"/>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C5D9F1"/>
                    </a:solidFill>
                  </a:tcPr>
                </a:tc>
                <a:extLst>
                  <a:ext uri="{0D108BD9-81ED-4DB2-BD59-A6C34878D82A}">
                    <a16:rowId xmlns:a16="http://schemas.microsoft.com/office/drawing/2014/main" val="10001"/>
                  </a:ext>
                </a:extLst>
              </a:tr>
              <a:tr h="270547">
                <a:tc rowSpan="14">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人力资源管理</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10">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人力资源规划</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524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人力资源战略规划与年度工作计划</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lgn="ctr">
                      <a:solidFill>
                        <a:srgbClr val="000000"/>
                      </a:solidFill>
                      <a:prstDash val="solid"/>
                      <a:round/>
                      <a:headEnd type="none" w="med" len="med"/>
                      <a:tailEnd type="none" w="med" len="med"/>
                    </a:lnR>
                    <a:lnT w="15240" cap="flat" cmpd="sng">
                      <a:solidFill>
                        <a:srgbClr val="000000"/>
                      </a:solidFill>
                      <a:prstDash val="soli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524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r>
                        <a:rPr lang="en-US" altLang="zh-CN" sz="1000" b="0">
                          <a:solidFill>
                            <a:srgbClr val="000000"/>
                          </a:solidFill>
                          <a:latin typeface="微软雅黑" panose="020b0503020204020204" pitchFamily="34" charset="-122"/>
                          <a:ea typeface="微软雅黑" panose="020b0503020204020204" pitchFamily="34" charset="-122"/>
                        </a:rPr>
                        <a:t>+</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BG/BU</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C2</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C3</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C1</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vMerge="1">
                  <a:txBody>
                    <a:bodyPr vert="horz" wrap="square"/>
                    <a:lstStyle/>
                    <a:p>
                      <a:endParaRPr lang="zh-CN"/>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rowSpan="2">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人力资源体系及制度</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524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BG/BU</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C2</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C1</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vMerge="1">
                  <a:txBody>
                    <a:bodyPr vert="horz" wrap="square"/>
                    <a:lstStyle/>
                    <a:p>
                      <a:endParaRPr lang="zh-CN"/>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rowSpan="2">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年度人工成本预算</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524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r>
                        <a:rPr lang="en-US" altLang="zh-CN" sz="1000" b="0">
                          <a:solidFill>
                            <a:srgbClr val="000000"/>
                          </a:solidFill>
                          <a:latin typeface="微软雅黑" panose="020b0503020204020204" pitchFamily="34" charset="-122"/>
                          <a:ea typeface="微软雅黑" panose="020b0503020204020204" pitchFamily="34" charset="-122"/>
                        </a:rPr>
                        <a:t>+</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altLang="zh-CN"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BG/BU</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C2</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C1</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vMerge="1">
                  <a:txBody>
                    <a:bodyPr vert="horz" wrap="square"/>
                    <a:lstStyle/>
                    <a:p>
                      <a:endParaRPr lang="zh-CN"/>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rowSpan="2">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预算执行监控与偏差分析</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524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BG/BU</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C1</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vMerge="1">
                  <a:txBody>
                    <a:bodyPr vert="horz" wrap="square"/>
                    <a:lstStyle/>
                    <a:p>
                      <a:endParaRPr lang="zh-CN"/>
                    </a:p>
                  </a:txBody>
                  <a:tcP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rowSpan="2">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年度预算调整</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524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vMerge="1">
                  <a:txBody>
                    <a:bodyPr vert="horz" wrap="square"/>
                    <a:lstStyle/>
                    <a:p>
                      <a:endParaRPr lang="zh-CN"/>
                    </a:p>
                  </a:txBody>
                  <a:tcPr>
                    <a:lnL w="6350" cap="flat" cmpd="sng">
                      <a:solidFill>
                        <a:srgbClr val="000000"/>
                      </a:solidFill>
                      <a:prstDash val="solid"/>
                      <a:headEnd type="none" w="med" len="med"/>
                      <a:tailEnd type="none" w="med" len="med"/>
                    </a:lnL>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BG/BU</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C2</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C1</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tcPr>
                </a:tc>
                <a:tc rowSpan="4">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组织管理</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组织架构设置与调整</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FFFFFF"/>
                    </a:solid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职级体系设置与调整</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FFFFFF"/>
                    </a:solid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1524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rowSpan="2">
                  <a:txBody>
                    <a:bodyPr vert="horz" wrap="square"/>
                    <a:lstStyle/>
                    <a:p>
                      <a:pPr indent="0">
                        <a:buNone/>
                      </a:pPr>
                      <a:r>
                        <a:rPr lang="zh-CN" sz="1000" b="0">
                          <a:solidFill>
                            <a:srgbClr val="000000"/>
                          </a:solidFill>
                          <a:latin typeface="微软雅黑" panose="020b0503020204020204" pitchFamily="34" charset="-122"/>
                          <a:ea typeface="微软雅黑" panose="020b0503020204020204" pitchFamily="34" charset="-122"/>
                        </a:rPr>
                        <a:t>三定工作（定岗、定编、定责）</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solidFill>
                      <a:srgbClr val="FFFFFF"/>
                    </a:solidFill>
                  </a:tcPr>
                </a:tc>
                <a:tc>
                  <a:txBody>
                    <a:bodyPr vert="horz" wrap="square"/>
                    <a:lstStyle/>
                    <a:p>
                      <a:pPr indent="0" algn="ctr">
                        <a:buNone/>
                      </a:pPr>
                      <a:r>
                        <a:rPr lang="zh-CN" sz="1000" b="0">
                          <a:solidFill>
                            <a:srgbClr val="000000"/>
                          </a:solidFill>
                          <a:latin typeface="微软雅黑" panose="020b0503020204020204" pitchFamily="34" charset="-122"/>
                          <a:ea typeface="微软雅黑" panose="020b0503020204020204" pitchFamily="34" charset="-122"/>
                        </a:rPr>
                        <a:t>公司总部</a:t>
                      </a:r>
                      <a:endParaRPr lang="zh-CN"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524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270547">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vMerge="1">
                  <a:txBody>
                    <a:bodyPr vert="horz" wrap="square"/>
                    <a:lstStyle/>
                    <a:p>
                      <a:endParaRPr lang="zh-CN"/>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vMerge="1">
                  <a:txBody>
                    <a:bodyPr vert="horz" wrap="square"/>
                    <a:lstStyle/>
                    <a:p>
                      <a:endParaRPr lang="zh-CN"/>
                    </a:p>
                  </a:txBody>
                  <a:tcPr>
                    <a:lnL w="6350" cap="flat" cmpd="sng">
                      <a:solidFill>
                        <a:srgbClr val="000000"/>
                      </a:solidFill>
                      <a:prstDash val="solid"/>
                      <a:headEnd type="none" w="med" len="med"/>
                      <a:tailEnd type="none" w="med" len="med"/>
                    </a:lnL>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BG/BU</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A</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C2</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C1</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lgn="ctr">
                      <a:solidFill>
                        <a:srgbClr val="000000"/>
                      </a:solidFill>
                      <a:prstDash val="solid"/>
                      <a:round/>
                      <a:headEnd type="none" w="med" len="med"/>
                      <a:tailEnd type="none" w="med" len="med"/>
                    </a:lnL>
                    <a:lnR w="6350" cap="flat" cmpd="sng">
                      <a:solidFill>
                        <a:srgbClr val="000000"/>
                      </a:solidFill>
                      <a:prstDash val="solid"/>
                      <a:headEnd type="none" w="med" len="med"/>
                      <a:tailEnd type="none" w="med" len="med"/>
                    </a:lnR>
                    <a:lnT w="6350" cap="flat" cmpd="sng" algn="ctr">
                      <a:solidFill>
                        <a:srgbClr val="000000"/>
                      </a:solidFill>
                      <a:prstDash val="solid"/>
                      <a:roun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R</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S</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000" b="0">
                          <a:solidFill>
                            <a:srgbClr val="000000"/>
                          </a:solidFill>
                          <a:latin typeface="微软雅黑" panose="020b0503020204020204" pitchFamily="34" charset="-122"/>
                          <a:ea typeface="微软雅黑" panose="020b0503020204020204" pitchFamily="34" charset="-122"/>
                        </a:rPr>
                        <a:t>I</a:t>
                      </a:r>
                      <a:endParaRPr lang="en-US" altLang="en-US" sz="1000" b="0">
                        <a:solidFill>
                          <a:srgbClr val="000000"/>
                        </a:solidFill>
                        <a:latin typeface="微软雅黑" panose="020b0503020204020204" pitchFamily="34" charset="-122"/>
                        <a:ea typeface="微软雅黑" panose="020b0503020204020204" pitchFamily="34" charset="-122"/>
                      </a:endParaRPr>
                    </a:p>
                  </a:txBody>
                  <a:tcPr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bl>
          </a:graphicData>
        </a:graphic>
      </p:graphicFrame>
      <p:sp>
        <p:nvSpPr>
          <p:cNvPr id="28" name="Rectangle 27"/>
          <p:cNvSpPr/>
          <p:nvPr/>
        </p:nvSpPr>
        <p:spPr bwMode="auto">
          <a:xfrm rot="19954005">
            <a:off x="8294068" y="5661859"/>
            <a:ext cx="785464" cy="285827"/>
          </a:xfrm>
          <a:prstGeom prst="rect">
            <a:avLst/>
          </a:prstGeom>
          <a:solidFill>
            <a:srgbClr val="C00000"/>
          </a:solidFill>
          <a:ln w="9525" cap="flat" cmpd="sng" algn="ctr">
            <a:solidFill>
              <a:srgbClr val="C00000"/>
            </a:solidFill>
            <a:prstDash val="solid"/>
            <a:round/>
            <a:headEnd type="none" w="med" len="med"/>
            <a:tailEnd type="none" w="med" len="med"/>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lang="zh-CN" altLang="en-US" sz="1800" b="1">
                <a:solidFill>
                  <a:schemeClr val="bg1"/>
                </a:solidFill>
                <a:latin typeface="微软雅黑" panose="020b0503020204020204" pitchFamily="34" charset="-122"/>
                <a:ea typeface="微软雅黑" panose="020b0503020204020204" pitchFamily="34" charset="-122"/>
              </a:rPr>
              <a:t>示例</a:t>
            </a:r>
          </a:p>
        </p:txBody>
      </p:sp>
    </p:spTree>
    <p:extLst>
      <p:ext uri="{BB962C8B-B14F-4D97-AF65-F5344CB8AC3E}">
        <p14:creationId xmlns:p14="http://schemas.microsoft.com/office/powerpoint/2010/main" val="2717385805"/>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a:extLst>
              <a:ext uri="{FF2B5EF4-FFF2-40B4-BE49-F238E27FC236}">
                <a16:creationId xmlns:a16="http://schemas.microsoft.com/office/drawing/2014/main" id="{E9395271-1B0D-4756-806B-FBD88B46B3AF}"/>
              </a:ext>
            </a:extLst>
          </p:cNvPr>
          <p:cNvSpPr>
            <a:spLocks noGrp="1"/>
          </p:cNvSpPr>
          <p:nvPr>
            <p:ph type="title"/>
          </p:nvPr>
        </p:nvSpPr>
        <p:spPr/>
        <p:txBody>
          <a:bodyPr/>
          <a:lstStyle/>
          <a:p>
            <a:r>
              <a:rPr lang="zh-CN" altLang="en-US" b="1"/>
              <a:t>目录</a:t>
            </a:r>
          </a:p>
        </p:txBody>
      </p:sp>
      <p:sp>
        <p:nvSpPr>
          <p:cNvPr id="4" name="Rectangle 3">
            <a:extLst>
              <a:ext uri="{FF2B5EF4-FFF2-40B4-BE49-F238E27FC236}">
                <a16:creationId xmlns:a16="http://schemas.microsoft.com/office/drawing/2014/main" id="{C81E7DC2-0C46-47CE-B363-71131BE8A605}"/>
              </a:ext>
            </a:extLst>
          </p:cNvPr>
          <p:cNvSpPr/>
          <p:nvPr/>
        </p:nvSpPr>
        <p:spPr bwMode="auto">
          <a:xfrm>
            <a:off x="1331640" y="2204864"/>
            <a:ext cx="6480720" cy="648072"/>
          </a:xfrm>
          <a:prstGeom prst="rect">
            <a:avLst/>
          </a:prstGeom>
          <a:solidFill>
            <a:schemeClr val="bg1">
              <a:lumMod val="85000"/>
            </a:schemeClr>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Microsoft YaHei UI" panose="020b0503020204020204" pitchFamily="34" charset="-122"/>
                <a:ea typeface="Microsoft YaHei UI" panose="020b0503020204020204" pitchFamily="34" charset="-122"/>
              </a:rPr>
              <a:t>一、</a:t>
            </a:r>
            <a:r>
              <a:rPr lang="en-US" altLang="zh-CN" sz="2000" b="1">
                <a:solidFill>
                  <a:schemeClr val="bg1"/>
                </a:solidFill>
                <a:latin typeface="Microsoft YaHei UI" panose="020b0503020204020204" pitchFamily="34" charset="-122"/>
                <a:ea typeface="Microsoft YaHei UI" panose="020b0503020204020204" pitchFamily="34" charset="-122"/>
              </a:rPr>
              <a:t>RASCI</a:t>
            </a:r>
            <a:r>
              <a:rPr lang="zh-CN" altLang="en-US" sz="2000" b="1">
                <a:solidFill>
                  <a:schemeClr val="bg1"/>
                </a:solidFill>
                <a:latin typeface="Microsoft YaHei UI" panose="020b0503020204020204" pitchFamily="34" charset="-122"/>
                <a:ea typeface="Microsoft YaHei UI" panose="020b0503020204020204" pitchFamily="34" charset="-122"/>
              </a:rPr>
              <a:t>工具介绍</a:t>
            </a:r>
            <a:endParaRPr lang="en-US" altLang="zh-CN" sz="2000" b="1">
              <a:solidFill>
                <a:schemeClr val="bg1"/>
              </a:solidFill>
              <a:latin typeface="Microsoft YaHei UI" panose="020b0503020204020204" pitchFamily="34" charset="-122"/>
              <a:ea typeface="Microsoft YaHei UI" panose="020b0503020204020204" pitchFamily="34" charset="-122"/>
            </a:endParaRPr>
          </a:p>
        </p:txBody>
      </p:sp>
      <p:sp>
        <p:nvSpPr>
          <p:cNvPr id="5" name="Rectangle 4">
            <a:extLst>
              <a:ext uri="{FF2B5EF4-FFF2-40B4-BE49-F238E27FC236}">
                <a16:creationId xmlns:a16="http://schemas.microsoft.com/office/drawing/2014/main" id="{18D52C87-E352-4DD5-B81D-3E330E71D2F8}"/>
              </a:ext>
            </a:extLst>
          </p:cNvPr>
          <p:cNvSpPr/>
          <p:nvPr/>
        </p:nvSpPr>
        <p:spPr bwMode="auto">
          <a:xfrm>
            <a:off x="1331640" y="3315118"/>
            <a:ext cx="6480720" cy="648072"/>
          </a:xfrm>
          <a:prstGeom prst="rect">
            <a:avLst/>
          </a:prstGeom>
          <a:solidFill>
            <a:srgbClr val="002B7D"/>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bg1"/>
                </a:solidFill>
                <a:latin typeface="Microsoft YaHei UI" panose="020b0503020204020204" pitchFamily="34" charset="-122"/>
                <a:ea typeface="Microsoft YaHei UI" panose="020b0503020204020204" pitchFamily="34" charset="-122"/>
              </a:rPr>
              <a:t>二、集团管控方法介绍</a:t>
            </a:r>
            <a:endParaRPr lang="en-US" altLang="zh-CN" sz="2000" b="1">
              <a:solidFill>
                <a:schemeClr val="bg1"/>
              </a:solidFill>
              <a:latin typeface="Microsoft YaHei UI" panose="020b0503020204020204" pitchFamily="34" charset="-122"/>
              <a:ea typeface="Microsoft YaHei UI" panose="020b0503020204020204" pitchFamily="34" charset="-122"/>
            </a:endParaRPr>
          </a:p>
        </p:txBody>
      </p:sp>
    </p:spTree>
    <p:extLst>
      <p:ext uri="{BB962C8B-B14F-4D97-AF65-F5344CB8AC3E}">
        <p14:creationId xmlns:p14="http://schemas.microsoft.com/office/powerpoint/2010/main" val="382768306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b="1"/>
              <a:t>集团管控要重点把握“总部定位”、“管控模式”、“组织架构”以及“核决权限“的问题</a:t>
            </a:r>
          </a:p>
        </p:txBody>
      </p:sp>
      <p:grpSp>
        <p:nvGrpSpPr>
          <p:cNvPr id="50" name="Group 49"/>
          <p:cNvGrpSpPr/>
          <p:nvPr/>
        </p:nvGrpSpPr>
        <p:grpSpPr>
          <a:xfrm>
            <a:off x="1363756" y="1700808"/>
            <a:ext cx="3384376" cy="3842558"/>
            <a:chOff x="1187624" y="1463040"/>
            <a:chExt cx="3384376" cy="4630256"/>
          </a:xfrm>
        </p:grpSpPr>
        <p:grpSp>
          <p:nvGrpSpPr>
            <p:cNvPr id="51" name="Group 50"/>
            <p:cNvGrpSpPr/>
            <p:nvPr/>
          </p:nvGrpSpPr>
          <p:grpSpPr>
            <a:xfrm>
              <a:off x="1187624" y="1463040"/>
              <a:ext cx="3384376" cy="4630256"/>
              <a:chOff x="1187624" y="1463040"/>
              <a:chExt cx="3384376" cy="4176464"/>
            </a:xfrm>
          </p:grpSpPr>
          <p:sp>
            <p:nvSpPr>
              <p:cNvPr id="55" name="Isosceles Triangle 54"/>
              <p:cNvSpPr/>
              <p:nvPr/>
            </p:nvSpPr>
            <p:spPr bwMode="auto">
              <a:xfrm>
                <a:off x="1187624" y="1463040"/>
                <a:ext cx="3384376" cy="4176464"/>
              </a:xfrm>
              <a:prstGeom prst="triangle">
                <a:avLst/>
              </a:prstGeom>
              <a:solidFill>
                <a:srgbClr val="C00000"/>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0" fontAlgn="base" latinLnBrk="0" hangingPunct="0">
                  <a:lnSpc>
                    <a:spcPct val="100000"/>
                  </a:lnSpc>
                  <a:spcBef>
                    <a:spcPct val="0"/>
                  </a:spcBef>
                  <a:spcAft>
                    <a:spcPct val="0"/>
                  </a:spcAft>
                  <a:buClrTx/>
                  <a:buSzTx/>
                  <a:buFontTx/>
                  <a:buNone/>
                </a:pPr>
                <a:endParaRPr kumimoji="0" lang="zh-CN" altLang="en-US" sz="2400" b="0" i="0" u="none" strike="noStrike" cap="none" normalizeH="0" baseline="0">
                  <a:ln>
                    <a:noFill/>
                  </a:ln>
                  <a:solidFill>
                    <a:schemeClr val="tx1"/>
                  </a:solidFill>
                  <a:effectLst/>
                  <a:latin typeface="Arial"/>
                  <a:ea typeface="ＭＳ Ｐゴシック" pitchFamily="108" charset="-128"/>
                </a:endParaRPr>
              </a:p>
            </p:txBody>
          </p:sp>
          <p:cxnSp>
            <p:nvCxnSpPr>
              <p:cNvPr id="56" name="Straight Connector 55"/>
              <p:cNvCxnSpPr/>
              <p:nvPr/>
            </p:nvCxnSpPr>
            <p:spPr bwMode="auto">
              <a:xfrm>
                <a:off x="2267744" y="2924944"/>
                <a:ext cx="1224136" cy="0"/>
              </a:xfrm>
              <a:prstGeom prst="line">
                <a:avLst/>
              </a:prstGeom>
              <a:solidFill>
                <a:schemeClr val="accent1"/>
              </a:solidFill>
              <a:ln w="28575" cap="flat" cmpd="sng" algn="ctr">
                <a:solidFill>
                  <a:schemeClr val="bg1"/>
                </a:solidFill>
                <a:prstDash val="solid"/>
                <a:round/>
                <a:headEnd type="none" w="med" len="med"/>
                <a:tailEnd type="none" w="med" len="med"/>
              </a:ln>
              <a:effectLst/>
            </p:spPr>
          </p:cxnSp>
          <p:cxnSp>
            <p:nvCxnSpPr>
              <p:cNvPr id="57" name="Straight Connector 56"/>
              <p:cNvCxnSpPr/>
              <p:nvPr/>
            </p:nvCxnSpPr>
            <p:spPr bwMode="auto">
              <a:xfrm>
                <a:off x="1979912" y="3654467"/>
                <a:ext cx="1800000" cy="0"/>
              </a:xfrm>
              <a:prstGeom prst="line">
                <a:avLst/>
              </a:prstGeom>
              <a:solidFill>
                <a:schemeClr val="accent1"/>
              </a:solidFill>
              <a:ln w="28575" cap="flat" cmpd="sng" algn="ctr">
                <a:solidFill>
                  <a:schemeClr val="bg1"/>
                </a:solidFill>
                <a:prstDash val="solid"/>
                <a:round/>
                <a:headEnd type="none" w="med" len="med"/>
                <a:tailEnd type="none" w="med" len="med"/>
              </a:ln>
              <a:effectLst/>
            </p:spPr>
          </p:cxnSp>
        </p:grpSp>
        <p:sp>
          <p:nvSpPr>
            <p:cNvPr id="52" name="TextBox 51"/>
            <p:cNvSpPr txBox="1"/>
            <p:nvPr/>
          </p:nvSpPr>
          <p:spPr>
            <a:xfrm>
              <a:off x="2555776" y="2257334"/>
              <a:ext cx="648072" cy="704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latin typeface="微软雅黑" panose="020b0503020204020204" pitchFamily="34" charset="-122"/>
                  <a:ea typeface="微软雅黑" panose="020b0503020204020204" pitchFamily="34" charset="-122"/>
                </a:rPr>
                <a:t>战略规划</a:t>
              </a:r>
            </a:p>
          </p:txBody>
        </p:sp>
        <p:sp>
          <p:nvSpPr>
            <p:cNvPr id="53" name="TextBox 52"/>
            <p:cNvSpPr txBox="1"/>
            <p:nvPr/>
          </p:nvSpPr>
          <p:spPr>
            <a:xfrm>
              <a:off x="2263856" y="4066114"/>
              <a:ext cx="1296144" cy="39413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管控模式</a:t>
              </a:r>
            </a:p>
          </p:txBody>
        </p:sp>
        <p:sp>
          <p:nvSpPr>
            <p:cNvPr id="54" name="TextBox 53"/>
            <p:cNvSpPr txBox="1"/>
            <p:nvPr/>
          </p:nvSpPr>
          <p:spPr>
            <a:xfrm>
              <a:off x="2229415" y="3285192"/>
              <a:ext cx="1296144" cy="407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组织定位</a:t>
              </a:r>
            </a:p>
          </p:txBody>
        </p:sp>
      </p:grpSp>
      <p:sp>
        <p:nvSpPr>
          <p:cNvPr id="58" name="TextBox 57"/>
          <p:cNvSpPr txBox="1"/>
          <p:nvPr/>
        </p:nvSpPr>
        <p:spPr>
          <a:xfrm>
            <a:off x="356807" y="1058919"/>
            <a:ext cx="2408381"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微软雅黑" panose="020b0503020204020204" pitchFamily="34" charset="-122"/>
                <a:ea typeface="微软雅黑" panose="020b0503020204020204" pitchFamily="34" charset="-122"/>
              </a:rPr>
              <a:t>集团管控要点</a:t>
            </a:r>
          </a:p>
        </p:txBody>
      </p:sp>
      <p:sp>
        <p:nvSpPr>
          <p:cNvPr id="59" name="TextBox 58"/>
          <p:cNvSpPr txBox="1"/>
          <p:nvPr/>
        </p:nvSpPr>
        <p:spPr>
          <a:xfrm>
            <a:off x="3956044" y="2002188"/>
            <a:ext cx="4032448" cy="7386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itchFamily="2" charset="2"/>
              <a:buChar char="Ø"/>
            </a:pPr>
            <a:r>
              <a:rPr lang="zh-CN" altLang="en-US" sz="1400">
                <a:solidFill>
                  <a:schemeClr val="tx1">
                    <a:lumMod val="50000"/>
                    <a:lumOff val="50000"/>
                  </a:schemeClr>
                </a:solidFill>
                <a:latin typeface="微软雅黑" panose="020b0503020204020204" pitchFamily="34" charset="-122"/>
                <a:ea typeface="微软雅黑" panose="020b0503020204020204" pitchFamily="34" charset="-122"/>
              </a:rPr>
              <a:t>应该投资那些业务？涉及哪些行业？</a:t>
            </a:r>
            <a:endParaRPr lang="en-US" altLang="zh-CN" sz="1400">
              <a:solidFill>
                <a:schemeClr val="tx1">
                  <a:lumMod val="50000"/>
                  <a:lumOff val="50000"/>
                </a:schemeClr>
              </a:solidFill>
              <a:latin typeface="微软雅黑" panose="020b0503020204020204" pitchFamily="34" charset="-122"/>
              <a:ea typeface="微软雅黑" panose="020b0503020204020204" pitchFamily="34" charset="-122"/>
            </a:endParaRPr>
          </a:p>
          <a:p>
            <a:pPr marL="285750" indent="-285750">
              <a:buFont typeface="Wingdings" pitchFamily="2" charset="2"/>
              <a:buChar char="Ø"/>
            </a:pPr>
            <a:r>
              <a:rPr lang="zh-CN" altLang="en-US" sz="1400">
                <a:solidFill>
                  <a:schemeClr val="tx1">
                    <a:lumMod val="50000"/>
                    <a:lumOff val="50000"/>
                  </a:schemeClr>
                </a:solidFill>
                <a:latin typeface="微软雅黑" panose="020b0503020204020204" pitchFamily="34" charset="-122"/>
                <a:ea typeface="微软雅黑" panose="020b0503020204020204" pitchFamily="34" charset="-122"/>
              </a:rPr>
              <a:t>怎样使投资更有价值？</a:t>
            </a:r>
            <a:endParaRPr lang="en-US" altLang="zh-CN" sz="1400">
              <a:solidFill>
                <a:schemeClr val="tx1">
                  <a:lumMod val="50000"/>
                  <a:lumOff val="50000"/>
                </a:schemeClr>
              </a:solidFill>
              <a:latin typeface="微软雅黑" panose="020b0503020204020204" pitchFamily="34" charset="-122"/>
              <a:ea typeface="微软雅黑" panose="020b0503020204020204" pitchFamily="34" charset="-122"/>
            </a:endParaRPr>
          </a:p>
          <a:p>
            <a:pPr marL="285750" indent="-285750">
              <a:buFont typeface="Wingdings" pitchFamily="2" charset="2"/>
              <a:buChar char="Ø"/>
            </a:pPr>
            <a:r>
              <a:rPr lang="zh-CN" altLang="en-US" sz="1400">
                <a:solidFill>
                  <a:schemeClr val="tx1">
                    <a:lumMod val="50000"/>
                    <a:lumOff val="50000"/>
                  </a:schemeClr>
                </a:solidFill>
                <a:latin typeface="微软雅黑" panose="020b0503020204020204" pitchFamily="34" charset="-122"/>
                <a:ea typeface="微软雅黑" panose="020b0503020204020204" pitchFamily="34" charset="-122"/>
              </a:rPr>
              <a:t>有哪些收入来源？</a:t>
            </a:r>
          </a:p>
        </p:txBody>
      </p:sp>
      <p:cxnSp>
        <p:nvCxnSpPr>
          <p:cNvPr id="60" name="Straight Connector 59"/>
          <p:cNvCxnSpPr/>
          <p:nvPr/>
        </p:nvCxnSpPr>
        <p:spPr bwMode="auto">
          <a:xfrm>
            <a:off x="1796044" y="4365104"/>
            <a:ext cx="2487924" cy="0"/>
          </a:xfrm>
          <a:prstGeom prst="line">
            <a:avLst/>
          </a:prstGeom>
          <a:solidFill>
            <a:schemeClr val="accent1"/>
          </a:solidFill>
          <a:ln w="28575" cap="flat" cmpd="sng" algn="ctr">
            <a:solidFill>
              <a:schemeClr val="bg1"/>
            </a:solidFill>
            <a:prstDash val="solid"/>
            <a:round/>
            <a:headEnd type="none" w="med" len="med"/>
            <a:tailEnd type="none" w="med" len="med"/>
          </a:ln>
          <a:effectLst/>
        </p:spPr>
      </p:cxnSp>
      <p:cxnSp>
        <p:nvCxnSpPr>
          <p:cNvPr id="61" name="Straight Connector 60"/>
          <p:cNvCxnSpPr/>
          <p:nvPr/>
        </p:nvCxnSpPr>
        <p:spPr bwMode="auto">
          <a:xfrm flipH="1">
            <a:off x="3103836" y="4368299"/>
            <a:ext cx="0" cy="1178262"/>
          </a:xfrm>
          <a:prstGeom prst="line">
            <a:avLst/>
          </a:prstGeom>
          <a:solidFill>
            <a:schemeClr val="accent1"/>
          </a:solidFill>
          <a:ln w="28575" cap="flat" cmpd="sng" algn="ctr">
            <a:solidFill>
              <a:schemeClr val="bg1"/>
            </a:solidFill>
            <a:prstDash val="solid"/>
            <a:round/>
            <a:headEnd type="none" w="med" len="med"/>
            <a:tailEnd type="none" w="med" len="med"/>
          </a:ln>
          <a:effectLst/>
        </p:spPr>
      </p:cxnSp>
      <p:sp>
        <p:nvSpPr>
          <p:cNvPr id="62" name="TextBox 61"/>
          <p:cNvSpPr txBox="1"/>
          <p:nvPr/>
        </p:nvSpPr>
        <p:spPr>
          <a:xfrm>
            <a:off x="2101457" y="4716433"/>
            <a:ext cx="608180" cy="584775"/>
          </a:xfrm>
          <a:prstGeom prst="rect">
            <a:avLst/>
          </a:prstGeom>
          <a:noFill/>
        </p:spPr>
        <p:txBody>
          <a:bodyPr wrap="square" rtlCol="0">
            <a:spAutoFit/>
          </a:bodyPr>
          <a:lstStyle>
            <a:defPPr>
              <a:defRPr lang="zh-CN"/>
            </a:defPPr>
            <a:lvl1pPr marL="0" algn="ctr" defTabSz="914400" rtl="0" eaLnBrk="1" latinLnBrk="0" hangingPunct="1">
              <a:defRPr sz="1600" b="1"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组织架构</a:t>
            </a:r>
          </a:p>
        </p:txBody>
      </p:sp>
      <p:sp>
        <p:nvSpPr>
          <p:cNvPr id="63" name="TextBox 62"/>
          <p:cNvSpPr txBox="1"/>
          <p:nvPr/>
        </p:nvSpPr>
        <p:spPr>
          <a:xfrm>
            <a:off x="3384555" y="4716433"/>
            <a:ext cx="634271" cy="584775"/>
          </a:xfrm>
          <a:prstGeom prst="rect">
            <a:avLst/>
          </a:prstGeom>
          <a:noFill/>
        </p:spPr>
        <p:txBody>
          <a:bodyPr wrap="square" rtlCol="0">
            <a:spAutoFit/>
          </a:bodyPr>
          <a:lstStyle>
            <a:defPPr>
              <a:defRPr lang="zh-CN"/>
            </a:defPPr>
            <a:lvl1pPr marL="0" algn="ctr" defTabSz="914400" rtl="0" eaLnBrk="1" latinLnBrk="0" hangingPunct="1">
              <a:defRPr sz="1600" b="1"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权责界面</a:t>
            </a:r>
          </a:p>
        </p:txBody>
      </p:sp>
      <p:sp>
        <p:nvSpPr>
          <p:cNvPr id="66" name="Rectangle 65"/>
          <p:cNvSpPr/>
          <p:nvPr/>
        </p:nvSpPr>
        <p:spPr>
          <a:xfrm>
            <a:off x="4283968" y="3097028"/>
            <a:ext cx="3816424"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itchFamily="2" charset="2"/>
              <a:buChar char="Ø"/>
            </a:pPr>
            <a:r>
              <a:rPr lang="zh-CN" altLang="en-US" sz="1400">
                <a:latin typeface="微软雅黑" panose="020b0503020204020204" pitchFamily="34" charset="-122"/>
                <a:ea typeface="微软雅黑" panose="020b0503020204020204" pitchFamily="34" charset="-122"/>
              </a:rPr>
              <a:t>承接战略规划，明确总部、子公司的组织价值定位</a:t>
            </a:r>
          </a:p>
        </p:txBody>
      </p:sp>
      <p:sp>
        <p:nvSpPr>
          <p:cNvPr id="67" name="Rectangle 66"/>
          <p:cNvSpPr/>
          <p:nvPr/>
        </p:nvSpPr>
        <p:spPr>
          <a:xfrm>
            <a:off x="4283968" y="3789040"/>
            <a:ext cx="3816424"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itchFamily="2" charset="2"/>
              <a:buChar char="Ø"/>
            </a:pPr>
            <a:r>
              <a:rPr lang="zh-CN" altLang="en-US" sz="1400">
                <a:latin typeface="微软雅黑" panose="020b0503020204020204" pitchFamily="34" charset="-122"/>
                <a:ea typeface="微软雅黑" panose="020b0503020204020204" pitchFamily="34" charset="-122"/>
              </a:rPr>
              <a:t>明确集团管理下属公司的指导原则</a:t>
            </a:r>
            <a:endParaRPr lang="en-US" altLang="zh-CN" sz="1400">
              <a:latin typeface="微软雅黑" panose="020b0503020204020204" pitchFamily="34" charset="-122"/>
              <a:ea typeface="微软雅黑" panose="020b0503020204020204" pitchFamily="34" charset="-122"/>
            </a:endParaRPr>
          </a:p>
          <a:p>
            <a:pPr marL="285750" indent="-285750">
              <a:buFont typeface="Wingdings" pitchFamily="2" charset="2"/>
              <a:buChar char="Ø"/>
            </a:pPr>
            <a:r>
              <a:rPr lang="zh-CN" altLang="en-US" sz="1400">
                <a:latin typeface="微软雅黑" panose="020b0503020204020204" pitchFamily="34" charset="-122"/>
                <a:ea typeface="微软雅黑" panose="020b0503020204020204" pitchFamily="34" charset="-122"/>
              </a:rPr>
              <a:t>明确集团对不同子公司的管控模式</a:t>
            </a:r>
            <a:endParaRPr lang="en-US" altLang="zh-CN" sz="1400">
              <a:latin typeface="微软雅黑" panose="020b0503020204020204" pitchFamily="34" charset="-122"/>
              <a:ea typeface="微软雅黑" panose="020b0503020204020204" pitchFamily="34" charset="-122"/>
            </a:endParaRPr>
          </a:p>
        </p:txBody>
      </p:sp>
      <p:sp>
        <p:nvSpPr>
          <p:cNvPr id="68" name="Rectangle 67"/>
          <p:cNvSpPr/>
          <p:nvPr/>
        </p:nvSpPr>
        <p:spPr>
          <a:xfrm>
            <a:off x="4748132" y="4419689"/>
            <a:ext cx="3816424" cy="116955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微软雅黑" panose="020b0503020204020204" pitchFamily="34" charset="-122"/>
                <a:ea typeface="微软雅黑" panose="020b0503020204020204" pitchFamily="34" charset="-122"/>
              </a:rPr>
              <a:t>基于管控模式：</a:t>
            </a:r>
            <a:endParaRPr lang="en-US" altLang="zh-CN" sz="1400">
              <a:latin typeface="微软雅黑" panose="020b0503020204020204" pitchFamily="34" charset="-122"/>
              <a:ea typeface="微软雅黑" panose="020b0503020204020204" pitchFamily="34" charset="-122"/>
            </a:endParaRPr>
          </a:p>
          <a:p>
            <a:pPr marL="285750" indent="-285750">
              <a:buFont typeface="Wingdings" pitchFamily="2" charset="2"/>
              <a:buChar char="Ø"/>
            </a:pPr>
            <a:r>
              <a:rPr lang="zh-CN" altLang="en-US" sz="1400">
                <a:latin typeface="微软雅黑" panose="020b0503020204020204" pitchFamily="34" charset="-122"/>
                <a:ea typeface="微软雅黑" panose="020b0503020204020204" pitchFamily="34" charset="-122"/>
              </a:rPr>
              <a:t>明确总部设哪些部门及部门权责</a:t>
            </a:r>
            <a:endParaRPr lang="en-US" altLang="zh-CN" sz="1400">
              <a:latin typeface="微软雅黑" panose="020b0503020204020204" pitchFamily="34" charset="-122"/>
              <a:ea typeface="微软雅黑" panose="020b0503020204020204" pitchFamily="34" charset="-122"/>
            </a:endParaRPr>
          </a:p>
          <a:p>
            <a:pPr marL="285750" indent="-285750">
              <a:buFont typeface="Wingdings" pitchFamily="2" charset="2"/>
              <a:buChar char="Ø"/>
            </a:pPr>
            <a:r>
              <a:rPr lang="zh-CN" altLang="en-US" sz="1400">
                <a:latin typeface="微软雅黑" panose="020b0503020204020204" pitchFamily="34" charset="-122"/>
                <a:ea typeface="微软雅黑" panose="020b0503020204020204" pitchFamily="34" charset="-122"/>
              </a:rPr>
              <a:t>总部与子公司的权责划分</a:t>
            </a:r>
            <a:endParaRPr lang="en-US" altLang="zh-CN" sz="1400">
              <a:latin typeface="微软雅黑" panose="020b0503020204020204" pitchFamily="34" charset="-122"/>
              <a:ea typeface="微软雅黑" panose="020b0503020204020204" pitchFamily="34" charset="-122"/>
            </a:endParaRPr>
          </a:p>
          <a:p>
            <a:pPr marL="285750" indent="-285750">
              <a:buFont typeface="Wingdings" pitchFamily="2" charset="2"/>
              <a:buChar char="Ø"/>
            </a:pPr>
            <a:r>
              <a:rPr lang="zh-CN" altLang="en-US" sz="1400">
                <a:latin typeface="微软雅黑" panose="020b0503020204020204" pitchFamily="34" charset="-122"/>
                <a:ea typeface="微软雅黑" panose="020b0503020204020204" pitchFamily="34" charset="-122"/>
              </a:rPr>
              <a:t>明确各管控要素在总部与子公司间的审核、审批节点</a:t>
            </a:r>
            <a:endParaRPr lang="en-US" altLang="zh-CN" sz="1400">
              <a:latin typeface="微软雅黑" panose="020b0503020204020204" pitchFamily="34" charset="-122"/>
              <a:ea typeface="微软雅黑" panose="020b0503020204020204" pitchFamily="34" charset="-122"/>
            </a:endParaRPr>
          </a:p>
        </p:txBody>
      </p:sp>
      <p:sp>
        <p:nvSpPr>
          <p:cNvPr id="21" name="Rectangle 20">
            <a:extLst>
              <a:ext uri="{FF2B5EF4-FFF2-40B4-BE49-F238E27FC236}">
                <a16:creationId xmlns:a16="http://schemas.microsoft.com/office/drawing/2014/main" id="{ACAFC4A0-E6BE-43B4-805F-F69EDFEF390C}"/>
              </a:ext>
            </a:extLst>
          </p:cNvPr>
          <p:cNvSpPr/>
          <p:nvPr/>
        </p:nvSpPr>
        <p:spPr>
          <a:xfrm>
            <a:off x="436743" y="6021288"/>
            <a:ext cx="6787548" cy="3077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微软雅黑" panose="020b0503020204020204" pitchFamily="34" charset="-122"/>
                <a:ea typeface="微软雅黑" panose="020b0503020204020204" pitchFamily="34" charset="-122"/>
              </a:rPr>
              <a:t>备注：适用于讯飞的应用场景，本文中提及的子公司泛指各</a:t>
            </a:r>
            <a:r>
              <a:rPr lang="en-US" altLang="zh-CN" sz="1400">
                <a:latin typeface="微软雅黑" panose="020b0503020204020204" pitchFamily="34" charset="-122"/>
                <a:ea typeface="微软雅黑" panose="020b0503020204020204" pitchFamily="34" charset="-122"/>
              </a:rPr>
              <a:t>BG/BU</a:t>
            </a:r>
            <a:r>
              <a:rPr lang="zh-CN" altLang="en-US" sz="1400">
                <a:latin typeface="微软雅黑" panose="020b0503020204020204" pitchFamily="34" charset="-122"/>
                <a:ea typeface="微软雅黑" panose="020b0503020204020204" pitchFamily="34" charset="-122"/>
              </a:rPr>
              <a:t>与平台型组织</a:t>
            </a:r>
            <a:endParaRPr lang="en-US" altLang="zh-CN" sz="1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62275470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b="1"/>
              <a:t>管控模式的确定通常可以从战略意图、总部定位、子公司能力三大维度入手进行分析</a:t>
            </a:r>
          </a:p>
        </p:txBody>
      </p:sp>
      <p:sp>
        <p:nvSpPr>
          <p:cNvPr id="5" name="Rectangle 51"/>
          <p:cNvSpPr>
            <a:spLocks noChangeArrowheads="1"/>
          </p:cNvSpPr>
          <p:nvPr/>
        </p:nvSpPr>
        <p:spPr bwMode="auto">
          <a:xfrm>
            <a:off x="1595193" y="1832793"/>
            <a:ext cx="1580960" cy="407377"/>
          </a:xfrm>
          <a:prstGeom prst="roundRect">
            <a:avLst/>
          </a:prstGeom>
          <a:solidFill>
            <a:schemeClr val="accent4">
              <a:lumMod val="75000"/>
            </a:schemeClr>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产品布局</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6" name="Rectangle 52"/>
          <p:cNvSpPr>
            <a:spLocks noChangeArrowheads="1"/>
          </p:cNvSpPr>
          <p:nvPr/>
        </p:nvSpPr>
        <p:spPr bwMode="auto">
          <a:xfrm>
            <a:off x="1595193" y="3369507"/>
            <a:ext cx="1580960" cy="400050"/>
          </a:xfrm>
          <a:prstGeom prst="roundRect">
            <a:avLst/>
          </a:prstGeom>
          <a:solidFill>
            <a:schemeClr val="accent4">
              <a:lumMod val="75000"/>
            </a:schemeClr>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总部组织能力</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7" name="Rectangle 53"/>
          <p:cNvSpPr>
            <a:spLocks noChangeArrowheads="1"/>
          </p:cNvSpPr>
          <p:nvPr/>
        </p:nvSpPr>
        <p:spPr bwMode="auto">
          <a:xfrm>
            <a:off x="1595193" y="2886556"/>
            <a:ext cx="1580960" cy="426427"/>
          </a:xfrm>
          <a:prstGeom prst="roundRect">
            <a:avLst/>
          </a:prstGeom>
          <a:solidFill>
            <a:schemeClr val="accent4">
              <a:lumMod val="75000"/>
            </a:schemeClr>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总部角色定位</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8" name="Rectangle 54"/>
          <p:cNvSpPr>
            <a:spLocks noChangeArrowheads="1"/>
          </p:cNvSpPr>
          <p:nvPr/>
        </p:nvSpPr>
        <p:spPr bwMode="auto">
          <a:xfrm>
            <a:off x="1595193" y="3976411"/>
            <a:ext cx="1580960" cy="389792"/>
          </a:xfrm>
          <a:prstGeom prst="roundRect">
            <a:avLst/>
          </a:prstGeom>
          <a:solidFill>
            <a:schemeClr val="accent4">
              <a:lumMod val="75000"/>
            </a:schemeClr>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子公司盈利能力</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9" name="Rectangle 76"/>
          <p:cNvSpPr>
            <a:spLocks noChangeArrowheads="1"/>
          </p:cNvSpPr>
          <p:nvPr/>
        </p:nvSpPr>
        <p:spPr bwMode="auto">
          <a:xfrm>
            <a:off x="1595192" y="4421190"/>
            <a:ext cx="1575660" cy="402981"/>
          </a:xfrm>
          <a:prstGeom prst="roundRect">
            <a:avLst/>
          </a:prstGeom>
          <a:solidFill>
            <a:schemeClr val="accent4">
              <a:lumMod val="75000"/>
            </a:schemeClr>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子公司管理能力</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10" name="AutoShape 12"/>
          <p:cNvSpPr>
            <a:spLocks noChangeArrowheads="1"/>
          </p:cNvSpPr>
          <p:nvPr/>
        </p:nvSpPr>
        <p:spPr bwMode="auto">
          <a:xfrm>
            <a:off x="483391" y="1823248"/>
            <a:ext cx="1028700" cy="870484"/>
          </a:xfrm>
          <a:prstGeom prst="roundRect">
            <a:avLst/>
          </a:prstGeom>
          <a:solidFill>
            <a:srgbClr val="C00000"/>
          </a:solidFill>
          <a:ln>
            <a:noFill/>
          </a:ln>
          <a:effectLst/>
          <a:extLst>
            <a:ext uri="{53640926-AAD7-44D8-BBD7-CCE9431645EC}">
              <a14:shadowObscured xmlns:a14="http://schemas.microsoft.com/office/drawing/2010/main" val="1"/>
            </a:ext>
          </a:extLst>
        </p:spPr>
        <p:txBody>
          <a:bodyPr anchor="ctr" anchorCtr="1"/>
          <a:lstStyle>
            <a:defPPr>
              <a:defRPr lang="zh-CN"/>
            </a:defPPr>
            <a:lvl1pPr marL="0" algn="l" defTabSz="914400" rtl="0" eaLnBrk="1" latinLnBrk="0" hangingPunct="1">
              <a:defRPr sz="1400" b="1" kern="1200">
                <a:solidFill>
                  <a:schemeClr val="tx1"/>
                </a:solidFill>
                <a:latin typeface="Arial" pitchFamily="34" charset="0"/>
                <a:ea typeface="宋体" pitchFamily="2" charset="-122"/>
                <a:cs typeface="+mn-cs"/>
              </a:defRPr>
            </a:lvl1pPr>
            <a:lvl2pPr marL="742950" indent="-285750" algn="l" defTabSz="914400" rtl="0" eaLnBrk="1" latinLnBrk="0" hangingPunct="1">
              <a:defRPr sz="1400" b="1" kern="1200">
                <a:solidFill>
                  <a:schemeClr val="tx1"/>
                </a:solidFill>
                <a:latin typeface="Arial" pitchFamily="34" charset="0"/>
                <a:ea typeface="宋体" pitchFamily="2" charset="-122"/>
                <a:cs typeface="+mn-cs"/>
              </a:defRPr>
            </a:lvl2pPr>
            <a:lvl3pPr marL="1143000" indent="-228600" algn="l" defTabSz="914400" rtl="0" eaLnBrk="1" latinLnBrk="0" hangingPunct="1">
              <a:defRPr sz="1400" b="1" kern="1200">
                <a:solidFill>
                  <a:schemeClr val="tx1"/>
                </a:solidFill>
                <a:latin typeface="Arial" pitchFamily="34" charset="0"/>
                <a:ea typeface="宋体" pitchFamily="2" charset="-122"/>
                <a:cs typeface="+mn-cs"/>
              </a:defRPr>
            </a:lvl3pPr>
            <a:lvl4pPr marL="1600200" indent="-228600" algn="l" defTabSz="914400" rtl="0" eaLnBrk="1" latinLnBrk="0" hangingPunct="1">
              <a:defRPr sz="1400" b="1" kern="1200">
                <a:solidFill>
                  <a:schemeClr val="tx1"/>
                </a:solidFill>
                <a:latin typeface="Arial" pitchFamily="34" charset="0"/>
                <a:ea typeface="宋体" pitchFamily="2" charset="-122"/>
                <a:cs typeface="+mn-cs"/>
              </a:defRPr>
            </a:lvl4pPr>
            <a:lvl5pPr marL="2057400" indent="-228600" algn="l" defTabSz="914400" rtl="0" eaLnBrk="1" latinLnBrk="0" hangingPunct="1">
              <a:defRPr sz="1400" b="1"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9pPr>
          </a:lstStyle>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战略意图</a:t>
            </a:r>
          </a:p>
        </p:txBody>
      </p:sp>
      <p:sp>
        <p:nvSpPr>
          <p:cNvPr id="11" name="AutoShape 13"/>
          <p:cNvSpPr>
            <a:spLocks noChangeArrowheads="1"/>
          </p:cNvSpPr>
          <p:nvPr/>
        </p:nvSpPr>
        <p:spPr bwMode="auto">
          <a:xfrm>
            <a:off x="483391" y="2886555"/>
            <a:ext cx="1028700" cy="883002"/>
          </a:xfrm>
          <a:prstGeom prst="roundRect">
            <a:avLst/>
          </a:prstGeom>
          <a:solidFill>
            <a:srgbClr val="C00000"/>
          </a:solidFill>
          <a:ln>
            <a:noFill/>
          </a:ln>
          <a:effectLst/>
          <a:extLst>
            <a:ext uri="{53640926-AAD7-44D8-BBD7-CCE9431645EC}">
              <a14:shadowObscured xmlns:a14="http://schemas.microsoft.com/office/drawing/2010/main" val="1"/>
            </a:ext>
          </a:extLst>
        </p:spPr>
        <p:txBody>
          <a:bodyPr anchor="ctr" anchorCtr="1"/>
          <a:lstStyle>
            <a:defPPr>
              <a:defRPr lang="zh-CN"/>
            </a:defPPr>
            <a:lvl1pPr marL="0" algn="l" defTabSz="914400" rtl="0" eaLnBrk="1" latinLnBrk="0" hangingPunct="1">
              <a:defRPr sz="1400" b="1" kern="1200">
                <a:solidFill>
                  <a:schemeClr val="tx1"/>
                </a:solidFill>
                <a:latin typeface="Arial" pitchFamily="34" charset="0"/>
                <a:ea typeface="宋体" pitchFamily="2" charset="-122"/>
                <a:cs typeface="+mn-cs"/>
              </a:defRPr>
            </a:lvl1pPr>
            <a:lvl2pPr marL="742950" indent="-285750" algn="l" defTabSz="914400" rtl="0" eaLnBrk="1" latinLnBrk="0" hangingPunct="1">
              <a:defRPr sz="1400" b="1" kern="1200">
                <a:solidFill>
                  <a:schemeClr val="tx1"/>
                </a:solidFill>
                <a:latin typeface="Arial" pitchFamily="34" charset="0"/>
                <a:ea typeface="宋体" pitchFamily="2" charset="-122"/>
                <a:cs typeface="+mn-cs"/>
              </a:defRPr>
            </a:lvl2pPr>
            <a:lvl3pPr marL="1143000" indent="-228600" algn="l" defTabSz="914400" rtl="0" eaLnBrk="1" latinLnBrk="0" hangingPunct="1">
              <a:defRPr sz="1400" b="1" kern="1200">
                <a:solidFill>
                  <a:schemeClr val="tx1"/>
                </a:solidFill>
                <a:latin typeface="Arial" pitchFamily="34" charset="0"/>
                <a:ea typeface="宋体" pitchFamily="2" charset="-122"/>
                <a:cs typeface="+mn-cs"/>
              </a:defRPr>
            </a:lvl3pPr>
            <a:lvl4pPr marL="1600200" indent="-228600" algn="l" defTabSz="914400" rtl="0" eaLnBrk="1" latinLnBrk="0" hangingPunct="1">
              <a:defRPr sz="1400" b="1" kern="1200">
                <a:solidFill>
                  <a:schemeClr val="tx1"/>
                </a:solidFill>
                <a:latin typeface="Arial" pitchFamily="34" charset="0"/>
                <a:ea typeface="宋体" pitchFamily="2" charset="-122"/>
                <a:cs typeface="+mn-cs"/>
              </a:defRPr>
            </a:lvl4pPr>
            <a:lvl5pPr marL="2057400" indent="-228600" algn="l" defTabSz="914400" rtl="0" eaLnBrk="1" latinLnBrk="0" hangingPunct="1">
              <a:defRPr sz="1400" b="1"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9pPr>
          </a:lstStyle>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总部定位</a:t>
            </a:r>
          </a:p>
        </p:txBody>
      </p:sp>
      <p:sp>
        <p:nvSpPr>
          <p:cNvPr id="12" name="AutoShape 14"/>
          <p:cNvSpPr>
            <a:spLocks noChangeArrowheads="1"/>
          </p:cNvSpPr>
          <p:nvPr/>
        </p:nvSpPr>
        <p:spPr bwMode="auto">
          <a:xfrm>
            <a:off x="483391" y="3966153"/>
            <a:ext cx="1028700" cy="1323977"/>
          </a:xfrm>
          <a:prstGeom prst="roundRect">
            <a:avLst/>
          </a:prstGeom>
          <a:solidFill>
            <a:srgbClr val="C00000"/>
          </a:solidFill>
          <a:ln>
            <a:noFill/>
          </a:ln>
          <a:effectLst/>
          <a:extLst>
            <a:ext uri="{53640926-AAD7-44D8-BBD7-CCE9431645EC}">
              <a14:shadowObscured xmlns:a14="http://schemas.microsoft.com/office/drawing/2010/main" val="1"/>
            </a:ext>
          </a:extLst>
        </p:spPr>
        <p:txBody>
          <a:bodyPr anchor="ctr" anchorCtr="1"/>
          <a:lstStyle>
            <a:defPPr>
              <a:defRPr lang="zh-CN"/>
            </a:defPPr>
            <a:lvl1pPr marL="0" algn="l" defTabSz="914400" rtl="0" eaLnBrk="1" latinLnBrk="0" hangingPunct="1">
              <a:defRPr sz="1400" b="1" kern="1200">
                <a:solidFill>
                  <a:schemeClr val="tx1"/>
                </a:solidFill>
                <a:latin typeface="Arial" pitchFamily="34" charset="0"/>
                <a:ea typeface="宋体" pitchFamily="2" charset="-122"/>
                <a:cs typeface="+mn-cs"/>
              </a:defRPr>
            </a:lvl1pPr>
            <a:lvl2pPr marL="742950" indent="-285750" algn="l" defTabSz="914400" rtl="0" eaLnBrk="1" latinLnBrk="0" hangingPunct="1">
              <a:defRPr sz="1400" b="1" kern="1200">
                <a:solidFill>
                  <a:schemeClr val="tx1"/>
                </a:solidFill>
                <a:latin typeface="Arial" pitchFamily="34" charset="0"/>
                <a:ea typeface="宋体" pitchFamily="2" charset="-122"/>
                <a:cs typeface="+mn-cs"/>
              </a:defRPr>
            </a:lvl2pPr>
            <a:lvl3pPr marL="1143000" indent="-228600" algn="l" defTabSz="914400" rtl="0" eaLnBrk="1" latinLnBrk="0" hangingPunct="1">
              <a:defRPr sz="1400" b="1" kern="1200">
                <a:solidFill>
                  <a:schemeClr val="tx1"/>
                </a:solidFill>
                <a:latin typeface="Arial" pitchFamily="34" charset="0"/>
                <a:ea typeface="宋体" pitchFamily="2" charset="-122"/>
                <a:cs typeface="+mn-cs"/>
              </a:defRPr>
            </a:lvl3pPr>
            <a:lvl4pPr marL="1600200" indent="-228600" algn="l" defTabSz="914400" rtl="0" eaLnBrk="1" latinLnBrk="0" hangingPunct="1">
              <a:defRPr sz="1400" b="1" kern="1200">
                <a:solidFill>
                  <a:schemeClr val="tx1"/>
                </a:solidFill>
                <a:latin typeface="Arial" pitchFamily="34" charset="0"/>
                <a:ea typeface="宋体" pitchFamily="2" charset="-122"/>
                <a:cs typeface="+mn-cs"/>
              </a:defRPr>
            </a:lvl4pPr>
            <a:lvl5pPr marL="2057400" indent="-228600" algn="l" defTabSz="914400" rtl="0" eaLnBrk="1" latinLnBrk="0" hangingPunct="1">
              <a:defRPr sz="1400" b="1"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9pPr>
          </a:lstStyle>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子公司</a:t>
            </a:r>
            <a:endParaRPr lang="en-US" altLang="zh-CN" sz="1292">
              <a:solidFill>
                <a:schemeClr val="bg1"/>
              </a:solidFill>
              <a:latin typeface="微软雅黑" panose="020b0503020204020204" pitchFamily="34" charset="-122"/>
              <a:ea typeface="微软雅黑" panose="020b0503020204020204" pitchFamily="34" charset="-122"/>
            </a:endParaRPr>
          </a:p>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能力</a:t>
            </a:r>
          </a:p>
        </p:txBody>
      </p:sp>
      <p:sp>
        <p:nvSpPr>
          <p:cNvPr id="14" name="Rectangle 51"/>
          <p:cNvSpPr>
            <a:spLocks noChangeArrowheads="1"/>
          </p:cNvSpPr>
          <p:nvPr/>
        </p:nvSpPr>
        <p:spPr bwMode="auto">
          <a:xfrm>
            <a:off x="1595193" y="2286356"/>
            <a:ext cx="1580960" cy="407377"/>
          </a:xfrm>
          <a:prstGeom prst="roundRect">
            <a:avLst/>
          </a:prstGeom>
          <a:solidFill>
            <a:schemeClr val="accent4">
              <a:lumMod val="75000"/>
            </a:schemeClr>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经营重点</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16" name="Rectangle 53"/>
          <p:cNvSpPr>
            <a:spLocks noChangeArrowheads="1"/>
          </p:cNvSpPr>
          <p:nvPr/>
        </p:nvSpPr>
        <p:spPr bwMode="auto">
          <a:xfrm>
            <a:off x="3309091" y="2893225"/>
            <a:ext cx="5452268" cy="426427"/>
          </a:xfrm>
          <a:prstGeom prst="roundRect">
            <a:avLst/>
          </a:prstGeom>
          <a:solidFill>
            <a:schemeClr val="bg1"/>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总部更偏向于投资中心、战略规划中心、或是运营管理中心</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17" name="Rectangle 52"/>
          <p:cNvSpPr>
            <a:spLocks noChangeArrowheads="1"/>
          </p:cNvSpPr>
          <p:nvPr/>
        </p:nvSpPr>
        <p:spPr bwMode="auto">
          <a:xfrm>
            <a:off x="3309091" y="3358506"/>
            <a:ext cx="5452268" cy="400050"/>
          </a:xfrm>
          <a:prstGeom prst="roundRect">
            <a:avLst/>
          </a:prstGeom>
          <a:solidFill>
            <a:schemeClr val="bg1"/>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总部是否具备管理子公司所需的组织架构、人员编制、专业能力</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19" name="Rectangle 52"/>
          <p:cNvSpPr>
            <a:spLocks noChangeArrowheads="1"/>
          </p:cNvSpPr>
          <p:nvPr/>
        </p:nvSpPr>
        <p:spPr bwMode="auto">
          <a:xfrm>
            <a:off x="3309091" y="1823249"/>
            <a:ext cx="5452268" cy="400050"/>
          </a:xfrm>
          <a:prstGeom prst="roundRect">
            <a:avLst/>
          </a:prstGeom>
          <a:solidFill>
            <a:schemeClr val="bg1"/>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产品布局偏向单一化业务、多元化相关业务、或是多元化不相关业务</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3" name="Rectangle 52"/>
          <p:cNvSpPr>
            <a:spLocks noChangeArrowheads="1"/>
          </p:cNvSpPr>
          <p:nvPr/>
        </p:nvSpPr>
        <p:spPr bwMode="auto">
          <a:xfrm>
            <a:off x="3309091" y="3974428"/>
            <a:ext cx="5452268" cy="400050"/>
          </a:xfrm>
          <a:prstGeom prst="roundRect">
            <a:avLst/>
          </a:prstGeom>
          <a:solidFill>
            <a:schemeClr val="bg1"/>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子公司是否具备较稳定的盈利模式和盈利能力</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4" name="Rectangle 52"/>
          <p:cNvSpPr>
            <a:spLocks noChangeArrowheads="1"/>
          </p:cNvSpPr>
          <p:nvPr/>
        </p:nvSpPr>
        <p:spPr bwMode="auto">
          <a:xfrm>
            <a:off x="3309091" y="4448947"/>
            <a:ext cx="5452268" cy="400050"/>
          </a:xfrm>
          <a:prstGeom prst="roundRect">
            <a:avLst/>
          </a:prstGeom>
          <a:solidFill>
            <a:schemeClr val="bg1"/>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子公司是否具备较为完善的业务流程及管理体系</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5" name="Rectangle 53"/>
          <p:cNvSpPr>
            <a:spLocks noChangeArrowheads="1"/>
          </p:cNvSpPr>
          <p:nvPr/>
        </p:nvSpPr>
        <p:spPr bwMode="auto">
          <a:xfrm>
            <a:off x="3309091" y="2286356"/>
            <a:ext cx="5452268" cy="426427"/>
          </a:xfrm>
          <a:prstGeom prst="roundRect">
            <a:avLst/>
          </a:prstGeom>
          <a:solidFill>
            <a:schemeClr val="bg1"/>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业务的经营重点更偏向于资产管理、产业协同、或是产品经营</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0" name="Rectangle 52"/>
          <p:cNvSpPr>
            <a:spLocks noChangeArrowheads="1"/>
          </p:cNvSpPr>
          <p:nvPr/>
        </p:nvSpPr>
        <p:spPr bwMode="auto">
          <a:xfrm>
            <a:off x="1595193" y="4890080"/>
            <a:ext cx="1580960" cy="400050"/>
          </a:xfrm>
          <a:prstGeom prst="roundRect">
            <a:avLst/>
          </a:prstGeom>
          <a:solidFill>
            <a:schemeClr val="accent4">
              <a:lumMod val="75000"/>
            </a:schemeClr>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子公司发展阶段</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21" name="Rectangle 52"/>
          <p:cNvSpPr>
            <a:spLocks noChangeArrowheads="1"/>
          </p:cNvSpPr>
          <p:nvPr/>
        </p:nvSpPr>
        <p:spPr bwMode="auto">
          <a:xfrm>
            <a:off x="3309091" y="4916143"/>
            <a:ext cx="5452268" cy="400050"/>
          </a:xfrm>
          <a:prstGeom prst="roundRect">
            <a:avLst/>
          </a:prstGeom>
          <a:solidFill>
            <a:schemeClr val="bg1"/>
          </a:solidFill>
          <a:ln w="12700">
            <a:solidFill>
              <a:schemeClr val="bg1"/>
            </a:solid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子公司处于初创期、发展期、还是成熟稳定期</a:t>
            </a:r>
            <a:endParaRPr lang="zh-CN" altLang="zh-CN" sz="1292" b="0">
              <a:solidFill>
                <a:schemeClr val="tx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824040036"/>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b="1"/>
              <a:t>根据集团战略意图、总部定位、子公司能力的不同特征，可以选择相应适配的管控模式</a:t>
            </a:r>
          </a:p>
        </p:txBody>
      </p:sp>
      <p:sp>
        <p:nvSpPr>
          <p:cNvPr id="6" name="Rectangle 51"/>
          <p:cNvSpPr>
            <a:spLocks noChangeArrowheads="1"/>
          </p:cNvSpPr>
          <p:nvPr/>
        </p:nvSpPr>
        <p:spPr bwMode="auto">
          <a:xfrm>
            <a:off x="1595193" y="1774863"/>
            <a:ext cx="1368690" cy="344003"/>
          </a:xfrm>
          <a:prstGeom prst="roundRect">
            <a:avLst/>
          </a:prstGeom>
          <a:solidFill>
            <a:schemeClr val="accent4">
              <a:lumMod val="75000"/>
            </a:schemeClr>
          </a:solid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产品布局</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7" name="Rectangle 52"/>
          <p:cNvSpPr>
            <a:spLocks noChangeArrowheads="1"/>
          </p:cNvSpPr>
          <p:nvPr/>
        </p:nvSpPr>
        <p:spPr bwMode="auto">
          <a:xfrm>
            <a:off x="1595193" y="3072516"/>
            <a:ext cx="1368690" cy="337816"/>
          </a:xfrm>
          <a:prstGeom prst="roundRect">
            <a:avLst/>
          </a:prstGeom>
          <a:solidFill>
            <a:schemeClr val="accent4">
              <a:lumMod val="75000"/>
            </a:schemeClr>
          </a:solid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总部组织能力</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8" name="Rectangle 53"/>
          <p:cNvSpPr>
            <a:spLocks noChangeArrowheads="1"/>
          </p:cNvSpPr>
          <p:nvPr/>
        </p:nvSpPr>
        <p:spPr bwMode="auto">
          <a:xfrm>
            <a:off x="1595193" y="2664696"/>
            <a:ext cx="1368690" cy="360090"/>
          </a:xfrm>
          <a:prstGeom prst="roundRect">
            <a:avLst/>
          </a:prstGeom>
          <a:solidFill>
            <a:schemeClr val="accent4">
              <a:lumMod val="75000"/>
            </a:schemeClr>
          </a:solid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总部角色定位</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9" name="Rectangle 54"/>
          <p:cNvSpPr>
            <a:spLocks noChangeArrowheads="1"/>
          </p:cNvSpPr>
          <p:nvPr/>
        </p:nvSpPr>
        <p:spPr bwMode="auto">
          <a:xfrm>
            <a:off x="1595193" y="3956524"/>
            <a:ext cx="1368690" cy="329154"/>
          </a:xfrm>
          <a:prstGeom prst="roundRect">
            <a:avLst/>
          </a:prstGeom>
          <a:solidFill>
            <a:schemeClr val="accent4">
              <a:lumMod val="75000"/>
            </a:schemeClr>
          </a:solid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子公司管理能力</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10" name="Rectangle 76"/>
          <p:cNvSpPr>
            <a:spLocks noChangeArrowheads="1"/>
          </p:cNvSpPr>
          <p:nvPr/>
        </p:nvSpPr>
        <p:spPr bwMode="auto">
          <a:xfrm>
            <a:off x="1595192" y="4317855"/>
            <a:ext cx="1364101" cy="340290"/>
          </a:xfrm>
          <a:prstGeom prst="roundRect">
            <a:avLst/>
          </a:prstGeom>
          <a:solidFill>
            <a:schemeClr val="accent4">
              <a:lumMod val="75000"/>
            </a:schemeClr>
          </a:solid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子公司发展阶段</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11" name="AutoShape 12"/>
          <p:cNvSpPr>
            <a:spLocks noChangeArrowheads="1"/>
          </p:cNvSpPr>
          <p:nvPr/>
        </p:nvSpPr>
        <p:spPr bwMode="auto">
          <a:xfrm>
            <a:off x="483391" y="1774863"/>
            <a:ext cx="1028700" cy="727006"/>
          </a:xfrm>
          <a:prstGeom prst="roundRect">
            <a:avLst/>
          </a:prstGeom>
          <a:solidFill>
            <a:srgbClr val="C00000"/>
          </a:solidFill>
          <a:ln>
            <a:noFill/>
          </a:ln>
          <a:effectLst/>
          <a:extLst>
            <a:ext uri="{53640926-AAD7-44D8-BBD7-CCE9431645EC}">
              <a14:shadowObscured xmlns:a14="http://schemas.microsoft.com/office/drawing/2010/main" val="1"/>
            </a:ext>
          </a:extLst>
        </p:spPr>
        <p:txBody>
          <a:bodyPr anchor="ctr" anchorCtr="1"/>
          <a:lstStyle>
            <a:defPPr>
              <a:defRPr lang="zh-CN"/>
            </a:defPPr>
            <a:lvl1pPr marL="0" algn="l" defTabSz="914400" rtl="0" eaLnBrk="1" latinLnBrk="0" hangingPunct="1">
              <a:defRPr sz="1400" b="1" kern="1200">
                <a:solidFill>
                  <a:schemeClr val="tx1"/>
                </a:solidFill>
                <a:latin typeface="Arial" pitchFamily="34" charset="0"/>
                <a:ea typeface="宋体" pitchFamily="2" charset="-122"/>
                <a:cs typeface="+mn-cs"/>
              </a:defRPr>
            </a:lvl1pPr>
            <a:lvl2pPr marL="742950" indent="-285750" algn="l" defTabSz="914400" rtl="0" eaLnBrk="1" latinLnBrk="0" hangingPunct="1">
              <a:defRPr sz="1400" b="1" kern="1200">
                <a:solidFill>
                  <a:schemeClr val="tx1"/>
                </a:solidFill>
                <a:latin typeface="Arial" pitchFamily="34" charset="0"/>
                <a:ea typeface="宋体" pitchFamily="2" charset="-122"/>
                <a:cs typeface="+mn-cs"/>
              </a:defRPr>
            </a:lvl2pPr>
            <a:lvl3pPr marL="1143000" indent="-228600" algn="l" defTabSz="914400" rtl="0" eaLnBrk="1" latinLnBrk="0" hangingPunct="1">
              <a:defRPr sz="1400" b="1" kern="1200">
                <a:solidFill>
                  <a:schemeClr val="tx1"/>
                </a:solidFill>
                <a:latin typeface="Arial" pitchFamily="34" charset="0"/>
                <a:ea typeface="宋体" pitchFamily="2" charset="-122"/>
                <a:cs typeface="+mn-cs"/>
              </a:defRPr>
            </a:lvl3pPr>
            <a:lvl4pPr marL="1600200" indent="-228600" algn="l" defTabSz="914400" rtl="0" eaLnBrk="1" latinLnBrk="0" hangingPunct="1">
              <a:defRPr sz="1400" b="1" kern="1200">
                <a:solidFill>
                  <a:schemeClr val="tx1"/>
                </a:solidFill>
                <a:latin typeface="Arial" pitchFamily="34" charset="0"/>
                <a:ea typeface="宋体" pitchFamily="2" charset="-122"/>
                <a:cs typeface="+mn-cs"/>
              </a:defRPr>
            </a:lvl4pPr>
            <a:lvl5pPr marL="2057400" indent="-228600" algn="l" defTabSz="914400" rtl="0" eaLnBrk="1" latinLnBrk="0" hangingPunct="1">
              <a:defRPr sz="1400" b="1"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9pPr>
          </a:lstStyle>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战略意图</a:t>
            </a:r>
          </a:p>
        </p:txBody>
      </p:sp>
      <p:sp>
        <p:nvSpPr>
          <p:cNvPr id="12" name="AutoShape 13"/>
          <p:cNvSpPr>
            <a:spLocks noChangeArrowheads="1"/>
          </p:cNvSpPr>
          <p:nvPr/>
        </p:nvSpPr>
        <p:spPr bwMode="auto">
          <a:xfrm>
            <a:off x="483391" y="2670326"/>
            <a:ext cx="1028700" cy="740006"/>
          </a:xfrm>
          <a:prstGeom prst="roundRect">
            <a:avLst/>
          </a:prstGeom>
          <a:solidFill>
            <a:srgbClr val="C00000"/>
          </a:solidFill>
          <a:ln>
            <a:noFill/>
          </a:ln>
          <a:effectLst/>
          <a:extLst>
            <a:ext uri="{53640926-AAD7-44D8-BBD7-CCE9431645EC}">
              <a14:shadowObscured xmlns:a14="http://schemas.microsoft.com/office/drawing/2010/main" val="1"/>
            </a:ext>
          </a:extLst>
        </p:spPr>
        <p:txBody>
          <a:bodyPr anchor="ctr" anchorCtr="1"/>
          <a:lstStyle>
            <a:defPPr>
              <a:defRPr lang="zh-CN"/>
            </a:defPPr>
            <a:lvl1pPr marL="0" algn="l" defTabSz="914400" rtl="0" eaLnBrk="1" latinLnBrk="0" hangingPunct="1">
              <a:defRPr sz="1400" b="1" kern="1200">
                <a:solidFill>
                  <a:schemeClr val="tx1"/>
                </a:solidFill>
                <a:latin typeface="Arial" pitchFamily="34" charset="0"/>
                <a:ea typeface="宋体" pitchFamily="2" charset="-122"/>
                <a:cs typeface="+mn-cs"/>
              </a:defRPr>
            </a:lvl1pPr>
            <a:lvl2pPr marL="742950" indent="-285750" algn="l" defTabSz="914400" rtl="0" eaLnBrk="1" latinLnBrk="0" hangingPunct="1">
              <a:defRPr sz="1400" b="1" kern="1200">
                <a:solidFill>
                  <a:schemeClr val="tx1"/>
                </a:solidFill>
                <a:latin typeface="Arial" pitchFamily="34" charset="0"/>
                <a:ea typeface="宋体" pitchFamily="2" charset="-122"/>
                <a:cs typeface="+mn-cs"/>
              </a:defRPr>
            </a:lvl2pPr>
            <a:lvl3pPr marL="1143000" indent="-228600" algn="l" defTabSz="914400" rtl="0" eaLnBrk="1" latinLnBrk="0" hangingPunct="1">
              <a:defRPr sz="1400" b="1" kern="1200">
                <a:solidFill>
                  <a:schemeClr val="tx1"/>
                </a:solidFill>
                <a:latin typeface="Arial" pitchFamily="34" charset="0"/>
                <a:ea typeface="宋体" pitchFamily="2" charset="-122"/>
                <a:cs typeface="+mn-cs"/>
              </a:defRPr>
            </a:lvl3pPr>
            <a:lvl4pPr marL="1600200" indent="-228600" algn="l" defTabSz="914400" rtl="0" eaLnBrk="1" latinLnBrk="0" hangingPunct="1">
              <a:defRPr sz="1400" b="1" kern="1200">
                <a:solidFill>
                  <a:schemeClr val="tx1"/>
                </a:solidFill>
                <a:latin typeface="Arial" pitchFamily="34" charset="0"/>
                <a:ea typeface="宋体" pitchFamily="2" charset="-122"/>
                <a:cs typeface="+mn-cs"/>
              </a:defRPr>
            </a:lvl4pPr>
            <a:lvl5pPr marL="2057400" indent="-228600" algn="l" defTabSz="914400" rtl="0" eaLnBrk="1" latinLnBrk="0" hangingPunct="1">
              <a:defRPr sz="1400" b="1"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9pPr>
          </a:lstStyle>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总部定位</a:t>
            </a:r>
          </a:p>
        </p:txBody>
      </p:sp>
      <p:sp>
        <p:nvSpPr>
          <p:cNvPr id="13" name="AutoShape 14"/>
          <p:cNvSpPr>
            <a:spLocks noChangeArrowheads="1"/>
          </p:cNvSpPr>
          <p:nvPr/>
        </p:nvSpPr>
        <p:spPr bwMode="auto">
          <a:xfrm>
            <a:off x="483391" y="3561939"/>
            <a:ext cx="1028700" cy="1096206"/>
          </a:xfrm>
          <a:prstGeom prst="roundRect">
            <a:avLst/>
          </a:prstGeom>
          <a:solidFill>
            <a:srgbClr val="C00000"/>
          </a:solidFill>
          <a:ln>
            <a:noFill/>
          </a:ln>
          <a:effectLst/>
          <a:extLst>
            <a:ext uri="{53640926-AAD7-44D8-BBD7-CCE9431645EC}">
              <a14:shadowObscured xmlns:a14="http://schemas.microsoft.com/office/drawing/2010/main" val="1"/>
            </a:ext>
          </a:extLst>
        </p:spPr>
        <p:txBody>
          <a:bodyPr anchor="ctr" anchorCtr="1"/>
          <a:lstStyle>
            <a:defPPr>
              <a:defRPr lang="zh-CN"/>
            </a:defPPr>
            <a:lvl1pPr marL="0" algn="l" defTabSz="914400" rtl="0" eaLnBrk="1" latinLnBrk="0" hangingPunct="1">
              <a:defRPr sz="1400" b="1" kern="1200">
                <a:solidFill>
                  <a:schemeClr val="tx1"/>
                </a:solidFill>
                <a:latin typeface="Arial" pitchFamily="34" charset="0"/>
                <a:ea typeface="宋体" pitchFamily="2" charset="-122"/>
                <a:cs typeface="+mn-cs"/>
              </a:defRPr>
            </a:lvl1pPr>
            <a:lvl2pPr marL="742950" indent="-285750" algn="l" defTabSz="914400" rtl="0" eaLnBrk="1" latinLnBrk="0" hangingPunct="1">
              <a:defRPr sz="1400" b="1" kern="1200">
                <a:solidFill>
                  <a:schemeClr val="tx1"/>
                </a:solidFill>
                <a:latin typeface="Arial" pitchFamily="34" charset="0"/>
                <a:ea typeface="宋体" pitchFamily="2" charset="-122"/>
                <a:cs typeface="+mn-cs"/>
              </a:defRPr>
            </a:lvl2pPr>
            <a:lvl3pPr marL="1143000" indent="-228600" algn="l" defTabSz="914400" rtl="0" eaLnBrk="1" latinLnBrk="0" hangingPunct="1">
              <a:defRPr sz="1400" b="1" kern="1200">
                <a:solidFill>
                  <a:schemeClr val="tx1"/>
                </a:solidFill>
                <a:latin typeface="Arial" pitchFamily="34" charset="0"/>
                <a:ea typeface="宋体" pitchFamily="2" charset="-122"/>
                <a:cs typeface="+mn-cs"/>
              </a:defRPr>
            </a:lvl3pPr>
            <a:lvl4pPr marL="1600200" indent="-228600" algn="l" defTabSz="914400" rtl="0" eaLnBrk="1" latinLnBrk="0" hangingPunct="1">
              <a:defRPr sz="1400" b="1" kern="1200">
                <a:solidFill>
                  <a:schemeClr val="tx1"/>
                </a:solidFill>
                <a:latin typeface="Arial" pitchFamily="34" charset="0"/>
                <a:ea typeface="宋体" pitchFamily="2" charset="-122"/>
                <a:cs typeface="+mn-cs"/>
              </a:defRPr>
            </a:lvl4pPr>
            <a:lvl5pPr marL="2057400" indent="-228600" algn="l" defTabSz="914400" rtl="0" eaLnBrk="1" latinLnBrk="0" hangingPunct="1">
              <a:defRPr sz="1400" b="1"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9pPr>
          </a:lstStyle>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子公司</a:t>
            </a:r>
            <a:endParaRPr lang="en-US" altLang="zh-CN" sz="1292">
              <a:solidFill>
                <a:schemeClr val="bg1"/>
              </a:solidFill>
              <a:latin typeface="微软雅黑" panose="020b0503020204020204" pitchFamily="34" charset="-122"/>
              <a:ea typeface="微软雅黑" panose="020b0503020204020204" pitchFamily="34" charset="-122"/>
            </a:endParaRPr>
          </a:p>
          <a:p>
            <a:pPr algn="ctr" eaLnBrk="1" fontAlgn="t" hangingPunct="1">
              <a:spcBef>
                <a:spcPct val="50000"/>
              </a:spcBef>
            </a:pPr>
            <a:r>
              <a:rPr lang="zh-CN" altLang="en-US" sz="1292">
                <a:solidFill>
                  <a:schemeClr val="bg1"/>
                </a:solidFill>
                <a:latin typeface="微软雅黑" panose="020b0503020204020204" pitchFamily="34" charset="-122"/>
                <a:ea typeface="微软雅黑" panose="020b0503020204020204" pitchFamily="34" charset="-122"/>
              </a:rPr>
              <a:t>能力</a:t>
            </a:r>
          </a:p>
        </p:txBody>
      </p:sp>
      <p:sp>
        <p:nvSpPr>
          <p:cNvPr id="14" name="Rectangle 51"/>
          <p:cNvSpPr>
            <a:spLocks noChangeArrowheads="1"/>
          </p:cNvSpPr>
          <p:nvPr/>
        </p:nvSpPr>
        <p:spPr bwMode="auto">
          <a:xfrm>
            <a:off x="1595193" y="2157867"/>
            <a:ext cx="1368690" cy="344003"/>
          </a:xfrm>
          <a:prstGeom prst="roundRect">
            <a:avLst/>
          </a:prstGeom>
          <a:solidFill>
            <a:schemeClr val="accent4">
              <a:lumMod val="75000"/>
            </a:schemeClr>
          </a:solid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经营重点</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19" name="Rectangle 18"/>
          <p:cNvSpPr/>
          <p:nvPr/>
        </p:nvSpPr>
        <p:spPr bwMode="blackWhite">
          <a:xfrm>
            <a:off x="5054766" y="1310436"/>
            <a:ext cx="1693224" cy="275053"/>
          </a:xfrm>
          <a:prstGeom prst="rect">
            <a:avLst/>
          </a:prstGeom>
          <a:noFill/>
          <a:ln w="12700">
            <a:no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77" b="1">
                <a:latin typeface="微软雅黑" panose="020b0503020204020204" pitchFamily="34" charset="-122"/>
              </a:rPr>
              <a:t>战略管控</a:t>
            </a:r>
          </a:p>
        </p:txBody>
      </p:sp>
      <p:sp>
        <p:nvSpPr>
          <p:cNvPr id="20" name="Rectangle 19"/>
          <p:cNvSpPr/>
          <p:nvPr/>
        </p:nvSpPr>
        <p:spPr bwMode="blackWhite">
          <a:xfrm>
            <a:off x="3109684" y="1310435"/>
            <a:ext cx="1693224" cy="275053"/>
          </a:xfrm>
          <a:prstGeom prst="rect">
            <a:avLst/>
          </a:prstGeom>
          <a:noFill/>
          <a:ln w="12700">
            <a:no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77" b="1">
                <a:latin typeface="微软雅黑" panose="020b0503020204020204" pitchFamily="34" charset="-122"/>
              </a:rPr>
              <a:t>财务管控</a:t>
            </a:r>
          </a:p>
        </p:txBody>
      </p:sp>
      <p:sp>
        <p:nvSpPr>
          <p:cNvPr id="21" name="Rectangle 20"/>
          <p:cNvSpPr/>
          <p:nvPr/>
        </p:nvSpPr>
        <p:spPr bwMode="blackWhite">
          <a:xfrm>
            <a:off x="6999849" y="1310436"/>
            <a:ext cx="1693224" cy="275053"/>
          </a:xfrm>
          <a:prstGeom prst="rect">
            <a:avLst/>
          </a:prstGeom>
          <a:noFill/>
          <a:ln w="12700">
            <a:no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77" b="1">
                <a:latin typeface="微软雅黑" panose="020b0503020204020204" pitchFamily="34" charset="-122"/>
              </a:rPr>
              <a:t>操作管控</a:t>
            </a:r>
          </a:p>
        </p:txBody>
      </p:sp>
      <p:sp>
        <p:nvSpPr>
          <p:cNvPr id="23" name="Rectangle 51"/>
          <p:cNvSpPr>
            <a:spLocks noChangeArrowheads="1"/>
          </p:cNvSpPr>
          <p:nvPr/>
        </p:nvSpPr>
        <p:spPr bwMode="auto">
          <a:xfrm>
            <a:off x="3263510" y="1774863"/>
            <a:ext cx="1368690" cy="344003"/>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多元化不相关</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4" name="Rectangle 52"/>
          <p:cNvSpPr>
            <a:spLocks noChangeArrowheads="1"/>
          </p:cNvSpPr>
          <p:nvPr/>
        </p:nvSpPr>
        <p:spPr bwMode="auto">
          <a:xfrm>
            <a:off x="3263510" y="3072516"/>
            <a:ext cx="1368690" cy="337816"/>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弱</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5" name="Rectangle 53"/>
          <p:cNvSpPr>
            <a:spLocks noChangeArrowheads="1"/>
          </p:cNvSpPr>
          <p:nvPr/>
        </p:nvSpPr>
        <p:spPr bwMode="auto">
          <a:xfrm>
            <a:off x="3263510" y="2664696"/>
            <a:ext cx="1368690" cy="360090"/>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投资中心</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6" name="Rectangle 54"/>
          <p:cNvSpPr>
            <a:spLocks noChangeArrowheads="1"/>
          </p:cNvSpPr>
          <p:nvPr/>
        </p:nvSpPr>
        <p:spPr bwMode="auto">
          <a:xfrm>
            <a:off x="3263510" y="3956524"/>
            <a:ext cx="1368690" cy="329154"/>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强</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7" name="Rectangle 76"/>
          <p:cNvSpPr>
            <a:spLocks noChangeArrowheads="1"/>
          </p:cNvSpPr>
          <p:nvPr/>
        </p:nvSpPr>
        <p:spPr bwMode="auto">
          <a:xfrm>
            <a:off x="3263510" y="4317855"/>
            <a:ext cx="1364101" cy="340290"/>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成熟期</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28" name="Rectangle 51"/>
          <p:cNvSpPr>
            <a:spLocks noChangeArrowheads="1"/>
          </p:cNvSpPr>
          <p:nvPr/>
        </p:nvSpPr>
        <p:spPr bwMode="auto">
          <a:xfrm>
            <a:off x="3263510" y="2157867"/>
            <a:ext cx="1368690" cy="344003"/>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资产管理</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31" name="Rectangle 51"/>
          <p:cNvSpPr>
            <a:spLocks noChangeArrowheads="1"/>
          </p:cNvSpPr>
          <p:nvPr/>
        </p:nvSpPr>
        <p:spPr bwMode="auto">
          <a:xfrm>
            <a:off x="5219328" y="1774863"/>
            <a:ext cx="1368690" cy="344003"/>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多元化相关</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32" name="Rectangle 52"/>
          <p:cNvSpPr>
            <a:spLocks noChangeArrowheads="1"/>
          </p:cNvSpPr>
          <p:nvPr/>
        </p:nvSpPr>
        <p:spPr bwMode="auto">
          <a:xfrm>
            <a:off x="5219328" y="3072516"/>
            <a:ext cx="1368690" cy="337816"/>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中</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33" name="Rectangle 53"/>
          <p:cNvSpPr>
            <a:spLocks noChangeArrowheads="1"/>
          </p:cNvSpPr>
          <p:nvPr/>
        </p:nvSpPr>
        <p:spPr bwMode="auto">
          <a:xfrm>
            <a:off x="5219328" y="2664696"/>
            <a:ext cx="1368690" cy="360090"/>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战略规划中心</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34" name="Rectangle 54"/>
          <p:cNvSpPr>
            <a:spLocks noChangeArrowheads="1"/>
          </p:cNvSpPr>
          <p:nvPr/>
        </p:nvSpPr>
        <p:spPr bwMode="auto">
          <a:xfrm>
            <a:off x="5219328" y="3956524"/>
            <a:ext cx="1368690" cy="329154"/>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中</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35" name="Rectangle 76"/>
          <p:cNvSpPr>
            <a:spLocks noChangeArrowheads="1"/>
          </p:cNvSpPr>
          <p:nvPr/>
        </p:nvSpPr>
        <p:spPr bwMode="auto">
          <a:xfrm>
            <a:off x="5219328" y="4317855"/>
            <a:ext cx="1364101" cy="340290"/>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发展期</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39" name="Rectangle 51"/>
          <p:cNvSpPr>
            <a:spLocks noChangeArrowheads="1"/>
          </p:cNvSpPr>
          <p:nvPr/>
        </p:nvSpPr>
        <p:spPr bwMode="auto">
          <a:xfrm>
            <a:off x="7156904" y="1774863"/>
            <a:ext cx="1368690" cy="344003"/>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单一业态</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40" name="Rectangle 52"/>
          <p:cNvSpPr>
            <a:spLocks noChangeArrowheads="1"/>
          </p:cNvSpPr>
          <p:nvPr/>
        </p:nvSpPr>
        <p:spPr bwMode="auto">
          <a:xfrm>
            <a:off x="7156904" y="3072516"/>
            <a:ext cx="1368690" cy="337816"/>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强</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41" name="Rectangle 53"/>
          <p:cNvSpPr>
            <a:spLocks noChangeArrowheads="1"/>
          </p:cNvSpPr>
          <p:nvPr/>
        </p:nvSpPr>
        <p:spPr bwMode="auto">
          <a:xfrm>
            <a:off x="7156904" y="2664696"/>
            <a:ext cx="1368690" cy="360090"/>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运营管理中心</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42" name="Rectangle 54"/>
          <p:cNvSpPr>
            <a:spLocks noChangeArrowheads="1"/>
          </p:cNvSpPr>
          <p:nvPr/>
        </p:nvSpPr>
        <p:spPr bwMode="auto">
          <a:xfrm>
            <a:off x="7156904" y="3956524"/>
            <a:ext cx="1368690" cy="329154"/>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弱</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43" name="Rectangle 76"/>
          <p:cNvSpPr>
            <a:spLocks noChangeArrowheads="1"/>
          </p:cNvSpPr>
          <p:nvPr/>
        </p:nvSpPr>
        <p:spPr bwMode="auto">
          <a:xfrm>
            <a:off x="7147724" y="4317855"/>
            <a:ext cx="1364101" cy="340290"/>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初创期</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44" name="Rectangle 51"/>
          <p:cNvSpPr>
            <a:spLocks noChangeArrowheads="1"/>
          </p:cNvSpPr>
          <p:nvPr/>
        </p:nvSpPr>
        <p:spPr bwMode="auto">
          <a:xfrm>
            <a:off x="7156904" y="2157867"/>
            <a:ext cx="1368690" cy="344003"/>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产品经营</a:t>
            </a:r>
            <a:endParaRPr lang="zh-CN" altLang="zh-CN" sz="1292" b="0">
              <a:solidFill>
                <a:schemeClr val="tx1"/>
              </a:solidFill>
              <a:latin typeface="微软雅黑" panose="020b0503020204020204" pitchFamily="34" charset="-122"/>
              <a:ea typeface="微软雅黑" panose="020b0503020204020204" pitchFamily="34" charset="-122"/>
            </a:endParaRPr>
          </a:p>
        </p:txBody>
      </p:sp>
      <p:cxnSp>
        <p:nvCxnSpPr>
          <p:cNvPr id="46" name="Straight Connector 45"/>
          <p:cNvCxnSpPr/>
          <p:nvPr/>
        </p:nvCxnSpPr>
        <p:spPr bwMode="auto">
          <a:xfrm>
            <a:off x="583864" y="2581387"/>
            <a:ext cx="8042740" cy="0"/>
          </a:xfrm>
          <a:prstGeom prst="line">
            <a:avLst/>
          </a:prstGeom>
          <a:solidFill>
            <a:schemeClr val="accent1"/>
          </a:solidFill>
          <a:ln w="9525" cap="flat" cmpd="sng" algn="ctr">
            <a:solidFill>
              <a:schemeClr val="bg1">
                <a:lumMod val="50000"/>
              </a:schemeClr>
            </a:solidFill>
            <a:prstDash val="dash"/>
            <a:round/>
            <a:headEnd type="none" w="med" len="med"/>
            <a:tailEnd type="none" w="med" len="med"/>
          </a:ln>
          <a:effectLst/>
        </p:spPr>
      </p:cxnSp>
      <p:cxnSp>
        <p:nvCxnSpPr>
          <p:cNvPr id="47" name="Straight Connector 46"/>
          <p:cNvCxnSpPr/>
          <p:nvPr/>
        </p:nvCxnSpPr>
        <p:spPr bwMode="auto">
          <a:xfrm>
            <a:off x="483390" y="3495469"/>
            <a:ext cx="8042740" cy="0"/>
          </a:xfrm>
          <a:prstGeom prst="line">
            <a:avLst/>
          </a:prstGeom>
          <a:solidFill>
            <a:schemeClr val="accent1"/>
          </a:solidFill>
          <a:ln w="9525" cap="flat" cmpd="sng" algn="ctr">
            <a:solidFill>
              <a:schemeClr val="bg1">
                <a:lumMod val="50000"/>
              </a:schemeClr>
            </a:solidFill>
            <a:prstDash val="dash"/>
            <a:round/>
            <a:headEnd type="none" w="med" len="med"/>
            <a:tailEnd type="none" w="med" len="med"/>
          </a:ln>
          <a:effectLst/>
        </p:spPr>
      </p:cxnSp>
      <p:sp>
        <p:nvSpPr>
          <p:cNvPr id="50" name="Rectangle 51"/>
          <p:cNvSpPr>
            <a:spLocks noChangeArrowheads="1"/>
          </p:cNvSpPr>
          <p:nvPr/>
        </p:nvSpPr>
        <p:spPr bwMode="auto">
          <a:xfrm>
            <a:off x="5219328" y="2157867"/>
            <a:ext cx="1368690" cy="344003"/>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产业协同</a:t>
            </a:r>
            <a:endParaRPr lang="zh-CN" altLang="zh-CN" sz="1292" b="0">
              <a:solidFill>
                <a:schemeClr val="tx1"/>
              </a:solidFill>
              <a:latin typeface="微软雅黑" panose="020b0503020204020204" pitchFamily="34" charset="-122"/>
              <a:ea typeface="微软雅黑" panose="020b0503020204020204" pitchFamily="34" charset="-122"/>
            </a:endParaRPr>
          </a:p>
        </p:txBody>
      </p:sp>
      <p:cxnSp>
        <p:nvCxnSpPr>
          <p:cNvPr id="57" name="Straight Connector 56"/>
          <p:cNvCxnSpPr/>
          <p:nvPr/>
        </p:nvCxnSpPr>
        <p:spPr bwMode="auto">
          <a:xfrm>
            <a:off x="483390" y="4758378"/>
            <a:ext cx="8042740" cy="0"/>
          </a:xfrm>
          <a:prstGeom prst="line">
            <a:avLst/>
          </a:prstGeom>
          <a:solidFill>
            <a:schemeClr val="accent1"/>
          </a:solidFill>
          <a:ln w="9525" cap="flat" cmpd="sng" algn="ctr">
            <a:solidFill>
              <a:schemeClr val="bg1">
                <a:lumMod val="50000"/>
              </a:schemeClr>
            </a:solidFill>
            <a:prstDash val="dash"/>
            <a:round/>
            <a:headEnd type="none" w="med" len="med"/>
            <a:tailEnd type="none" w="med" len="med"/>
          </a:ln>
          <a:effectLst/>
        </p:spPr>
      </p:cxnSp>
      <p:cxnSp>
        <p:nvCxnSpPr>
          <p:cNvPr id="54" name="Straight Connector 53"/>
          <p:cNvCxnSpPr/>
          <p:nvPr/>
        </p:nvCxnSpPr>
        <p:spPr bwMode="auto">
          <a:xfrm flipH="1">
            <a:off x="4904345" y="1634339"/>
            <a:ext cx="0" cy="4121073"/>
          </a:xfrm>
          <a:prstGeom prst="line">
            <a:avLst/>
          </a:prstGeom>
          <a:solidFill>
            <a:schemeClr val="accent1"/>
          </a:solidFill>
          <a:ln w="9525" cap="flat" cmpd="sng" algn="ctr">
            <a:solidFill>
              <a:schemeClr val="bg1">
                <a:lumMod val="50000"/>
              </a:schemeClr>
            </a:solidFill>
            <a:prstDash val="dash"/>
            <a:round/>
            <a:headEnd type="none" w="med" len="med"/>
            <a:tailEnd type="none" w="med" len="med"/>
          </a:ln>
          <a:effectLst/>
        </p:spPr>
      </p:cxnSp>
      <p:cxnSp>
        <p:nvCxnSpPr>
          <p:cNvPr id="56" name="Straight Connector 55"/>
          <p:cNvCxnSpPr/>
          <p:nvPr/>
        </p:nvCxnSpPr>
        <p:spPr bwMode="auto">
          <a:xfrm flipH="1">
            <a:off x="6991756" y="1634339"/>
            <a:ext cx="0" cy="4121073"/>
          </a:xfrm>
          <a:prstGeom prst="line">
            <a:avLst/>
          </a:prstGeom>
          <a:solidFill>
            <a:schemeClr val="accent1"/>
          </a:solidFill>
          <a:ln w="9525" cap="flat" cmpd="sng" algn="ctr">
            <a:solidFill>
              <a:schemeClr val="bg1">
                <a:lumMod val="50000"/>
              </a:schemeClr>
            </a:solidFill>
            <a:prstDash val="dash"/>
            <a:round/>
            <a:headEnd type="none" w="med" len="med"/>
            <a:tailEnd type="none" w="med" len="med"/>
          </a:ln>
          <a:effectLst/>
        </p:spPr>
      </p:cxnSp>
      <p:sp>
        <p:nvSpPr>
          <p:cNvPr id="58" name="AutoShape 14"/>
          <p:cNvSpPr>
            <a:spLocks noChangeArrowheads="1"/>
          </p:cNvSpPr>
          <p:nvPr/>
        </p:nvSpPr>
        <p:spPr bwMode="auto">
          <a:xfrm>
            <a:off x="483391" y="4891316"/>
            <a:ext cx="2480491" cy="930565"/>
          </a:xfrm>
          <a:prstGeom prst="roundRect">
            <a:avLst/>
          </a:prstGeom>
          <a:solidFill>
            <a:schemeClr val="bg1">
              <a:lumMod val="65000"/>
            </a:schemeClr>
          </a:solidFill>
          <a:ln>
            <a:noFill/>
          </a:ln>
          <a:effectLst/>
          <a:extLst>
            <a:ext uri="{53640926-AAD7-44D8-BBD7-CCE9431645EC}">
              <a14:shadowObscured xmlns:a14="http://schemas.microsoft.com/office/drawing/2010/main" val="1"/>
            </a:ext>
          </a:extLst>
        </p:spPr>
        <p:txBody>
          <a:bodyPr anchor="ctr" anchorCtr="1"/>
          <a:lstStyle>
            <a:defPPr>
              <a:defRPr lang="zh-CN"/>
            </a:defPPr>
            <a:lvl1pPr marL="0" algn="l" defTabSz="914400" rtl="0" eaLnBrk="1" latinLnBrk="0" hangingPunct="1">
              <a:defRPr sz="1400" b="1" kern="1200">
                <a:solidFill>
                  <a:schemeClr val="tx1"/>
                </a:solidFill>
                <a:latin typeface="Arial" pitchFamily="34" charset="0"/>
                <a:ea typeface="宋体" pitchFamily="2" charset="-122"/>
                <a:cs typeface="+mn-cs"/>
              </a:defRPr>
            </a:lvl1pPr>
            <a:lvl2pPr marL="742950" indent="-285750" algn="l" defTabSz="914400" rtl="0" eaLnBrk="1" latinLnBrk="0" hangingPunct="1">
              <a:defRPr sz="1400" b="1" kern="1200">
                <a:solidFill>
                  <a:schemeClr val="tx1"/>
                </a:solidFill>
                <a:latin typeface="Arial" pitchFamily="34" charset="0"/>
                <a:ea typeface="宋体" pitchFamily="2" charset="-122"/>
                <a:cs typeface="+mn-cs"/>
              </a:defRPr>
            </a:lvl2pPr>
            <a:lvl3pPr marL="1143000" indent="-228600" algn="l" defTabSz="914400" rtl="0" eaLnBrk="1" latinLnBrk="0" hangingPunct="1">
              <a:defRPr sz="1400" b="1" kern="1200">
                <a:solidFill>
                  <a:schemeClr val="tx1"/>
                </a:solidFill>
                <a:latin typeface="Arial" pitchFamily="34" charset="0"/>
                <a:ea typeface="宋体" pitchFamily="2" charset="-122"/>
                <a:cs typeface="+mn-cs"/>
              </a:defRPr>
            </a:lvl3pPr>
            <a:lvl4pPr marL="1600200" indent="-228600" algn="l" defTabSz="914400" rtl="0" eaLnBrk="1" latinLnBrk="0" hangingPunct="1">
              <a:defRPr sz="1400" b="1" kern="1200">
                <a:solidFill>
                  <a:schemeClr val="tx1"/>
                </a:solidFill>
                <a:latin typeface="Arial" pitchFamily="34" charset="0"/>
                <a:ea typeface="宋体" pitchFamily="2" charset="-122"/>
                <a:cs typeface="+mn-cs"/>
              </a:defRPr>
            </a:lvl4pPr>
            <a:lvl5pPr marL="2057400" indent="-228600" algn="l" defTabSz="914400" rtl="0" eaLnBrk="1" latinLnBrk="0" hangingPunct="1">
              <a:defRPr sz="1400" b="1"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1400" b="1" kern="1200">
                <a:solidFill>
                  <a:schemeClr val="tx1"/>
                </a:solidFill>
                <a:latin typeface="Arial" pitchFamily="34" charset="0"/>
                <a:ea typeface="宋体" pitchFamily="2" charset="-122"/>
                <a:cs typeface="+mn-cs"/>
              </a:defRPr>
            </a:lvl9pPr>
          </a:lstStyle>
          <a:p>
            <a:pPr algn="ctr" eaLnBrk="1" fontAlgn="t" hangingPunct="1">
              <a:spcBef>
                <a:spcPct val="50000"/>
              </a:spcBef>
            </a:pPr>
            <a:r>
              <a:rPr lang="zh-CN" altLang="en-US" sz="1477">
                <a:solidFill>
                  <a:schemeClr val="bg1"/>
                </a:solidFill>
                <a:latin typeface="微软雅黑" panose="020b0503020204020204" pitchFamily="34" charset="-122"/>
                <a:ea typeface="微软雅黑" panose="020b0503020204020204" pitchFamily="34" charset="-122"/>
              </a:rPr>
              <a:t>典型标杆企业</a:t>
            </a:r>
          </a:p>
        </p:txBody>
      </p:sp>
      <p:sp>
        <p:nvSpPr>
          <p:cNvPr id="59" name="Rectangle 54"/>
          <p:cNvSpPr>
            <a:spLocks noChangeArrowheads="1"/>
          </p:cNvSpPr>
          <p:nvPr/>
        </p:nvSpPr>
        <p:spPr bwMode="auto">
          <a:xfrm>
            <a:off x="3261215" y="4891316"/>
            <a:ext cx="1368690" cy="930565"/>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marL="263776" indent="-263776">
              <a:spcBef>
                <a:spcPct val="0"/>
              </a:spcBef>
              <a:spcAft>
                <a:spcPts val="554"/>
              </a:spcAft>
              <a:buFont typeface="Arial" pitchFamily="34" charset="0"/>
              <a:buChar char="•"/>
            </a:pPr>
            <a:r>
              <a:rPr lang="en-US" altLang="zh-CN" sz="1292" b="0">
                <a:solidFill>
                  <a:schemeClr val="tx1"/>
                </a:solidFill>
                <a:latin typeface="微软雅黑" panose="020b0503020204020204" pitchFamily="34" charset="-122"/>
                <a:ea typeface="微软雅黑" panose="020b0503020204020204" pitchFamily="34" charset="-122"/>
              </a:rPr>
              <a:t>XX</a:t>
            </a:r>
            <a:r>
              <a:rPr lang="zh-CN" altLang="en-US" sz="1292" b="0">
                <a:solidFill>
                  <a:schemeClr val="tx1"/>
                </a:solidFill>
                <a:latin typeface="微软雅黑" panose="020b0503020204020204" pitchFamily="34" charset="-122"/>
                <a:ea typeface="微软雅黑" panose="020b0503020204020204" pitchFamily="34" charset="-122"/>
              </a:rPr>
              <a:t>集团</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60" name="Rectangle 54"/>
          <p:cNvSpPr>
            <a:spLocks noChangeArrowheads="1"/>
          </p:cNvSpPr>
          <p:nvPr/>
        </p:nvSpPr>
        <p:spPr bwMode="auto">
          <a:xfrm>
            <a:off x="5153339" y="4891316"/>
            <a:ext cx="1368690" cy="930565"/>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marL="263776" indent="-263776">
              <a:spcBef>
                <a:spcPct val="0"/>
              </a:spcBef>
              <a:spcAft>
                <a:spcPts val="554"/>
              </a:spcAft>
              <a:buFont typeface="Arial" pitchFamily="34" charset="0"/>
              <a:buChar char="•"/>
            </a:pPr>
            <a:r>
              <a:rPr lang="zh-CN" altLang="en-US" sz="1292" b="0">
                <a:solidFill>
                  <a:schemeClr val="tx1"/>
                </a:solidFill>
                <a:latin typeface="微软雅黑" panose="020b0503020204020204" pitchFamily="34" charset="-122"/>
                <a:ea typeface="微软雅黑" panose="020b0503020204020204" pitchFamily="34" charset="-122"/>
              </a:rPr>
              <a:t>复星集团</a:t>
            </a:r>
            <a:endParaRPr lang="en-US" altLang="zh-CN" sz="1292" b="0">
              <a:solidFill>
                <a:schemeClr val="tx1"/>
              </a:solidFill>
              <a:latin typeface="微软雅黑" panose="020b0503020204020204" pitchFamily="34" charset="-122"/>
              <a:ea typeface="微软雅黑" panose="020b0503020204020204" pitchFamily="34" charset="-122"/>
            </a:endParaRPr>
          </a:p>
          <a:p>
            <a:pPr marL="263776" indent="-263776">
              <a:spcBef>
                <a:spcPct val="0"/>
              </a:spcBef>
              <a:spcAft>
                <a:spcPts val="554"/>
              </a:spcAft>
              <a:buFont typeface="Arial" pitchFamily="34" charset="0"/>
              <a:buChar char="•"/>
            </a:pPr>
            <a:r>
              <a:rPr lang="zh-CN" altLang="en-US" sz="1292" b="0">
                <a:solidFill>
                  <a:schemeClr val="tx1"/>
                </a:solidFill>
                <a:latin typeface="微软雅黑" panose="020b0503020204020204" pitchFamily="34" charset="-122"/>
                <a:ea typeface="微软雅黑" panose="020b0503020204020204" pitchFamily="34" charset="-122"/>
              </a:rPr>
              <a:t>阿里巴巴</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61" name="Rectangle 54"/>
          <p:cNvSpPr>
            <a:spLocks noChangeArrowheads="1"/>
          </p:cNvSpPr>
          <p:nvPr/>
        </p:nvSpPr>
        <p:spPr bwMode="auto">
          <a:xfrm>
            <a:off x="7143136" y="4891316"/>
            <a:ext cx="1368690" cy="930565"/>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marL="263776" indent="-263776">
              <a:spcBef>
                <a:spcPct val="0"/>
              </a:spcBef>
              <a:spcAft>
                <a:spcPts val="554"/>
              </a:spcAft>
              <a:buFont typeface="Arial" pitchFamily="34" charset="0"/>
              <a:buChar char="•"/>
            </a:pPr>
            <a:r>
              <a:rPr lang="en-US" altLang="zh-CN" sz="1292" b="0">
                <a:solidFill>
                  <a:schemeClr val="tx1"/>
                </a:solidFill>
                <a:latin typeface="微软雅黑" panose="020b0503020204020204" pitchFamily="34" charset="-122"/>
                <a:ea typeface="微软雅黑" panose="020b0503020204020204" pitchFamily="34" charset="-122"/>
              </a:rPr>
              <a:t>XX</a:t>
            </a:r>
            <a:r>
              <a:rPr lang="zh-CN" altLang="en-US" sz="1292" b="0">
                <a:solidFill>
                  <a:schemeClr val="tx1"/>
                </a:solidFill>
                <a:latin typeface="微软雅黑" panose="020b0503020204020204" pitchFamily="34" charset="-122"/>
                <a:ea typeface="微软雅黑" panose="020b0503020204020204" pitchFamily="34" charset="-122"/>
              </a:rPr>
              <a:t>集团</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52" name="Rectangle 54"/>
          <p:cNvSpPr>
            <a:spLocks noChangeArrowheads="1"/>
          </p:cNvSpPr>
          <p:nvPr/>
        </p:nvSpPr>
        <p:spPr bwMode="auto">
          <a:xfrm>
            <a:off x="1595193" y="3586764"/>
            <a:ext cx="1368690" cy="329154"/>
          </a:xfrm>
          <a:prstGeom prst="roundRect">
            <a:avLst/>
          </a:prstGeom>
          <a:solidFill>
            <a:schemeClr val="accent4">
              <a:lumMod val="75000"/>
            </a:schemeClr>
          </a:solid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spcBef>
                <a:spcPct val="0"/>
              </a:spcBef>
              <a:spcAft>
                <a:spcPct val="0"/>
              </a:spcAft>
            </a:pPr>
            <a:r>
              <a:rPr lang="zh-CN" altLang="en-US" sz="1292" b="0">
                <a:solidFill>
                  <a:schemeClr val="bg1"/>
                </a:solidFill>
                <a:latin typeface="微软雅黑" panose="020b0503020204020204" pitchFamily="34" charset="-122"/>
                <a:ea typeface="微软雅黑" panose="020b0503020204020204" pitchFamily="34" charset="-122"/>
              </a:rPr>
              <a:t>子公司盈利能力</a:t>
            </a:r>
            <a:endParaRPr lang="zh-CN" altLang="zh-CN" sz="1292" b="0">
              <a:solidFill>
                <a:schemeClr val="bg1"/>
              </a:solidFill>
              <a:latin typeface="微软雅黑" panose="020b0503020204020204" pitchFamily="34" charset="-122"/>
              <a:ea typeface="微软雅黑" panose="020b0503020204020204" pitchFamily="34" charset="-122"/>
            </a:endParaRPr>
          </a:p>
        </p:txBody>
      </p:sp>
      <p:sp>
        <p:nvSpPr>
          <p:cNvPr id="53" name="Rectangle 54"/>
          <p:cNvSpPr>
            <a:spLocks noChangeArrowheads="1"/>
          </p:cNvSpPr>
          <p:nvPr/>
        </p:nvSpPr>
        <p:spPr bwMode="auto">
          <a:xfrm>
            <a:off x="3263510" y="3603315"/>
            <a:ext cx="1368690" cy="329154"/>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强</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55" name="Rectangle 54"/>
          <p:cNvSpPr>
            <a:spLocks noChangeArrowheads="1"/>
          </p:cNvSpPr>
          <p:nvPr/>
        </p:nvSpPr>
        <p:spPr bwMode="auto">
          <a:xfrm>
            <a:off x="5219328" y="3603315"/>
            <a:ext cx="1368690" cy="329154"/>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中</a:t>
            </a:r>
            <a:endParaRPr lang="zh-CN" altLang="zh-CN" sz="1292" b="0">
              <a:solidFill>
                <a:schemeClr val="tx1"/>
              </a:solidFill>
              <a:latin typeface="微软雅黑" panose="020b0503020204020204" pitchFamily="34" charset="-122"/>
              <a:ea typeface="微软雅黑" panose="020b0503020204020204" pitchFamily="34" charset="-122"/>
            </a:endParaRPr>
          </a:p>
        </p:txBody>
      </p:sp>
      <p:sp>
        <p:nvSpPr>
          <p:cNvPr id="62" name="Rectangle 54"/>
          <p:cNvSpPr>
            <a:spLocks noChangeArrowheads="1"/>
          </p:cNvSpPr>
          <p:nvPr/>
        </p:nvSpPr>
        <p:spPr bwMode="auto">
          <a:xfrm>
            <a:off x="7156904" y="3603315"/>
            <a:ext cx="1368690" cy="329154"/>
          </a:xfrm>
          <a:prstGeom prst="roundRect">
            <a:avLst/>
          </a:prstGeom>
          <a:noFill/>
          <a:ln w="12700">
            <a:noFill/>
            <a:miter lim="800000"/>
          </a:ln>
        </p:spPr>
        <p:txBody>
          <a:bodyPr anchor="ctr"/>
          <a:lstStyle>
            <a:defPPr>
              <a:defRPr lang="zh-CN"/>
            </a:defPPr>
            <a:lvl1pPr marL="0" algn="l" defTabSz="914400" rtl="0" eaLnBrk="1" latinLnBrk="0" hangingPunct="1">
              <a:spcBef>
                <a:spcPct val="20000"/>
              </a:spcBef>
              <a:spcAft>
                <a:spcPct val="20000"/>
              </a:spcAft>
              <a:defRPr sz="1800" b="1" kern="1200">
                <a:solidFill>
                  <a:srgbClr val="000000"/>
                </a:solidFill>
                <a:latin typeface="Arial" pitchFamily="34" charset="0"/>
                <a:ea typeface="华文楷体" pitchFamily="2" charset="-122"/>
                <a:cs typeface="Arial" pitchFamily="34" charset="0"/>
              </a:defRPr>
            </a:lvl1pPr>
            <a:lvl2pPr marL="742950" indent="-285750" algn="l" defTabSz="914400" rtl="0" eaLnBrk="1" latinLnBrk="0" hangingPunct="1">
              <a:spcBef>
                <a:spcPct val="20000"/>
              </a:spcBef>
              <a:spcAft>
                <a:spcPct val="20000"/>
              </a:spcAft>
              <a:buClr>
                <a:srgbClr val="003366"/>
              </a:buClr>
              <a:buSzPct val="81000"/>
              <a:buFont typeface="Times New Roman" pitchFamily="18" charset="0"/>
              <a:buBlip>
                <a:blip r:embed="rId3"/>
              </a:buBlip>
              <a:defRPr sz="1800" kern="1200">
                <a:solidFill>
                  <a:srgbClr val="000000"/>
                </a:solidFill>
                <a:latin typeface="Arial" pitchFamily="34" charset="0"/>
                <a:ea typeface="华文楷体" pitchFamily="2" charset="-122"/>
                <a:cs typeface="Arial" pitchFamily="34" charset="0"/>
              </a:defRPr>
            </a:lvl2pPr>
            <a:lvl3pPr marL="1143000" indent="-228600" algn="l" defTabSz="914400" rtl="0" eaLnBrk="1" latinLnBrk="0" hangingPunct="1">
              <a:spcBef>
                <a:spcPct val="20000"/>
              </a:spcBef>
              <a:spcAft>
                <a:spcPct val="20000"/>
              </a:spcAft>
              <a:buClr>
                <a:srgbClr val="263C6B"/>
              </a:buClr>
              <a:buFont typeface="Times New Roman" pitchFamily="18" charset="0"/>
              <a:buChar char="–"/>
              <a:defRPr sz="1600" kern="1200">
                <a:solidFill>
                  <a:srgbClr val="000000"/>
                </a:solidFill>
                <a:latin typeface="Arial" pitchFamily="34" charset="0"/>
                <a:ea typeface="华文楷体" pitchFamily="2" charset="-122"/>
                <a:cs typeface="Arial" pitchFamily="34" charset="0"/>
              </a:defRPr>
            </a:lvl3pPr>
            <a:lvl4pPr marL="1600200" indent="-228600" algn="l" defTabSz="914400" rtl="0" eaLnBrk="1" latinLnBrk="0" hangingPunct="1">
              <a:spcBef>
                <a:spcPct val="20000"/>
              </a:spcBef>
              <a:spcAft>
                <a:spcPct val="20000"/>
              </a:spcAft>
              <a:buClr>
                <a:srgbClr val="808080"/>
              </a:buClr>
              <a:buSzPct val="95000"/>
              <a:buFont typeface="Arial" pitchFamily="34" charset="0"/>
              <a:buChar char="&gt;"/>
              <a:defRPr sz="1400" kern="1200">
                <a:solidFill>
                  <a:srgbClr val="000000"/>
                </a:solidFill>
                <a:latin typeface="Arial" pitchFamily="34" charset="0"/>
                <a:ea typeface="华文楷体" pitchFamily="2" charset="-122"/>
                <a:cs typeface="Arial" pitchFamily="34" charset="0"/>
              </a:defRPr>
            </a:lvl4pPr>
            <a:lvl5pPr marL="2057400" indent="-228600" algn="l" defTabSz="914400" rtl="0" eaLnBrk="1" latinLnBrk="0" hangingPunct="1">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5pPr>
            <a:lvl6pPr marL="25146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6pPr>
            <a:lvl7pPr marL="29718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7pPr>
            <a:lvl8pPr marL="34290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8pPr>
            <a:lvl9pPr marL="3886200" indent="-228600" algn="l" defTabSz="914400" rtl="0" eaLnBrk="0" fontAlgn="base" latinLnBrk="0" hangingPunct="0">
              <a:spcBef>
                <a:spcPct val="20000"/>
              </a:spcBef>
              <a:spcAft>
                <a:spcPct val="20000"/>
              </a:spcAft>
              <a:buClr>
                <a:srgbClr val="263C6B"/>
              </a:buClr>
              <a:buFont typeface="Times New Roman" pitchFamily="18" charset="0"/>
              <a:buChar char="–"/>
              <a:defRPr sz="1200" kern="1200">
                <a:solidFill>
                  <a:srgbClr val="000000"/>
                </a:solidFill>
                <a:latin typeface="Arial" pitchFamily="34" charset="0"/>
                <a:ea typeface="华文楷体" pitchFamily="2" charset="-122"/>
                <a:cs typeface="Arial" pitchFamily="34" charset="0"/>
              </a:defRPr>
            </a:lvl9pPr>
          </a:lstStyle>
          <a:p>
            <a:pPr algn="ctr">
              <a:spcBef>
                <a:spcPct val="0"/>
              </a:spcBef>
              <a:spcAft>
                <a:spcPct val="0"/>
              </a:spcAft>
            </a:pPr>
            <a:r>
              <a:rPr lang="zh-CN" altLang="en-US" sz="1292" b="0">
                <a:solidFill>
                  <a:schemeClr val="tx1"/>
                </a:solidFill>
                <a:latin typeface="微软雅黑" panose="020b0503020204020204" pitchFamily="34" charset="-122"/>
                <a:ea typeface="微软雅黑" panose="020b0503020204020204" pitchFamily="34" charset="-122"/>
              </a:rPr>
              <a:t>弱</a:t>
            </a:r>
            <a:endParaRPr lang="zh-CN" altLang="zh-CN" sz="1292" b="0">
              <a:solidFill>
                <a:schemeClr val="tx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61971772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b="1"/>
              <a:t>战略规划：集团战略规划指明了业务发展方向和路径，对各级组织定位、组织能力的建设提出了相应要求，指导集团管理模式的选择</a:t>
            </a:r>
          </a:p>
        </p:txBody>
      </p:sp>
      <p:grpSp>
        <p:nvGrpSpPr>
          <p:cNvPr id="3" name="Group 2">
            <a:extLst>
              <a:ext uri="{FF2B5EF4-FFF2-40B4-BE49-F238E27FC236}">
                <a16:creationId xmlns:a16="http://schemas.microsoft.com/office/drawing/2014/main" id="{1A216AD2-BACE-48F6-91BF-7C1321CECB4A}"/>
              </a:ext>
            </a:extLst>
          </p:cNvPr>
          <p:cNvGrpSpPr/>
          <p:nvPr/>
        </p:nvGrpSpPr>
        <p:grpSpPr>
          <a:xfrm>
            <a:off x="645016" y="1772816"/>
            <a:ext cx="7853967" cy="4248471"/>
            <a:chOff x="716803" y="1393645"/>
            <a:chExt cx="7787054" cy="4522028"/>
          </a:xfrm>
        </p:grpSpPr>
        <p:sp>
          <p:nvSpPr>
            <p:cNvPr id="60" name="Right Arrow 59"/>
            <p:cNvSpPr/>
            <p:nvPr/>
          </p:nvSpPr>
          <p:spPr bwMode="blackWhite">
            <a:xfrm rot="5400000">
              <a:off x="3833231" y="4077364"/>
              <a:ext cx="1543766" cy="931660"/>
            </a:xfrm>
            <a:prstGeom prst="rightArrow">
              <a:avLst>
                <a:gd name="adj1" fmla="val 50000"/>
                <a:gd name="adj2" fmla="val 37565"/>
              </a:avLst>
            </a:prstGeom>
            <a:gradFill flip="none" rotWithShape="1">
              <a:gsLst>
                <a:gs pos="0">
                  <a:schemeClr val="bg1">
                    <a:lumMod val="95000"/>
                  </a:schemeClr>
                </a:gs>
                <a:gs pos="0">
                  <a:schemeClr val="bg1">
                    <a:lumMod val="85000"/>
                    <a:shade val="67500"/>
                    <a:satMod val="115000"/>
                  </a:schemeClr>
                </a:gs>
                <a:gs pos="100000">
                  <a:schemeClr val="bg1"/>
                </a:gs>
              </a:gsLst>
              <a:lin ang="10800000" scaled="1"/>
            </a:gradFill>
            <a:ln w="12700">
              <a:no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00">
                <a:solidFill>
                  <a:srgbClr val="000000"/>
                </a:solidFill>
                <a:latin typeface="微软雅黑" panose="020b0503020204020204" pitchFamily="34" charset="-122"/>
                <a:ea typeface="微软雅黑" panose="020b0503020204020204" pitchFamily="34" charset="-122"/>
              </a:endParaRPr>
            </a:p>
          </p:txBody>
        </p:sp>
        <p:sp>
          <p:nvSpPr>
            <p:cNvPr id="61" name="Right Arrow 60"/>
            <p:cNvSpPr/>
            <p:nvPr/>
          </p:nvSpPr>
          <p:spPr bwMode="blackWhite">
            <a:xfrm rot="5400000">
              <a:off x="7243585" y="4077364"/>
              <a:ext cx="1543766" cy="931660"/>
            </a:xfrm>
            <a:prstGeom prst="rightArrow">
              <a:avLst>
                <a:gd name="adj1" fmla="val 50000"/>
                <a:gd name="adj2" fmla="val 37565"/>
              </a:avLst>
            </a:prstGeom>
            <a:gradFill flip="none" rotWithShape="1">
              <a:gsLst>
                <a:gs pos="0">
                  <a:schemeClr val="bg1">
                    <a:lumMod val="95000"/>
                  </a:schemeClr>
                </a:gs>
                <a:gs pos="0">
                  <a:schemeClr val="bg1">
                    <a:lumMod val="85000"/>
                    <a:shade val="67500"/>
                    <a:satMod val="115000"/>
                  </a:schemeClr>
                </a:gs>
                <a:gs pos="100000">
                  <a:schemeClr val="bg1"/>
                </a:gs>
              </a:gsLst>
              <a:lin ang="10800000" scaled="1"/>
            </a:gradFill>
            <a:ln w="12700">
              <a:no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00">
                <a:solidFill>
                  <a:srgbClr val="000000"/>
                </a:solidFill>
                <a:latin typeface="微软雅黑" panose="020b0503020204020204" pitchFamily="34" charset="-122"/>
                <a:ea typeface="微软雅黑" panose="020b0503020204020204" pitchFamily="34" charset="-122"/>
              </a:endParaRPr>
            </a:p>
          </p:txBody>
        </p:sp>
        <p:sp>
          <p:nvSpPr>
            <p:cNvPr id="32" name="Right Arrow 31"/>
            <p:cNvSpPr/>
            <p:nvPr/>
          </p:nvSpPr>
          <p:spPr bwMode="blackWhite">
            <a:xfrm rot="5400000">
              <a:off x="476123" y="4077363"/>
              <a:ext cx="1543766" cy="931660"/>
            </a:xfrm>
            <a:prstGeom prst="rightArrow">
              <a:avLst>
                <a:gd name="adj1" fmla="val 50000"/>
                <a:gd name="adj2" fmla="val 37565"/>
              </a:avLst>
            </a:prstGeom>
            <a:gradFill flip="none" rotWithShape="1">
              <a:gsLst>
                <a:gs pos="0">
                  <a:schemeClr val="bg1">
                    <a:lumMod val="95000"/>
                  </a:schemeClr>
                </a:gs>
                <a:gs pos="0">
                  <a:schemeClr val="bg1">
                    <a:lumMod val="85000"/>
                    <a:shade val="67500"/>
                    <a:satMod val="115000"/>
                  </a:schemeClr>
                </a:gs>
                <a:gs pos="100000">
                  <a:schemeClr val="bg1"/>
                </a:gs>
              </a:gsLst>
              <a:lin ang="10800000" scaled="1"/>
            </a:gradFill>
            <a:ln w="12700">
              <a:no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00">
                <a:solidFill>
                  <a:srgbClr val="000000"/>
                </a:solidFill>
                <a:latin typeface="微软雅黑" panose="020b0503020204020204" pitchFamily="34" charset="-122"/>
                <a:ea typeface="微软雅黑" panose="020b0503020204020204" pitchFamily="34" charset="-122"/>
              </a:endParaRPr>
            </a:p>
          </p:txBody>
        </p:sp>
        <p:sp>
          <p:nvSpPr>
            <p:cNvPr id="35" name="Rectangle 34"/>
            <p:cNvSpPr/>
            <p:nvPr/>
          </p:nvSpPr>
          <p:spPr bwMode="blackWhite">
            <a:xfrm>
              <a:off x="735852" y="4095681"/>
              <a:ext cx="7748955" cy="549989"/>
            </a:xfrm>
            <a:prstGeom prst="rect">
              <a:avLst/>
            </a:prstGeom>
            <a:noFill/>
            <a:ln w="28575">
              <a:solidFill>
                <a:schemeClr val="bg1">
                  <a:lumMod val="65000"/>
                </a:schemeClr>
              </a:solidFill>
              <a:miter lim="800000"/>
            </a:ln>
            <a:effectLst/>
            <a:extLst/>
          </p:spPr>
          <p:txBody>
            <a:bodyPr wrap="squar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solidFill>
                    <a:schemeClr val="tx1">
                      <a:lumMod val="95000"/>
                      <a:lumOff val="5000"/>
                    </a:schemeClr>
                  </a:solidFill>
                  <a:latin typeface="微软雅黑" panose="020b0503020204020204" pitchFamily="34" charset="-122"/>
                  <a:ea typeface="微软雅黑" panose="020b0503020204020204" pitchFamily="34" charset="-122"/>
                </a:rPr>
                <a:t>通过合理的管控模式将集团战略规划落实到各管理条线，助力战略规划落地</a:t>
              </a:r>
            </a:p>
          </p:txBody>
        </p:sp>
        <p:grpSp>
          <p:nvGrpSpPr>
            <p:cNvPr id="47" name="Group 46"/>
            <p:cNvGrpSpPr/>
            <p:nvPr/>
          </p:nvGrpSpPr>
          <p:grpSpPr>
            <a:xfrm>
              <a:off x="716803" y="5386065"/>
              <a:ext cx="7787054" cy="529608"/>
              <a:chOff x="776536" y="5467146"/>
              <a:chExt cx="8820757" cy="640176"/>
            </a:xfrm>
            <a:solidFill>
              <a:srgbClr val="4C5663">
                <a:alpha val="89804"/>
              </a:srgbClr>
            </a:solidFill>
          </p:grpSpPr>
          <p:sp>
            <p:nvSpPr>
              <p:cNvPr id="40" name="矩形 2"/>
              <p:cNvSpPr/>
              <p:nvPr/>
            </p:nvSpPr>
            <p:spPr bwMode="auto">
              <a:xfrm>
                <a:off x="776536" y="5467146"/>
                <a:ext cx="1367707" cy="640176"/>
              </a:xfrm>
              <a:prstGeom prst="rect">
                <a:avLst/>
              </a:prstGeom>
              <a:grpFill/>
              <a:ln w="6350" cap="flat" cmpd="sng" algn="ctr">
                <a:noFill/>
                <a:prstDash val="solid"/>
                <a:round/>
                <a:headEnd type="none" w="med" len="med"/>
                <a:tailEnd type="none" w="med" len="med"/>
              </a:ln>
              <a:effectLst/>
            </p:spPr>
            <p:txBody>
              <a:bodyPr vert="horz" wrap="square" lIns="83077" tIns="43200" rIns="83077" bIns="4320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fontAlgn="base">
                  <a:lnSpc>
                    <a:spcPct val="90000"/>
                  </a:lnSpc>
                  <a:spcBef>
                    <a:spcPct val="10000"/>
                  </a:spcBef>
                  <a:spcAft>
                    <a:spcPct val="0"/>
                  </a:spcAft>
                  <a:defRPr/>
                </a:pPr>
                <a:r>
                  <a:rPr lang="zh-CN" altLang="en-US" sz="1200" b="1" kern="0">
                    <a:solidFill>
                      <a:schemeClr val="bg1"/>
                    </a:solidFill>
                    <a:latin typeface="微软雅黑" panose="020b0503020204020204" pitchFamily="34" charset="-122"/>
                    <a:ea typeface="微软雅黑" panose="020b0503020204020204" pitchFamily="34" charset="-122"/>
                  </a:rPr>
                  <a:t>战略管理</a:t>
                </a:r>
              </a:p>
            </p:txBody>
          </p:sp>
          <p:sp>
            <p:nvSpPr>
              <p:cNvPr id="41" name="矩形 73"/>
              <p:cNvSpPr/>
              <p:nvPr/>
            </p:nvSpPr>
            <p:spPr bwMode="auto">
              <a:xfrm>
                <a:off x="3757756" y="5467146"/>
                <a:ext cx="1367707" cy="640176"/>
              </a:xfrm>
              <a:prstGeom prst="rect">
                <a:avLst/>
              </a:prstGeom>
              <a:grpFill/>
              <a:ln w="6350" cap="flat" cmpd="sng" algn="ctr">
                <a:noFill/>
                <a:prstDash val="solid"/>
                <a:round/>
                <a:headEnd type="none" w="med" len="med"/>
                <a:tailEnd type="none" w="med" len="med"/>
              </a:ln>
              <a:effectLst/>
            </p:spPr>
            <p:txBody>
              <a:bodyPr vert="horz" wrap="square" lIns="83077" tIns="43200" rIns="83077" bIns="4320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fontAlgn="base">
                  <a:lnSpc>
                    <a:spcPct val="90000"/>
                  </a:lnSpc>
                  <a:spcBef>
                    <a:spcPct val="10000"/>
                  </a:spcBef>
                  <a:spcAft>
                    <a:spcPct val="0"/>
                  </a:spcAft>
                  <a:defRPr/>
                </a:pPr>
                <a:r>
                  <a:rPr lang="zh-CN" altLang="en-US" sz="1200" b="1" kern="0">
                    <a:solidFill>
                      <a:schemeClr val="bg1"/>
                    </a:solidFill>
                    <a:latin typeface="微软雅黑" panose="020b0503020204020204" pitchFamily="34" charset="-122"/>
                    <a:ea typeface="微软雅黑" panose="020b0503020204020204" pitchFamily="34" charset="-122"/>
                  </a:rPr>
                  <a:t>财务管理</a:t>
                </a:r>
              </a:p>
            </p:txBody>
          </p:sp>
          <p:sp>
            <p:nvSpPr>
              <p:cNvPr id="42" name="矩形 74"/>
              <p:cNvSpPr/>
              <p:nvPr/>
            </p:nvSpPr>
            <p:spPr bwMode="auto">
              <a:xfrm>
                <a:off x="5248366" y="5467146"/>
                <a:ext cx="1367707" cy="640176"/>
              </a:xfrm>
              <a:prstGeom prst="rect">
                <a:avLst/>
              </a:prstGeom>
              <a:grpFill/>
              <a:ln w="6350" cap="flat" cmpd="sng" algn="ctr">
                <a:noFill/>
                <a:prstDash val="solid"/>
                <a:round/>
                <a:headEnd type="none" w="med" len="med"/>
                <a:tailEnd type="none" w="med" len="med"/>
              </a:ln>
              <a:effectLst/>
            </p:spPr>
            <p:txBody>
              <a:bodyPr vert="horz" wrap="square" lIns="83077" tIns="43200" rIns="83077" bIns="4320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fontAlgn="base">
                  <a:lnSpc>
                    <a:spcPct val="90000"/>
                  </a:lnSpc>
                  <a:spcBef>
                    <a:spcPct val="10000"/>
                  </a:spcBef>
                  <a:spcAft>
                    <a:spcPct val="0"/>
                  </a:spcAft>
                  <a:defRPr/>
                </a:pPr>
                <a:r>
                  <a:rPr lang="zh-CN" altLang="en-US" sz="1200" b="1" kern="0">
                    <a:solidFill>
                      <a:schemeClr val="bg1"/>
                    </a:solidFill>
                    <a:latin typeface="微软雅黑" panose="020b0503020204020204" pitchFamily="34" charset="-122"/>
                    <a:ea typeface="微软雅黑" panose="020b0503020204020204" pitchFamily="34" charset="-122"/>
                  </a:rPr>
                  <a:t>资源协调</a:t>
                </a:r>
                <a:endParaRPr lang="en-US" altLang="zh-CN" sz="1200" b="1" kern="0">
                  <a:solidFill>
                    <a:schemeClr val="bg1"/>
                  </a:solidFill>
                  <a:latin typeface="微软雅黑" panose="020b0503020204020204" pitchFamily="34" charset="-122"/>
                  <a:ea typeface="微软雅黑" panose="020b0503020204020204" pitchFamily="34" charset="-122"/>
                </a:endParaRPr>
              </a:p>
              <a:p>
                <a:pPr algn="ctr" defTabSz="844083" fontAlgn="base">
                  <a:lnSpc>
                    <a:spcPct val="90000"/>
                  </a:lnSpc>
                  <a:spcBef>
                    <a:spcPct val="10000"/>
                  </a:spcBef>
                  <a:spcAft>
                    <a:spcPct val="0"/>
                  </a:spcAft>
                  <a:defRPr/>
                </a:pPr>
                <a:r>
                  <a:rPr lang="zh-CN" altLang="en-US" sz="1200" b="1" kern="0">
                    <a:solidFill>
                      <a:schemeClr val="bg1"/>
                    </a:solidFill>
                    <a:latin typeface="微软雅黑" panose="020b0503020204020204" pitchFamily="34" charset="-122"/>
                    <a:ea typeface="微软雅黑" panose="020b0503020204020204" pitchFamily="34" charset="-122"/>
                  </a:rPr>
                  <a:t>与共享</a:t>
                </a:r>
                <a:endParaRPr lang="en-US" altLang="zh-CN" sz="1200" b="1" kern="0">
                  <a:solidFill>
                    <a:schemeClr val="bg1"/>
                  </a:solidFill>
                  <a:latin typeface="微软雅黑" panose="020b0503020204020204" pitchFamily="34" charset="-122"/>
                  <a:ea typeface="微软雅黑" panose="020b0503020204020204" pitchFamily="34" charset="-122"/>
                </a:endParaRPr>
              </a:p>
            </p:txBody>
          </p:sp>
          <p:sp>
            <p:nvSpPr>
              <p:cNvPr id="43" name="矩形 77"/>
              <p:cNvSpPr/>
              <p:nvPr/>
            </p:nvSpPr>
            <p:spPr bwMode="auto">
              <a:xfrm>
                <a:off x="6738976" y="5467146"/>
                <a:ext cx="1367707" cy="640176"/>
              </a:xfrm>
              <a:prstGeom prst="rect">
                <a:avLst/>
              </a:prstGeom>
              <a:grpFill/>
              <a:ln w="6350" cap="flat" cmpd="sng" algn="ctr">
                <a:noFill/>
                <a:prstDash val="solid"/>
                <a:round/>
                <a:headEnd type="none" w="med" len="med"/>
                <a:tailEnd type="none" w="med" len="med"/>
              </a:ln>
              <a:effectLst/>
            </p:spPr>
            <p:txBody>
              <a:bodyPr vert="horz" wrap="square" lIns="83077" tIns="43200" rIns="83077" bIns="4320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fontAlgn="base">
                  <a:lnSpc>
                    <a:spcPct val="90000"/>
                  </a:lnSpc>
                  <a:spcBef>
                    <a:spcPct val="10000"/>
                  </a:spcBef>
                  <a:spcAft>
                    <a:spcPct val="0"/>
                  </a:spcAft>
                  <a:defRPr/>
                </a:pPr>
                <a:r>
                  <a:rPr lang="zh-CN" altLang="en-US" sz="1200" b="1" kern="0">
                    <a:solidFill>
                      <a:schemeClr val="bg1"/>
                    </a:solidFill>
                    <a:latin typeface="微软雅黑" panose="020b0503020204020204" pitchFamily="34" charset="-122"/>
                    <a:ea typeface="微软雅黑" panose="020b0503020204020204" pitchFamily="34" charset="-122"/>
                  </a:rPr>
                  <a:t>风险控制</a:t>
                </a:r>
              </a:p>
            </p:txBody>
          </p:sp>
          <p:sp>
            <p:nvSpPr>
              <p:cNvPr id="44" name="矩形 76"/>
              <p:cNvSpPr/>
              <p:nvPr/>
            </p:nvSpPr>
            <p:spPr bwMode="auto">
              <a:xfrm>
                <a:off x="8229586" y="5467146"/>
                <a:ext cx="1367707" cy="632735"/>
              </a:xfrm>
              <a:prstGeom prst="rect">
                <a:avLst/>
              </a:prstGeom>
              <a:grpFill/>
              <a:ln w="6350" cap="flat" cmpd="sng" algn="ctr">
                <a:noFill/>
                <a:prstDash val="solid"/>
                <a:round/>
                <a:headEnd type="none" w="med" len="med"/>
                <a:tailEnd type="none" w="med" len="med"/>
              </a:ln>
              <a:effectLst/>
            </p:spPr>
            <p:txBody>
              <a:bodyPr vert="horz" wrap="square" lIns="83077" tIns="43200" rIns="83077" bIns="4320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fontAlgn="base">
                  <a:lnSpc>
                    <a:spcPct val="90000"/>
                  </a:lnSpc>
                  <a:spcBef>
                    <a:spcPct val="10000"/>
                  </a:spcBef>
                  <a:spcAft>
                    <a:spcPct val="0"/>
                  </a:spcAft>
                  <a:defRPr/>
                </a:pPr>
                <a:r>
                  <a:rPr lang="en-US" altLang="zh-CN" sz="1200" b="1" kern="0">
                    <a:solidFill>
                      <a:schemeClr val="bg1"/>
                    </a:solidFill>
                    <a:latin typeface="微软雅黑" panose="020b0503020204020204" pitchFamily="34" charset="-122"/>
                    <a:ea typeface="微软雅黑" panose="020b0503020204020204" pitchFamily="34" charset="-122"/>
                  </a:rPr>
                  <a:t>…</a:t>
                </a:r>
                <a:endParaRPr lang="zh-CN" altLang="en-US" sz="1200" b="1" kern="0">
                  <a:solidFill>
                    <a:schemeClr val="bg1"/>
                  </a:solidFill>
                  <a:latin typeface="微软雅黑" panose="020b0503020204020204" pitchFamily="34" charset="-122"/>
                  <a:ea typeface="微软雅黑" panose="020b0503020204020204" pitchFamily="34" charset="-122"/>
                </a:endParaRPr>
              </a:p>
            </p:txBody>
          </p:sp>
          <p:sp>
            <p:nvSpPr>
              <p:cNvPr id="45" name="矩形 67"/>
              <p:cNvSpPr/>
              <p:nvPr/>
            </p:nvSpPr>
            <p:spPr bwMode="auto">
              <a:xfrm>
                <a:off x="2267146" y="5467146"/>
                <a:ext cx="1367707" cy="640176"/>
              </a:xfrm>
              <a:prstGeom prst="rect">
                <a:avLst/>
              </a:prstGeom>
              <a:grpFill/>
              <a:ln w="6350" cap="flat" cmpd="sng" algn="ctr">
                <a:noFill/>
                <a:prstDash val="solid"/>
                <a:round/>
                <a:headEnd type="none" w="med" len="med"/>
                <a:tailEnd type="none" w="med" len="med"/>
              </a:ln>
              <a:effectLst/>
            </p:spPr>
            <p:txBody>
              <a:bodyPr vert="horz" wrap="square" lIns="83077" tIns="43200" rIns="83077" bIns="4320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44083" fontAlgn="base">
                  <a:lnSpc>
                    <a:spcPct val="90000"/>
                  </a:lnSpc>
                  <a:spcBef>
                    <a:spcPct val="10000"/>
                  </a:spcBef>
                  <a:spcAft>
                    <a:spcPct val="0"/>
                  </a:spcAft>
                  <a:defRPr/>
                </a:pPr>
                <a:r>
                  <a:rPr lang="zh-CN" altLang="en-US" sz="1200" b="1" kern="0">
                    <a:solidFill>
                      <a:schemeClr val="bg1"/>
                    </a:solidFill>
                    <a:latin typeface="微软雅黑" panose="020b0503020204020204" pitchFamily="34" charset="-122"/>
                    <a:ea typeface="微软雅黑" panose="020b0503020204020204" pitchFamily="34" charset="-122"/>
                  </a:rPr>
                  <a:t>人力资源管理</a:t>
                </a:r>
              </a:p>
            </p:txBody>
          </p:sp>
        </p:grpSp>
        <p:grpSp>
          <p:nvGrpSpPr>
            <p:cNvPr id="59" name="Group 58"/>
            <p:cNvGrpSpPr/>
            <p:nvPr/>
          </p:nvGrpSpPr>
          <p:grpSpPr>
            <a:xfrm>
              <a:off x="735852" y="1393645"/>
              <a:ext cx="7768004" cy="2434169"/>
              <a:chOff x="1216210" y="1268760"/>
              <a:chExt cx="7888970" cy="2637016"/>
            </a:xfrm>
          </p:grpSpPr>
          <p:sp>
            <p:nvSpPr>
              <p:cNvPr id="48" name="Isosceles Triangle 47"/>
              <p:cNvSpPr/>
              <p:nvPr/>
            </p:nvSpPr>
            <p:spPr bwMode="blackWhite">
              <a:xfrm>
                <a:off x="1216210" y="1268760"/>
                <a:ext cx="7888970" cy="864096"/>
              </a:xfrm>
              <a:prstGeom prst="triangle">
                <a:avLst/>
              </a:prstGeom>
              <a:solidFill>
                <a:srgbClr val="C00000"/>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00">
                  <a:solidFill>
                    <a:srgbClr val="000000"/>
                  </a:solidFill>
                  <a:latin typeface="微软雅黑" panose="020b0503020204020204" pitchFamily="34" charset="-122"/>
                  <a:ea typeface="微软雅黑" panose="020b0503020204020204" pitchFamily="34" charset="-122"/>
                </a:endParaRPr>
              </a:p>
            </p:txBody>
          </p:sp>
          <p:sp>
            <p:nvSpPr>
              <p:cNvPr id="49" name="TextBox 48"/>
              <p:cNvSpPr txBox="1"/>
              <p:nvPr/>
            </p:nvSpPr>
            <p:spPr>
              <a:xfrm>
                <a:off x="4255408" y="1476073"/>
                <a:ext cx="1831790" cy="58353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400" b="1">
                    <a:solidFill>
                      <a:srgbClr val="FFFFFF"/>
                    </a:solidFill>
                    <a:latin typeface="微软雅黑" panose="020b0503020204020204" pitchFamily="34" charset="-122"/>
                    <a:ea typeface="微软雅黑" panose="020b0503020204020204" pitchFamily="34" charset="-122"/>
                  </a:rPr>
                  <a:t>XX</a:t>
                </a:r>
                <a:r>
                  <a:rPr lang="zh-CN" altLang="en-US" sz="1400" b="1">
                    <a:solidFill>
                      <a:srgbClr val="FFFFFF"/>
                    </a:solidFill>
                    <a:latin typeface="微软雅黑" panose="020b0503020204020204" pitchFamily="34" charset="-122"/>
                    <a:ea typeface="微软雅黑" panose="020b0503020204020204" pitchFamily="34" charset="-122"/>
                  </a:rPr>
                  <a:t>集团</a:t>
                </a:r>
                <a:endParaRPr lang="en-US" altLang="zh-CN" sz="1400" b="1">
                  <a:solidFill>
                    <a:srgbClr val="FFFFFF"/>
                  </a:solidFill>
                  <a:latin typeface="微软雅黑" panose="020b0503020204020204" pitchFamily="34" charset="-122"/>
                  <a:ea typeface="微软雅黑" panose="020b0503020204020204" pitchFamily="34" charset="-122"/>
                </a:endParaRPr>
              </a:p>
              <a:p>
                <a:pPr algn="ctr"/>
                <a:r>
                  <a:rPr lang="zh-CN" altLang="en-US" sz="1400" b="1">
                    <a:solidFill>
                      <a:srgbClr val="FFFFFF"/>
                    </a:solidFill>
                    <a:latin typeface="微软雅黑" panose="020b0503020204020204" pitchFamily="34" charset="-122"/>
                    <a:ea typeface="微软雅黑" panose="020b0503020204020204" pitchFamily="34" charset="-122"/>
                  </a:rPr>
                  <a:t>生态发展战略</a:t>
                </a:r>
              </a:p>
            </p:txBody>
          </p:sp>
          <p:sp>
            <p:nvSpPr>
              <p:cNvPr id="50" name="Rectangle 49"/>
              <p:cNvSpPr/>
              <p:nvPr/>
            </p:nvSpPr>
            <p:spPr bwMode="blackWhite">
              <a:xfrm>
                <a:off x="1339515" y="2636968"/>
                <a:ext cx="1188000" cy="504000"/>
              </a:xfrm>
              <a:prstGeom prst="rect">
                <a:avLst/>
              </a:prstGeom>
              <a:solidFill>
                <a:srgbClr val="B5C1CF"/>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000000"/>
                    </a:solidFill>
                    <a:latin typeface="微软雅黑" panose="020b0503020204020204" pitchFamily="34" charset="-122"/>
                    <a:ea typeface="微软雅黑" panose="020b0503020204020204" pitchFamily="34" charset="-122"/>
                  </a:rPr>
                  <a:t>XX</a:t>
                </a:r>
                <a:r>
                  <a:rPr lang="zh-CN" altLang="en-US" sz="1200" b="1">
                    <a:solidFill>
                      <a:srgbClr val="000000"/>
                    </a:solidFill>
                    <a:latin typeface="微软雅黑" panose="020b0503020204020204" pitchFamily="34" charset="-122"/>
                    <a:ea typeface="微软雅黑" panose="020b0503020204020204" pitchFamily="34" charset="-122"/>
                  </a:rPr>
                  <a:t>业务</a:t>
                </a:r>
              </a:p>
            </p:txBody>
          </p:sp>
          <p:sp>
            <p:nvSpPr>
              <p:cNvPr id="51" name="Rectangle 50"/>
              <p:cNvSpPr/>
              <p:nvPr/>
            </p:nvSpPr>
            <p:spPr bwMode="blackWhite">
              <a:xfrm>
                <a:off x="2635499" y="2636968"/>
                <a:ext cx="1188000" cy="504000"/>
              </a:xfrm>
              <a:prstGeom prst="rect">
                <a:avLst/>
              </a:prstGeom>
              <a:solidFill>
                <a:srgbClr val="B5C1CF"/>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000000"/>
                    </a:solidFill>
                    <a:latin typeface="微软雅黑" panose="020b0503020204020204" pitchFamily="34" charset="-122"/>
                    <a:ea typeface="微软雅黑" panose="020b0503020204020204" pitchFamily="34" charset="-122"/>
                  </a:rPr>
                  <a:t>XX</a:t>
                </a:r>
                <a:r>
                  <a:rPr lang="zh-CN" altLang="en-US" sz="1200" b="1">
                    <a:solidFill>
                      <a:srgbClr val="000000"/>
                    </a:solidFill>
                    <a:latin typeface="微软雅黑" panose="020b0503020204020204" pitchFamily="34" charset="-122"/>
                    <a:ea typeface="微软雅黑" panose="020b0503020204020204" pitchFamily="34" charset="-122"/>
                  </a:rPr>
                  <a:t>业务</a:t>
                </a:r>
              </a:p>
            </p:txBody>
          </p:sp>
          <p:sp>
            <p:nvSpPr>
              <p:cNvPr id="52" name="Rectangle 51"/>
              <p:cNvSpPr/>
              <p:nvPr/>
            </p:nvSpPr>
            <p:spPr bwMode="blackWhite">
              <a:xfrm>
                <a:off x="3931643" y="2636968"/>
                <a:ext cx="1188000" cy="504000"/>
              </a:xfrm>
              <a:prstGeom prst="rect">
                <a:avLst/>
              </a:prstGeom>
              <a:solidFill>
                <a:srgbClr val="B5C1CF"/>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000000"/>
                    </a:solidFill>
                    <a:latin typeface="微软雅黑" panose="020b0503020204020204" pitchFamily="34" charset="-122"/>
                    <a:ea typeface="微软雅黑" panose="020b0503020204020204" pitchFamily="34" charset="-122"/>
                  </a:rPr>
                  <a:t>XX</a:t>
                </a:r>
                <a:r>
                  <a:rPr lang="zh-CN" altLang="en-US" sz="1200" b="1">
                    <a:solidFill>
                      <a:srgbClr val="000000"/>
                    </a:solidFill>
                    <a:latin typeface="微软雅黑" panose="020b0503020204020204" pitchFamily="34" charset="-122"/>
                    <a:ea typeface="微软雅黑" panose="020b0503020204020204" pitchFamily="34" charset="-122"/>
                  </a:rPr>
                  <a:t>业务</a:t>
                </a:r>
              </a:p>
            </p:txBody>
          </p:sp>
          <p:sp>
            <p:nvSpPr>
              <p:cNvPr id="53" name="Rectangle 52"/>
              <p:cNvSpPr/>
              <p:nvPr/>
            </p:nvSpPr>
            <p:spPr bwMode="blackWhite">
              <a:xfrm>
                <a:off x="5227787" y="2636968"/>
                <a:ext cx="1188000" cy="504000"/>
              </a:xfrm>
              <a:prstGeom prst="rect">
                <a:avLst/>
              </a:prstGeom>
              <a:solidFill>
                <a:srgbClr val="B5C1CF"/>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000000"/>
                    </a:solidFill>
                    <a:latin typeface="微软雅黑" panose="020b0503020204020204" pitchFamily="34" charset="-122"/>
                    <a:ea typeface="微软雅黑" panose="020b0503020204020204" pitchFamily="34" charset="-122"/>
                  </a:rPr>
                  <a:t>XX</a:t>
                </a:r>
                <a:r>
                  <a:rPr lang="zh-CN" altLang="en-US" sz="1200" b="1">
                    <a:solidFill>
                      <a:srgbClr val="000000"/>
                    </a:solidFill>
                    <a:latin typeface="微软雅黑" panose="020b0503020204020204" pitchFamily="34" charset="-122"/>
                    <a:ea typeface="微软雅黑" panose="020b0503020204020204" pitchFamily="34" charset="-122"/>
                  </a:rPr>
                  <a:t>业务</a:t>
                </a:r>
              </a:p>
            </p:txBody>
          </p:sp>
          <p:sp>
            <p:nvSpPr>
              <p:cNvPr id="54" name="Rectangle 53"/>
              <p:cNvSpPr/>
              <p:nvPr/>
            </p:nvSpPr>
            <p:spPr bwMode="blackWhite">
              <a:xfrm>
                <a:off x="6523931" y="2636968"/>
                <a:ext cx="1188000" cy="504000"/>
              </a:xfrm>
              <a:prstGeom prst="rect">
                <a:avLst/>
              </a:prstGeom>
              <a:solidFill>
                <a:srgbClr val="B5C1CF"/>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000000"/>
                    </a:solidFill>
                    <a:latin typeface="微软雅黑" panose="020b0503020204020204" pitchFamily="34" charset="-122"/>
                    <a:ea typeface="微软雅黑" panose="020b0503020204020204" pitchFamily="34" charset="-122"/>
                  </a:rPr>
                  <a:t>XX</a:t>
                </a:r>
                <a:r>
                  <a:rPr lang="zh-CN" altLang="en-US" sz="1200" b="1">
                    <a:solidFill>
                      <a:srgbClr val="000000"/>
                    </a:solidFill>
                    <a:latin typeface="微软雅黑" panose="020b0503020204020204" pitchFamily="34" charset="-122"/>
                    <a:ea typeface="微软雅黑" panose="020b0503020204020204" pitchFamily="34" charset="-122"/>
                  </a:rPr>
                  <a:t>业务</a:t>
                </a:r>
              </a:p>
            </p:txBody>
          </p:sp>
          <p:sp>
            <p:nvSpPr>
              <p:cNvPr id="55" name="Rectangle 54"/>
              <p:cNvSpPr/>
              <p:nvPr/>
            </p:nvSpPr>
            <p:spPr bwMode="blackWhite">
              <a:xfrm>
                <a:off x="7797448" y="2636968"/>
                <a:ext cx="1188000" cy="504000"/>
              </a:xfrm>
              <a:prstGeom prst="rect">
                <a:avLst/>
              </a:prstGeom>
              <a:solidFill>
                <a:srgbClr val="B5C1CF"/>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000000"/>
                    </a:solidFill>
                    <a:latin typeface="微软雅黑" panose="020b0503020204020204" pitchFamily="34" charset="-122"/>
                    <a:ea typeface="微软雅黑" panose="020b0503020204020204" pitchFamily="34" charset="-122"/>
                  </a:rPr>
                  <a:t>……</a:t>
                </a:r>
                <a:endParaRPr lang="zh-CN" altLang="en-US" sz="1200" b="1">
                  <a:solidFill>
                    <a:srgbClr val="000000"/>
                  </a:solidFill>
                  <a:latin typeface="微软雅黑" panose="020b0503020204020204" pitchFamily="34" charset="-122"/>
                  <a:ea typeface="微软雅黑" panose="020b0503020204020204" pitchFamily="34" charset="-122"/>
                </a:endParaRPr>
              </a:p>
            </p:txBody>
          </p:sp>
          <p:sp>
            <p:nvSpPr>
              <p:cNvPr id="56" name="Rectangle 55"/>
              <p:cNvSpPr/>
              <p:nvPr/>
            </p:nvSpPr>
            <p:spPr bwMode="blackWhite">
              <a:xfrm>
                <a:off x="1216210" y="2204864"/>
                <a:ext cx="7859032" cy="1080120"/>
              </a:xfrm>
              <a:prstGeom prst="rect">
                <a:avLst/>
              </a:prstGeom>
              <a:noFill/>
              <a:ln w="12700">
                <a:solidFill>
                  <a:srgbClr val="C00000"/>
                </a:solidFill>
                <a:miter lim="800000"/>
              </a:ln>
              <a:effectLst/>
              <a:extLst/>
            </p:spPr>
            <p:txBody>
              <a:bodyPr wrap="none"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solidFill>
                      <a:srgbClr val="000000"/>
                    </a:solidFill>
                    <a:latin typeface="微软雅黑" panose="020b0503020204020204" pitchFamily="34" charset="-122"/>
                    <a:ea typeface="微软雅黑" panose="020b0503020204020204" pitchFamily="34" charset="-122"/>
                  </a:rPr>
                  <a:t>产业协同</a:t>
                </a:r>
              </a:p>
            </p:txBody>
          </p:sp>
          <p:sp>
            <p:nvSpPr>
              <p:cNvPr id="57" name="Rectangle 56"/>
              <p:cNvSpPr/>
              <p:nvPr/>
            </p:nvSpPr>
            <p:spPr bwMode="blackWhite">
              <a:xfrm>
                <a:off x="1216210" y="3429000"/>
                <a:ext cx="3844802" cy="476776"/>
              </a:xfrm>
              <a:prstGeom prst="rect">
                <a:avLst/>
              </a:prstGeom>
              <a:solidFill>
                <a:srgbClr val="C00000"/>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FFFFFF"/>
                    </a:solidFill>
                    <a:latin typeface="微软雅黑" panose="020b0503020204020204" pitchFamily="34" charset="-122"/>
                    <a:ea typeface="微软雅黑" panose="020b0503020204020204" pitchFamily="34" charset="-122"/>
                  </a:rPr>
                  <a:t>XX</a:t>
                </a:r>
                <a:r>
                  <a:rPr lang="zh-CN" altLang="en-US" sz="1200" b="1">
                    <a:solidFill>
                      <a:srgbClr val="FFFFFF"/>
                    </a:solidFill>
                    <a:latin typeface="微软雅黑" panose="020b0503020204020204" pitchFamily="34" charset="-122"/>
                    <a:ea typeface="微软雅黑" panose="020b0503020204020204" pitchFamily="34" charset="-122"/>
                  </a:rPr>
                  <a:t>平台建设</a:t>
                </a:r>
              </a:p>
            </p:txBody>
          </p:sp>
          <p:sp>
            <p:nvSpPr>
              <p:cNvPr id="58" name="Rectangle 57"/>
              <p:cNvSpPr/>
              <p:nvPr/>
            </p:nvSpPr>
            <p:spPr bwMode="blackWhite">
              <a:xfrm>
                <a:off x="5241032" y="3429000"/>
                <a:ext cx="3844802" cy="476776"/>
              </a:xfrm>
              <a:prstGeom prst="rect">
                <a:avLst/>
              </a:prstGeom>
              <a:solidFill>
                <a:srgbClr val="C00000"/>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00" b="1">
                    <a:solidFill>
                      <a:srgbClr val="FFFFFF"/>
                    </a:solidFill>
                    <a:latin typeface="微软雅黑" panose="020b0503020204020204" pitchFamily="34" charset="-122"/>
                    <a:ea typeface="微软雅黑" panose="020b0503020204020204" pitchFamily="34" charset="-122"/>
                  </a:rPr>
                  <a:t>XX</a:t>
                </a:r>
                <a:r>
                  <a:rPr lang="zh-CN" altLang="en-US" sz="1200" b="1">
                    <a:solidFill>
                      <a:srgbClr val="FFFFFF"/>
                    </a:solidFill>
                    <a:latin typeface="微软雅黑" panose="020b0503020204020204" pitchFamily="34" charset="-122"/>
                    <a:ea typeface="微软雅黑" panose="020b0503020204020204" pitchFamily="34" charset="-122"/>
                  </a:rPr>
                  <a:t>平台建设</a:t>
                </a:r>
              </a:p>
            </p:txBody>
          </p:sp>
        </p:grpSp>
      </p:grpSp>
      <p:grpSp>
        <p:nvGrpSpPr>
          <p:cNvPr id="27" name="Group 26">
            <a:extLst>
              <a:ext uri="{FF2B5EF4-FFF2-40B4-BE49-F238E27FC236}">
                <a16:creationId xmlns:a16="http://schemas.microsoft.com/office/drawing/2014/main" id="{7D65591C-6AF8-4E70-B375-DE2532AC798B}"/>
              </a:ext>
            </a:extLst>
          </p:cNvPr>
          <p:cNvGrpSpPr/>
          <p:nvPr/>
        </p:nvGrpSpPr>
        <p:grpSpPr>
          <a:xfrm>
            <a:off x="395536" y="1102149"/>
            <a:ext cx="8352928" cy="598659"/>
            <a:chOff x="395536" y="1102149"/>
            <a:chExt cx="8352928" cy="598659"/>
          </a:xfrm>
        </p:grpSpPr>
        <p:sp>
          <p:nvSpPr>
            <p:cNvPr id="28" name="矩形 3">
              <a:extLst>
                <a:ext uri="{FF2B5EF4-FFF2-40B4-BE49-F238E27FC236}">
                  <a16:creationId xmlns:a16="http://schemas.microsoft.com/office/drawing/2014/main" id="{7D644297-97B5-4C41-82AE-D6A93F211FEC}"/>
                </a:ext>
              </a:extLst>
            </p:cNvPr>
            <p:cNvSpPr/>
            <p:nvPr/>
          </p:nvSpPr>
          <p:spPr bwMode="auto">
            <a:xfrm>
              <a:off x="867923" y="1102149"/>
              <a:ext cx="7880541" cy="598659"/>
            </a:xfrm>
            <a:prstGeom prst="rect">
              <a:avLst/>
            </a:prstGeom>
            <a:ln w="19050">
              <a:solidFill>
                <a:srgbClr val="C00000"/>
              </a:solidFill>
              <a:headEnd type="none" w="med" len="med"/>
              <a:tailEnd type="none" w="med" len="med"/>
            </a:ln>
            <a:extLst/>
          </p:spPr>
          <p:style>
            <a:lnRef idx="2">
              <a:schemeClr val="accent2"/>
            </a:lnRef>
            <a:fillRef idx="1">
              <a:schemeClr val="lt1"/>
            </a:fillRef>
            <a:effectRef idx="0">
              <a:schemeClr val="accent2"/>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nSpc>
                  <a:spcPct val="120000"/>
                </a:lnSpc>
              </a:pPr>
              <a:r>
                <a:rPr lang="zh-CN" altLang="en-US" sz="1600">
                  <a:solidFill>
                    <a:srgbClr val="4D4F53"/>
                  </a:solidFill>
                  <a:latin typeface="微软雅黑" panose="020b0503020204020204" pitchFamily="34" charset="-122"/>
                  <a:ea typeface="微软雅黑" panose="020b0503020204020204" pitchFamily="34" charset="-122"/>
                </a:rPr>
                <a:t>明确集团战略方向、战略目标、战略路径，集团战略规划对业务布局、业务发展的要求如何？集团总部、子公司的价值创造和能力建设提出了何种要求？</a:t>
              </a:r>
              <a:endParaRPr lang="en-US" altLang="zh-CN" sz="1600">
                <a:solidFill>
                  <a:srgbClr val="4D4F53"/>
                </a:solidFill>
                <a:latin typeface="微软雅黑" panose="020b0503020204020204" pitchFamily="34" charset="-122"/>
                <a:ea typeface="微软雅黑" panose="020b0503020204020204" pitchFamily="34" charset="-122"/>
              </a:endParaRPr>
            </a:p>
          </p:txBody>
        </p:sp>
        <p:sp>
          <p:nvSpPr>
            <p:cNvPr id="29" name="Rectangle 28">
              <a:extLst>
                <a:ext uri="{FF2B5EF4-FFF2-40B4-BE49-F238E27FC236}">
                  <a16:creationId xmlns:a16="http://schemas.microsoft.com/office/drawing/2014/main" id="{E5EE12EB-BFEC-4F28-8CA2-172E083951A1}"/>
                </a:ext>
              </a:extLst>
            </p:cNvPr>
            <p:cNvSpPr/>
            <p:nvPr/>
          </p:nvSpPr>
          <p:spPr bwMode="auto">
            <a:xfrm>
              <a:off x="395536" y="1102149"/>
              <a:ext cx="472387" cy="598659"/>
            </a:xfrm>
            <a:prstGeom prst="rect">
              <a:avLst/>
            </a:prstGeom>
            <a:solidFill>
              <a:srgbClr val="C00000"/>
            </a:solidFill>
            <a:ln w="19050" cap="flat" cmpd="sng" algn="ctr">
              <a:solidFill>
                <a:srgbClr val="C00000"/>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lang="zh-CN" altLang="en-US" sz="1600" b="1">
                  <a:solidFill>
                    <a:schemeClr val="bg1"/>
                  </a:solidFill>
                  <a:latin typeface="微软雅黑" panose="020b0503020204020204" pitchFamily="34" charset="-122"/>
                  <a:ea typeface="微软雅黑" panose="020b0503020204020204" pitchFamily="34" charset="-122"/>
                </a:rPr>
                <a:t>思考</a:t>
              </a:r>
              <a:endParaRPr kumimoji="0" lang="zh-CN" altLang="en-US" sz="1600" b="1" i="0" u="none" strike="noStrike" cap="none" normalizeH="0" baseline="0">
                <a:ln>
                  <a:noFill/>
                </a:ln>
                <a:solidFill>
                  <a:schemeClr val="bg1"/>
                </a:solidFill>
                <a:effectLst/>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496563756"/>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b="1"/>
              <a:t>组织定位：通过对组织的定位，明确各级组织要实现的管控目的，为管控模式的选择做输入</a:t>
            </a:r>
          </a:p>
        </p:txBody>
      </p:sp>
      <p:grpSp>
        <p:nvGrpSpPr>
          <p:cNvPr id="6" name="Group 5"/>
          <p:cNvGrpSpPr/>
          <p:nvPr/>
        </p:nvGrpSpPr>
        <p:grpSpPr>
          <a:xfrm>
            <a:off x="583865" y="1771744"/>
            <a:ext cx="2392881" cy="4249544"/>
            <a:chOff x="848544" y="2034730"/>
            <a:chExt cx="2287668" cy="4053726"/>
          </a:xfrm>
        </p:grpSpPr>
        <p:sp>
          <p:nvSpPr>
            <p:cNvPr id="4" name="Trapezoid 3"/>
            <p:cNvSpPr/>
            <p:nvPr/>
          </p:nvSpPr>
          <p:spPr>
            <a:xfrm>
              <a:off x="1264006" y="2034730"/>
              <a:ext cx="1456746" cy="1729722"/>
            </a:xfrm>
            <a:prstGeom prst="trapezoid">
              <a:avLst>
                <a:gd name="adj" fmla="val 17431"/>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latin typeface="微软雅黑" panose="020b0503020204020204" pitchFamily="34" charset="-122"/>
                  <a:ea typeface="微软雅黑" panose="020b0503020204020204" pitchFamily="34" charset="-122"/>
                </a:rPr>
                <a:t>集团</a:t>
              </a:r>
              <a:endParaRPr lang="en-US" altLang="zh-CN" sz="1600" b="1">
                <a:latin typeface="微软雅黑" panose="020b0503020204020204" pitchFamily="34" charset="-122"/>
                <a:ea typeface="微软雅黑" panose="020b0503020204020204" pitchFamily="34" charset="-122"/>
              </a:endParaRPr>
            </a:p>
            <a:p>
              <a:pPr algn="ctr"/>
              <a:r>
                <a:rPr lang="zh-CN" altLang="en-US" sz="1600" b="1">
                  <a:latin typeface="微软雅黑" panose="020b0503020204020204" pitchFamily="34" charset="-122"/>
                  <a:ea typeface="微软雅黑" panose="020b0503020204020204" pitchFamily="34" charset="-122"/>
                </a:rPr>
                <a:t>总部</a:t>
              </a:r>
              <a:endParaRPr lang="en-US" altLang="zh-CN" sz="1600" b="1">
                <a:latin typeface="微软雅黑" panose="020b0503020204020204" pitchFamily="34" charset="-122"/>
                <a:ea typeface="微软雅黑" panose="020b0503020204020204" pitchFamily="34" charset="-122"/>
              </a:endParaRPr>
            </a:p>
            <a:p>
              <a:pPr algn="ctr"/>
              <a:endParaRPr lang="en-US" altLang="zh-CN" sz="800" b="1">
                <a:latin typeface="微软雅黑" panose="020b0503020204020204" pitchFamily="34" charset="-122"/>
                <a:ea typeface="微软雅黑" panose="020b0503020204020204" pitchFamily="34" charset="-122"/>
              </a:endParaRPr>
            </a:p>
            <a:p>
              <a:pPr algn="ctr"/>
              <a:r>
                <a:rPr lang="zh-CN" altLang="en-US" sz="1400" b="1">
                  <a:latin typeface="微软雅黑" panose="020b0503020204020204" pitchFamily="34" charset="-122"/>
                  <a:ea typeface="微软雅黑" panose="020b0503020204020204" pitchFamily="34" charset="-122"/>
                </a:rPr>
                <a:t>（架构师）</a:t>
              </a:r>
            </a:p>
          </p:txBody>
        </p:sp>
        <p:sp>
          <p:nvSpPr>
            <p:cNvPr id="5" name="Trapezoid 4"/>
            <p:cNvSpPr/>
            <p:nvPr/>
          </p:nvSpPr>
          <p:spPr>
            <a:xfrm>
              <a:off x="848544" y="3830980"/>
              <a:ext cx="2287668" cy="2257476"/>
            </a:xfrm>
            <a:prstGeom prst="trapezoid">
              <a:avLst>
                <a:gd name="adj" fmla="val 17158"/>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产业板块</a:t>
              </a:r>
              <a:r>
                <a:rPr lang="en-US" altLang="zh-CN" sz="1600" b="1">
                  <a:solidFill>
                    <a:schemeClr val="bg1"/>
                  </a:solidFill>
                  <a:latin typeface="微软雅黑" panose="020b0503020204020204" pitchFamily="34" charset="-122"/>
                  <a:ea typeface="微软雅黑" panose="020b0503020204020204" pitchFamily="34" charset="-122"/>
                </a:rPr>
                <a:t>/</a:t>
              </a:r>
              <a:r>
                <a:rPr lang="zh-CN" altLang="en-US" sz="1600" b="1">
                  <a:solidFill>
                    <a:schemeClr val="bg1"/>
                  </a:solidFill>
                  <a:latin typeface="微软雅黑" panose="020b0503020204020204" pitchFamily="34" charset="-122"/>
                  <a:ea typeface="微软雅黑" panose="020b0503020204020204" pitchFamily="34" charset="-122"/>
                </a:rPr>
                <a:t>子公司</a:t>
              </a:r>
              <a:endParaRPr lang="en-US" altLang="zh-CN" sz="800" b="1">
                <a:solidFill>
                  <a:schemeClr val="bg1"/>
                </a:solidFill>
                <a:latin typeface="微软雅黑" panose="020b0503020204020204" pitchFamily="34" charset="-122"/>
                <a:ea typeface="微软雅黑" panose="020b0503020204020204" pitchFamily="34" charset="-122"/>
              </a:endParaRPr>
            </a:p>
          </p:txBody>
        </p:sp>
      </p:grpSp>
      <p:sp>
        <p:nvSpPr>
          <p:cNvPr id="8" name="Rectangle 7"/>
          <p:cNvSpPr/>
          <p:nvPr/>
        </p:nvSpPr>
        <p:spPr>
          <a:xfrm>
            <a:off x="880060" y="5286322"/>
            <a:ext cx="1800493" cy="307777"/>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solidFill>
                  <a:schemeClr val="bg1"/>
                </a:solidFill>
                <a:latin typeface="微软雅黑" panose="020b0503020204020204" pitchFamily="34" charset="-122"/>
                <a:ea typeface="微软雅黑" panose="020b0503020204020204" pitchFamily="34" charset="-122"/>
              </a:rPr>
              <a:t>（建设者、运营者）</a:t>
            </a:r>
          </a:p>
        </p:txBody>
      </p:sp>
      <p:sp>
        <p:nvSpPr>
          <p:cNvPr id="9" name="Left Arrow 8"/>
          <p:cNvSpPr/>
          <p:nvPr/>
        </p:nvSpPr>
        <p:spPr bwMode="blackWhite">
          <a:xfrm>
            <a:off x="2687269" y="2132225"/>
            <a:ext cx="2482952" cy="3120231"/>
          </a:xfrm>
          <a:prstGeom prst="leftArrow">
            <a:avLst>
              <a:gd name="adj1" fmla="val 77567"/>
              <a:gd name="adj2" fmla="val 38097"/>
            </a:avLst>
          </a:prstGeom>
          <a:solidFill>
            <a:schemeClr val="accent6">
              <a:lumMod val="20000"/>
              <a:lumOff val="80000"/>
            </a:schemeClr>
          </a:solidFill>
          <a:ln w="12700">
            <a:noFill/>
            <a:miter lim="800000"/>
          </a:ln>
          <a:effectLst/>
          <a:extLst/>
        </p:spPr>
        <p:txBody>
          <a:bodyPr wrap="squar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369"/>
              </a:spcBef>
            </a:pPr>
            <a:endParaRPr lang="zh-CN" altLang="en-US" sz="1400" b="1">
              <a:latin typeface="微软雅黑" panose="020b0503020204020204" pitchFamily="34" charset="-122"/>
              <a:ea typeface="微软雅黑" panose="020b0503020204020204" pitchFamily="34" charset="-122"/>
            </a:endParaRPr>
          </a:p>
        </p:txBody>
      </p:sp>
      <p:sp>
        <p:nvSpPr>
          <p:cNvPr id="13" name="Rectangle 12"/>
          <p:cNvSpPr/>
          <p:nvPr/>
        </p:nvSpPr>
        <p:spPr bwMode="blackWhite">
          <a:xfrm>
            <a:off x="6100785" y="2168258"/>
            <a:ext cx="2592288" cy="1324912"/>
          </a:xfrm>
          <a:prstGeom prst="rect">
            <a:avLst/>
          </a:prstGeom>
          <a:noFill/>
          <a:ln w="28575">
            <a:noFill/>
            <a:miter lim="800000"/>
          </a:ln>
          <a:effectLst/>
          <a:extLst/>
        </p:spPr>
        <p:txBody>
          <a:bodyPr wrap="square" lIns="66462" tIns="66462" rIns="66462" bIns="66462"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3776" indent="-263776">
              <a:spcBef>
                <a:spcPts val="1108"/>
              </a:spcBef>
              <a:buFont typeface="Arial" pitchFamily="34" charset="0"/>
              <a:buChar char="•"/>
            </a:pPr>
            <a:r>
              <a:rPr lang="zh-CN" altLang="en-US" sz="1400" b="1">
                <a:solidFill>
                  <a:schemeClr val="tx1">
                    <a:lumMod val="75000"/>
                    <a:lumOff val="25000"/>
                  </a:schemeClr>
                </a:solidFill>
                <a:latin typeface="微软雅黑" panose="020b0503020204020204" pitchFamily="34" charset="-122"/>
                <a:ea typeface="微软雅黑" panose="020b0503020204020204" pitchFamily="34" charset="-122"/>
              </a:rPr>
              <a:t>解放手脚，让总部充分实现“大脑”的功能</a:t>
            </a:r>
            <a:endParaRPr lang="en-US" altLang="zh-CN" sz="1400" b="1">
              <a:solidFill>
                <a:schemeClr val="tx1">
                  <a:lumMod val="75000"/>
                  <a:lumOff val="25000"/>
                </a:schemeClr>
              </a:solidFill>
              <a:latin typeface="微软雅黑" panose="020b0503020204020204" pitchFamily="34" charset="-122"/>
              <a:ea typeface="微软雅黑" panose="020b0503020204020204" pitchFamily="34" charset="-122"/>
            </a:endParaRPr>
          </a:p>
          <a:p>
            <a:pPr marL="263776" indent="-263776">
              <a:spcBef>
                <a:spcPts val="1108"/>
              </a:spcBef>
              <a:buFont typeface="Arial" pitchFamily="34" charset="0"/>
              <a:buChar char="•"/>
            </a:pPr>
            <a:r>
              <a:rPr lang="zh-CN" altLang="en-US" sz="1400" b="1">
                <a:solidFill>
                  <a:schemeClr val="tx1">
                    <a:lumMod val="75000"/>
                    <a:lumOff val="25000"/>
                  </a:schemeClr>
                </a:solidFill>
                <a:latin typeface="微软雅黑" panose="020b0503020204020204" pitchFamily="34" charset="-122"/>
                <a:ea typeface="微软雅黑" panose="020b0503020204020204" pitchFamily="34" charset="-122"/>
              </a:rPr>
              <a:t>助力总部战略管理、资源配置、风险控制、资本运作等核心能力的打造</a:t>
            </a:r>
            <a:endParaRPr lang="en-US" altLang="zh-CN" sz="14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25" name="Rectangle 24"/>
          <p:cNvSpPr/>
          <p:nvPr/>
        </p:nvSpPr>
        <p:spPr>
          <a:xfrm>
            <a:off x="1261964" y="1293720"/>
            <a:ext cx="1037463" cy="34810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latin typeface="微软雅黑" panose="020b0503020204020204" pitchFamily="34" charset="-122"/>
                <a:ea typeface="微软雅黑" panose="020b0503020204020204" pitchFamily="34" charset="-122"/>
              </a:rPr>
              <a:t>各级定位</a:t>
            </a:r>
            <a:endParaRPr lang="zh-CN" altLang="en-US" sz="1600">
              <a:latin typeface="微软雅黑" panose="020b0503020204020204" pitchFamily="34" charset="-122"/>
              <a:ea typeface="微软雅黑" panose="020b0503020204020204" pitchFamily="34" charset="-122"/>
            </a:endParaRPr>
          </a:p>
        </p:txBody>
      </p:sp>
      <p:sp>
        <p:nvSpPr>
          <p:cNvPr id="27" name="Rectangle 26"/>
          <p:cNvSpPr/>
          <p:nvPr/>
        </p:nvSpPr>
        <p:spPr>
          <a:xfrm>
            <a:off x="3309091" y="3156342"/>
            <a:ext cx="1661723" cy="466081"/>
          </a:xfrm>
          <a:prstGeom prst="rect">
            <a:avLst/>
          </a:prstGeom>
          <a:solidFill>
            <a:schemeClr val="accent6"/>
          </a:solidFill>
        </p:spPr>
        <p:txBody>
          <a:bodyPr wrap="square"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承接各级定位</a:t>
            </a:r>
            <a:endParaRPr lang="zh-CN" altLang="en-US" sz="1600">
              <a:solidFill>
                <a:schemeClr val="bg1"/>
              </a:solidFill>
              <a:latin typeface="微软雅黑" panose="020b0503020204020204" pitchFamily="34" charset="-122"/>
              <a:ea typeface="微软雅黑" panose="020b0503020204020204" pitchFamily="34" charset="-122"/>
            </a:endParaRPr>
          </a:p>
        </p:txBody>
      </p:sp>
      <p:sp>
        <p:nvSpPr>
          <p:cNvPr id="28" name="Rectangle 27"/>
          <p:cNvSpPr/>
          <p:nvPr/>
        </p:nvSpPr>
        <p:spPr>
          <a:xfrm>
            <a:off x="3309091" y="3760547"/>
            <a:ext cx="1661723" cy="466081"/>
          </a:xfrm>
          <a:prstGeom prst="rect">
            <a:avLst/>
          </a:prstGeom>
          <a:solidFill>
            <a:schemeClr val="accent6"/>
          </a:solidFill>
        </p:spPr>
        <p:txBody>
          <a:bodyPr wrap="square"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solidFill>
                  <a:schemeClr val="bg1"/>
                </a:solidFill>
                <a:latin typeface="微软雅黑" panose="020b0503020204020204" pitchFamily="34" charset="-122"/>
                <a:ea typeface="微软雅黑" panose="020b0503020204020204" pitchFamily="34" charset="-122"/>
              </a:rPr>
              <a:t>助力能力打造</a:t>
            </a:r>
          </a:p>
        </p:txBody>
      </p:sp>
      <p:sp>
        <p:nvSpPr>
          <p:cNvPr id="29" name="Right Arrow 28"/>
          <p:cNvSpPr/>
          <p:nvPr/>
        </p:nvSpPr>
        <p:spPr bwMode="blackWhite">
          <a:xfrm>
            <a:off x="5235374" y="2506331"/>
            <a:ext cx="739258" cy="883050"/>
          </a:xfrm>
          <a:prstGeom prst="rightArrow">
            <a:avLst>
              <a:gd name="adj1" fmla="val 50000"/>
              <a:gd name="adj2" fmla="val 37777"/>
            </a:avLst>
          </a:prstGeom>
          <a:solidFill>
            <a:schemeClr val="accent6">
              <a:lumMod val="20000"/>
              <a:lumOff val="80000"/>
            </a:schemeClr>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对上</a:t>
            </a:r>
          </a:p>
        </p:txBody>
      </p:sp>
      <p:sp>
        <p:nvSpPr>
          <p:cNvPr id="30" name="Right Arrow 29"/>
          <p:cNvSpPr/>
          <p:nvPr/>
        </p:nvSpPr>
        <p:spPr bwMode="blackWhite">
          <a:xfrm>
            <a:off x="5235374" y="3993426"/>
            <a:ext cx="739258" cy="883050"/>
          </a:xfrm>
          <a:prstGeom prst="rightArrow">
            <a:avLst>
              <a:gd name="adj1" fmla="val 50000"/>
              <a:gd name="adj2" fmla="val 37777"/>
            </a:avLst>
          </a:prstGeom>
          <a:solidFill>
            <a:schemeClr val="accent6">
              <a:lumMod val="20000"/>
              <a:lumOff val="80000"/>
            </a:schemeClr>
          </a:solidFill>
          <a:ln w="12700">
            <a:solidFill>
              <a:schemeClr val="bg1"/>
            </a:solidFill>
            <a:miter lim="800000"/>
          </a:ln>
          <a:effectLst/>
          <a:extLst/>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a:latin typeface="微软雅黑" panose="020b0503020204020204" pitchFamily="34" charset="-122"/>
                <a:ea typeface="微软雅黑" panose="020b0503020204020204" pitchFamily="34" charset="-122"/>
              </a:rPr>
              <a:t>对下</a:t>
            </a:r>
          </a:p>
        </p:txBody>
      </p:sp>
      <p:sp>
        <p:nvSpPr>
          <p:cNvPr id="31" name="Rectangle 30"/>
          <p:cNvSpPr/>
          <p:nvPr/>
        </p:nvSpPr>
        <p:spPr>
          <a:xfrm>
            <a:off x="3846767" y="1293720"/>
            <a:ext cx="1463863" cy="34810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latin typeface="微软雅黑" panose="020b0503020204020204" pitchFamily="34" charset="-122"/>
                <a:ea typeface="微软雅黑" panose="020b0503020204020204" pitchFamily="34" charset="-122"/>
              </a:rPr>
              <a:t>管控模式选择</a:t>
            </a:r>
          </a:p>
        </p:txBody>
      </p:sp>
      <p:sp>
        <p:nvSpPr>
          <p:cNvPr id="32" name="Rectangle 31"/>
          <p:cNvSpPr/>
          <p:nvPr/>
        </p:nvSpPr>
        <p:spPr>
          <a:xfrm>
            <a:off x="6944667" y="1293720"/>
            <a:ext cx="1037463" cy="348109"/>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b="1">
                <a:latin typeface="微软雅黑" panose="020b0503020204020204" pitchFamily="34" charset="-122"/>
                <a:ea typeface="微软雅黑" panose="020b0503020204020204" pitchFamily="34" charset="-122"/>
              </a:rPr>
              <a:t>管控目的</a:t>
            </a:r>
          </a:p>
        </p:txBody>
      </p:sp>
      <p:sp>
        <p:nvSpPr>
          <p:cNvPr id="33" name="Rectangle 32"/>
          <p:cNvSpPr/>
          <p:nvPr/>
        </p:nvSpPr>
        <p:spPr bwMode="blackWhite">
          <a:xfrm>
            <a:off x="6100785" y="4035496"/>
            <a:ext cx="2592288" cy="1324912"/>
          </a:xfrm>
          <a:prstGeom prst="rect">
            <a:avLst/>
          </a:prstGeom>
          <a:noFill/>
          <a:ln w="28575">
            <a:noFill/>
            <a:miter lim="800000"/>
          </a:ln>
          <a:effectLst/>
          <a:extLst/>
        </p:spPr>
        <p:txBody>
          <a:bodyPr wrap="square" lIns="66462" tIns="66462" rIns="66462" bIns="66462"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3776" indent="-263776">
              <a:spcBef>
                <a:spcPts val="1108"/>
              </a:spcBef>
              <a:buFont typeface="Arial" pitchFamily="34" charset="0"/>
              <a:buChar char="•"/>
            </a:pPr>
            <a:r>
              <a:rPr lang="zh-CN" altLang="en-US" sz="1400" b="1">
                <a:solidFill>
                  <a:schemeClr val="tx1">
                    <a:lumMod val="75000"/>
                    <a:lumOff val="25000"/>
                  </a:schemeClr>
                </a:solidFill>
                <a:latin typeface="微软雅黑" panose="020b0503020204020204" pitchFamily="34" charset="-122"/>
                <a:ea typeface="微软雅黑" panose="020b0503020204020204" pitchFamily="34" charset="-122"/>
              </a:rPr>
              <a:t>释放空间，对一级机构运营充分授权</a:t>
            </a:r>
            <a:endParaRPr lang="en-US" altLang="zh-CN" sz="1400" b="1">
              <a:solidFill>
                <a:schemeClr val="tx1">
                  <a:lumMod val="75000"/>
                  <a:lumOff val="25000"/>
                </a:schemeClr>
              </a:solidFill>
              <a:latin typeface="微软雅黑" panose="020b0503020204020204" pitchFamily="34" charset="-122"/>
              <a:ea typeface="微软雅黑" panose="020b0503020204020204" pitchFamily="34" charset="-122"/>
            </a:endParaRPr>
          </a:p>
          <a:p>
            <a:pPr marL="263776" indent="-263776">
              <a:spcBef>
                <a:spcPts val="1108"/>
              </a:spcBef>
              <a:buFont typeface="Arial" pitchFamily="34" charset="0"/>
              <a:buChar char="•"/>
            </a:pPr>
            <a:r>
              <a:rPr lang="zh-CN" altLang="en-US" sz="1400" b="1">
                <a:solidFill>
                  <a:schemeClr val="tx1">
                    <a:lumMod val="75000"/>
                    <a:lumOff val="25000"/>
                  </a:schemeClr>
                </a:solidFill>
                <a:latin typeface="微软雅黑" panose="020b0503020204020204" pitchFamily="34" charset="-122"/>
                <a:ea typeface="微软雅黑" panose="020b0503020204020204" pitchFamily="34" charset="-122"/>
              </a:rPr>
              <a:t>在核心管控点上重点把握，提供支持，助力子公司专业能力打造</a:t>
            </a:r>
            <a:endParaRPr lang="en-US" altLang="zh-CN" sz="1400" b="1">
              <a:solidFill>
                <a:schemeClr val="tx1">
                  <a:lumMod val="75000"/>
                  <a:lumOff val="25000"/>
                </a:schemeClr>
              </a:solidFill>
              <a:latin typeface="微软雅黑" panose="020b0503020204020204" pitchFamily="34" charset="-122"/>
              <a:ea typeface="微软雅黑" panose="020b0503020204020204" pitchFamily="34" charset="-122"/>
            </a:endParaRPr>
          </a:p>
        </p:txBody>
      </p:sp>
      <p:sp>
        <p:nvSpPr>
          <p:cNvPr id="17" name="Rectangle 16">
            <a:extLst>
              <a:ext uri="{FF2B5EF4-FFF2-40B4-BE49-F238E27FC236}">
                <a16:creationId xmlns:a16="http://schemas.microsoft.com/office/drawing/2014/main" id="{F8841376-103E-4DE5-8232-DE1E75CBC04F}"/>
              </a:ext>
            </a:extLst>
          </p:cNvPr>
          <p:cNvSpPr/>
          <p:nvPr/>
        </p:nvSpPr>
        <p:spPr bwMode="auto">
          <a:xfrm rot="19830104">
            <a:off x="7308725" y="5339566"/>
            <a:ext cx="983112" cy="360040"/>
          </a:xfrm>
          <a:prstGeom prst="rect">
            <a:avLst/>
          </a:prstGeom>
          <a:solidFill>
            <a:srgbClr val="C00000"/>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b="0" i="0" u="none" strike="noStrike" cap="none" normalizeH="0" baseline="0">
                <a:ln>
                  <a:noFill/>
                </a:ln>
                <a:solidFill>
                  <a:schemeClr val="bg1"/>
                </a:solidFill>
                <a:effectLst/>
                <a:latin typeface="Microsoft YaHei UI" panose="020b0503020204020204" pitchFamily="34" charset="-122"/>
                <a:ea typeface="Microsoft YaHei UI" panose="020b0503020204020204" pitchFamily="34" charset="-122"/>
              </a:rPr>
              <a:t>示例</a:t>
            </a:r>
          </a:p>
        </p:txBody>
      </p:sp>
    </p:spTree>
    <p:extLst>
      <p:ext uri="{BB962C8B-B14F-4D97-AF65-F5344CB8AC3E}">
        <p14:creationId xmlns:p14="http://schemas.microsoft.com/office/powerpoint/2010/main" val="3415593595"/>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b="1"/>
              <a:t>组织定位：通过战略规划对集团总部与子公司能力建设的要求，梳理集团总部与子公司的总体定位与职能定位</a:t>
            </a:r>
          </a:p>
        </p:txBody>
      </p:sp>
      <p:grpSp>
        <p:nvGrpSpPr>
          <p:cNvPr id="5" name="Group 4"/>
          <p:cNvGrpSpPr/>
          <p:nvPr/>
        </p:nvGrpSpPr>
        <p:grpSpPr>
          <a:xfrm>
            <a:off x="783272" y="1700808"/>
            <a:ext cx="7504712" cy="4183074"/>
            <a:chOff x="704528" y="1340768"/>
            <a:chExt cx="8208912" cy="4575591"/>
          </a:xfrm>
        </p:grpSpPr>
        <p:grpSp>
          <p:nvGrpSpPr>
            <p:cNvPr id="3" name="Group 2"/>
            <p:cNvGrpSpPr/>
            <p:nvPr/>
          </p:nvGrpSpPr>
          <p:grpSpPr>
            <a:xfrm>
              <a:off x="704528" y="1823338"/>
              <a:ext cx="2309843" cy="4093021"/>
              <a:chOff x="1367618" y="1856259"/>
              <a:chExt cx="1580195" cy="2099021"/>
            </a:xfrm>
          </p:grpSpPr>
          <p:sp>
            <p:nvSpPr>
              <p:cNvPr id="4" name="Trapezoid 3"/>
              <p:cNvSpPr/>
              <p:nvPr/>
            </p:nvSpPr>
            <p:spPr>
              <a:xfrm>
                <a:off x="1617749" y="1856259"/>
                <a:ext cx="1079934" cy="1069320"/>
              </a:xfrm>
              <a:prstGeom prst="trapezoid">
                <a:avLst>
                  <a:gd name="adj" fmla="val 20643"/>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62" b="1">
                    <a:latin typeface="微软雅黑" panose="020b0503020204020204" pitchFamily="34" charset="-122"/>
                    <a:ea typeface="微软雅黑" panose="020b0503020204020204" pitchFamily="34" charset="-122"/>
                  </a:rPr>
                  <a:t>集团总部</a:t>
                </a:r>
              </a:p>
            </p:txBody>
          </p:sp>
          <p:sp>
            <p:nvSpPr>
              <p:cNvPr id="6" name="Trapezoid 5"/>
              <p:cNvSpPr/>
              <p:nvPr/>
            </p:nvSpPr>
            <p:spPr>
              <a:xfrm>
                <a:off x="1367618" y="2995803"/>
                <a:ext cx="1580195" cy="959477"/>
              </a:xfrm>
              <a:prstGeom prst="trapezoid">
                <a:avLst>
                  <a:gd name="adj" fmla="val 18333"/>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1662" b="1">
                    <a:solidFill>
                      <a:schemeClr val="bg1"/>
                    </a:solidFill>
                    <a:latin typeface="微软雅黑" panose="020b0503020204020204" pitchFamily="34" charset="-122"/>
                    <a:ea typeface="微软雅黑" panose="020b0503020204020204" pitchFamily="34" charset="-122"/>
                  </a:rPr>
                  <a:t>产业板块</a:t>
                </a:r>
                <a:endParaRPr lang="en-US" altLang="zh-CN" sz="1662" b="1">
                  <a:solidFill>
                    <a:schemeClr val="bg1"/>
                  </a:solidFill>
                  <a:latin typeface="微软雅黑" panose="020b0503020204020204" pitchFamily="34" charset="-122"/>
                  <a:ea typeface="微软雅黑" panose="020b0503020204020204" pitchFamily="34" charset="-122"/>
                </a:endParaRPr>
              </a:p>
              <a:p>
                <a:pPr algn="ctr"/>
                <a:r>
                  <a:rPr lang="en-US" altLang="zh-CN" sz="1662" b="1">
                    <a:solidFill>
                      <a:schemeClr val="bg1"/>
                    </a:solidFill>
                    <a:latin typeface="微软雅黑" panose="020b0503020204020204" pitchFamily="34" charset="-122"/>
                    <a:ea typeface="微软雅黑" panose="020b0503020204020204" pitchFamily="34" charset="-122"/>
                  </a:rPr>
                  <a:t>/</a:t>
                </a:r>
                <a:r>
                  <a:rPr lang="zh-CN" altLang="en-US" sz="1662" b="1">
                    <a:solidFill>
                      <a:schemeClr val="bg1"/>
                    </a:solidFill>
                    <a:latin typeface="微软雅黑" panose="020b0503020204020204" pitchFamily="34" charset="-122"/>
                    <a:ea typeface="微软雅黑" panose="020b0503020204020204" pitchFamily="34" charset="-122"/>
                  </a:rPr>
                  <a:t>子公司</a:t>
                </a:r>
              </a:p>
            </p:txBody>
          </p:sp>
        </p:grpSp>
        <p:cxnSp>
          <p:nvCxnSpPr>
            <p:cNvPr id="7" name="Straight Connector 6"/>
            <p:cNvCxnSpPr/>
            <p:nvPr/>
          </p:nvCxnSpPr>
          <p:spPr bwMode="auto">
            <a:xfrm>
              <a:off x="3368824" y="1751330"/>
              <a:ext cx="2376264" cy="0"/>
            </a:xfrm>
            <a:prstGeom prst="line">
              <a:avLst/>
            </a:prstGeom>
            <a:solidFill>
              <a:schemeClr val="accent1"/>
            </a:solidFill>
            <a:ln w="19050" cap="flat" cmpd="sng" algn="ctr">
              <a:solidFill>
                <a:schemeClr val="tx1"/>
              </a:solidFill>
              <a:prstDash val="solid"/>
              <a:round/>
              <a:headEnd type="none" w="med" len="med"/>
              <a:tailEnd type="none" w="med" len="med"/>
            </a:ln>
            <a:effectLst/>
          </p:spPr>
        </p:cxnSp>
        <p:sp>
          <p:nvSpPr>
            <p:cNvPr id="8" name="TextBox 7"/>
            <p:cNvSpPr txBox="1"/>
            <p:nvPr/>
          </p:nvSpPr>
          <p:spPr>
            <a:xfrm>
              <a:off x="3273894" y="1340768"/>
              <a:ext cx="2471194" cy="3496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77" b="1">
                  <a:latin typeface="微软雅黑" panose="020b0503020204020204" pitchFamily="34" charset="-122"/>
                  <a:ea typeface="微软雅黑" panose="020b0503020204020204" pitchFamily="34" charset="-122"/>
                </a:rPr>
                <a:t>总体定位</a:t>
              </a:r>
            </a:p>
          </p:txBody>
        </p:sp>
        <p:sp>
          <p:nvSpPr>
            <p:cNvPr id="9" name="Rectangle 8"/>
            <p:cNvSpPr/>
            <p:nvPr/>
          </p:nvSpPr>
          <p:spPr>
            <a:xfrm>
              <a:off x="6714241" y="4404191"/>
              <a:ext cx="1456182" cy="11177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业务策略</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运营管理</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资源运用</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成本管理</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业务运作计划</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业务运作执行</a:t>
              </a:r>
              <a:endParaRPr lang="en-US" altLang="zh-CN" sz="1292">
                <a:solidFill>
                  <a:schemeClr val="tx1"/>
                </a:solidFill>
                <a:latin typeface="微软雅黑" panose="020b0503020204020204" pitchFamily="34" charset="-122"/>
                <a:ea typeface="微软雅黑" panose="020b0503020204020204" pitchFamily="34" charset="-122"/>
              </a:endParaRPr>
            </a:p>
          </p:txBody>
        </p:sp>
        <p:sp>
          <p:nvSpPr>
            <p:cNvPr id="10" name="Rectangle 9"/>
            <p:cNvSpPr/>
            <p:nvPr/>
          </p:nvSpPr>
          <p:spPr>
            <a:xfrm>
              <a:off x="6686089" y="2171943"/>
              <a:ext cx="2179712" cy="14401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战略管理</a:t>
              </a:r>
              <a:r>
                <a:rPr lang="en-US" altLang="zh-CN" sz="1292">
                  <a:solidFill>
                    <a:schemeClr val="tx1"/>
                  </a:solidFill>
                  <a:latin typeface="微软雅黑" panose="020b0503020204020204" pitchFamily="34" charset="-122"/>
                  <a:ea typeface="微软雅黑" panose="020b0503020204020204" pitchFamily="34" charset="-122"/>
                </a:rPr>
                <a:t>/</a:t>
              </a:r>
              <a:r>
                <a:rPr lang="zh-CN" altLang="en-US" sz="1292">
                  <a:solidFill>
                    <a:schemeClr val="tx1"/>
                  </a:solidFill>
                  <a:latin typeface="微软雅黑" panose="020b0503020204020204" pitchFamily="34" charset="-122"/>
                  <a:ea typeface="微软雅黑" panose="020b0503020204020204" pitchFamily="34" charset="-122"/>
                </a:rPr>
                <a:t>产业协同</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投资管理</a:t>
              </a:r>
              <a:r>
                <a:rPr lang="en-US" altLang="zh-CN" sz="1292">
                  <a:solidFill>
                    <a:schemeClr val="tx1"/>
                  </a:solidFill>
                  <a:latin typeface="微软雅黑" panose="020b0503020204020204" pitchFamily="34" charset="-122"/>
                  <a:ea typeface="微软雅黑" panose="020b0503020204020204" pitchFamily="34" charset="-122"/>
                </a:rPr>
                <a:t>/</a:t>
              </a:r>
              <a:r>
                <a:rPr lang="zh-CN" altLang="en-US" sz="1292">
                  <a:solidFill>
                    <a:schemeClr val="tx1"/>
                  </a:solidFill>
                  <a:latin typeface="微软雅黑" panose="020b0503020204020204" pitchFamily="34" charset="-122"/>
                  <a:ea typeface="微软雅黑" panose="020b0503020204020204" pitchFamily="34" charset="-122"/>
                </a:rPr>
                <a:t>资本运作</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资源配置</a:t>
              </a:r>
              <a:r>
                <a:rPr lang="en-US" altLang="zh-CN" sz="1292">
                  <a:solidFill>
                    <a:schemeClr val="tx1"/>
                  </a:solidFill>
                  <a:latin typeface="微软雅黑" panose="020b0503020204020204" pitchFamily="34" charset="-122"/>
                  <a:ea typeface="微软雅黑" panose="020b0503020204020204" pitchFamily="34" charset="-122"/>
                </a:rPr>
                <a:t>/</a:t>
              </a:r>
              <a:r>
                <a:rPr lang="zh-CN" altLang="en-US" sz="1292">
                  <a:solidFill>
                    <a:schemeClr val="tx1"/>
                  </a:solidFill>
                  <a:latin typeface="微软雅黑" panose="020b0503020204020204" pitchFamily="34" charset="-122"/>
                  <a:ea typeface="微软雅黑" panose="020b0503020204020204" pitchFamily="34" charset="-122"/>
                </a:rPr>
                <a:t>共享服务</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财务</a:t>
              </a:r>
              <a:r>
                <a:rPr lang="en-US" altLang="zh-CN" sz="1292">
                  <a:solidFill>
                    <a:schemeClr val="tx1"/>
                  </a:solidFill>
                  <a:latin typeface="微软雅黑" panose="020b0503020204020204" pitchFamily="34" charset="-122"/>
                  <a:ea typeface="微软雅黑" panose="020b0503020204020204" pitchFamily="34" charset="-122"/>
                </a:rPr>
                <a:t>/HR/IT/</a:t>
              </a:r>
              <a:r>
                <a:rPr lang="zh-CN" altLang="en-US" sz="1292">
                  <a:solidFill>
                    <a:schemeClr val="tx1"/>
                  </a:solidFill>
                  <a:latin typeface="微软雅黑" panose="020b0503020204020204" pitchFamily="34" charset="-122"/>
                  <a:ea typeface="微软雅黑" panose="020b0503020204020204" pitchFamily="34" charset="-122"/>
                </a:rPr>
                <a:t>公共关系</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法务审计监察</a:t>
              </a:r>
              <a:endParaRPr lang="en-US" altLang="zh-CN" sz="1292">
                <a:solidFill>
                  <a:schemeClr val="tx1"/>
                </a:solidFill>
                <a:latin typeface="微软雅黑" panose="020b0503020204020204" pitchFamily="34" charset="-122"/>
                <a:ea typeface="微软雅黑" panose="020b0503020204020204" pitchFamily="34" charset="-122"/>
              </a:endParaRPr>
            </a:p>
            <a:p>
              <a:pPr marL="164127" indent="-164127">
                <a:buFont typeface="Arial" pitchFamily="34" charset="0"/>
                <a:buChar char="•"/>
                <a:tabLst>
                  <a:tab pos="164127"/>
                </a:tabLst>
              </a:pPr>
              <a:r>
                <a:rPr lang="zh-CN" altLang="en-US" sz="1292">
                  <a:solidFill>
                    <a:schemeClr val="tx1"/>
                  </a:solidFill>
                  <a:latin typeface="微软雅黑" panose="020b0503020204020204" pitchFamily="34" charset="-122"/>
                  <a:ea typeface="微软雅黑" panose="020b0503020204020204" pitchFamily="34" charset="-122"/>
                </a:rPr>
                <a:t>新业务孵化</a:t>
              </a:r>
            </a:p>
          </p:txBody>
        </p:sp>
        <p:sp>
          <p:nvSpPr>
            <p:cNvPr id="11" name="TextBox 10"/>
            <p:cNvSpPr txBox="1"/>
            <p:nvPr/>
          </p:nvSpPr>
          <p:spPr>
            <a:xfrm>
              <a:off x="6442246" y="1353369"/>
              <a:ext cx="2471194" cy="3496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77" b="1">
                  <a:latin typeface="微软雅黑" panose="020b0503020204020204" pitchFamily="34" charset="-122"/>
                  <a:ea typeface="微软雅黑" panose="020b0503020204020204" pitchFamily="34" charset="-122"/>
                </a:rPr>
                <a:t>职能定位</a:t>
              </a:r>
            </a:p>
          </p:txBody>
        </p:sp>
        <p:cxnSp>
          <p:nvCxnSpPr>
            <p:cNvPr id="12" name="Straight Connector 11"/>
            <p:cNvCxnSpPr/>
            <p:nvPr/>
          </p:nvCxnSpPr>
          <p:spPr bwMode="auto">
            <a:xfrm>
              <a:off x="6442246" y="1751330"/>
              <a:ext cx="2376264" cy="0"/>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14" name="Straight Connector 13"/>
            <p:cNvCxnSpPr/>
            <p:nvPr/>
          </p:nvCxnSpPr>
          <p:spPr bwMode="auto">
            <a:xfrm>
              <a:off x="3273894" y="3972143"/>
              <a:ext cx="5457596" cy="0"/>
            </a:xfrm>
            <a:prstGeom prst="line">
              <a:avLst/>
            </a:prstGeom>
            <a:solidFill>
              <a:schemeClr val="accent1"/>
            </a:solidFill>
            <a:ln w="9525" cap="flat" cmpd="sng" algn="ctr">
              <a:solidFill>
                <a:schemeClr val="tx1"/>
              </a:solidFill>
              <a:prstDash val="dash"/>
              <a:round/>
              <a:headEnd type="none" w="med" len="med"/>
              <a:tailEnd type="none" w="med" len="med"/>
            </a:ln>
            <a:effectLst/>
          </p:spPr>
        </p:cxnSp>
        <p:sp>
          <p:nvSpPr>
            <p:cNvPr id="15" name="TextBox 14"/>
            <p:cNvSpPr txBox="1"/>
            <p:nvPr/>
          </p:nvSpPr>
          <p:spPr>
            <a:xfrm>
              <a:off x="3944888" y="2369964"/>
              <a:ext cx="1427889" cy="9709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92">
                  <a:latin typeface="微软雅黑" panose="020b0503020204020204" pitchFamily="34" charset="-122"/>
                  <a:ea typeface="微软雅黑" panose="020b0503020204020204" pitchFamily="34" charset="-122"/>
                </a:rPr>
                <a:t>战略管理中心</a:t>
              </a:r>
              <a:endParaRPr lang="en-US" altLang="zh-CN" sz="1292">
                <a:latin typeface="微软雅黑" panose="020b0503020204020204" pitchFamily="34" charset="-122"/>
                <a:ea typeface="微软雅黑" panose="020b0503020204020204" pitchFamily="34" charset="-122"/>
              </a:endParaRPr>
            </a:p>
            <a:p>
              <a:r>
                <a:rPr lang="zh-CN" altLang="en-US" sz="1292">
                  <a:latin typeface="微软雅黑" panose="020b0503020204020204" pitchFamily="34" charset="-122"/>
                  <a:ea typeface="微软雅黑" panose="020b0503020204020204" pitchFamily="34" charset="-122"/>
                </a:rPr>
                <a:t>资本运作中心</a:t>
              </a:r>
              <a:endParaRPr lang="en-US" altLang="zh-CN" sz="1292">
                <a:latin typeface="微软雅黑" panose="020b0503020204020204" pitchFamily="34" charset="-122"/>
                <a:ea typeface="微软雅黑" panose="020b0503020204020204" pitchFamily="34" charset="-122"/>
              </a:endParaRPr>
            </a:p>
            <a:p>
              <a:r>
                <a:rPr lang="zh-CN" altLang="en-US" sz="1292">
                  <a:latin typeface="微软雅黑" panose="020b0503020204020204" pitchFamily="34" charset="-122"/>
                  <a:ea typeface="微软雅黑" panose="020b0503020204020204" pitchFamily="34" charset="-122"/>
                </a:rPr>
                <a:t>资源配置中心</a:t>
              </a:r>
              <a:endParaRPr lang="en-US" altLang="zh-CN" sz="1292">
                <a:latin typeface="微软雅黑" panose="020b0503020204020204" pitchFamily="34" charset="-122"/>
                <a:ea typeface="微软雅黑" panose="020b0503020204020204" pitchFamily="34" charset="-122"/>
              </a:endParaRPr>
            </a:p>
            <a:p>
              <a:r>
                <a:rPr lang="zh-CN" altLang="en-US" sz="1292">
                  <a:latin typeface="微软雅黑" panose="020b0503020204020204" pitchFamily="34" charset="-122"/>
                  <a:ea typeface="微软雅黑" panose="020b0503020204020204" pitchFamily="34" charset="-122"/>
                </a:rPr>
                <a:t>风险控制中心</a:t>
              </a:r>
              <a:endParaRPr lang="en-US" altLang="zh-CN" sz="1292">
                <a:latin typeface="微软雅黑" panose="020b0503020204020204" pitchFamily="34" charset="-122"/>
                <a:ea typeface="微软雅黑" panose="020b0503020204020204" pitchFamily="34" charset="-122"/>
              </a:endParaRPr>
            </a:p>
          </p:txBody>
        </p:sp>
        <p:sp>
          <p:nvSpPr>
            <p:cNvPr id="16" name="TextBox 15"/>
            <p:cNvSpPr txBox="1"/>
            <p:nvPr/>
          </p:nvSpPr>
          <p:spPr>
            <a:xfrm>
              <a:off x="3872881" y="4530204"/>
              <a:ext cx="1355881" cy="7534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292">
                  <a:latin typeface="微软雅黑" panose="020b0503020204020204" pitchFamily="34" charset="-122"/>
                  <a:ea typeface="微软雅黑" panose="020b0503020204020204" pitchFamily="34" charset="-122"/>
                </a:rPr>
                <a:t>业务运作中心</a:t>
              </a:r>
            </a:p>
            <a:p>
              <a:pPr algn="ctr"/>
              <a:r>
                <a:rPr lang="zh-CN" altLang="en-US" sz="1292">
                  <a:latin typeface="微软雅黑" panose="020b0503020204020204" pitchFamily="34" charset="-122"/>
                  <a:ea typeface="微软雅黑" panose="020b0503020204020204" pitchFamily="34" charset="-122"/>
                </a:rPr>
                <a:t>运营管理中心</a:t>
              </a:r>
              <a:endParaRPr lang="en-US" altLang="zh-CN" sz="1292">
                <a:latin typeface="微软雅黑" panose="020b0503020204020204" pitchFamily="34" charset="-122"/>
                <a:ea typeface="微软雅黑" panose="020b0503020204020204" pitchFamily="34" charset="-122"/>
              </a:endParaRPr>
            </a:p>
            <a:p>
              <a:pPr algn="ctr"/>
              <a:r>
                <a:rPr lang="zh-CN" altLang="en-US" sz="1292">
                  <a:latin typeface="微软雅黑" panose="020b0503020204020204" pitchFamily="34" charset="-122"/>
                  <a:ea typeface="微软雅黑" panose="020b0503020204020204" pitchFamily="34" charset="-122"/>
                </a:rPr>
                <a:t>利润中心</a:t>
              </a:r>
              <a:endParaRPr lang="en-US" altLang="zh-CN" sz="1292">
                <a:latin typeface="微软雅黑" panose="020b0503020204020204" pitchFamily="34" charset="-122"/>
                <a:ea typeface="微软雅黑" panose="020b0503020204020204" pitchFamily="34" charset="-122"/>
              </a:endParaRPr>
            </a:p>
          </p:txBody>
        </p:sp>
        <p:sp>
          <p:nvSpPr>
            <p:cNvPr id="18" name="Rectangle 17"/>
            <p:cNvSpPr/>
            <p:nvPr/>
          </p:nvSpPr>
          <p:spPr>
            <a:xfrm>
              <a:off x="6977905" y="4630434"/>
              <a:ext cx="1456182" cy="11177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164127" indent="-164127">
                <a:buFont typeface="Arial" pitchFamily="34" charset="0"/>
                <a:buChar char="•"/>
                <a:tabLst>
                  <a:tab pos="164127"/>
                </a:tabLst>
              </a:pPr>
              <a:endParaRPr lang="en-US" altLang="zh-CN" sz="1292">
                <a:solidFill>
                  <a:schemeClr val="tx1"/>
                </a:solidFill>
                <a:latin typeface="微软雅黑" panose="020b0503020204020204" pitchFamily="34" charset="-122"/>
                <a:ea typeface="微软雅黑" panose="020b0503020204020204" pitchFamily="34" charset="-122"/>
              </a:endParaRPr>
            </a:p>
          </p:txBody>
        </p:sp>
      </p:grpSp>
      <p:sp>
        <p:nvSpPr>
          <p:cNvPr id="20" name="Rectangle 8"/>
          <p:cNvSpPr>
            <a:spLocks noChangeArrowheads="1"/>
          </p:cNvSpPr>
          <p:nvPr/>
        </p:nvSpPr>
        <p:spPr bwMode="auto">
          <a:xfrm>
            <a:off x="450927" y="1226124"/>
            <a:ext cx="8242146" cy="342017"/>
          </a:xfrm>
          <a:prstGeom prst="rect">
            <a:avLst/>
          </a:prstGeom>
          <a:solidFill>
            <a:schemeClr val="bg1">
              <a:lumMod val="95000"/>
            </a:schemeClr>
          </a:solidFill>
          <a:ln>
            <a:noFill/>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20000"/>
              </a:spcBef>
              <a:buFontTx/>
              <a:buChar char="•"/>
            </a:pPr>
            <a:r>
              <a:rPr lang="zh-CN" altLang="en-US" sz="1477" b="1">
                <a:latin typeface="微软雅黑" panose="020b0503020204020204" pitchFamily="34" charset="-122"/>
                <a:ea typeface="微软雅黑" panose="020b0503020204020204" pitchFamily="34" charset="-122"/>
              </a:rPr>
              <a:t>集团总部的定位：战略管理中心、资本运作中心、资源配置中心、风险控制中心</a:t>
            </a:r>
            <a:endParaRPr lang="zh-CN" altLang="en-US" sz="1477" b="1" u="sng">
              <a:latin typeface="微软雅黑" panose="020b0503020204020204" pitchFamily="34" charset="-122"/>
              <a:ea typeface="微软雅黑" panose="020b0503020204020204" pitchFamily="34" charset="-122"/>
            </a:endParaRPr>
          </a:p>
        </p:txBody>
      </p:sp>
      <p:sp>
        <p:nvSpPr>
          <p:cNvPr id="13" name="Rectangle 12">
            <a:extLst>
              <a:ext uri="{FF2B5EF4-FFF2-40B4-BE49-F238E27FC236}">
                <a16:creationId xmlns:a16="http://schemas.microsoft.com/office/drawing/2014/main" id="{9332E3D6-C165-476D-A89E-554AB2F307F9}"/>
              </a:ext>
            </a:extLst>
          </p:cNvPr>
          <p:cNvSpPr/>
          <p:nvPr/>
        </p:nvSpPr>
        <p:spPr bwMode="auto">
          <a:xfrm rot="19830104">
            <a:off x="7308725" y="5339566"/>
            <a:ext cx="983112" cy="360040"/>
          </a:xfrm>
          <a:prstGeom prst="rect">
            <a:avLst/>
          </a:prstGeom>
          <a:solidFill>
            <a:srgbClr val="C00000"/>
          </a:solidFill>
          <a:ln w="9525" cap="flat" cmpd="sng" algn="ctr">
            <a:no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b="0" i="0" u="none" strike="noStrike" cap="none" normalizeH="0" baseline="0">
                <a:ln>
                  <a:noFill/>
                </a:ln>
                <a:solidFill>
                  <a:schemeClr val="bg1"/>
                </a:solidFill>
                <a:effectLst/>
                <a:latin typeface="Microsoft YaHei UI" panose="020b0503020204020204" pitchFamily="34" charset="-122"/>
                <a:ea typeface="Microsoft YaHei UI" panose="020b0503020204020204" pitchFamily="34" charset="-122"/>
              </a:rPr>
              <a:t>示例</a:t>
            </a:r>
          </a:p>
        </p:txBody>
      </p:sp>
    </p:spTree>
    <p:extLst>
      <p:ext uri="{BB962C8B-B14F-4D97-AF65-F5344CB8AC3E}">
        <p14:creationId xmlns:p14="http://schemas.microsoft.com/office/powerpoint/2010/main" val="1421014793"/>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https://d.book118.com/477032121056006031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亚厦股份人力资源咨询项目">
  <a:themeElements>
    <a:clrScheme name="Aon Color Scheme 2014">
      <a:dk1>
        <a:srgbClr val="000000"/>
      </a:dk1>
      <a:lt1>
        <a:srgbClr val="FFFFFF"/>
      </a:lt1>
      <a:dk2>
        <a:srgbClr val="E11B22"/>
      </a:dk2>
      <a:lt2>
        <a:srgbClr val="4D4F53"/>
      </a:lt2>
      <a:accent1>
        <a:srgbClr val="F0AB00"/>
      </a:accent1>
      <a:accent2>
        <a:srgbClr val="7AB800"/>
      </a:accent2>
      <a:accent3>
        <a:srgbClr val="5EB6E4"/>
      </a:accent3>
      <a:accent4>
        <a:srgbClr val="0039A6"/>
      </a:accent4>
      <a:accent5>
        <a:srgbClr val="6E267B"/>
      </a:accent5>
      <a:accent6>
        <a:srgbClr val="D3CD8B"/>
      </a:accent6>
      <a:hlink>
        <a:srgbClr val="E11B22"/>
      </a:hlink>
      <a:folHlink>
        <a:srgbClr val="E11B22"/>
      </a:folHlink>
    </a:clrScheme>
    <a:fontScheme name="Aon_PowerPoint_Template_NoImage-3-0">
      <a:majorFont>
        <a:latin typeface="Arial"/>
        <a:ea typeface="ＭＳ Ｐゴシック"/>
        <a:cs typeface="Arial"/>
      </a:majorFont>
      <a:minorFont>
        <a:latin typeface="Arial"/>
        <a:ea typeface="ＭＳ Ｐゴシック"/>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08"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08" charset="-128"/>
          </a:defRPr>
        </a:defPPr>
      </a:lstStyle>
    </a:lnDef>
  </a:objectDefaults>
  <a:extraClrSchemeLst>
    <a:extraClrScheme>
      <a:clrScheme name="Aon_PowerPoint_Template_NoImage-3-0 1">
        <a:dk1>
          <a:srgbClr val="000000"/>
        </a:dk1>
        <a:lt1>
          <a:srgbClr val="FFFFFF"/>
        </a:lt1>
        <a:dk2>
          <a:srgbClr val="5EB6E4"/>
        </a:dk2>
        <a:lt2>
          <a:srgbClr val="4D4F53"/>
        </a:lt2>
        <a:accent1>
          <a:srgbClr val="C9CAC8"/>
        </a:accent1>
        <a:accent2>
          <a:srgbClr val="7AB800"/>
        </a:accent2>
        <a:accent3>
          <a:srgbClr val="FFFFFF"/>
        </a:accent3>
        <a:accent4>
          <a:srgbClr val="000000"/>
        </a:accent4>
        <a:accent5>
          <a:srgbClr val="E1E1E0"/>
        </a:accent5>
        <a:accent6>
          <a:srgbClr val="6EA600"/>
        </a:accent6>
        <a:hlink>
          <a:srgbClr val="F0AB00"/>
        </a:hlink>
        <a:folHlink>
          <a:srgbClr val="D3CD8B"/>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205</Paragraphs>
  <Slides>16</Slides>
  <Notes>7</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ＭＳ Ｐゴシック</vt:lpstr>
      <vt:lpstr>微软雅黑</vt:lpstr>
      <vt:lpstr>Wingdings</vt:lpstr>
      <vt:lpstr>Microsoft YaHei UI</vt:lpstr>
      <vt:lpstr>宋体</vt:lpstr>
      <vt:lpstr>Webdings</vt:lpstr>
      <vt:lpstr>Times</vt:lpstr>
      <vt:lpstr>华文楷体</vt:lpstr>
      <vt:lpstr>Times New Roman</vt:lpstr>
      <vt:lpstr>Office Theme</vt:lpstr>
      <vt:lpstr>科大讯飞集团管控知识分享材料</vt:lpstr>
      <vt:lpstr>目录</vt:lpstr>
      <vt:lpstr>1. 什么是RASCI？——明确工作、明确角色、明确职责</vt:lpstr>
      <vt:lpstr>2. 责任矩阵“RASCI”核心内容—将关键活动职责分解，并RASCI至各部门</vt:lpstr>
      <vt:lpstr>3. 责任矩阵“RASCI”四步走 — 第一步，将关键活动职责分解；第二步，确定角色；第三步，RASCI至部门</vt:lpstr>
      <vt:lpstr>第四步，表格分析和检查---纵向/横向分析纵向分析：（角色/组织）</vt:lpstr>
      <vt:lpstr>第四步，表格分析和检查---纵向/横向分析横向分析：（活动）</vt:lpstr>
      <vt:lpstr>权责界面：通过RASCI工具进行组织职能分解，明确权责界面以人力资源部组织职能分解为例</vt:lpstr>
      <vt:lpstr>目录</vt:lpstr>
      <vt:lpstr>集团管控要重点把握“总部定位”、“管控模式”、“组织架构”以及“核决权限“的问题</vt:lpstr>
      <vt:lpstr>管控模式的确定通常可以从战略意图、总部定位、子公司能力三大维度入手进行分析</vt:lpstr>
      <vt:lpstr>根据集团战略意图、总部定位、子公司能力的不同特征，可以选择相应适配的管控模式</vt:lpstr>
      <vt:lpstr>战略规划：集团战略规划指明了业务发展方向和路径，对各级组织定位、组织能力的建设提出了相应要求，指导集团管理模式的选择</vt:lpstr>
      <vt:lpstr>组织定位：通过对组织的定位，明确各级组织要实现的管控目的，为管控模式的选择做输入</vt:lpstr>
      <vt:lpstr>组织定位：通过战略规划对集团总部与子公司能力建设的要求，梳理集团总部与子公司的总体定位与职能定位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2024-09-03T13:33:14.384</cp:lastPrinted>
  <dcterms:created xsi:type="dcterms:W3CDTF">2024-09-03T05:33:14Z</dcterms:created>
  <dcterms:modified xsi:type="dcterms:W3CDTF">2024-09-03T05:33:17Z</dcterms:modified>
</cp:coreProperties>
</file>