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812B71-A4AE-40AB-8DF8-40F355D19A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1A0CC5-33EF-4204-9F83-19F89FAD92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6326B7B-9786-44E0-A906-00D2B31B07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4F8201-51F7-408E-8492-EC3FE1CB11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2A5D0D-EFAA-4322-A641-37F7466A96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BB57B1-340A-420D-B81B-A65A4A778A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90AA2B-D88C-448F-A716-FE5C652893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3F3134-8BAA-4C9F-BB8D-473FC2D35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BF939F-1C43-427C-8325-2BF69732ED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BB0224-271D-48F3-97EF-488780364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ED02A-1C1D-45A3-8860-9B8C042C2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0316401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渔业行业现状分析报告</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2023-12-25</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渔业行业概述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全球渔业发展现状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中国渔业发展现状</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渔业行业发展问题与对策</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渔业行业未来展望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渔业行业概述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渔业定义与分类</a:t>
            </a:r>
          </a:p>
        </p:txBody>
      </p:sp>
      <p:sp>
        <p:nvSpPr>
          <p:cNvPr id="40" name="TextBox 40"/>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渔业定义</a:t>
            </a:r>
          </a:p>
        </p:txBody>
      </p:sp>
      <p:sp>
        <p:nvSpPr>
          <p:cNvPr id="41" name="TextBox 41"/>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渔业是指利用水域以取得具有经济价值的鱼类或其他水生动植物产品的产业。</a:t>
            </a:r>
          </a:p>
        </p:txBody>
      </p:sp>
      <p:sp>
        <p:nvSpPr>
          <p:cNvPr id="42" name="TextBox 42"/>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渔业分类</a:t>
            </a:r>
          </a:p>
        </p:txBody>
      </p:sp>
      <p:sp>
        <p:nvSpPr>
          <p:cNvPr id="43" name="TextBox 43"/>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淡水渔业和海洋渔业是渔业的两大分类，其中淡水渔业主要集中在内陆水域，而海洋渔业则主要在沿海地区。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古代渔业</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古代渔业主要依靠渔民的捕捞技能和自然环境，捕捞方式简单，产量较低。</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近代渔业</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随着科技的发展，近代渔业开始使用机械化和冷冻技术，捕捞量大幅提升。</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现代渔业</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现代渔业更加注重生态保护和可持续发展，提倡合理捕捞和养殖，注重技术创新和产业升级。</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渔业发展历程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3"/>
          <a:stretch>
            <a:fillRect/>
          </a:stretch>
        </p:blipFill>
        <p:spPr>
          <a:xfrm>
            <a:off x="3414522" y="2531459"/>
            <a:ext cx="5465731" cy="4326922"/>
          </a:xfrm>
          <a:prstGeom prst="rect">
            <a:avLst/>
          </a:prstGeom>
        </p:spPr>
      </p:pic>
      <p:sp>
        <p:nvSpPr>
          <p:cNvPr id="5" name="AutoShape 5"/>
          <p:cNvSpPr/>
          <p:nvPr/>
        </p:nvSpPr>
        <p:spPr>
          <a:xfrm rot="5400000">
            <a:off x="5083588" y="2428875"/>
            <a:ext cx="2157222" cy="3839813"/>
          </a:xfrm>
          <a:prstGeom prst="rtTriangl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16200000">
            <a:off x="5083588" y="2428875"/>
            <a:ext cx="2157222" cy="3839813"/>
          </a:xfrm>
          <a:prstGeom prst="rtTriangl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849314" y="1714331"/>
            <a:ext cx="1062671" cy="10626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113983" y="1470891"/>
            <a:ext cx="1062671" cy="106267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16875" y="3799454"/>
            <a:ext cx="1062671" cy="1062671"/>
          </a:xfrm>
          <a:prstGeom prst="ellipse">
            <a:avLst/>
          </a:prstGeom>
          <a:solidFill>
            <a:schemeClr val="accent4">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solidFill>
                <a:latin typeface="Calibri"/>
                <a:ea typeface="Calibri"/>
                <a:cs typeface="Calibri"/>
              </a:rPr>
              <a:t>1</a:t>
            </a:r>
            <a:endParaRPr lang="en-US" sz="1100"/>
          </a:p>
        </p:txBody>
      </p:sp>
      <p:sp>
        <p:nvSpPr>
          <p:cNvPr id="10" name="AutoShape 10"/>
          <p:cNvSpPr/>
          <p:nvPr/>
        </p:nvSpPr>
        <p:spPr>
          <a:xfrm>
            <a:off x="8655784" y="4366838"/>
            <a:ext cx="1062671" cy="106055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19996313">
            <a:off x="8264280" y="2461589"/>
            <a:ext cx="330233" cy="330233"/>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8391174" y="4714005"/>
            <a:ext cx="330233" cy="330233"/>
          </a:xfrm>
          <a:prstGeom prst="rtTriangl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16200000">
            <a:off x="3670661" y="2533563"/>
            <a:ext cx="330233" cy="330233"/>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3500000">
            <a:off x="3179546" y="4165673"/>
            <a:ext cx="330233" cy="330233"/>
          </a:xfrm>
          <a:prstGeom prst="rtTriangl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36781" y="4104989"/>
            <a:ext cx="450342" cy="450342"/>
          </a:xfrm>
          <a:custGeom>
            <a:rect l="l" t="t" r="r" b="b"/>
            <a:pathLst>
              <a:path w="289" h="288">
                <a:moveTo>
                  <a:pt x="144" y="0"/>
                </a:moveTo>
                <a:cubicBezTo>
                  <a:pt x="65" y="0"/>
                  <a:pt x="0" y="64"/>
                  <a:pt x="0" y="144"/>
                </a:cubicBezTo>
                <a:cubicBezTo>
                  <a:pt x="0" y="223"/>
                  <a:pt x="65" y="288"/>
                  <a:pt x="144" y="288"/>
                </a:cubicBezTo>
                <a:cubicBezTo>
                  <a:pt x="224" y="288"/>
                  <a:pt x="289" y="223"/>
                  <a:pt x="289" y="144"/>
                </a:cubicBezTo>
                <a:cubicBezTo>
                  <a:pt x="289" y="64"/>
                  <a:pt x="224" y="0"/>
                  <a:pt x="144" y="0"/>
                </a:cubicBezTo>
                <a:close/>
                <a:moveTo>
                  <a:pt x="144" y="252"/>
                </a:moveTo>
                <a:cubicBezTo>
                  <a:pt x="85" y="252"/>
                  <a:pt x="36" y="203"/>
                  <a:pt x="36" y="144"/>
                </a:cubicBezTo>
                <a:cubicBezTo>
                  <a:pt x="36" y="84"/>
                  <a:pt x="85" y="36"/>
                  <a:pt x="144" y="36"/>
                </a:cubicBezTo>
                <a:cubicBezTo>
                  <a:pt x="204" y="36"/>
                  <a:pt x="253" y="84"/>
                  <a:pt x="253" y="144"/>
                </a:cubicBezTo>
                <a:cubicBezTo>
                  <a:pt x="253" y="203"/>
                  <a:pt x="204" y="252"/>
                  <a:pt x="144" y="25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30221" y="4198429"/>
            <a:ext cx="266414" cy="266414"/>
          </a:xfrm>
          <a:custGeom>
            <a:rect l="l" t="t" r="r" b="b"/>
            <a:pathLst>
              <a:path w="172" h="172">
                <a:moveTo>
                  <a:pt x="86" y="0"/>
                </a:moveTo>
                <a:cubicBezTo>
                  <a:pt x="38" y="0"/>
                  <a:pt x="0" y="38"/>
                  <a:pt x="0" y="86"/>
                </a:cubicBezTo>
                <a:cubicBezTo>
                  <a:pt x="0" y="133"/>
                  <a:pt x="38" y="172"/>
                  <a:pt x="86" y="172"/>
                </a:cubicBezTo>
                <a:cubicBezTo>
                  <a:pt x="133" y="172"/>
                  <a:pt x="172" y="133"/>
                  <a:pt x="172" y="86"/>
                </a:cubicBezTo>
                <a:cubicBezTo>
                  <a:pt x="172" y="38"/>
                  <a:pt x="133" y="0"/>
                  <a:pt x="86" y="0"/>
                </a:cubicBezTo>
                <a:close/>
                <a:moveTo>
                  <a:pt x="63" y="58"/>
                </a:moveTo>
                <a:cubicBezTo>
                  <a:pt x="53" y="67"/>
                  <a:pt x="43" y="85"/>
                  <a:pt x="39" y="93"/>
                </a:cubicBezTo>
                <a:cubicBezTo>
                  <a:pt x="24" y="82"/>
                  <a:pt x="24" y="82"/>
                  <a:pt x="24" y="82"/>
                </a:cubicBezTo>
                <a:cubicBezTo>
                  <a:pt x="24" y="81"/>
                  <a:pt x="24" y="80"/>
                  <a:pt x="24" y="79"/>
                </a:cubicBezTo>
                <a:cubicBezTo>
                  <a:pt x="24" y="51"/>
                  <a:pt x="55" y="20"/>
                  <a:pt x="83" y="20"/>
                </a:cubicBezTo>
                <a:cubicBezTo>
                  <a:pt x="84" y="20"/>
                  <a:pt x="86" y="20"/>
                  <a:pt x="87" y="20"/>
                </a:cubicBezTo>
                <a:cubicBezTo>
                  <a:pt x="97" y="34"/>
                  <a:pt x="97" y="34"/>
                  <a:pt x="97" y="34"/>
                </a:cubicBezTo>
                <a:cubicBezTo>
                  <a:pt x="88" y="39"/>
                  <a:pt x="74" y="46"/>
                  <a:pt x="63" y="58"/>
                </a:cubicBezTo>
                <a:close/>
                <a:moveTo>
                  <a:pt x="112" y="128"/>
                </a:moveTo>
                <a:cubicBezTo>
                  <a:pt x="104" y="128"/>
                  <a:pt x="98" y="122"/>
                  <a:pt x="98" y="114"/>
                </a:cubicBezTo>
                <a:cubicBezTo>
                  <a:pt x="98" y="106"/>
                  <a:pt x="104" y="100"/>
                  <a:pt x="112" y="100"/>
                </a:cubicBezTo>
                <a:cubicBezTo>
                  <a:pt x="119" y="100"/>
                  <a:pt x="126" y="106"/>
                  <a:pt x="126" y="114"/>
                </a:cubicBezTo>
                <a:cubicBezTo>
                  <a:pt x="126" y="122"/>
                  <a:pt x="119" y="128"/>
                  <a:pt x="112" y="12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150779" y="4673485"/>
            <a:ext cx="307562" cy="258128"/>
          </a:xfrm>
          <a:custGeom>
            <a:rect l="l" t="t" r="r" b="b"/>
            <a:pathLst>
              <a:path w="196" h="167">
                <a:moveTo>
                  <a:pt x="134" y="102"/>
                </a:moveTo>
                <a:cubicBezTo>
                  <a:pt x="134" y="87"/>
                  <a:pt x="196" y="34"/>
                  <a:pt x="196" y="34"/>
                </a:cubicBezTo>
                <a:cubicBezTo>
                  <a:pt x="164" y="48"/>
                  <a:pt x="117" y="44"/>
                  <a:pt x="76" y="22"/>
                </a:cubicBezTo>
                <a:cubicBezTo>
                  <a:pt x="35" y="0"/>
                  <a:pt x="0" y="2"/>
                  <a:pt x="0" y="2"/>
                </a:cubicBezTo>
                <a:cubicBezTo>
                  <a:pt x="0" y="137"/>
                  <a:pt x="0" y="137"/>
                  <a:pt x="0" y="137"/>
                </a:cubicBezTo>
                <a:cubicBezTo>
                  <a:pt x="2" y="136"/>
                  <a:pt x="11" y="133"/>
                  <a:pt x="39" y="135"/>
                </a:cubicBezTo>
                <a:cubicBezTo>
                  <a:pt x="73" y="139"/>
                  <a:pt x="160" y="167"/>
                  <a:pt x="191" y="160"/>
                </a:cubicBezTo>
                <a:cubicBezTo>
                  <a:pt x="191" y="160"/>
                  <a:pt x="134" y="112"/>
                  <a:pt x="134" y="10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76579" y="4676152"/>
            <a:ext cx="38481" cy="444913"/>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446332" y="1777837"/>
            <a:ext cx="391623" cy="448778"/>
          </a:xfrm>
          <a:custGeom>
            <a:rect l="l" t="t" r="r" b="b"/>
            <a:pathLst>
              <a:path w="143" h="163">
                <a:moveTo>
                  <a:pt x="0" y="0"/>
                </a:moveTo>
                <a:lnTo>
                  <a:pt x="0" y="163"/>
                </a:lnTo>
                <a:lnTo>
                  <a:pt x="143" y="163"/>
                </a:lnTo>
                <a:lnTo>
                  <a:pt x="143" y="0"/>
                </a:lnTo>
                <a:lnTo>
                  <a:pt x="0" y="0"/>
                </a:lnTo>
                <a:close/>
                <a:moveTo>
                  <a:pt x="22" y="151"/>
                </a:moveTo>
                <a:lnTo>
                  <a:pt x="8" y="151"/>
                </a:lnTo>
                <a:lnTo>
                  <a:pt x="8" y="137"/>
                </a:lnTo>
                <a:lnTo>
                  <a:pt x="22" y="137"/>
                </a:lnTo>
                <a:lnTo>
                  <a:pt x="22" y="151"/>
                </a:lnTo>
                <a:close/>
                <a:moveTo>
                  <a:pt x="22" y="126"/>
                </a:moveTo>
                <a:lnTo>
                  <a:pt x="8" y="126"/>
                </a:lnTo>
                <a:lnTo>
                  <a:pt x="8" y="112"/>
                </a:lnTo>
                <a:lnTo>
                  <a:pt x="22" y="112"/>
                </a:lnTo>
                <a:lnTo>
                  <a:pt x="22" y="126"/>
                </a:lnTo>
                <a:close/>
                <a:moveTo>
                  <a:pt x="22" y="101"/>
                </a:moveTo>
                <a:lnTo>
                  <a:pt x="8" y="101"/>
                </a:lnTo>
                <a:lnTo>
                  <a:pt x="8" y="87"/>
                </a:lnTo>
                <a:lnTo>
                  <a:pt x="22" y="87"/>
                </a:lnTo>
                <a:lnTo>
                  <a:pt x="22" y="101"/>
                </a:lnTo>
                <a:close/>
                <a:moveTo>
                  <a:pt x="22" y="77"/>
                </a:moveTo>
                <a:lnTo>
                  <a:pt x="8" y="77"/>
                </a:lnTo>
                <a:lnTo>
                  <a:pt x="8" y="62"/>
                </a:lnTo>
                <a:lnTo>
                  <a:pt x="22" y="62"/>
                </a:lnTo>
                <a:lnTo>
                  <a:pt x="22" y="77"/>
                </a:lnTo>
                <a:close/>
                <a:moveTo>
                  <a:pt x="22" y="52"/>
                </a:moveTo>
                <a:lnTo>
                  <a:pt x="8" y="52"/>
                </a:lnTo>
                <a:lnTo>
                  <a:pt x="8" y="37"/>
                </a:lnTo>
                <a:lnTo>
                  <a:pt x="22" y="37"/>
                </a:lnTo>
                <a:lnTo>
                  <a:pt x="22" y="52"/>
                </a:lnTo>
                <a:close/>
                <a:moveTo>
                  <a:pt x="22" y="27"/>
                </a:moveTo>
                <a:lnTo>
                  <a:pt x="8" y="27"/>
                </a:lnTo>
                <a:lnTo>
                  <a:pt x="8" y="12"/>
                </a:lnTo>
                <a:lnTo>
                  <a:pt x="22" y="12"/>
                </a:lnTo>
                <a:lnTo>
                  <a:pt x="22" y="27"/>
                </a:lnTo>
                <a:close/>
                <a:moveTo>
                  <a:pt x="112" y="143"/>
                </a:moveTo>
                <a:lnTo>
                  <a:pt x="30" y="143"/>
                </a:lnTo>
                <a:lnTo>
                  <a:pt x="30" y="91"/>
                </a:lnTo>
                <a:lnTo>
                  <a:pt x="112" y="91"/>
                </a:lnTo>
                <a:lnTo>
                  <a:pt x="112" y="143"/>
                </a:lnTo>
                <a:close/>
                <a:moveTo>
                  <a:pt x="112" y="71"/>
                </a:moveTo>
                <a:lnTo>
                  <a:pt x="30" y="71"/>
                </a:lnTo>
                <a:lnTo>
                  <a:pt x="30" y="20"/>
                </a:lnTo>
                <a:lnTo>
                  <a:pt x="112" y="20"/>
                </a:lnTo>
                <a:lnTo>
                  <a:pt x="112" y="71"/>
                </a:lnTo>
                <a:close/>
                <a:moveTo>
                  <a:pt x="135" y="151"/>
                </a:moveTo>
                <a:lnTo>
                  <a:pt x="121" y="151"/>
                </a:lnTo>
                <a:lnTo>
                  <a:pt x="121" y="137"/>
                </a:lnTo>
                <a:lnTo>
                  <a:pt x="135" y="137"/>
                </a:lnTo>
                <a:lnTo>
                  <a:pt x="135" y="151"/>
                </a:lnTo>
                <a:close/>
                <a:moveTo>
                  <a:pt x="135" y="126"/>
                </a:moveTo>
                <a:lnTo>
                  <a:pt x="121" y="126"/>
                </a:lnTo>
                <a:lnTo>
                  <a:pt x="121" y="112"/>
                </a:lnTo>
                <a:lnTo>
                  <a:pt x="135" y="112"/>
                </a:lnTo>
                <a:lnTo>
                  <a:pt x="135" y="126"/>
                </a:lnTo>
                <a:close/>
                <a:moveTo>
                  <a:pt x="135" y="101"/>
                </a:moveTo>
                <a:lnTo>
                  <a:pt x="121" y="101"/>
                </a:lnTo>
                <a:lnTo>
                  <a:pt x="121" y="87"/>
                </a:lnTo>
                <a:lnTo>
                  <a:pt x="135" y="87"/>
                </a:lnTo>
                <a:lnTo>
                  <a:pt x="135" y="101"/>
                </a:lnTo>
                <a:close/>
                <a:moveTo>
                  <a:pt x="135" y="77"/>
                </a:moveTo>
                <a:lnTo>
                  <a:pt x="121" y="77"/>
                </a:lnTo>
                <a:lnTo>
                  <a:pt x="121" y="62"/>
                </a:lnTo>
                <a:lnTo>
                  <a:pt x="135" y="62"/>
                </a:lnTo>
                <a:lnTo>
                  <a:pt x="135" y="77"/>
                </a:lnTo>
                <a:close/>
                <a:moveTo>
                  <a:pt x="135" y="52"/>
                </a:moveTo>
                <a:lnTo>
                  <a:pt x="121" y="52"/>
                </a:lnTo>
                <a:lnTo>
                  <a:pt x="121" y="37"/>
                </a:lnTo>
                <a:lnTo>
                  <a:pt x="135" y="37"/>
                </a:lnTo>
                <a:lnTo>
                  <a:pt x="135" y="52"/>
                </a:lnTo>
                <a:close/>
                <a:moveTo>
                  <a:pt x="135" y="27"/>
                </a:moveTo>
                <a:lnTo>
                  <a:pt x="121" y="27"/>
                </a:lnTo>
                <a:lnTo>
                  <a:pt x="121" y="12"/>
                </a:lnTo>
                <a:lnTo>
                  <a:pt x="135" y="12"/>
                </a:lnTo>
                <a:lnTo>
                  <a:pt x="135" y="2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61290" y="2135219"/>
            <a:ext cx="16478" cy="0"/>
          </a:xfrm>
          <a:custGeom>
            <a:rect l="l" t="t" r="r" b="b"/>
            <a:pathLst>
              <a:path w="11">
                <a:moveTo>
                  <a:pt x="11" y="0"/>
                </a:moveTo>
                <a:cubicBezTo>
                  <a:pt x="8" y="0"/>
                  <a:pt x="4" y="0"/>
                  <a:pt x="0" y="0"/>
                </a:cubicBezTo>
                <a:cubicBezTo>
                  <a:pt x="3" y="0"/>
                  <a:pt x="7" y="0"/>
                  <a:pt x="11" y="0"/>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140012" y="1942909"/>
            <a:ext cx="480631" cy="461391"/>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渔业行业地位与作用</a:t>
            </a:r>
          </a:p>
        </p:txBody>
      </p:sp>
      <p:sp>
        <p:nvSpPr>
          <p:cNvPr id="43" name="TextBox 43"/>
          <p:cNvSpPr txBox="1"/>
          <p:nvPr/>
        </p:nvSpPr>
        <p:spPr>
          <a:xfrm>
            <a:off x="352685" y="1430667"/>
            <a:ext cx="2295525" cy="1629998"/>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solidFill>
                <a:latin typeface="Microsoft Yahei"/>
                <a:ea typeface="Microsoft Yahei"/>
                <a:cs typeface="Microsoft Yahei"/>
              </a:rPr>
              <a:t>渔业是重要的农业部门之一，为人类提供丰富的水产品。</a:t>
            </a:r>
          </a:p>
        </p:txBody>
      </p:sp>
      <p:sp>
        <p:nvSpPr>
          <p:cNvPr id="44" name="TextBox 44"/>
          <p:cNvSpPr txBox="1"/>
          <p:nvPr/>
        </p:nvSpPr>
        <p:spPr>
          <a:xfrm>
            <a:off x="884021" y="4931613"/>
            <a:ext cx="2295525" cy="1472262"/>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solidFill>
                <a:latin typeface="Microsoft Yahei"/>
                <a:ea typeface="Microsoft Yahei"/>
                <a:cs typeface="Microsoft Yahei"/>
              </a:rPr>
              <a:t>渔业对经济发展有重要贡献，创造了大量的就业机会和税收。</a:t>
            </a:r>
          </a:p>
        </p:txBody>
      </p:sp>
      <p:sp>
        <p:nvSpPr>
          <p:cNvPr id="45" name="TextBox 45"/>
          <p:cNvSpPr txBox="1"/>
          <p:nvPr/>
        </p:nvSpPr>
        <p:spPr>
          <a:xfrm>
            <a:off x="9304560" y="1377254"/>
            <a:ext cx="2301549" cy="12499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渔业对维护生态平衡和水域环境有积极作用，通过合理捕捞和养殖可以促进水域生态的良性循环。</a:t>
            </a:r>
          </a:p>
        </p:txBody>
      </p:sp>
      <p:sp>
        <p:nvSpPr>
          <p:cNvPr id="46" name="TextBox 46"/>
          <p:cNvSpPr txBox="1"/>
          <p:nvPr/>
        </p:nvSpPr>
        <p:spPr>
          <a:xfrm>
            <a:off x="9770193" y="4187846"/>
            <a:ext cx="2295525" cy="141853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渔业在保障国家食品安全方面发挥了重要作用，为消费者提供健康、美味的食品。</a:t>
            </a:r>
          </a:p>
        </p:txBody>
      </p:sp>
      <p:sp>
        <p:nvSpPr>
          <p:cNvPr id="47" name="Freeform 47"/>
          <p:cNvSpPr/>
          <p:nvPr/>
        </p:nvSpPr>
        <p:spPr>
          <a:xfrm>
            <a:off x="5461862" y="3542506"/>
            <a:ext cx="1371050" cy="13710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全球渔业发展现状</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全球渔业产量持续增长，但增速放缓</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近年来，全球渔业产量呈现出持续增长的态势，但受环境变化、资源限制等因素影响，增速逐渐放缓。</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全球渔业产量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全球渔业产值稳步提升，但产值结构发生变化</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随着渔业技术的进步和产业结构的调整，全球渔业产值稳步提升，但产值结构正发生改变，传统捕捞业占比逐渐下降，养殖业和深加工等高附加值产业占比逐渐上升。</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全球渔业产值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亚洲、欧洲和拉丁美洲是全球渔业主要生产区域</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2" name="Connector 12"/>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亚洲、欧洲和拉丁美洲是全球渔业的主要生产区域，这些地区的渔业资源丰富，产业基础雄厚，产量和产值均占全球较大比重。</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全球渔业主要生产区域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7" name="TextBox 7"/>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可持续发展成为全球渔业发展的主流趋势</a:t>
            </a:r>
          </a:p>
        </p:txBody>
      </p:sp>
      <p:sp>
        <p:nvSpPr>
          <p:cNvPr id="8" name="TextBox 8"/>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随着环境保护意识的提高和可持续发展理念的普及，全球渔业发展趋势正朝着可持续发展的方向转变。各国政府和企业纷纷采取措施，加强渔业资源保护、改善生态环境、推进产业升级和转型，以实现渔业产业的可持续发展。同时，渔业科技创新、智能化发展、跨界融合等也成为渔业发展的重要趋势。</a:t>
            </a:r>
          </a:p>
        </p:txBody>
      </p:sp>
      <p:sp>
        <p:nvSpPr>
          <p:cNvPr id="10" name="Freeform 10"/>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全球渔业发展趋势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中国渔业发展现状</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中国是全球渔业大国，渔业产量持续增长，但面临资源环境压力和可持续发展挑战。</a:t>
            </a:r>
          </a:p>
        </p:txBody>
      </p:sp>
      <p:cxnSp>
        <p:nvCxnSpPr>
          <p:cNvPr id="8" name="Connector 8"/>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9" name="TextBox 9"/>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中国渔业产量持续增长，水产品种类丰富，包括淡水鱼、海水鱼以及贝类等。随着养殖技术的发展，水产养殖业也取得了显著成就，成为全球最大的水产品养殖国家。然而，随着产量的增长，资源环境压力逐渐加大，渔业可持续发展面临挑战。</a:t>
            </a:r>
          </a:p>
        </p:txBody>
      </p:sp>
      <p:sp>
        <p:nvSpPr>
          <p:cNvPr id="10" name="TextBox 10"/>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11" name="TextBox 11"/>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2" name="Freeform 12"/>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中国渔业产量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https://d.book118.com/477103164012006054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2024-09-28T05:27:43.614</cp:lastPrinted>
  <dcterms:created xsi:type="dcterms:W3CDTF">2024-09-27T21:27:43Z</dcterms:created>
  <dcterms:modified xsi:type="dcterms:W3CDTF">2024-09-27T21:27:45Z</dcterms:modified>
</cp:coreProperties>
</file>