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3D6A6-DC7D-4C08-8391-C9A509604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46ACB-FDF9-435A-BA6B-4D3D61DF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D81CD-D00D-4BE0-83F5-DE72DFD4C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F4A0C-85FC-4E0A-82F5-CE31E231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4DD56-C408-4001-8A8F-C734BC610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0FF86-CF7A-47FB-ACF5-FD06399BB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4D98C-1830-4C3F-9484-49086A846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0AE23-00F4-482A-B399-C8274EEF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6F107-467F-4220-96B9-8C55A776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FCC81-B9A1-4F4E-9DCE-6273DF4C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5CCF5-685F-4338-BE7D-0F411E14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675" r:id="rId2"/>
    <p:sldLayoutId id="2147504676" r:id="rId3"/>
    <p:sldLayoutId id="2147504677" r:id="rId4"/>
    <p:sldLayoutId id="2147504678" r:id="rId5"/>
    <p:sldLayoutId id="2147504679" r:id="rId6"/>
    <p:sldLayoutId id="2147504680" r:id="rId7"/>
    <p:sldLayoutId id="2147504681" r:id="rId8"/>
    <p:sldLayoutId id="2147504682" r:id="rId9"/>
    <p:sldLayoutId id="2147504683" r:id="rId10"/>
    <p:sldLayoutId id="21475046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230001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/>
          <a:lstStyle/>
          <a:p>
            <a:r>
              <a:rPr lang="zh-CN" altLang="en-US"/>
              <a:t>幼儿园班主任工作计划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AA,a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班级环境创设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班级管理目标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家长工作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教育教学工作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自身素质提升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班级管理目标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建立良好的班级秩序</a:t>
            </a:r>
            <a:endParaRPr lang="zh-CN" altLang="en-US"/>
          </a:p>
        </p:txBody>
      </p:sp>
      <p:sp>
        <p:nvSpPr>
          <p:cNvPr id="1049284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培养幼儿的自我管理能力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制定合理的班级规则和纪律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建立良好的师生关系和同伴关系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营造和谐、温馨的班级氛围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培养幼儿良好的行为习惯</a:t>
            </a:r>
            <a:endParaRPr lang="zh-CN" altLang="en-US"/>
          </a:p>
        </p:txBody>
      </p:sp>
      <p:sp>
        <p:nvSpPr>
          <p:cNvPr id="1049354" name="对角圆角矩形 15"/>
          <p:cNvSpPr/>
          <p:nvPr>
            <p:custDataLst>
              <p:tags r:id="rId2"/>
            </p:custDataLst>
          </p:nvPr>
        </p:nvSpPr>
        <p:spPr>
          <a:xfrm>
            <a:off x="1615449" y="4172332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6"/>
          <p:cNvSpPr/>
          <p:nvPr>
            <p:custDataLst>
              <p:tags r:id="rId3"/>
            </p:custDataLst>
          </p:nvPr>
        </p:nvSpPr>
        <p:spPr>
          <a:xfrm>
            <a:off x="1615449" y="4035166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7"/>
          <p:cNvSpPr/>
          <p:nvPr>
            <p:custDataLst>
              <p:tags r:id="rId4"/>
            </p:custDataLst>
          </p:nvPr>
        </p:nvSpPr>
        <p:spPr>
          <a:xfrm>
            <a:off x="2160967" y="4035795"/>
            <a:ext cx="82173" cy="13695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5"/>
            </p:custDataLst>
          </p:nvPr>
        </p:nvSpPr>
        <p:spPr>
          <a:xfrm>
            <a:off x="2196203" y="4183028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鼓励幼儿积极参与班级活动，培养团队合作精神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2"/>
          <p:cNvSpPr/>
          <p:nvPr>
            <p:custDataLst>
              <p:tags r:id="rId6"/>
            </p:custDataLst>
          </p:nvPr>
        </p:nvSpPr>
        <p:spPr>
          <a:xfrm>
            <a:off x="1615449" y="1673139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53"/>
          <p:cNvSpPr/>
          <p:nvPr>
            <p:custDataLst>
              <p:tags r:id="rId7"/>
            </p:custDataLst>
          </p:nvPr>
        </p:nvSpPr>
        <p:spPr>
          <a:xfrm>
            <a:off x="1615449" y="1535344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54"/>
          <p:cNvSpPr/>
          <p:nvPr>
            <p:custDataLst>
              <p:tags r:id="rId8"/>
            </p:custDataLst>
          </p:nvPr>
        </p:nvSpPr>
        <p:spPr>
          <a:xfrm>
            <a:off x="2160967" y="1535973"/>
            <a:ext cx="82173" cy="13695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56"/>
          <p:cNvSpPr txBox="1"/>
          <p:nvPr>
            <p:custDataLst>
              <p:tags r:id="rId9"/>
            </p:custDataLst>
          </p:nvPr>
        </p:nvSpPr>
        <p:spPr>
          <a:xfrm>
            <a:off x="2196203" y="1676285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制定明确的行为规范，如按时作息、遵守纪律等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"/>
          <p:cNvSpPr/>
          <p:nvPr>
            <p:custDataLst>
              <p:tags r:id="rId10"/>
            </p:custDataLst>
          </p:nvPr>
        </p:nvSpPr>
        <p:spPr>
          <a:xfrm>
            <a:off x="1615449" y="2922736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6"/>
          <p:cNvSpPr/>
          <p:nvPr>
            <p:custDataLst>
              <p:tags r:id="rId11"/>
            </p:custDataLst>
          </p:nvPr>
        </p:nvSpPr>
        <p:spPr>
          <a:xfrm>
            <a:off x="1615449" y="2784940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7"/>
          <p:cNvSpPr/>
          <p:nvPr>
            <p:custDataLst>
              <p:tags r:id="rId12"/>
            </p:custDataLst>
          </p:nvPr>
        </p:nvSpPr>
        <p:spPr>
          <a:xfrm>
            <a:off x="2160967" y="2786199"/>
            <a:ext cx="82173" cy="13695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3"/>
            </p:custDataLst>
          </p:nvPr>
        </p:nvSpPr>
        <p:spPr>
          <a:xfrm>
            <a:off x="2196203" y="2933432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通过故事、游戏等方式，让幼儿理解并遵守行为规范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9"/>
          <p:cNvSpPr/>
          <p:nvPr>
            <p:custDataLst>
              <p:tags r:id="rId14"/>
            </p:custDataLst>
          </p:nvPr>
        </p:nvSpPr>
        <p:spPr>
          <a:xfrm>
            <a:off x="1615449" y="5422557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0"/>
          <p:cNvSpPr/>
          <p:nvPr>
            <p:custDataLst>
              <p:tags r:id="rId15"/>
            </p:custDataLst>
          </p:nvPr>
        </p:nvSpPr>
        <p:spPr>
          <a:xfrm>
            <a:off x="1615449" y="5284762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1"/>
          <p:cNvSpPr/>
          <p:nvPr>
            <p:custDataLst>
              <p:tags r:id="rId16"/>
            </p:custDataLst>
          </p:nvPr>
        </p:nvSpPr>
        <p:spPr>
          <a:xfrm>
            <a:off x="2160967" y="5285391"/>
            <a:ext cx="82173" cy="13695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12"/>
          <p:cNvSpPr txBox="1"/>
          <p:nvPr>
            <p:custDataLst>
              <p:tags r:id="rId17"/>
            </p:custDataLst>
          </p:nvPr>
        </p:nvSpPr>
        <p:spPr>
          <a:xfrm>
            <a:off x="2196203" y="5432624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关注幼儿的情绪变化，及时给予关心和引导，帮助幼儿建立自信和自尊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提高幼儿的安全意识</a:t>
            </a:r>
            <a:endParaRPr lang="zh-CN" altLang="en-US"/>
          </a:p>
        </p:txBody>
      </p:sp>
      <p:sp>
        <p:nvSpPr>
          <p:cNvPr id="10494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1922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67685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199873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8878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0147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8543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41839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60591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91844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加强与家长的沟通，共同关注幼儿的安全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212939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引导幼儿学习自我保护的方法，如遇到危险时如何求助等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7409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定期进行安全教育活动，如安全知识讲座、安全演练等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9641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创设安全的环境，如定期检查玩具、设施等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促进幼儿全面发展</a:t>
            </a:r>
            <a:endParaRPr lang="zh-CN" altLang="en-US"/>
          </a:p>
        </p:txBody>
      </p:sp>
      <p:sp>
        <p:nvSpPr>
          <p:cNvPr id="1049518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2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4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提高幼儿的社交能力，如分享、合作、沟通等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培养幼儿的自理能力，如穿衣、吃饭、上厕所等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发展幼儿的认知能力，如观察、思考、解决问题等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培养幼儿的情感能力，如情感表达、情绪管理、同理心等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教育教学工作</a:t>
            </a:r>
            <a:endParaRPr lang="zh-CN" altLang="en-US"/>
          </a:p>
        </p:txBody>
      </p:sp>
      <p:sp>
        <p:nvSpPr>
          <p:cNvPr id="10495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制定教育教学计划</a:t>
            </a:r>
            <a:endParaRPr lang="zh-CN" altLang="en-US"/>
          </a:p>
        </p:txBody>
      </p:sp>
      <p:sp>
        <p:nvSpPr>
          <p:cNvPr id="1049692" name="矩形 15"/>
          <p:cNvSpPr/>
          <p:nvPr>
            <p:custDataLst>
              <p:tags r:id="rId2"/>
            </p:custDataLst>
          </p:nvPr>
        </p:nvSpPr>
        <p:spPr>
          <a:xfrm>
            <a:off x="2516582" y="161416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明确教学目标：根据幼儿园教育目标和班级实际情况，制定合理的教学目标。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任意多边形 17"/>
          <p:cNvSpPr/>
          <p:nvPr>
            <p:custDataLst>
              <p:tags r:id="rId3"/>
            </p:custDataLst>
          </p:nvPr>
        </p:nvSpPr>
        <p:spPr>
          <a:xfrm flipV="1">
            <a:off x="2440154" y="153534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任意多边形 18"/>
          <p:cNvSpPr/>
          <p:nvPr>
            <p:custDataLst>
              <p:tags r:id="rId4"/>
            </p:custDataLst>
          </p:nvPr>
        </p:nvSpPr>
        <p:spPr>
          <a:xfrm flipH="1">
            <a:off x="8471663" y="208228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矩形 27"/>
          <p:cNvSpPr/>
          <p:nvPr>
            <p:custDataLst>
              <p:tags r:id="rId5"/>
            </p:custDataLst>
          </p:nvPr>
        </p:nvSpPr>
        <p:spPr>
          <a:xfrm>
            <a:off x="2516582" y="289912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制定教学计划：根据教学目标，制定具体的教学计划，包括课程内容、教学方式、教学时间等。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任意多边形 29"/>
          <p:cNvSpPr/>
          <p:nvPr>
            <p:custDataLst>
              <p:tags r:id="rId6"/>
            </p:custDataLst>
          </p:nvPr>
        </p:nvSpPr>
        <p:spPr>
          <a:xfrm flipV="1">
            <a:off x="2440154" y="282030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任意多边形 30"/>
          <p:cNvSpPr/>
          <p:nvPr>
            <p:custDataLst>
              <p:tags r:id="rId7"/>
            </p:custDataLst>
          </p:nvPr>
        </p:nvSpPr>
        <p:spPr>
          <a:xfrm flipH="1">
            <a:off x="8471663" y="336724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5"/>
          <p:cNvSpPr/>
          <p:nvPr>
            <p:custDataLst>
              <p:tags r:id="rId8"/>
            </p:custDataLst>
          </p:nvPr>
        </p:nvSpPr>
        <p:spPr>
          <a:xfrm>
            <a:off x="2516582" y="418408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实施教学计划：按照教学计划，开展教育教学活动，注重教学方法和教学效果的结合。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任意多边形 7"/>
          <p:cNvSpPr/>
          <p:nvPr>
            <p:custDataLst>
              <p:tags r:id="rId9"/>
            </p:custDataLst>
          </p:nvPr>
        </p:nvSpPr>
        <p:spPr>
          <a:xfrm flipV="1">
            <a:off x="2440154" y="410526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任意多边形 8"/>
          <p:cNvSpPr/>
          <p:nvPr>
            <p:custDataLst>
              <p:tags r:id="rId10"/>
            </p:custDataLst>
          </p:nvPr>
        </p:nvSpPr>
        <p:spPr>
          <a:xfrm flipH="1">
            <a:off x="8471663" y="465220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10"/>
          <p:cNvSpPr/>
          <p:nvPr>
            <p:custDataLst>
              <p:tags r:id="rId11"/>
            </p:custDataLst>
          </p:nvPr>
        </p:nvSpPr>
        <p:spPr>
          <a:xfrm>
            <a:off x="2516582" y="546904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评估教学效果：定期评估教学效果，根据评估结果调整教学计划，提高教育教学质量。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任意多边形 12"/>
          <p:cNvSpPr/>
          <p:nvPr>
            <p:custDataLst>
              <p:tags r:id="rId12"/>
            </p:custDataLst>
          </p:nvPr>
        </p:nvSpPr>
        <p:spPr>
          <a:xfrm flipV="1">
            <a:off x="2440154" y="539022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任意多边形 13"/>
          <p:cNvSpPr/>
          <p:nvPr>
            <p:custDataLst>
              <p:tags r:id="rId13"/>
            </p:custDataLst>
          </p:nvPr>
        </p:nvSpPr>
        <p:spPr>
          <a:xfrm flipH="1">
            <a:off x="8471663" y="593716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组织开展各类教学活动</a:t>
            </a:r>
            <a:endParaRPr lang="zh-CN" altLang="en-US"/>
          </a:p>
        </p:txBody>
      </p:sp>
      <p:sp>
        <p:nvSpPr>
          <p:cNvPr id="1049770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2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4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6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开展主题教学：根据教学计划，开展主题教学活动，如语言、数学、科学等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制定教学计划：根据幼儿园教学大纲，制定详细的教学计划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组织课外活动：组织丰富多彩的课外活动，如体育、音乐、美术等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开展亲子活动：组织亲子活动，增进家长与孩子之间的感情，提高家庭教育质量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关注幼儿个性发展</a:t>
            </a:r>
            <a:endParaRPr lang="zh-CN" altLang="en-US"/>
          </a:p>
        </p:txBody>
      </p:sp>
      <p:sp>
        <p:nvSpPr>
          <p:cNvPr id="1049840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2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4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6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关注幼儿的兴趣爱好，提供多样化的活动和课程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尊重幼儿的个性差异，因材施教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鼓励幼儿表达自己的想法和感受，培养他们的自信心和自尊心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关注幼儿的社交能力，引导他们建立良好的人际关系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定期进行家长沟通</a:t>
            </a:r>
            <a:endParaRPr lang="zh-CN" altLang="en-US"/>
          </a:p>
        </p:txBody>
      </p:sp>
      <p:sp>
        <p:nvSpPr>
          <p:cNvPr id="1049910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2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4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6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沟通方式：电话、微信、家长会等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沟通目的：了解孩子在家中的表现，共同促进孩子成长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沟通内容：孩子的学习情况、行为习惯、心理状况等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沟通频率：每周至少一次，特殊情况及时沟通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班级环境创设</a:t>
            </a:r>
            <a:endParaRPr lang="zh-CN" altLang="en-US"/>
          </a:p>
        </p:txBody>
      </p:sp>
      <p:sp>
        <p:nvSpPr>
          <p:cNvPr id="1049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https://d.book118.com/477123000101006034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0"/>
</p:tagLst>
</file>

<file path=ppt/tags/tag286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MiSans Light</vt:lpstr>
      <vt:lpstr>Office Theme</vt:lpstr>
      <vt:lpstr>幼儿园班主任工作计划</vt:lpstr>
      <vt:lpstr>目录</vt:lpstr>
      <vt:lpstr>添加章节标题</vt:lpstr>
      <vt:lpstr>班级管理目标</vt:lpstr>
      <vt:lpstr>建立良好的班级秩序</vt:lpstr>
      <vt:lpstr>培养幼儿良好的行为习惯</vt:lpstr>
      <vt:lpstr>提高幼儿的安全意识</vt:lpstr>
      <vt:lpstr>促进幼儿全面发展</vt:lpstr>
      <vt:lpstr>教育教学工作</vt:lpstr>
      <vt:lpstr>制定教育教学计划</vt:lpstr>
      <vt:lpstr>组织开展各类教学活动</vt:lpstr>
      <vt:lpstr>关注幼儿个性发展</vt:lpstr>
      <vt:lpstr>定期进行家长沟通</vt:lpstr>
      <vt:lpstr>班级环境创设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2024-09-08T10:15:44.764</cp:lastPrinted>
  <dcterms:created xsi:type="dcterms:W3CDTF">2024-09-08T02:15:44Z</dcterms:created>
  <dcterms:modified xsi:type="dcterms:W3CDTF">2024-09-08T02:15:46Z</dcterms:modified>
</cp:coreProperties>
</file>