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D0C94-B0AA-4F56-9518-DA6E4DEE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FC4D9-A64F-433B-AF93-CF36E59AA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92B51-64D3-413B-AABC-C872E1041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F2D46-DF2A-46BC-A623-05114848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F7E69-D9AE-474B-8CD3-B5987D21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140B6-4D14-4C6F-B09A-6DB9D44D8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0F31F-301C-4A31-A3E1-FED376CA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7F306-33D6-4E53-AE85-3F64F5655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09392-E95B-4F84-BB5F-97A49835D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338B4-C4ED-4B25-9ADA-13D1C982E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E82E0-53A6-4749-B677-4403A6DC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8FCC17C-F716-CDF8-6A7D-B29B1EBA4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F2D0F-EC1E-4ED0-BDEC-F7E6318E787F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2D6C8CE-927E-EC23-6BFF-0FE3E8C7E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7404B7A-277B-FAF4-4F78-EB6A8A635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E4B513-90EC-41C9-B79D-A2C14997AAD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035139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F834288-EF5E-AAEB-BEBF-3C25350C5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2B3BF-80D9-4C4D-B931-4F95D896B0ED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3E3FE10-A3F3-EB2D-8D6B-EEFF1B0A8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CAC9150-82AD-677C-AEC7-93DB91D66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0FEDF9-F127-4BED-8B00-00434B003DA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585412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C949864-B73A-224C-5E7B-DD1FD111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CDB9C-8FEE-411A-8326-4F263452D032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B997041-6301-4DC4-EBEC-C6354FABA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E0CADF0-DF8A-21AF-37A3-34C5476C7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EE38DD-3809-472C-BD8F-7C99B2F5687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726177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FE84CCF0-2C56-1A21-BF9B-6511486AD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26EBF-A089-41CA-9102-70841CA8AA6F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867F7B2F-FD7C-FF95-9B6B-696AD0052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0DA54ADA-A874-1633-88E4-AE45690A6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5A5F0C-246B-43A9-83E6-078E31F0B64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5977449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>
            <a:extLst>
              <a:ext uri="{FF2B5EF4-FFF2-40B4-BE49-F238E27FC236}">
                <a16:creationId xmlns:a16="http://schemas.microsoft.com/office/drawing/2014/main" id="{9311C560-3676-7A5C-E92D-8A11367D4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CE399-51E4-4FEA-BA9A-19993D44FE6B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8" name="页脚占位符 4">
            <a:extLst>
              <a:ext uri="{FF2B5EF4-FFF2-40B4-BE49-F238E27FC236}">
                <a16:creationId xmlns:a16="http://schemas.microsoft.com/office/drawing/2014/main" id="{03897AB3-F131-B757-784E-E7630545B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>
            <a:extLst>
              <a:ext uri="{FF2B5EF4-FFF2-40B4-BE49-F238E27FC236}">
                <a16:creationId xmlns:a16="http://schemas.microsoft.com/office/drawing/2014/main" id="{39F2B241-069E-361E-0341-BF5838A2D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0F54DF-AE7A-479F-A7C4-FE78E92F00B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94977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>
            <a:extLst>
              <a:ext uri="{FF2B5EF4-FFF2-40B4-BE49-F238E27FC236}">
                <a16:creationId xmlns:a16="http://schemas.microsoft.com/office/drawing/2014/main" id="{211F798F-A2D5-A016-9133-021B7B6B2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83A83-A9CC-411A-A4C5-FCE79C0A8BCA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4" name="页脚占位符 4">
            <a:extLst>
              <a:ext uri="{FF2B5EF4-FFF2-40B4-BE49-F238E27FC236}">
                <a16:creationId xmlns:a16="http://schemas.microsoft.com/office/drawing/2014/main" id="{16F01B22-6C2A-28A2-C2BA-71415CDD3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>
            <a:extLst>
              <a:ext uri="{FF2B5EF4-FFF2-40B4-BE49-F238E27FC236}">
                <a16:creationId xmlns:a16="http://schemas.microsoft.com/office/drawing/2014/main" id="{3526B5FF-E0FE-0B2E-C04C-3D5AFD25D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E35034-CD6E-404D-A56D-45C1F194017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812847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EC8355D7-B3F4-FEF5-D571-8842EBC10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43C9E-457A-43D6-BB52-5452349144FF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2C8D351E-54CF-1498-16D3-8C0B60981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146486CE-BE7B-01CE-9952-B453DD0E4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5FB8F8-F8E7-4257-ACAE-FC53F356408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6413959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7E29CAAB-073D-A1DB-5706-072FCE5FA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FFD22-47A9-43FE-A438-929F4429DD49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5AADDC05-EEB1-BEA4-ED99-F0ACD87F7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2C4B06C4-BC0F-6A08-10CF-28CF3FDB5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2E1E26-4950-4FE0-A19A-8340B25CF63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757362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7488EB6D-86D0-70E1-9BA9-B10CEB9E1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C637F-4C06-4B42-9EF5-5EEA865FA80E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56C8542B-42E9-E230-C4A0-89ABDE651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835A9D10-B9DB-B216-74F7-BCCDC0005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9E7C8C-C102-4E97-A48B-630EB0C1FD9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75552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409BDB7-EE10-538F-FB1A-7B6AC363E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C331C-2CF7-4473-ADE4-01C8000528A2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611AA71-A321-E352-F5EB-3B72EEC55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8953C68-2928-82D2-FC2B-0D1D5051E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B97C72-3DEF-4946-92F4-170A1D0CE9C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454250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0D650DC-21EA-1AF1-35CE-3C376B8BC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58425-D68D-4E80-976E-E34774378653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04CB7A1-F2F4-8FB4-84F8-CEF191AD9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0527603-5C16-9D65-BB47-33FCDF71F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3BE466-FFAB-43C7-9178-3EDC69A1B42A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364117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7E9AF0C3-22F7-8EA5-CBEC-BB5F6314F14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FB48C576-D5C8-26D8-047E-79DE1D4DC4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34A88B0-11AD-D62F-6BC2-0FDEB4654D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E153A77D-0D0E-41EE-8C63-39B06697158A}" type="datetimeFigureOut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8E3A844-4383-6736-D784-0BC9F6D7B2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332E976-FE97-B3B8-73A1-5AFDE43BF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EEA5EF5-3FAD-4107-93B4-4271249006E8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0143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>
            <a:extLst>
              <a:ext uri="{FF2B5EF4-FFF2-40B4-BE49-F238E27FC236}">
                <a16:creationId xmlns:a16="http://schemas.microsoft.com/office/drawing/2014/main" id="{3E911898-E3ED-6711-F1D9-12AB3A44B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000">
                <a:solidFill>
                  <a:srgbClr val="FFFF00"/>
                </a:solidFill>
              </a:rPr>
              <a:t>果树种类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2B52A08-CE00-72E5-0FF9-9202B9633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1689100"/>
            <a:ext cx="8429625" cy="4525963"/>
          </a:xfrm>
        </p:spPr>
        <p:txBody>
          <a:bodyPr/>
          <a:lstStyle/>
          <a:p>
            <a:pPr>
              <a:lnSpc>
                <a:spcPts val="3000"/>
              </a:lnSpc>
              <a:spcBef>
                <a:spcPts val="1200"/>
              </a:spcBef>
            </a:pPr>
            <a:r>
              <a:rPr lang="zh-CN" altLang="zh-CN" sz="2400">
                <a:solidFill>
                  <a:schemeClr val="bg1"/>
                </a:solidFill>
              </a:rPr>
              <a:t>根据果实形态结构</a:t>
            </a:r>
            <a:r>
              <a:rPr lang="zh-CN" altLang="en-US" sz="2400">
                <a:solidFill>
                  <a:schemeClr val="bg1"/>
                </a:solidFill>
              </a:rPr>
              <a:t>、</a:t>
            </a:r>
            <a:r>
              <a:rPr lang="zh-CN" altLang="zh-CN" sz="2400">
                <a:solidFill>
                  <a:schemeClr val="bg1"/>
                </a:solidFill>
              </a:rPr>
              <a:t>利用特征</a:t>
            </a:r>
            <a:r>
              <a:rPr lang="zh-CN" altLang="en-US" sz="2400">
                <a:solidFill>
                  <a:schemeClr val="bg1"/>
                </a:solidFill>
              </a:rPr>
              <a:t>和</a:t>
            </a:r>
            <a:r>
              <a:rPr lang="zh-CN" altLang="zh-CN" sz="2400">
                <a:solidFill>
                  <a:schemeClr val="bg1"/>
                </a:solidFill>
              </a:rPr>
              <a:t>生长习性</a:t>
            </a:r>
            <a:r>
              <a:rPr lang="zh-CN" altLang="en-US" sz="2400">
                <a:solidFill>
                  <a:schemeClr val="bg1"/>
                </a:solidFill>
              </a:rPr>
              <a:t>等</a:t>
            </a:r>
            <a:r>
              <a:rPr lang="zh-CN" altLang="zh-CN" sz="2400">
                <a:solidFill>
                  <a:schemeClr val="bg1"/>
                </a:solidFill>
              </a:rPr>
              <a:t>划分为6大类：</a:t>
            </a: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FF00"/>
                </a:solidFill>
              </a:rPr>
              <a:t>①</a:t>
            </a:r>
            <a:r>
              <a:rPr lang="en-US" altLang="zh-CN" sz="2400">
                <a:solidFill>
                  <a:srgbClr val="FFFF00"/>
                </a:solidFill>
              </a:rPr>
              <a:t>  </a:t>
            </a:r>
            <a:r>
              <a:rPr lang="zh-CN" altLang="zh-CN" sz="2400">
                <a:solidFill>
                  <a:srgbClr val="FFFF00"/>
                </a:solidFill>
              </a:rPr>
              <a:t>核果类</a:t>
            </a:r>
            <a:r>
              <a:rPr lang="zh-CN" altLang="en-US" sz="2400">
                <a:solidFill>
                  <a:srgbClr val="FFFF00"/>
                </a:solidFill>
              </a:rPr>
              <a:t>：</a:t>
            </a:r>
            <a:r>
              <a:rPr lang="zh-CN" altLang="zh-CN" sz="2400">
                <a:solidFill>
                  <a:schemeClr val="bg1"/>
                </a:solidFill>
              </a:rPr>
              <a:t>桃、李、杏、梅、樱桃和枣等。</a:t>
            </a: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FF00"/>
                </a:solidFill>
              </a:rPr>
              <a:t>②</a:t>
            </a:r>
            <a:r>
              <a:rPr lang="en-US" altLang="zh-CN" sz="2400">
                <a:solidFill>
                  <a:srgbClr val="FFFF00"/>
                </a:solidFill>
              </a:rPr>
              <a:t>  </a:t>
            </a:r>
            <a:r>
              <a:rPr lang="zh-CN" altLang="zh-CN" sz="2400">
                <a:solidFill>
                  <a:srgbClr val="FFFF00"/>
                </a:solidFill>
              </a:rPr>
              <a:t>仁果类</a:t>
            </a:r>
            <a:r>
              <a:rPr lang="zh-CN" altLang="en-US" sz="2400">
                <a:solidFill>
                  <a:srgbClr val="FFFF00"/>
                </a:solidFill>
              </a:rPr>
              <a:t>：</a:t>
            </a:r>
            <a:r>
              <a:rPr lang="zh-CN" altLang="zh-CN" sz="2400">
                <a:solidFill>
                  <a:schemeClr val="bg1"/>
                </a:solidFill>
              </a:rPr>
              <a:t>苹果、梨、花红、山楂等。</a:t>
            </a: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FF00"/>
                </a:solidFill>
              </a:rPr>
              <a:t>③</a:t>
            </a:r>
            <a:r>
              <a:rPr lang="en-US" altLang="zh-CN" sz="2400">
                <a:solidFill>
                  <a:srgbClr val="FFFF00"/>
                </a:solidFill>
              </a:rPr>
              <a:t>  </a:t>
            </a:r>
            <a:r>
              <a:rPr lang="zh-CN" altLang="zh-CN" sz="2400">
                <a:solidFill>
                  <a:srgbClr val="FFFF00"/>
                </a:solidFill>
              </a:rPr>
              <a:t>浆果类</a:t>
            </a:r>
            <a:r>
              <a:rPr lang="zh-CN" altLang="en-US" sz="2400">
                <a:solidFill>
                  <a:srgbClr val="FFFF00"/>
                </a:solidFill>
              </a:rPr>
              <a:t>：</a:t>
            </a:r>
            <a:r>
              <a:rPr lang="zh-CN" altLang="zh-CN" sz="2400">
                <a:solidFill>
                  <a:schemeClr val="bg1"/>
                </a:solidFill>
              </a:rPr>
              <a:t>葡萄、草莓、猕猴桃、无花果、醋栗等。</a:t>
            </a: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FF00"/>
                </a:solidFill>
              </a:rPr>
              <a:t>④</a:t>
            </a:r>
            <a:r>
              <a:rPr lang="en-US" altLang="zh-CN" sz="2400">
                <a:solidFill>
                  <a:srgbClr val="FFFF00"/>
                </a:solidFill>
              </a:rPr>
              <a:t>  </a:t>
            </a:r>
            <a:r>
              <a:rPr lang="zh-CN" altLang="zh-CN" sz="2400">
                <a:solidFill>
                  <a:srgbClr val="FFFF00"/>
                </a:solidFill>
              </a:rPr>
              <a:t>坚果类</a:t>
            </a:r>
            <a:r>
              <a:rPr lang="zh-CN" altLang="en-US" sz="2400">
                <a:solidFill>
                  <a:srgbClr val="FFFF00"/>
                </a:solidFill>
              </a:rPr>
              <a:t>：</a:t>
            </a:r>
            <a:r>
              <a:rPr lang="zh-CN" altLang="zh-CN" sz="2400">
                <a:solidFill>
                  <a:schemeClr val="bg1"/>
                </a:solidFill>
              </a:rPr>
              <a:t>核桃、山核桃、板栗、榛、银杏、腰果等。</a:t>
            </a: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chemeClr val="bg1"/>
                </a:solidFill>
              </a:rPr>
              <a:t>⑤</a:t>
            </a:r>
            <a:r>
              <a:rPr lang="en-US" altLang="zh-CN" sz="2400">
                <a:solidFill>
                  <a:schemeClr val="bg1"/>
                </a:solidFill>
              </a:rPr>
              <a:t> </a:t>
            </a:r>
            <a:r>
              <a:rPr lang="en-US" altLang="zh-CN" sz="2400">
                <a:solidFill>
                  <a:srgbClr val="FFFF00"/>
                </a:solidFill>
              </a:rPr>
              <a:t> </a:t>
            </a:r>
            <a:r>
              <a:rPr lang="zh-CN" altLang="zh-CN" sz="2400">
                <a:solidFill>
                  <a:schemeClr val="bg1"/>
                </a:solidFill>
              </a:rPr>
              <a:t>柑果类</a:t>
            </a:r>
            <a:r>
              <a:rPr lang="zh-CN" altLang="en-US" sz="2400">
                <a:solidFill>
                  <a:schemeClr val="bg1"/>
                </a:solidFill>
              </a:rPr>
              <a:t>：</a:t>
            </a:r>
            <a:r>
              <a:rPr lang="zh-CN" altLang="zh-CN" sz="2400">
                <a:solidFill>
                  <a:schemeClr val="bg1"/>
                </a:solidFill>
              </a:rPr>
              <a:t>柑、橘、橙、柚、柠檬等柑橘类果树。</a:t>
            </a:r>
            <a:endParaRPr lang="en-US" altLang="zh-CN" sz="2400">
              <a:solidFill>
                <a:schemeClr val="bg1"/>
              </a:solidFill>
            </a:endParaRP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AutoNum type="circleNumDbPlain" startAt="6"/>
            </a:pPr>
            <a:r>
              <a:rPr lang="zh-CN" altLang="zh-CN" sz="2400">
                <a:solidFill>
                  <a:schemeClr val="bg1"/>
                </a:solidFill>
              </a:rPr>
              <a:t>亚热带和热带果树</a:t>
            </a:r>
            <a:r>
              <a:rPr lang="zh-CN" altLang="en-US" sz="2400">
                <a:solidFill>
                  <a:schemeClr val="bg1"/>
                </a:solidFill>
              </a:rPr>
              <a:t>：</a:t>
            </a:r>
            <a:r>
              <a:rPr lang="zh-CN" altLang="zh-CN" sz="2400">
                <a:solidFill>
                  <a:schemeClr val="bg1"/>
                </a:solidFill>
              </a:rPr>
              <a:t>龙眼、荔枝、</a:t>
            </a:r>
            <a:r>
              <a:rPr lang="zh-CN" altLang="en-US" sz="2400">
                <a:solidFill>
                  <a:schemeClr val="bg1"/>
                </a:solidFill>
              </a:rPr>
              <a:t>芒果</a:t>
            </a:r>
            <a:r>
              <a:rPr lang="zh-CN" altLang="zh-CN" sz="2400">
                <a:solidFill>
                  <a:schemeClr val="bg1"/>
                </a:solidFill>
              </a:rPr>
              <a:t>、椰子、香蕉、</a:t>
            </a:r>
            <a:endParaRPr lang="en-US" altLang="zh-CN" sz="2400">
              <a:solidFill>
                <a:schemeClr val="bg1"/>
              </a:solidFill>
            </a:endParaRPr>
          </a:p>
          <a:p>
            <a:pPr>
              <a:lnSpc>
                <a:spcPts val="3000"/>
              </a:lnSpc>
              <a:spcBef>
                <a:spcPts val="12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chemeClr val="bg1"/>
                </a:solidFill>
              </a:rPr>
              <a:t>                                               </a:t>
            </a:r>
            <a:r>
              <a:rPr lang="zh-CN" altLang="zh-CN" sz="2400">
                <a:solidFill>
                  <a:schemeClr val="bg1"/>
                </a:solidFill>
              </a:rPr>
              <a:t>菠萝、番木瓜、油梨等。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051" name="PB1"/>
          <p:cNvSpPr/>
          <p:nvPr/>
        </p:nvSpPr>
        <p:spPr>
          <a:xfrm>
            <a:off x="0" y="6839712"/>
            <a:ext cx="2770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2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1">
            <a:extLst>
              <a:ext uri="{FF2B5EF4-FFF2-40B4-BE49-F238E27FC236}">
                <a16:creationId xmlns:a16="http://schemas.microsoft.com/office/drawing/2014/main" id="{A8914E4C-CDE8-6354-5783-F1B804B48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112838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</a:rPr>
              <a:t>果树害虫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F6658FDE-0D4F-92DE-02FC-F566114CF798}"/>
              </a:ext>
            </a:extLst>
          </p:cNvPr>
          <p:cNvSpPr txBox="1">
            <a:spLocks noRot="1" noChangeArrowheads="1"/>
          </p:cNvSpPr>
          <p:nvPr/>
        </p:nvSpPr>
        <p:spPr bwMode="auto">
          <a:xfrm>
            <a:off x="533400" y="1714500"/>
            <a:ext cx="807720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落叶果树食心虫类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落叶果树卷叶虫类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落叶果树潜叶、潜皮类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落叶果树蚜类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落叶果树螨类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落叶果树蚧类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食叶害虫类</a:t>
            </a:r>
          </a:p>
          <a:p>
            <a:pPr algn="ctr" eaLnBrk="1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bg1"/>
                </a:solidFill>
                <a:latin typeface="Calibri" panose="020f0502020204030204" pitchFamily="34" charset="0"/>
              </a:rPr>
              <a:t>其它果树害虫类</a:t>
            </a:r>
          </a:p>
        </p:txBody>
      </p:sp>
      <p:sp>
        <p:nvSpPr>
          <p:cNvPr id="3076" name="PB2"/>
          <p:cNvSpPr/>
          <p:nvPr/>
        </p:nvSpPr>
        <p:spPr>
          <a:xfrm>
            <a:off x="0" y="6839712"/>
            <a:ext cx="55418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077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1">
            <a:extLst>
              <a:ext uri="{FF2B5EF4-FFF2-40B4-BE49-F238E27FC236}">
                <a16:creationId xmlns:a16="http://schemas.microsoft.com/office/drawing/2014/main" id="{EB4225DA-A699-198A-4AC3-233C9F7CA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</a:rPr>
              <a:t>第一节   果树食心虫类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EB419F-F489-3024-9DB3-0D2FF8F48962}"/>
              </a:ext>
            </a:extLst>
          </p:cNvPr>
          <p:cNvSpPr txBox="1">
            <a:spLocks noRot="1" noChangeArrowheads="1"/>
          </p:cNvSpPr>
          <p:nvPr/>
        </p:nvSpPr>
        <p:spPr>
          <a:xfrm>
            <a:off x="468313" y="1557338"/>
            <a:ext cx="8174037" cy="511175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食心虫类是指以幼虫钻蛀食害植物的果实，造成一系列被害症状的中、小型鳞翅目害虫。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山东果区发生较普遍的种类主要有：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蛀果蛾科：桃小食心虫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小卷叶蛾科：梨小食心虫    苹果小食心虫</a:t>
            </a:r>
            <a:endParaRPr lang="zh-CN" altLang="en-US" sz="2200">
              <a:solidFill>
                <a:schemeClr val="bg1"/>
              </a:solidFill>
              <a:latin typeface="Calibri" panose="020f0502020204030204" pitchFamily="34" charset="0"/>
              <a:ea typeface="Gulim" panose="020b0600000101010101" pitchFamily="34" charset="-127"/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None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                                李小食心虫</a:t>
            </a:r>
            <a:r>
              <a:rPr lang="en-US" altLang="zh-CN" sz="2200">
                <a:solidFill>
                  <a:schemeClr val="bg1"/>
                </a:solidFill>
                <a:latin typeface="Calibri" panose="020f0502020204030204" pitchFamily="34" charset="0"/>
              </a:rPr>
              <a:t>    </a:t>
            </a: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白小食心虫</a:t>
            </a:r>
            <a:r>
              <a:rPr lang="en-US" altLang="zh-CN" sz="2200">
                <a:solidFill>
                  <a:schemeClr val="bg1"/>
                </a:solidFill>
                <a:latin typeface="Calibri" panose="020f0502020204030204" pitchFamily="34" charset="0"/>
              </a:rPr>
              <a:t>    </a:t>
            </a: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苹果蠹蛾</a:t>
            </a:r>
            <a:endParaRPr lang="en-US" altLang="zh-CN" sz="220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    螟蛾科：梨大食心虫     桃蛀野螟</a:t>
            </a:r>
            <a:r>
              <a:rPr lang="en-US" altLang="zh-CN" sz="2200">
                <a:solidFill>
                  <a:schemeClr val="bg1"/>
                </a:solidFill>
                <a:latin typeface="Calibri" panose="020f0502020204030204" pitchFamily="34" charset="0"/>
              </a:rPr>
              <a:t>     </a:t>
            </a: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豆荚野螟     豆荚螟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    夜蛾科：棉铃虫     烟青虫    苜蓿夜蛾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200">
                <a:solidFill>
                  <a:schemeClr val="bg1"/>
                </a:solidFill>
                <a:latin typeface="Calibri" panose="020f0502020204030204" pitchFamily="34" charset="0"/>
              </a:rPr>
              <a:t>    举肢蛾科：柿蒂虫     核桃举肢蛾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None/>
            </a:pPr>
            <a:endParaRPr lang="en-US" altLang="zh-CN" sz="220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4099" name="PB3"/>
          <p:cNvSpPr/>
          <p:nvPr/>
        </p:nvSpPr>
        <p:spPr>
          <a:xfrm>
            <a:off x="0" y="6839712"/>
            <a:ext cx="8312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4100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1">
            <a:extLst>
              <a:ext uri="{FF2B5EF4-FFF2-40B4-BE49-F238E27FC236}">
                <a16:creationId xmlns:a16="http://schemas.microsoft.com/office/drawing/2014/main" id="{5974C867-B04A-7DF9-2A82-F8CBDF67E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57188"/>
            <a:ext cx="8229600" cy="868362"/>
          </a:xfrm>
        </p:spPr>
        <p:txBody>
          <a:bodyPr/>
          <a:lstStyle/>
          <a:p>
            <a:pPr eaLnBrk="1" hangingPunct="1"/>
            <a:r>
              <a:rPr lang="zh-CN" altLang="en-US" sz="32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一、桃小食心虫 </a:t>
            </a:r>
            <a:br>
              <a:rPr lang="en-US" altLang="zh-CN" sz="32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pt-BR" altLang="zh-CN" sz="3200" i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Carposina nipponensis</a:t>
            </a:r>
            <a:r>
              <a:rPr lang="pt-BR" altLang="zh-CN" sz="32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32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＝</a:t>
            </a:r>
            <a:r>
              <a:rPr lang="pt-BR" altLang="zh-CN" sz="3200" i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Carposina </a:t>
            </a:r>
            <a:r>
              <a:rPr lang="en-US" altLang="zh-CN" sz="3200" i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sasakii</a:t>
            </a:r>
            <a:r>
              <a:rPr lang="pt-BR" altLang="zh-CN" sz="320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320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3" name="内容占位符 2">
            <a:extLst>
              <a:ext uri="{FF2B5EF4-FFF2-40B4-BE49-F238E27FC236}">
                <a16:creationId xmlns:a16="http://schemas.microsoft.com/office/drawing/2014/main" id="{0F986F5B-BE52-5B0B-8324-98D8E8892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1547813"/>
            <a:ext cx="8120063" cy="3095625"/>
          </a:xfrm>
        </p:spPr>
        <p:txBody>
          <a:bodyPr/>
          <a:lstStyle/>
          <a:p>
            <a:pPr eaLnBrk="1" hangingPunct="1">
              <a:lnSpc>
                <a:spcPts val="3500"/>
              </a:lnSpc>
              <a:spcBef>
                <a:spcPts val="600"/>
              </a:spcBef>
            </a:pPr>
            <a:r>
              <a:rPr lang="zh-CN" altLang="en-US" sz="2400">
                <a:solidFill>
                  <a:schemeClr val="bg1"/>
                </a:solidFill>
              </a:rPr>
              <a:t>桃小食心虫简称桃小，又称桃蛀果蛾，隶属于鳞翅目、蛀果蛾科、蛀果蛾属。</a:t>
            </a:r>
            <a:endParaRPr lang="en-US" altLang="zh-CN" sz="2400">
              <a:solidFill>
                <a:schemeClr val="bg1"/>
              </a:solidFill>
            </a:endParaRPr>
          </a:p>
          <a:p>
            <a:pPr eaLnBrk="1" hangingPunct="1">
              <a:lnSpc>
                <a:spcPts val="3500"/>
              </a:lnSpc>
              <a:spcBef>
                <a:spcPts val="600"/>
              </a:spcBef>
            </a:pPr>
            <a:endParaRPr lang="en-US" altLang="zh-CN" sz="2400">
              <a:solidFill>
                <a:schemeClr val="bg1"/>
              </a:solidFill>
            </a:endParaRPr>
          </a:p>
          <a:p>
            <a:pPr eaLnBrk="1" hangingPunct="1">
              <a:lnSpc>
                <a:spcPts val="35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FFFF00"/>
                </a:solidFill>
              </a:rPr>
              <a:t>（一）、分布与为害</a:t>
            </a:r>
            <a:endParaRPr lang="en-US" altLang="zh-CN" sz="2800" b="1">
              <a:solidFill>
                <a:srgbClr val="FFFF00"/>
              </a:solidFill>
            </a:endParaRPr>
          </a:p>
          <a:p>
            <a:pPr eaLnBrk="1" hangingPunct="1">
              <a:lnSpc>
                <a:spcPts val="3500"/>
              </a:lnSpc>
              <a:spcBef>
                <a:spcPts val="600"/>
              </a:spcBef>
              <a:buFont typeface="Arial" pitchFamily="34" charset="0"/>
              <a:buNone/>
            </a:pPr>
            <a:endParaRPr lang="zh-CN" altLang="en-US" sz="2400">
              <a:solidFill>
                <a:schemeClr val="bg1"/>
              </a:solidFill>
            </a:endParaRPr>
          </a:p>
          <a:p>
            <a:pPr eaLnBrk="1" hangingPunct="1">
              <a:lnSpc>
                <a:spcPts val="35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chemeClr val="bg1"/>
                </a:solidFill>
              </a:rPr>
              <a:t>1. </a:t>
            </a:r>
            <a:r>
              <a:rPr lang="zh-CN" altLang="en-US" sz="2400">
                <a:solidFill>
                  <a:schemeClr val="bg1"/>
                </a:solidFill>
              </a:rPr>
              <a:t>分布</a:t>
            </a:r>
            <a:endParaRPr lang="en-US" altLang="zh-CN" sz="2400">
              <a:solidFill>
                <a:schemeClr val="bg1"/>
              </a:solidFill>
            </a:endParaRPr>
          </a:p>
          <a:p>
            <a:pPr eaLnBrk="1" hangingPunct="1">
              <a:lnSpc>
                <a:spcPts val="3500"/>
              </a:lnSpc>
              <a:spcBef>
                <a:spcPts val="600"/>
              </a:spcBef>
            </a:pP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5124" name="PB4"/>
          <p:cNvSpPr/>
          <p:nvPr/>
        </p:nvSpPr>
        <p:spPr>
          <a:xfrm>
            <a:off x="0" y="6839712"/>
            <a:ext cx="11083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5125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内容占位符 2">
            <a:extLst>
              <a:ext uri="{FF2B5EF4-FFF2-40B4-BE49-F238E27FC236}">
                <a16:creationId xmlns:a16="http://schemas.microsoft.com/office/drawing/2014/main" id="{1EA05995-8A87-25D9-4AB9-EA027788C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5483225"/>
          </a:xfrm>
        </p:spPr>
        <p:txBody>
          <a:bodyPr/>
          <a:lstStyle/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2. </a:t>
            </a:r>
            <a:r>
              <a:rPr lang="zh-CN" altLang="en-US" sz="2200">
                <a:solidFill>
                  <a:schemeClr val="bg1"/>
                </a:solidFill>
              </a:rPr>
              <a:t>为害：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）寄主植物：苹果、梨、枣、山楂、海棠、桃、李、杏等果树和酸枣、郁李等野生寄主。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endParaRPr lang="zh-CN" altLang="en-US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）为害症状：桃小食心虫只为害果实，一般从萼洼处蛀入幼果，“蛀果孔”流出泪珠状果胶－</a:t>
            </a:r>
            <a:r>
              <a:rPr lang="en-US" altLang="zh-CN" sz="2200" b="1">
                <a:solidFill>
                  <a:srgbClr val="FF0000"/>
                </a:solidFill>
              </a:rPr>
              <a:t>“</a:t>
            </a:r>
            <a:r>
              <a:rPr lang="zh-CN" altLang="en-US" sz="2200" b="1">
                <a:solidFill>
                  <a:srgbClr val="FF0000"/>
                </a:solidFill>
              </a:rPr>
              <a:t>流眼泪”</a:t>
            </a:r>
            <a:r>
              <a:rPr lang="zh-CN" altLang="en-US" sz="2200">
                <a:solidFill>
                  <a:schemeClr val="bg1"/>
                </a:solidFill>
              </a:rPr>
              <a:t>，两到三天后果胶凝干留下一白色膜</a:t>
            </a:r>
            <a:r>
              <a:rPr lang="zh-CN" altLang="en-US" sz="2200" b="1">
                <a:solidFill>
                  <a:srgbClr val="FF0000"/>
                </a:solidFill>
              </a:rPr>
              <a:t>（白灰）</a:t>
            </a:r>
            <a:r>
              <a:rPr lang="zh-CN" altLang="en-US" sz="2200">
                <a:solidFill>
                  <a:schemeClr val="bg1"/>
                </a:solidFill>
              </a:rPr>
              <a:t>，随着果实生长，蛀果孔愈合成一个小黑点。入果幼虫果皮下纵横潜食（此时解剖，蛀道呈褐色细线状），随着果实生长，果面显现潜痕，果实外观畸形－</a:t>
            </a:r>
            <a:r>
              <a:rPr lang="en-US" altLang="zh-CN" sz="2200" b="1">
                <a:solidFill>
                  <a:srgbClr val="FF0000"/>
                </a:solidFill>
              </a:rPr>
              <a:t>“</a:t>
            </a:r>
            <a:r>
              <a:rPr lang="zh-CN" altLang="en-US" sz="2200" b="1">
                <a:solidFill>
                  <a:srgbClr val="FF0000"/>
                </a:solidFill>
              </a:rPr>
              <a:t>猴头果”</a:t>
            </a:r>
            <a:r>
              <a:rPr lang="zh-CN" altLang="en-US" sz="2200">
                <a:solidFill>
                  <a:schemeClr val="bg1"/>
                </a:solidFill>
              </a:rPr>
              <a:t>。随着虫体食量加大，逐渐深入果心为害，最终食尽果心种子，并将粒状虫粪排泄果心内，造成所谓</a:t>
            </a:r>
            <a:r>
              <a:rPr lang="zh-CN" altLang="en-US" sz="2200" b="1">
                <a:solidFill>
                  <a:srgbClr val="FF0000"/>
                </a:solidFill>
              </a:rPr>
              <a:t>“豆沙馅”</a:t>
            </a:r>
            <a:r>
              <a:rPr lang="zh-CN" altLang="en-US" sz="2200">
                <a:solidFill>
                  <a:schemeClr val="bg1"/>
                </a:solidFill>
              </a:rPr>
              <a:t>，幼虫老熟后在果实胴部开绿豆粒般大圆形－</a:t>
            </a:r>
            <a:r>
              <a:rPr lang="en-US" altLang="zh-CN" sz="2200" b="1">
                <a:solidFill>
                  <a:srgbClr val="FF0000"/>
                </a:solidFill>
              </a:rPr>
              <a:t>“</a:t>
            </a:r>
            <a:r>
              <a:rPr lang="zh-CN" altLang="en-US" sz="2200" b="1">
                <a:solidFill>
                  <a:srgbClr val="FF0000"/>
                </a:solidFill>
              </a:rPr>
              <a:t>脱果孔”</a:t>
            </a:r>
            <a:r>
              <a:rPr lang="zh-CN" altLang="en-US" sz="2200">
                <a:solidFill>
                  <a:schemeClr val="bg1"/>
                </a:solidFill>
              </a:rPr>
              <a:t>，周围有红晕，叫</a:t>
            </a:r>
            <a:r>
              <a:rPr lang="zh-CN" altLang="en-US" sz="2200" b="1">
                <a:solidFill>
                  <a:srgbClr val="FF0000"/>
                </a:solidFill>
              </a:rPr>
              <a:t>红眼圈</a:t>
            </a:r>
            <a:r>
              <a:rPr lang="zh-CN" altLang="en-US" sz="2200">
                <a:solidFill>
                  <a:schemeClr val="bg1"/>
                </a:solidFill>
              </a:rPr>
              <a:t>。果实膨大后期受害，一般不形成“豆沙馅”。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endParaRPr lang="zh-CN" altLang="en-US" sz="2200">
              <a:solidFill>
                <a:schemeClr val="bg1"/>
              </a:solidFill>
            </a:endParaRPr>
          </a:p>
        </p:txBody>
      </p:sp>
      <p:sp>
        <p:nvSpPr>
          <p:cNvPr id="6147" name="PB5"/>
          <p:cNvSpPr/>
          <p:nvPr/>
        </p:nvSpPr>
        <p:spPr>
          <a:xfrm>
            <a:off x="0" y="6839712"/>
            <a:ext cx="138545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6148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">
            <a:extLst>
              <a:ext uri="{FF2B5EF4-FFF2-40B4-BE49-F238E27FC236}">
                <a16:creationId xmlns:a16="http://schemas.microsoft.com/office/drawing/2014/main" id="{42C8AFA6-297F-0475-5FC7-C35D1FE26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88" y="285750"/>
            <a:ext cx="8229600" cy="714375"/>
          </a:xfrm>
        </p:spPr>
        <p:txBody>
          <a:bodyPr/>
          <a:lstStyle/>
          <a:p>
            <a:pPr eaLnBrk="1" hangingPunct="1"/>
            <a:r>
              <a:rPr lang="zh-CN" altLang="en-US" sz="3600">
                <a:solidFill>
                  <a:srgbClr val="FFFF00"/>
                </a:solidFill>
              </a:rPr>
              <a:t>（三）发生规律和生物学特性</a:t>
            </a:r>
            <a:endParaRPr lang="zh-CN" altLang="en-US" sz="3600"/>
          </a:p>
        </p:txBody>
      </p:sp>
      <p:sp>
        <p:nvSpPr>
          <p:cNvPr id="7171" name="内容占位符 2">
            <a:extLst>
              <a:ext uri="{FF2B5EF4-FFF2-40B4-BE49-F238E27FC236}">
                <a16:creationId xmlns:a16="http://schemas.microsoft.com/office/drawing/2014/main" id="{31B4EA8A-130A-23E4-9108-0F46798B0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1214438"/>
            <a:ext cx="8572500" cy="5429250"/>
          </a:xfrm>
        </p:spPr>
        <p:txBody>
          <a:bodyPr/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1. </a:t>
            </a:r>
            <a:r>
              <a:rPr lang="zh-CN" altLang="en-US" sz="2200">
                <a:solidFill>
                  <a:schemeClr val="bg1"/>
                </a:solidFill>
              </a:rPr>
              <a:t>生活史：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）发生代数：年发生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代，其中山东、河北、辽宁、山西、陕西等苹果产区一年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代，部分个体发生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代，甘肃天水只发生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代。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  胶东果区</a:t>
            </a:r>
            <a:r>
              <a:rPr lang="en-US" altLang="zh-CN" sz="2200">
                <a:solidFill>
                  <a:schemeClr val="bg1"/>
                </a:solidFill>
              </a:rPr>
              <a:t>60%</a:t>
            </a:r>
            <a:r>
              <a:rPr lang="zh-CN" altLang="en-US" sz="2200">
                <a:solidFill>
                  <a:schemeClr val="bg1"/>
                </a:solidFill>
              </a:rPr>
              <a:t>个体发生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代，</a:t>
            </a:r>
            <a:r>
              <a:rPr lang="en-US" altLang="zh-CN" sz="2200">
                <a:solidFill>
                  <a:schemeClr val="bg1"/>
                </a:solidFill>
              </a:rPr>
              <a:t>40%</a:t>
            </a:r>
            <a:r>
              <a:rPr lang="zh-CN" altLang="en-US" sz="2200">
                <a:solidFill>
                  <a:schemeClr val="bg1"/>
                </a:solidFill>
              </a:rPr>
              <a:t>个体发生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代。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）越冬虫态：均以老熟幼虫在土内结扁圆形冬茧越冬。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越冬茧的水平分布：越冬茧分布于距树干半径为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尺的范围内，以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尺范围内数量最多，而粘贴于根茎的约占总数的</a:t>
            </a:r>
            <a:r>
              <a:rPr lang="en-US" altLang="zh-CN" sz="2200">
                <a:solidFill>
                  <a:schemeClr val="bg1"/>
                </a:solidFill>
              </a:rPr>
              <a:t>30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50%</a:t>
            </a:r>
            <a:r>
              <a:rPr lang="zh-CN" altLang="en-US" sz="2200">
                <a:solidFill>
                  <a:schemeClr val="bg1"/>
                </a:solidFill>
              </a:rPr>
              <a:t>，又以树干背阴面或树洞处数量最大。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越冬茧的垂直分布：越冬茧一般分布于</a:t>
            </a:r>
            <a:r>
              <a:rPr lang="en-US" altLang="zh-CN" sz="2200">
                <a:solidFill>
                  <a:schemeClr val="bg1"/>
                </a:solidFill>
              </a:rPr>
              <a:t>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4</a:t>
            </a:r>
            <a:r>
              <a:rPr lang="zh-CN" altLang="en-US" sz="2200">
                <a:solidFill>
                  <a:schemeClr val="bg1"/>
                </a:solidFill>
              </a:rPr>
              <a:t>寸深的土壤，其中</a:t>
            </a:r>
            <a:r>
              <a:rPr lang="en-US" altLang="zh-CN" sz="2200">
                <a:solidFill>
                  <a:schemeClr val="bg1"/>
                </a:solidFill>
              </a:rPr>
              <a:t>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寸深占</a:t>
            </a:r>
            <a:r>
              <a:rPr lang="en-US" altLang="zh-CN" sz="2200">
                <a:solidFill>
                  <a:schemeClr val="bg1"/>
                </a:solidFill>
              </a:rPr>
              <a:t>60%</a:t>
            </a:r>
            <a:r>
              <a:rPr lang="zh-CN" altLang="en-US" sz="2200">
                <a:solidFill>
                  <a:schemeClr val="bg1"/>
                </a:solidFill>
              </a:rPr>
              <a:t>，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寸深占</a:t>
            </a:r>
            <a:r>
              <a:rPr lang="en-US" altLang="zh-CN" sz="2200">
                <a:solidFill>
                  <a:schemeClr val="bg1"/>
                </a:solidFill>
              </a:rPr>
              <a:t>22%</a:t>
            </a:r>
            <a:r>
              <a:rPr lang="zh-CN" altLang="en-US" sz="2200">
                <a:solidFill>
                  <a:schemeClr val="bg1"/>
                </a:solidFill>
              </a:rPr>
              <a:t>，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寸深占</a:t>
            </a:r>
            <a:r>
              <a:rPr lang="en-US" altLang="zh-CN" sz="2200">
                <a:solidFill>
                  <a:schemeClr val="bg1"/>
                </a:solidFill>
              </a:rPr>
              <a:t>11%</a:t>
            </a:r>
            <a:r>
              <a:rPr lang="zh-CN" altLang="en-US" sz="2200">
                <a:solidFill>
                  <a:schemeClr val="bg1"/>
                </a:solidFill>
              </a:rPr>
              <a:t>，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4</a:t>
            </a:r>
            <a:r>
              <a:rPr lang="zh-CN" altLang="en-US" sz="2200">
                <a:solidFill>
                  <a:schemeClr val="bg1"/>
                </a:solidFill>
              </a:rPr>
              <a:t>寸深占</a:t>
            </a:r>
            <a:r>
              <a:rPr lang="en-US" altLang="zh-CN" sz="2200">
                <a:solidFill>
                  <a:schemeClr val="bg1"/>
                </a:solidFill>
              </a:rPr>
              <a:t>7%</a:t>
            </a:r>
            <a:r>
              <a:rPr lang="zh-CN" altLang="en-US" sz="2200">
                <a:solidFill>
                  <a:schemeClr val="bg1"/>
                </a:solidFill>
              </a:rPr>
              <a:t>。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总之，桃小食心虫越冬茧的水平分布呈现以树干为偏心的偏心椭圆形，而垂直分布呈现倒“金字塔”形。</a:t>
            </a:r>
          </a:p>
        </p:txBody>
      </p:sp>
      <p:sp>
        <p:nvSpPr>
          <p:cNvPr id="7172" name="PB6"/>
          <p:cNvSpPr/>
          <p:nvPr/>
        </p:nvSpPr>
        <p:spPr>
          <a:xfrm>
            <a:off x="0" y="6839712"/>
            <a:ext cx="166254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173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内容占位符 2">
            <a:extLst>
              <a:ext uri="{FF2B5EF4-FFF2-40B4-BE49-F238E27FC236}">
                <a16:creationId xmlns:a16="http://schemas.microsoft.com/office/drawing/2014/main" id="{A670B3F0-BF22-8CE1-E54D-A75393F00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1000125"/>
            <a:ext cx="8229600" cy="4643438"/>
          </a:xfrm>
        </p:spPr>
        <p:txBody>
          <a:bodyPr/>
          <a:lstStyle/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）幼虫出蛰：越冬幼虫一般于</a:t>
            </a:r>
            <a:r>
              <a:rPr lang="en-US" altLang="zh-CN" sz="2200">
                <a:solidFill>
                  <a:schemeClr val="bg1"/>
                </a:solidFill>
              </a:rPr>
              <a:t>5</a:t>
            </a:r>
            <a:r>
              <a:rPr lang="zh-CN" altLang="en-US" sz="2200">
                <a:solidFill>
                  <a:schemeClr val="bg1"/>
                </a:solidFill>
              </a:rPr>
              <a:t>月中旬至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月下旬咬破越冬茧出蛰，寻找疏松有覆盖物（杂草、落叶、石块、瓦片）且潮湿的地方或缝隙做</a:t>
            </a:r>
            <a:r>
              <a:rPr lang="zh-CN" altLang="en-US" sz="2200">
                <a:solidFill>
                  <a:srgbClr val="FFFF00"/>
                </a:solidFill>
              </a:rPr>
              <a:t>“蛹化茧”</a:t>
            </a:r>
            <a:r>
              <a:rPr lang="zh-CN" altLang="en-US" sz="2200">
                <a:solidFill>
                  <a:schemeClr val="bg1"/>
                </a:solidFill>
              </a:rPr>
              <a:t>化蛹。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      </a:t>
            </a:r>
            <a:r>
              <a:rPr lang="zh-CN" altLang="en-US" sz="2200">
                <a:solidFill>
                  <a:schemeClr val="bg1"/>
                </a:solidFill>
              </a:rPr>
              <a:t>幼虫出土高峰日：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</a:t>
            </a:r>
            <a:r>
              <a:rPr lang="en-US" altLang="zh-CN" sz="2200">
                <a:solidFill>
                  <a:schemeClr val="bg1"/>
                </a:solidFill>
              </a:rPr>
              <a:t>9</a:t>
            </a:r>
            <a:r>
              <a:rPr lang="zh-CN" altLang="en-US" sz="2200">
                <a:solidFill>
                  <a:schemeClr val="bg1"/>
                </a:solidFill>
              </a:rPr>
              <a:t>日～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</a:t>
            </a:r>
            <a:r>
              <a:rPr lang="en-US" altLang="zh-CN" sz="2200">
                <a:solidFill>
                  <a:schemeClr val="bg1"/>
                </a:solidFill>
              </a:rPr>
              <a:t>25</a:t>
            </a:r>
            <a:r>
              <a:rPr lang="zh-CN" altLang="en-US" sz="2200">
                <a:solidFill>
                  <a:schemeClr val="bg1"/>
                </a:solidFill>
              </a:rPr>
              <a:t>日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4</a:t>
            </a:r>
            <a:r>
              <a:rPr lang="zh-CN" altLang="en-US" sz="2200">
                <a:solidFill>
                  <a:schemeClr val="bg1"/>
                </a:solidFill>
              </a:rPr>
              <a:t>）成虫羽化：成虫羽化盛期为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月末～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月上旬。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           </a:t>
            </a:r>
            <a:r>
              <a:rPr lang="zh-CN" altLang="en-US" sz="2200">
                <a:solidFill>
                  <a:schemeClr val="bg1"/>
                </a:solidFill>
              </a:rPr>
              <a:t>成虫羽化高峰期为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</a:t>
            </a:r>
            <a:r>
              <a:rPr lang="en-US" altLang="zh-CN" sz="2200">
                <a:solidFill>
                  <a:schemeClr val="bg1"/>
                </a:solidFill>
              </a:rPr>
              <a:t>23</a:t>
            </a:r>
            <a:r>
              <a:rPr lang="zh-CN" altLang="en-US" sz="2200">
                <a:solidFill>
                  <a:schemeClr val="bg1"/>
                </a:solidFill>
              </a:rPr>
              <a:t>日～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月</a:t>
            </a:r>
            <a:r>
              <a:rPr lang="en-US" altLang="zh-CN" sz="2200">
                <a:solidFill>
                  <a:schemeClr val="bg1"/>
                </a:solidFill>
              </a:rPr>
              <a:t>13</a:t>
            </a:r>
            <a:r>
              <a:rPr lang="zh-CN" altLang="en-US" sz="2200">
                <a:solidFill>
                  <a:schemeClr val="bg1"/>
                </a:solidFill>
              </a:rPr>
              <a:t>日。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5</a:t>
            </a:r>
            <a:r>
              <a:rPr lang="zh-CN" altLang="en-US" sz="2200">
                <a:solidFill>
                  <a:schemeClr val="bg1"/>
                </a:solidFill>
              </a:rPr>
              <a:t>）成虫产卵：桃小食心虫从幼虫出土到成虫产卵时间为</a:t>
            </a:r>
            <a:r>
              <a:rPr lang="en-US" altLang="zh-CN" sz="2200">
                <a:solidFill>
                  <a:schemeClr val="bg1"/>
                </a:solidFill>
              </a:rPr>
              <a:t>16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18</a:t>
            </a:r>
            <a:r>
              <a:rPr lang="zh-CN" altLang="en-US" sz="2200">
                <a:solidFill>
                  <a:schemeClr val="bg1"/>
                </a:solidFill>
              </a:rPr>
              <a:t>天。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2200">
                <a:solidFill>
                  <a:schemeClr val="bg1"/>
                </a:solidFill>
              </a:rPr>
              <a:t>桃小食心虫田间落卵规律：随寄主、品种、种植方式的不同而不同。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endParaRPr lang="zh-CN" altLang="en-US" sz="2200">
              <a:solidFill>
                <a:schemeClr val="bg1"/>
              </a:solidFill>
            </a:endParaRPr>
          </a:p>
        </p:txBody>
      </p:sp>
      <p:sp>
        <p:nvSpPr>
          <p:cNvPr id="8195" name="PB7"/>
          <p:cNvSpPr/>
          <p:nvPr/>
        </p:nvSpPr>
        <p:spPr>
          <a:xfrm>
            <a:off x="0" y="6839712"/>
            <a:ext cx="193963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196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2">
            <a:extLst>
              <a:ext uri="{FF2B5EF4-FFF2-40B4-BE49-F238E27FC236}">
                <a16:creationId xmlns:a16="http://schemas.microsoft.com/office/drawing/2014/main" id="{1DE2DD78-C320-D3A3-6B15-8E4746E6A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42938"/>
            <a:ext cx="8258175" cy="5786437"/>
          </a:xfrm>
        </p:spPr>
        <p:txBody>
          <a:bodyPr/>
          <a:lstStyle/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苹果、梨、桃、海棠混植区：以梨树落卵最早，落卵量和上升速度最快，海棠次之，苹果再次，桃树最低。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单植苹果园：以金帅、秋花皮落卵量最早和上升速度最快，红香蕉次之，红富士落卵晚但总落卵量高。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单植梨园：中国梨系中以香水梨落卵量最多，莱阳茌梨较少，日韩砂梨系落卵量更少。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单株着卵部位：以背阴面、下裙枝和内膛枝的果落卵最多，属不均匀的集团分布型。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单果着卵部位：苹果梨萼洼处占</a:t>
            </a:r>
            <a:r>
              <a:rPr lang="en-US" altLang="zh-CN" sz="2200">
                <a:solidFill>
                  <a:schemeClr val="bg1"/>
                </a:solidFill>
              </a:rPr>
              <a:t>90%</a:t>
            </a:r>
            <a:r>
              <a:rPr lang="zh-CN" altLang="en-US" sz="2200">
                <a:solidFill>
                  <a:schemeClr val="bg1"/>
                </a:solidFill>
              </a:rPr>
              <a:t>，梗洼处占</a:t>
            </a:r>
            <a:r>
              <a:rPr lang="en-US" altLang="zh-CN" sz="2200">
                <a:solidFill>
                  <a:schemeClr val="bg1"/>
                </a:solidFill>
              </a:rPr>
              <a:t>5%</a:t>
            </a:r>
            <a:r>
              <a:rPr lang="zh-CN" altLang="en-US" sz="2200">
                <a:solidFill>
                  <a:schemeClr val="bg1"/>
                </a:solidFill>
              </a:rPr>
              <a:t>，其余占</a:t>
            </a:r>
            <a:r>
              <a:rPr lang="en-US" altLang="zh-CN" sz="2200">
                <a:solidFill>
                  <a:schemeClr val="bg1"/>
                </a:solidFill>
              </a:rPr>
              <a:t>5%</a:t>
            </a:r>
            <a:r>
              <a:rPr lang="zh-CN" altLang="en-US" sz="2200">
                <a:solidFill>
                  <a:schemeClr val="bg1"/>
                </a:solidFill>
              </a:rPr>
              <a:t>。枣树以枣吊落卵最多占</a:t>
            </a:r>
            <a:r>
              <a:rPr lang="en-US" altLang="zh-CN" sz="2200">
                <a:solidFill>
                  <a:schemeClr val="bg1"/>
                </a:solidFill>
              </a:rPr>
              <a:t>73.3%</a:t>
            </a:r>
            <a:r>
              <a:rPr lang="zh-CN" altLang="en-US" sz="2200">
                <a:solidFill>
                  <a:schemeClr val="bg1"/>
                </a:solidFill>
              </a:rPr>
              <a:t>，梗洼处占</a:t>
            </a:r>
            <a:r>
              <a:rPr lang="en-US" altLang="zh-CN" sz="2200">
                <a:solidFill>
                  <a:schemeClr val="bg1"/>
                </a:solidFill>
              </a:rPr>
              <a:t>23.3%</a:t>
            </a:r>
            <a:r>
              <a:rPr lang="zh-CN" altLang="en-US" sz="2200">
                <a:solidFill>
                  <a:schemeClr val="bg1"/>
                </a:solidFill>
              </a:rPr>
              <a:t>，其余处占</a:t>
            </a:r>
            <a:r>
              <a:rPr lang="en-US" altLang="zh-CN" sz="2200">
                <a:solidFill>
                  <a:schemeClr val="bg1"/>
                </a:solidFill>
              </a:rPr>
              <a:t>3.3%</a:t>
            </a:r>
            <a:endParaRPr lang="zh-CN" altLang="en-US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单果落卵量：卵数不等</a:t>
            </a:r>
            <a:r>
              <a:rPr lang="en-US" altLang="zh-CN" sz="2200">
                <a:solidFill>
                  <a:schemeClr val="bg1"/>
                </a:solidFill>
              </a:rPr>
              <a:t> 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30</a:t>
            </a:r>
            <a:r>
              <a:rPr lang="zh-CN" altLang="en-US" sz="2200">
                <a:solidFill>
                  <a:schemeClr val="bg1"/>
                </a:solidFill>
              </a:rPr>
              <a:t>粒。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</a:pPr>
            <a:r>
              <a:rPr lang="zh-CN" altLang="en-US" sz="2200">
                <a:solidFill>
                  <a:schemeClr val="bg1"/>
                </a:solidFill>
              </a:rPr>
              <a:t>单雌产卵量：</a:t>
            </a:r>
            <a:r>
              <a:rPr lang="en-US" altLang="zh-CN" sz="2200">
                <a:solidFill>
                  <a:schemeClr val="bg1"/>
                </a:solidFill>
              </a:rPr>
              <a:t>10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40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100</a:t>
            </a:r>
            <a:r>
              <a:rPr lang="zh-CN" altLang="en-US" sz="2200">
                <a:solidFill>
                  <a:schemeClr val="bg1"/>
                </a:solidFill>
              </a:rPr>
              <a:t>粒。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endParaRPr lang="zh-CN" altLang="en-US" sz="2200">
              <a:solidFill>
                <a:schemeClr val="bg1"/>
              </a:solidFill>
            </a:endParaRPr>
          </a:p>
        </p:txBody>
      </p:sp>
      <p:sp>
        <p:nvSpPr>
          <p:cNvPr id="9219" name="PB8"/>
          <p:cNvSpPr/>
          <p:nvPr/>
        </p:nvSpPr>
        <p:spPr>
          <a:xfrm>
            <a:off x="0" y="6839712"/>
            <a:ext cx="221672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9220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2">
            <a:extLst>
              <a:ext uri="{FF2B5EF4-FFF2-40B4-BE49-F238E27FC236}">
                <a16:creationId xmlns:a16="http://schemas.microsoft.com/office/drawing/2014/main" id="{126CA9DF-9EBA-5F28-0DA7-5C5848A9A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28688"/>
            <a:ext cx="8329613" cy="5572125"/>
          </a:xfrm>
        </p:spPr>
        <p:txBody>
          <a:bodyPr/>
          <a:lstStyle/>
          <a:p>
            <a:pPr eaLnBrk="1" hangingPunct="1">
              <a:lnSpc>
                <a:spcPts val="3000"/>
              </a:lnSpc>
              <a:spcBef>
                <a:spcPts val="12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）幼虫为害：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200">
                <a:solidFill>
                  <a:schemeClr val="bg1"/>
                </a:solidFill>
              </a:rPr>
              <a:t>胶东地区桃小食心虫的产卵高峰在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月上旬，卵期一般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天，卵的自然孵化率可达</a:t>
            </a:r>
            <a:r>
              <a:rPr lang="en-US" altLang="zh-CN" sz="2200">
                <a:solidFill>
                  <a:schemeClr val="bg1"/>
                </a:solidFill>
              </a:rPr>
              <a:t>90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99%</a:t>
            </a:r>
            <a:r>
              <a:rPr lang="zh-CN" altLang="en-US" sz="2200">
                <a:solidFill>
                  <a:schemeClr val="bg1"/>
                </a:solidFill>
              </a:rPr>
              <a:t>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200">
                <a:solidFill>
                  <a:schemeClr val="bg1"/>
                </a:solidFill>
              </a:rPr>
              <a:t>初孵幼虫沿果面爬行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小时，并试啃咬果皮，从果实背阴面萼洼外围或胴部蛀入果内。</a:t>
            </a:r>
          </a:p>
          <a:p>
            <a:pPr eaLnBrk="1" hangingPunct="1">
              <a:lnSpc>
                <a:spcPts val="3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200">
                <a:solidFill>
                  <a:schemeClr val="bg1"/>
                </a:solidFill>
              </a:rPr>
              <a:t>胶东地区自幼虫出土至田间卵孵化需要</a:t>
            </a:r>
            <a:r>
              <a:rPr lang="en-US" altLang="zh-CN" sz="2200">
                <a:solidFill>
                  <a:schemeClr val="bg1"/>
                </a:solidFill>
              </a:rPr>
              <a:t>24</a:t>
            </a:r>
            <a:r>
              <a:rPr lang="zh-CN" altLang="en-US" sz="2200">
                <a:solidFill>
                  <a:schemeClr val="bg1"/>
                </a:solidFill>
              </a:rPr>
              <a:t>天，一般年份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月下旬开始蛀果，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月中旬（</a:t>
            </a:r>
            <a:r>
              <a:rPr lang="en-US" altLang="zh-CN" sz="2200">
                <a:solidFill>
                  <a:schemeClr val="bg1"/>
                </a:solidFill>
              </a:rPr>
              <a:t>11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20</a:t>
            </a:r>
            <a:r>
              <a:rPr lang="zh-CN" altLang="en-US" sz="2200">
                <a:solidFill>
                  <a:schemeClr val="bg1"/>
                </a:solidFill>
              </a:rPr>
              <a:t>号）为蛀果盛期。</a:t>
            </a:r>
          </a:p>
          <a:p>
            <a:pPr eaLnBrk="1" hangingPunct="1">
              <a:lnSpc>
                <a:spcPts val="3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200">
                <a:solidFill>
                  <a:schemeClr val="bg1"/>
                </a:solidFill>
              </a:rPr>
              <a:t>入果幼虫在果内生活，造成一系列的为害症状，果内生活约</a:t>
            </a:r>
            <a:r>
              <a:rPr lang="en-US" altLang="zh-CN" sz="2200">
                <a:solidFill>
                  <a:schemeClr val="bg1"/>
                </a:solidFill>
              </a:rPr>
              <a:t>20</a:t>
            </a:r>
            <a:r>
              <a:rPr lang="zh-CN" altLang="en-US" sz="2200">
                <a:solidFill>
                  <a:schemeClr val="bg1"/>
                </a:solidFill>
              </a:rPr>
              <a:t>天，开始咬脱果孔，并外推虫粪，最后脱果吐丝落地。一般脱果时间为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月中旬～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月下旬。</a:t>
            </a:r>
          </a:p>
        </p:txBody>
      </p:sp>
      <p:sp>
        <p:nvSpPr>
          <p:cNvPr id="10243" name="PB9"/>
          <p:cNvSpPr/>
          <p:nvPr/>
        </p:nvSpPr>
        <p:spPr>
          <a:xfrm>
            <a:off x="0" y="6839712"/>
            <a:ext cx="249381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244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2">
            <a:extLst>
              <a:ext uri="{FF2B5EF4-FFF2-40B4-BE49-F238E27FC236}">
                <a16:creationId xmlns:a16="http://schemas.microsoft.com/office/drawing/2014/main" id="{E95BADD3-2CEA-F159-52FC-82CFDD695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14375"/>
            <a:ext cx="8186738" cy="5411788"/>
          </a:xfrm>
        </p:spPr>
        <p:txBody>
          <a:bodyPr/>
          <a:lstStyle/>
          <a:p>
            <a:pPr>
              <a:lnSpc>
                <a:spcPts val="3000"/>
              </a:lnSpc>
              <a:spcBef>
                <a:spcPts val="1200"/>
              </a:spcBef>
            </a:pPr>
            <a:r>
              <a:rPr lang="zh-CN" altLang="en-US" sz="2200">
                <a:solidFill>
                  <a:schemeClr val="bg1"/>
                </a:solidFill>
              </a:rPr>
              <a:t>胶东地区第一代幼虫脱果盛期为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月中旬。第一代幼虫在果内完成发育历期约</a:t>
            </a:r>
            <a:r>
              <a:rPr lang="en-US" altLang="zh-CN" sz="2200">
                <a:solidFill>
                  <a:schemeClr val="bg1"/>
                </a:solidFill>
              </a:rPr>
              <a:t>25</a:t>
            </a:r>
            <a:r>
              <a:rPr lang="zh-CN" altLang="en-US" sz="2200">
                <a:solidFill>
                  <a:schemeClr val="bg1"/>
                </a:solidFill>
              </a:rPr>
              <a:t>天。脱果时间就一天来讲，上午九时前和下午四时后脱果的数量占脱果总量的</a:t>
            </a:r>
            <a:r>
              <a:rPr lang="en-US" altLang="zh-CN" sz="2200">
                <a:solidFill>
                  <a:schemeClr val="bg1"/>
                </a:solidFill>
              </a:rPr>
              <a:t>90%</a:t>
            </a:r>
            <a:r>
              <a:rPr lang="zh-CN" altLang="en-US" sz="2200">
                <a:solidFill>
                  <a:schemeClr val="bg1"/>
                </a:solidFill>
              </a:rPr>
              <a:t>。</a:t>
            </a:r>
            <a:endParaRPr lang="en-US" altLang="zh-CN" sz="2200">
              <a:solidFill>
                <a:schemeClr val="bg1"/>
              </a:solidFill>
            </a:endParaRPr>
          </a:p>
          <a:p>
            <a:pPr>
              <a:lnSpc>
                <a:spcPts val="3000"/>
              </a:lnSpc>
              <a:spcBef>
                <a:spcPts val="1200"/>
              </a:spcBef>
            </a:pPr>
            <a:endParaRPr lang="en-US" altLang="zh-CN" sz="2200">
              <a:solidFill>
                <a:schemeClr val="bg1"/>
              </a:solidFill>
            </a:endParaRPr>
          </a:p>
          <a:p>
            <a:pPr>
              <a:lnSpc>
                <a:spcPts val="3000"/>
              </a:lnSpc>
              <a:spcBef>
                <a:spcPts val="1200"/>
              </a:spcBef>
            </a:pPr>
            <a:r>
              <a:rPr lang="zh-CN" altLang="en-US" sz="2200">
                <a:solidFill>
                  <a:schemeClr val="bg1"/>
                </a:solidFill>
              </a:rPr>
              <a:t>胶东地区，</a:t>
            </a:r>
            <a:r>
              <a:rPr lang="en-US" altLang="zh-CN" sz="2200">
                <a:solidFill>
                  <a:schemeClr val="bg1"/>
                </a:solidFill>
              </a:rPr>
              <a:t>7</a:t>
            </a:r>
            <a:r>
              <a:rPr lang="zh-CN" altLang="en-US" sz="2200">
                <a:solidFill>
                  <a:schemeClr val="bg1"/>
                </a:solidFill>
              </a:rPr>
              <a:t>月</a:t>
            </a:r>
            <a:r>
              <a:rPr lang="en-US" altLang="zh-CN" sz="2200">
                <a:solidFill>
                  <a:schemeClr val="bg1"/>
                </a:solidFill>
              </a:rPr>
              <a:t>25</a:t>
            </a:r>
            <a:r>
              <a:rPr lang="zh-CN" altLang="en-US" sz="2200">
                <a:solidFill>
                  <a:schemeClr val="bg1"/>
                </a:solidFill>
              </a:rPr>
              <a:t>日前脱果者，继续发育第二代；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月上旬脱果者滞育率达</a:t>
            </a:r>
            <a:r>
              <a:rPr lang="en-US" altLang="zh-CN" sz="2200">
                <a:solidFill>
                  <a:schemeClr val="bg1"/>
                </a:solidFill>
              </a:rPr>
              <a:t>20%</a:t>
            </a:r>
            <a:r>
              <a:rPr lang="zh-CN" altLang="en-US" sz="2200">
                <a:solidFill>
                  <a:schemeClr val="bg1"/>
                </a:solidFill>
              </a:rPr>
              <a:t>；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月中旬脱果者滞育率达</a:t>
            </a:r>
            <a:r>
              <a:rPr lang="en-US" altLang="zh-CN" sz="2200">
                <a:solidFill>
                  <a:schemeClr val="bg1"/>
                </a:solidFill>
              </a:rPr>
              <a:t>50%</a:t>
            </a:r>
            <a:r>
              <a:rPr lang="zh-CN" altLang="en-US" sz="2200">
                <a:solidFill>
                  <a:schemeClr val="bg1"/>
                </a:solidFill>
              </a:rPr>
              <a:t>以上；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月下旬脱果者滞育率达</a:t>
            </a:r>
            <a:r>
              <a:rPr lang="en-US" altLang="zh-CN" sz="2200">
                <a:solidFill>
                  <a:schemeClr val="bg1"/>
                </a:solidFill>
              </a:rPr>
              <a:t>100%</a:t>
            </a:r>
            <a:r>
              <a:rPr lang="zh-CN" altLang="en-US" sz="2200">
                <a:solidFill>
                  <a:schemeClr val="bg1"/>
                </a:solidFill>
              </a:rPr>
              <a:t>。</a:t>
            </a:r>
            <a:endParaRPr lang="en-US" altLang="zh-CN" sz="2200">
              <a:solidFill>
                <a:schemeClr val="bg1"/>
              </a:solidFill>
            </a:endParaRPr>
          </a:p>
          <a:p>
            <a:pPr>
              <a:lnSpc>
                <a:spcPts val="3000"/>
              </a:lnSpc>
              <a:spcBef>
                <a:spcPts val="1200"/>
              </a:spcBef>
            </a:pPr>
            <a:endParaRPr lang="zh-CN" altLang="en-US" sz="2200">
              <a:solidFill>
                <a:schemeClr val="bg1"/>
              </a:solidFill>
            </a:endParaRPr>
          </a:p>
          <a:p>
            <a:pPr>
              <a:lnSpc>
                <a:spcPts val="3000"/>
              </a:lnSpc>
              <a:spcBef>
                <a:spcPts val="1200"/>
              </a:spcBef>
            </a:pPr>
            <a:r>
              <a:rPr lang="zh-CN" altLang="en-US" sz="2200">
                <a:solidFill>
                  <a:schemeClr val="bg1"/>
                </a:solidFill>
              </a:rPr>
              <a:t>脱果较早未滞育的幼虫结蛹化茧化蛹，经</a:t>
            </a:r>
            <a:r>
              <a:rPr lang="en-US" altLang="zh-CN" sz="2200">
                <a:solidFill>
                  <a:schemeClr val="bg1"/>
                </a:solidFill>
              </a:rPr>
              <a:t>12</a:t>
            </a:r>
            <a:r>
              <a:rPr lang="zh-CN" altLang="en-US" sz="2200">
                <a:solidFill>
                  <a:schemeClr val="bg1"/>
                </a:solidFill>
              </a:rPr>
              <a:t>天左右羽化出第一代成虫，产卵盛期在</a:t>
            </a:r>
            <a:r>
              <a:rPr lang="en-US" altLang="zh-CN" sz="2200">
                <a:solidFill>
                  <a:schemeClr val="bg1"/>
                </a:solidFill>
              </a:rPr>
              <a:t>8</a:t>
            </a:r>
            <a:r>
              <a:rPr lang="zh-CN" altLang="en-US" sz="2200">
                <a:solidFill>
                  <a:schemeClr val="bg1"/>
                </a:solidFill>
              </a:rPr>
              <a:t>月下旬～</a:t>
            </a:r>
            <a:r>
              <a:rPr lang="en-US" altLang="zh-CN" sz="2200">
                <a:solidFill>
                  <a:schemeClr val="bg1"/>
                </a:solidFill>
              </a:rPr>
              <a:t>9</a:t>
            </a:r>
            <a:r>
              <a:rPr lang="zh-CN" altLang="en-US" sz="2200">
                <a:solidFill>
                  <a:schemeClr val="bg1"/>
                </a:solidFill>
              </a:rPr>
              <a:t>月初，第二代卵主要落在红富士、小国光等晚熟品种。第二代幼虫发生期在</a:t>
            </a:r>
            <a:r>
              <a:rPr lang="en-US" altLang="zh-CN" sz="2200">
                <a:solidFill>
                  <a:schemeClr val="bg1"/>
                </a:solidFill>
              </a:rPr>
              <a:t>9</a:t>
            </a:r>
            <a:r>
              <a:rPr lang="zh-CN" altLang="en-US" sz="2200">
                <a:solidFill>
                  <a:schemeClr val="bg1"/>
                </a:solidFill>
              </a:rPr>
              <a:t>月上中旬，第二代幼虫脱果期在</a:t>
            </a:r>
            <a:r>
              <a:rPr lang="en-US" altLang="zh-CN" sz="2200">
                <a:solidFill>
                  <a:schemeClr val="bg1"/>
                </a:solidFill>
              </a:rPr>
              <a:t>9</a:t>
            </a:r>
            <a:r>
              <a:rPr lang="zh-CN" altLang="en-US" sz="2200">
                <a:solidFill>
                  <a:schemeClr val="bg1"/>
                </a:solidFill>
              </a:rPr>
              <a:t>月中旬～</a:t>
            </a:r>
            <a:r>
              <a:rPr lang="en-US" altLang="zh-CN" sz="2200">
                <a:solidFill>
                  <a:schemeClr val="bg1"/>
                </a:solidFill>
              </a:rPr>
              <a:t>10</a:t>
            </a:r>
            <a:r>
              <a:rPr lang="zh-CN" altLang="en-US" sz="2200">
                <a:solidFill>
                  <a:schemeClr val="bg1"/>
                </a:solidFill>
              </a:rPr>
              <a:t>月上旬。</a:t>
            </a:r>
          </a:p>
        </p:txBody>
      </p:sp>
      <p:sp>
        <p:nvSpPr>
          <p:cNvPr id="11267" name="PB10"/>
          <p:cNvSpPr/>
          <p:nvPr/>
        </p:nvSpPr>
        <p:spPr>
          <a:xfrm>
            <a:off x="0" y="6839712"/>
            <a:ext cx="277090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1268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2">
            <a:extLst>
              <a:ext uri="{FF2B5EF4-FFF2-40B4-BE49-F238E27FC236}">
                <a16:creationId xmlns:a16="http://schemas.microsoft.com/office/drawing/2014/main" id="{38BA8505-C990-7BE0-654C-010F38425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00063"/>
            <a:ext cx="8258175" cy="5857875"/>
          </a:xfrm>
        </p:spPr>
        <p:txBody>
          <a:bodyPr/>
          <a:lstStyle/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2. </a:t>
            </a:r>
            <a:r>
              <a:rPr lang="zh-CN" altLang="en-US" sz="2200">
                <a:solidFill>
                  <a:schemeClr val="bg1"/>
                </a:solidFill>
              </a:rPr>
              <a:t>习性：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）趋性：越冬幼虫脱果有背光习性，故在树体根颈处阴面多于阳面。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     </a:t>
            </a:r>
            <a:r>
              <a:rPr lang="zh-CN" altLang="en-US" sz="2200">
                <a:solidFill>
                  <a:schemeClr val="bg1"/>
                </a:solidFill>
              </a:rPr>
              <a:t>成虫对黑光灯趋性差，对白炽灯趋性强，尤以</a:t>
            </a:r>
            <a:r>
              <a:rPr lang="en-US" altLang="zh-CN" sz="2200">
                <a:solidFill>
                  <a:schemeClr val="bg1"/>
                </a:solidFill>
              </a:rPr>
              <a:t>40w</a:t>
            </a:r>
            <a:r>
              <a:rPr lang="zh-CN" altLang="en-US" sz="2200">
                <a:solidFill>
                  <a:schemeClr val="bg1"/>
                </a:solidFill>
              </a:rPr>
              <a:t>、</a:t>
            </a:r>
            <a:r>
              <a:rPr lang="en-US" altLang="zh-CN" sz="2200">
                <a:solidFill>
                  <a:schemeClr val="bg1"/>
                </a:solidFill>
              </a:rPr>
              <a:t>60w</a:t>
            </a:r>
            <a:r>
              <a:rPr lang="zh-CN" altLang="en-US" sz="2200">
                <a:solidFill>
                  <a:schemeClr val="bg1"/>
                </a:solidFill>
              </a:rPr>
              <a:t>诱蛾最多。对红光、荧光有明显的趋性，对日光灯趋性较差。</a:t>
            </a: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）越冬习性：在果园中，越冬幼虫以树冠下、地堰边为多，而根颈处最多。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在苹果包装地、储藏地数量也很多。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当果园中杂草多，在杂草的根迹处数量多。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在根颈处，背阴面多于向阳面；凹陷处多于平滑处。露地根处也较多。</a:t>
            </a:r>
            <a:endParaRPr lang="en-US" altLang="zh-CN" sz="2200">
              <a:solidFill>
                <a:schemeClr val="bg1"/>
              </a:solidFill>
            </a:endParaRPr>
          </a:p>
          <a:p>
            <a:pPr eaLnBrk="1" hangingPunct="1">
              <a:lnSpc>
                <a:spcPts val="30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     越冬幼虫的垂直分布多在</a:t>
            </a:r>
            <a:r>
              <a:rPr lang="en-US" altLang="zh-CN" sz="2200">
                <a:solidFill>
                  <a:schemeClr val="bg1"/>
                </a:solidFill>
              </a:rPr>
              <a:t>4</a:t>
            </a:r>
            <a:r>
              <a:rPr lang="zh-CN" altLang="en-US" sz="2200">
                <a:solidFill>
                  <a:schemeClr val="bg1"/>
                </a:solidFill>
              </a:rPr>
              <a:t>寸以内，其中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寸占</a:t>
            </a:r>
            <a:r>
              <a:rPr lang="en-US" altLang="zh-CN" sz="2200">
                <a:solidFill>
                  <a:schemeClr val="bg1"/>
                </a:solidFill>
              </a:rPr>
              <a:t>60%</a:t>
            </a:r>
            <a:r>
              <a:rPr lang="zh-CN" altLang="en-US" sz="2200">
                <a:solidFill>
                  <a:schemeClr val="bg1"/>
                </a:solidFill>
              </a:rPr>
              <a:t>，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寸占</a:t>
            </a:r>
            <a:r>
              <a:rPr lang="en-US" altLang="zh-CN" sz="2200">
                <a:solidFill>
                  <a:schemeClr val="bg1"/>
                </a:solidFill>
              </a:rPr>
              <a:t>22%</a:t>
            </a:r>
            <a:r>
              <a:rPr lang="zh-CN" altLang="en-US" sz="2200">
                <a:solidFill>
                  <a:schemeClr val="bg1"/>
                </a:solidFill>
              </a:rPr>
              <a:t>，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寸占</a:t>
            </a:r>
            <a:r>
              <a:rPr lang="en-US" altLang="zh-CN" sz="2200">
                <a:solidFill>
                  <a:schemeClr val="bg1"/>
                </a:solidFill>
              </a:rPr>
              <a:t>11%</a:t>
            </a:r>
            <a:r>
              <a:rPr lang="zh-CN" altLang="en-US" sz="2200">
                <a:solidFill>
                  <a:schemeClr val="bg1"/>
                </a:solidFill>
              </a:rPr>
              <a:t>，</a:t>
            </a:r>
            <a:r>
              <a:rPr lang="en-US" altLang="zh-CN" sz="2200">
                <a:solidFill>
                  <a:schemeClr val="bg1"/>
                </a:solidFill>
              </a:rPr>
              <a:t>4</a:t>
            </a:r>
            <a:r>
              <a:rPr lang="zh-CN" altLang="en-US" sz="2200">
                <a:solidFill>
                  <a:schemeClr val="bg1"/>
                </a:solidFill>
              </a:rPr>
              <a:t>寸以下占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～</a:t>
            </a:r>
            <a:r>
              <a:rPr lang="en-US" altLang="zh-CN" sz="2200">
                <a:solidFill>
                  <a:schemeClr val="bg1"/>
                </a:solidFill>
              </a:rPr>
              <a:t>7%</a:t>
            </a:r>
            <a:r>
              <a:rPr lang="zh-CN" altLang="en-US" sz="220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12291" name="PB11"/>
          <p:cNvSpPr/>
          <p:nvPr/>
        </p:nvSpPr>
        <p:spPr>
          <a:xfrm>
            <a:off x="0" y="6839712"/>
            <a:ext cx="304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2292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内容占位符 2">
            <a:extLst>
              <a:ext uri="{FF2B5EF4-FFF2-40B4-BE49-F238E27FC236}">
                <a16:creationId xmlns:a16="http://schemas.microsoft.com/office/drawing/2014/main" id="{844FE44A-6AE7-0CAD-443C-83B20FE48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500063"/>
            <a:ext cx="8429625" cy="6072187"/>
          </a:xfrm>
        </p:spPr>
        <p:txBody>
          <a:bodyPr/>
          <a:lstStyle/>
          <a:p>
            <a:pPr eaLnBrk="1" hangingPunct="1">
              <a:lnSpc>
                <a:spcPts val="28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FFFF00"/>
                </a:solidFill>
              </a:rPr>
              <a:t>（四）、环境条件对桃小的影响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000">
                <a:solidFill>
                  <a:schemeClr val="bg1"/>
                </a:solidFill>
              </a:rPr>
              <a:t>1. </a:t>
            </a:r>
            <a:r>
              <a:rPr lang="zh-CN" altLang="en-US" sz="2000">
                <a:solidFill>
                  <a:schemeClr val="bg1"/>
                </a:solidFill>
              </a:rPr>
              <a:t>光周期与桃小滞育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桃小在山东省属二化性兼性滞育害虫，影响滞育的关键因素是光周期。临界光周期为</a:t>
            </a:r>
            <a:r>
              <a:rPr lang="en-US" altLang="zh-CN" sz="2000">
                <a:solidFill>
                  <a:schemeClr val="bg1"/>
                </a:solidFill>
              </a:rPr>
              <a:t>14</a:t>
            </a:r>
            <a:r>
              <a:rPr lang="zh-CN" altLang="en-US" sz="2000">
                <a:solidFill>
                  <a:schemeClr val="bg1"/>
                </a:solidFill>
              </a:rPr>
              <a:t>小时</a:t>
            </a:r>
            <a:r>
              <a:rPr lang="en-US" altLang="zh-CN" sz="2000">
                <a:solidFill>
                  <a:schemeClr val="bg1"/>
                </a:solidFill>
              </a:rPr>
              <a:t>20</a:t>
            </a:r>
            <a:r>
              <a:rPr lang="zh-CN" altLang="en-US" sz="2000">
                <a:solidFill>
                  <a:schemeClr val="bg1"/>
                </a:solidFill>
              </a:rPr>
              <a:t>分钟。北半球纬度每增加</a:t>
            </a:r>
            <a:r>
              <a:rPr lang="en-US" altLang="zh-CN" sz="2000">
                <a:solidFill>
                  <a:schemeClr val="bg1"/>
                </a:solidFill>
              </a:rPr>
              <a:t>5</a:t>
            </a:r>
            <a:r>
              <a:rPr lang="zh-CN" altLang="en-US" sz="2000">
                <a:solidFill>
                  <a:schemeClr val="bg1"/>
                </a:solidFill>
              </a:rPr>
              <a:t>度，临界光周期可延长</a:t>
            </a:r>
            <a:r>
              <a:rPr lang="en-US" altLang="zh-CN" sz="2000">
                <a:solidFill>
                  <a:schemeClr val="bg1"/>
                </a:solidFill>
              </a:rPr>
              <a:t>1</a:t>
            </a:r>
            <a:r>
              <a:rPr lang="zh-CN" altLang="en-US" sz="2000">
                <a:solidFill>
                  <a:schemeClr val="bg1"/>
                </a:solidFill>
              </a:rPr>
              <a:t>小时</a:t>
            </a:r>
            <a:r>
              <a:rPr lang="en-US" altLang="zh-CN" sz="2000">
                <a:solidFill>
                  <a:schemeClr val="bg1"/>
                </a:solidFill>
              </a:rPr>
              <a:t>30</a:t>
            </a:r>
            <a:r>
              <a:rPr lang="zh-CN" altLang="en-US" sz="2000">
                <a:solidFill>
                  <a:schemeClr val="bg1"/>
                </a:solidFill>
              </a:rPr>
              <a:t>分钟。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000">
                <a:solidFill>
                  <a:schemeClr val="bg1"/>
                </a:solidFill>
              </a:rPr>
              <a:t>2. </a:t>
            </a:r>
            <a:r>
              <a:rPr lang="zh-CN" altLang="en-US" sz="2000">
                <a:solidFill>
                  <a:schemeClr val="bg1"/>
                </a:solidFill>
              </a:rPr>
              <a:t>温湿度对桃小生活习性的影响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桃小的越冬幼虫出土直接受降雨及温度的影响，成虫产卵量随空气湿度的增加而增加。当湿度达到</a:t>
            </a:r>
            <a:r>
              <a:rPr lang="en-US" altLang="zh-CN" sz="2000">
                <a:solidFill>
                  <a:schemeClr val="bg1"/>
                </a:solidFill>
              </a:rPr>
              <a:t>90%</a:t>
            </a:r>
            <a:r>
              <a:rPr lang="zh-CN" altLang="en-US" sz="2000">
                <a:solidFill>
                  <a:schemeClr val="bg1"/>
                </a:solidFill>
              </a:rPr>
              <a:t>时，产卵量最高，为</a:t>
            </a:r>
            <a:r>
              <a:rPr lang="en-US" altLang="zh-CN" sz="2000">
                <a:solidFill>
                  <a:schemeClr val="bg1"/>
                </a:solidFill>
              </a:rPr>
              <a:t>20</a:t>
            </a:r>
            <a:r>
              <a:rPr lang="zh-CN" altLang="en-US" sz="2000">
                <a:solidFill>
                  <a:schemeClr val="bg1"/>
                </a:solidFill>
              </a:rPr>
              <a:t>～</a:t>
            </a:r>
            <a:r>
              <a:rPr lang="en-US" altLang="zh-CN" sz="2000">
                <a:solidFill>
                  <a:schemeClr val="bg1"/>
                </a:solidFill>
              </a:rPr>
              <a:t>23</a:t>
            </a:r>
            <a:r>
              <a:rPr lang="zh-CN" altLang="en-US" sz="2000">
                <a:solidFill>
                  <a:schemeClr val="bg1"/>
                </a:solidFill>
              </a:rPr>
              <a:t>粒；而当降至</a:t>
            </a:r>
            <a:r>
              <a:rPr lang="en-US" altLang="zh-CN" sz="2000">
                <a:solidFill>
                  <a:schemeClr val="bg1"/>
                </a:solidFill>
              </a:rPr>
              <a:t>40</a:t>
            </a:r>
            <a:r>
              <a:rPr lang="zh-CN" altLang="en-US" sz="2000">
                <a:solidFill>
                  <a:schemeClr val="bg1"/>
                </a:solidFill>
              </a:rPr>
              <a:t>～</a:t>
            </a:r>
            <a:r>
              <a:rPr lang="en-US" altLang="zh-CN" sz="2000">
                <a:solidFill>
                  <a:schemeClr val="bg1"/>
                </a:solidFill>
              </a:rPr>
              <a:t>60%</a:t>
            </a:r>
            <a:r>
              <a:rPr lang="zh-CN" altLang="en-US" sz="2000">
                <a:solidFill>
                  <a:schemeClr val="bg1"/>
                </a:solidFill>
              </a:rPr>
              <a:t>时，卵量仅为</a:t>
            </a:r>
            <a:r>
              <a:rPr lang="en-US" altLang="zh-CN" sz="2000">
                <a:solidFill>
                  <a:schemeClr val="bg1"/>
                </a:solidFill>
              </a:rPr>
              <a:t>2.4</a:t>
            </a:r>
            <a:r>
              <a:rPr lang="zh-CN" altLang="en-US" sz="2000">
                <a:solidFill>
                  <a:schemeClr val="bg1"/>
                </a:solidFill>
              </a:rPr>
              <a:t>～</a:t>
            </a:r>
            <a:r>
              <a:rPr lang="en-US" altLang="zh-CN" sz="2000">
                <a:solidFill>
                  <a:schemeClr val="bg1"/>
                </a:solidFill>
              </a:rPr>
              <a:t>7.7</a:t>
            </a:r>
            <a:r>
              <a:rPr lang="zh-CN" altLang="en-US" sz="2000">
                <a:solidFill>
                  <a:schemeClr val="bg1"/>
                </a:solidFill>
              </a:rPr>
              <a:t>粒。成虫产卵的最适温度为</a:t>
            </a:r>
            <a:r>
              <a:rPr lang="en-US" altLang="zh-CN" sz="2000">
                <a:solidFill>
                  <a:schemeClr val="bg1"/>
                </a:solidFill>
              </a:rPr>
              <a:t>27</a:t>
            </a:r>
            <a:r>
              <a:rPr lang="zh-CN" altLang="en-US" sz="2000">
                <a:solidFill>
                  <a:schemeClr val="bg1"/>
                </a:solidFill>
              </a:rPr>
              <a:t>℃，相对湿度为</a:t>
            </a:r>
            <a:r>
              <a:rPr lang="en-US" altLang="zh-CN" sz="2000">
                <a:solidFill>
                  <a:schemeClr val="bg1"/>
                </a:solidFill>
              </a:rPr>
              <a:t>75%</a:t>
            </a:r>
            <a:r>
              <a:rPr lang="zh-CN" altLang="en-US" sz="2000">
                <a:solidFill>
                  <a:schemeClr val="bg1"/>
                </a:solidFill>
              </a:rPr>
              <a:t>，当高于</a:t>
            </a:r>
            <a:r>
              <a:rPr lang="en-US" altLang="zh-CN" sz="2000">
                <a:solidFill>
                  <a:schemeClr val="bg1"/>
                </a:solidFill>
              </a:rPr>
              <a:t>33</a:t>
            </a:r>
            <a:r>
              <a:rPr lang="zh-CN" altLang="en-US" sz="2000">
                <a:solidFill>
                  <a:schemeClr val="bg1"/>
                </a:solidFill>
              </a:rPr>
              <a:t>℃，或低于</a:t>
            </a:r>
            <a:r>
              <a:rPr lang="en-US" altLang="zh-CN" sz="2000">
                <a:solidFill>
                  <a:schemeClr val="bg1"/>
                </a:solidFill>
              </a:rPr>
              <a:t>22</a:t>
            </a:r>
            <a:r>
              <a:rPr lang="zh-CN" altLang="en-US" sz="2000">
                <a:solidFill>
                  <a:schemeClr val="bg1"/>
                </a:solidFill>
              </a:rPr>
              <a:t>℃时，不产卵。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000">
                <a:solidFill>
                  <a:schemeClr val="bg1"/>
                </a:solidFill>
              </a:rPr>
              <a:t>3. </a:t>
            </a:r>
            <a:r>
              <a:rPr lang="zh-CN" altLang="en-US" sz="2000">
                <a:solidFill>
                  <a:schemeClr val="bg1"/>
                </a:solidFill>
              </a:rPr>
              <a:t>树种和品种对桃小产卵的影响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树种：梨、海棠、苹果、桃树</a:t>
            </a:r>
            <a:endParaRPr lang="en-US" altLang="zh-CN" sz="2000">
              <a:solidFill>
                <a:schemeClr val="bg1"/>
              </a:solidFill>
            </a:endParaRPr>
          </a:p>
          <a:p>
            <a:pPr eaLnBrk="1" hangingPunct="1">
              <a:lnSpc>
                <a:spcPts val="28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品种：金帅、秋花皮、红香蕉、红富士</a:t>
            </a:r>
            <a:endParaRPr lang="en-US" altLang="zh-CN" sz="2000">
              <a:solidFill>
                <a:schemeClr val="bg1"/>
              </a:solidFill>
            </a:endParaRPr>
          </a:p>
          <a:p>
            <a:pPr eaLnBrk="1" hangingPunct="1">
              <a:lnSpc>
                <a:spcPts val="28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第二代桃小卵多产在晚熟品种上，如苹果在国光、富士等。</a:t>
            </a:r>
          </a:p>
          <a:p>
            <a:pPr eaLnBrk="1" hangingPunct="1">
              <a:lnSpc>
                <a:spcPts val="28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桃小的发生量也与田间的野生寄主有关。</a:t>
            </a:r>
          </a:p>
        </p:txBody>
      </p:sp>
      <p:sp>
        <p:nvSpPr>
          <p:cNvPr id="13315" name="PB12"/>
          <p:cNvSpPr/>
          <p:nvPr/>
        </p:nvSpPr>
        <p:spPr>
          <a:xfrm>
            <a:off x="0" y="6839712"/>
            <a:ext cx="33250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3316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DB27927-6C8D-85AA-647F-78A5FBA6C2A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8313" y="404813"/>
            <a:ext cx="6961187" cy="685800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（五）桃小食心虫的防治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16178EC-B50D-454C-5FB1-92B8B7856DB4}"/>
              </a:ext>
            </a:extLst>
          </p:cNvPr>
          <p:cNvSpPr txBox="1">
            <a:spLocks noRot="1" noChangeArrowheads="1"/>
          </p:cNvSpPr>
          <p:nvPr/>
        </p:nvSpPr>
        <p:spPr bwMode="auto">
          <a:xfrm>
            <a:off x="304800" y="1371600"/>
            <a:ext cx="8353425" cy="53863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桃小地下越冬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——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    </a:t>
            </a: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地面化蛹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——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            </a:t>
            </a: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果面产卵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——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            </a:t>
            </a: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果内为害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——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     </a:t>
            </a: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脱果落地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——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 </a:t>
            </a: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入土越冬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—— 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2800">
                <a:solidFill>
                  <a:schemeClr val="bg1"/>
                </a:solidFill>
                <a:latin typeface="Calibri" panose="020f0502020204030204" pitchFamily="34" charset="0"/>
              </a:rPr>
              <a:t>策略：</a:t>
            </a: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1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2</a:t>
            </a:r>
          </a:p>
          <a:p>
            <a:pPr eaLnBrk="1" hangingPunct="1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>
                <a:solidFill>
                  <a:schemeClr val="bg1"/>
                </a:solidFill>
                <a:latin typeface="Calibri" panose="020f0502020204030204" pitchFamily="34" charset="0"/>
              </a:rPr>
              <a:t>      3…………</a:t>
            </a:r>
          </a:p>
        </p:txBody>
      </p:sp>
      <p:sp>
        <p:nvSpPr>
          <p:cNvPr id="14339" name="PB13"/>
          <p:cNvSpPr/>
          <p:nvPr/>
        </p:nvSpPr>
        <p:spPr>
          <a:xfrm>
            <a:off x="0" y="6839712"/>
            <a:ext cx="360218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4340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内容占位符 2">
            <a:extLst>
              <a:ext uri="{FF2B5EF4-FFF2-40B4-BE49-F238E27FC236}">
                <a16:creationId xmlns:a16="http://schemas.microsoft.com/office/drawing/2014/main" id="{0074161D-BFCD-BD27-3397-6E9E466CA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428625"/>
            <a:ext cx="8358188" cy="5929313"/>
          </a:xfrm>
        </p:spPr>
        <p:txBody>
          <a:bodyPr/>
          <a:lstStyle/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1. </a:t>
            </a:r>
            <a:r>
              <a:rPr lang="zh-CN" altLang="en-US" sz="2200">
                <a:solidFill>
                  <a:schemeClr val="bg1"/>
                </a:solidFill>
              </a:rPr>
              <a:t>农业防治法：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）新建果园合理规划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）及时摘除“流眼泪”、“猴头果”等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2. </a:t>
            </a:r>
            <a:r>
              <a:rPr lang="zh-CN" altLang="en-US" sz="2200">
                <a:solidFill>
                  <a:schemeClr val="bg1"/>
                </a:solidFill>
              </a:rPr>
              <a:t>物理防治法：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）隔断：</a:t>
            </a:r>
            <a:r>
              <a:rPr lang="en-US" altLang="zh-CN" sz="2200">
                <a:solidFill>
                  <a:schemeClr val="bg1"/>
                </a:solidFill>
              </a:rPr>
              <a:t>5</a:t>
            </a:r>
            <a:r>
              <a:rPr lang="zh-CN" altLang="en-US" sz="2200">
                <a:solidFill>
                  <a:schemeClr val="bg1"/>
                </a:solidFill>
              </a:rPr>
              <a:t>月份，亩用</a:t>
            </a:r>
            <a:r>
              <a:rPr lang="en-US" altLang="zh-CN" sz="2200">
                <a:solidFill>
                  <a:schemeClr val="bg1"/>
                </a:solidFill>
              </a:rPr>
              <a:t>40%</a:t>
            </a:r>
            <a:r>
              <a:rPr lang="zh-CN" altLang="en-US" sz="2200">
                <a:solidFill>
                  <a:schemeClr val="bg1"/>
                </a:solidFill>
              </a:rPr>
              <a:t>乙莠水剂</a:t>
            </a:r>
            <a:r>
              <a:rPr lang="en-US" altLang="zh-CN" sz="2200">
                <a:solidFill>
                  <a:schemeClr val="bg1"/>
                </a:solidFill>
              </a:rPr>
              <a:t>250ml</a:t>
            </a:r>
            <a:r>
              <a:rPr lang="zh-CN" altLang="en-US" sz="2200">
                <a:solidFill>
                  <a:schemeClr val="bg1"/>
                </a:solidFill>
              </a:rPr>
              <a:t>喷洒树盘，覆盖地膜，封闭桃小于地下，从而切断地下与树上的联系。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）诱杀：成虫发生期，田间悬挂桃小性诱芯或频振式杀虫灯，诱杀成虫。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3</a:t>
            </a:r>
            <a:r>
              <a:rPr lang="zh-CN" altLang="en-US" sz="2200">
                <a:solidFill>
                  <a:schemeClr val="bg1"/>
                </a:solidFill>
              </a:rPr>
              <a:t>）套袋：</a:t>
            </a:r>
            <a:r>
              <a:rPr lang="en-US" altLang="zh-CN" sz="2200">
                <a:solidFill>
                  <a:schemeClr val="bg1"/>
                </a:solidFill>
              </a:rPr>
              <a:t>6</a:t>
            </a:r>
            <a:r>
              <a:rPr lang="zh-CN" altLang="en-US" sz="2200">
                <a:solidFill>
                  <a:schemeClr val="bg1"/>
                </a:solidFill>
              </a:rPr>
              <a:t>月份未产卵前，全园实施果实套袋是目前最有效的防治方法。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3. </a:t>
            </a:r>
            <a:r>
              <a:rPr lang="zh-CN" altLang="en-US" sz="2200">
                <a:solidFill>
                  <a:schemeClr val="bg1"/>
                </a:solidFill>
              </a:rPr>
              <a:t>生物防治法：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</a:t>
            </a:r>
            <a:r>
              <a:rPr lang="en-US" altLang="zh-CN" sz="2200">
                <a:solidFill>
                  <a:schemeClr val="bg1"/>
                </a:solidFill>
              </a:rPr>
              <a:t>5</a:t>
            </a:r>
            <a:r>
              <a:rPr lang="zh-CN" altLang="en-US" sz="2200">
                <a:solidFill>
                  <a:schemeClr val="bg1"/>
                </a:solidFill>
              </a:rPr>
              <a:t>月份用</a:t>
            </a:r>
            <a:r>
              <a:rPr lang="en-US" altLang="zh-CN" sz="2200">
                <a:solidFill>
                  <a:schemeClr val="bg1"/>
                </a:solidFill>
              </a:rPr>
              <a:t>Bt</a:t>
            </a:r>
            <a:r>
              <a:rPr lang="zh-CN" altLang="en-US" sz="2200">
                <a:solidFill>
                  <a:schemeClr val="bg1"/>
                </a:solidFill>
              </a:rPr>
              <a:t>乳剂</a:t>
            </a:r>
            <a:r>
              <a:rPr lang="en-US" altLang="zh-CN" sz="2200">
                <a:solidFill>
                  <a:schemeClr val="bg1"/>
                </a:solidFill>
              </a:rPr>
              <a:t>500ml</a:t>
            </a:r>
            <a:r>
              <a:rPr lang="zh-CN" altLang="en-US" sz="2200">
                <a:solidFill>
                  <a:schemeClr val="bg1"/>
                </a:solidFill>
              </a:rPr>
              <a:t>喷洒杀灭幼虫于出蛰前。</a:t>
            </a:r>
          </a:p>
          <a:p>
            <a:pPr ea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）使用斯氏线虫消灭越冬幼虫。</a:t>
            </a:r>
          </a:p>
        </p:txBody>
      </p:sp>
      <p:sp>
        <p:nvSpPr>
          <p:cNvPr id="15363" name="PB14"/>
          <p:cNvSpPr/>
          <p:nvPr/>
        </p:nvSpPr>
        <p:spPr>
          <a:xfrm>
            <a:off x="0" y="6839712"/>
            <a:ext cx="38792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5364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内容占位符 2">
            <a:extLst>
              <a:ext uri="{FF2B5EF4-FFF2-40B4-BE49-F238E27FC236}">
                <a16:creationId xmlns:a16="http://schemas.microsoft.com/office/drawing/2014/main" id="{1E3F5553-6887-8869-00E0-2107CC8F4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285750"/>
            <a:ext cx="8286750" cy="6286500"/>
          </a:xfrm>
        </p:spPr>
        <p:txBody>
          <a:bodyPr/>
          <a:lstStyle/>
          <a:p>
            <a:pPr eaLnBrk="1" hangingPunct="1">
              <a:lnSpc>
                <a:spcPts val="26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4. </a:t>
            </a:r>
            <a:r>
              <a:rPr lang="zh-CN" altLang="en-US" sz="2200">
                <a:solidFill>
                  <a:schemeClr val="bg1"/>
                </a:solidFill>
              </a:rPr>
              <a:t>化学防治法：</a:t>
            </a:r>
          </a:p>
          <a:p>
            <a:pPr eaLnBrk="1" hangingPunct="1">
              <a:lnSpc>
                <a:spcPts val="26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）幼虫出土期：</a:t>
            </a:r>
            <a:r>
              <a:rPr lang="en-US" altLang="zh-CN" sz="2000">
                <a:solidFill>
                  <a:schemeClr val="bg1"/>
                </a:solidFill>
              </a:rPr>
              <a:t>6</a:t>
            </a:r>
            <a:r>
              <a:rPr lang="zh-CN" altLang="en-US" sz="2000">
                <a:solidFill>
                  <a:schemeClr val="bg1"/>
                </a:solidFill>
              </a:rPr>
              <a:t>月份桃小食心虫出蜇期，雨后亩用</a:t>
            </a:r>
            <a:r>
              <a:rPr lang="en-US" altLang="zh-CN" sz="2000">
                <a:solidFill>
                  <a:schemeClr val="bg1"/>
                </a:solidFill>
              </a:rPr>
              <a:t>50%</a:t>
            </a:r>
            <a:r>
              <a:rPr lang="zh-CN" altLang="en-US" sz="2000">
                <a:solidFill>
                  <a:schemeClr val="bg1"/>
                </a:solidFill>
              </a:rPr>
              <a:t>辛硫磷乳油</a:t>
            </a:r>
            <a:r>
              <a:rPr lang="en-US" altLang="zh-CN" sz="2000">
                <a:solidFill>
                  <a:schemeClr val="bg1"/>
                </a:solidFill>
              </a:rPr>
              <a:t>500</a:t>
            </a:r>
            <a:r>
              <a:rPr lang="zh-CN" altLang="en-US" sz="2000">
                <a:solidFill>
                  <a:schemeClr val="bg1"/>
                </a:solidFill>
              </a:rPr>
              <a:t>毫升，兑水</a:t>
            </a:r>
            <a:r>
              <a:rPr lang="en-US" altLang="zh-CN" sz="2000">
                <a:solidFill>
                  <a:schemeClr val="bg1"/>
                </a:solidFill>
              </a:rPr>
              <a:t>100 Kg</a:t>
            </a:r>
            <a:r>
              <a:rPr lang="zh-CN" altLang="en-US" sz="2000">
                <a:solidFill>
                  <a:schemeClr val="bg1"/>
                </a:solidFill>
              </a:rPr>
              <a:t>喷洒树盘杀灭出蜇幼虫。</a:t>
            </a:r>
          </a:p>
          <a:p>
            <a:pPr eaLnBrk="1" hangingPunct="1">
              <a:lnSpc>
                <a:spcPts val="26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）树上化学防治法：</a:t>
            </a:r>
            <a:endParaRPr lang="en-US" altLang="zh-CN" sz="2200">
              <a:solidFill>
                <a:schemeClr val="bg1"/>
              </a:solidFill>
            </a:endParaRPr>
          </a:p>
          <a:p>
            <a:pPr>
              <a:lnSpc>
                <a:spcPts val="2600"/>
              </a:lnSpc>
              <a:spcBef>
                <a:spcPts val="600"/>
              </a:spcBef>
            </a:pPr>
            <a:r>
              <a:rPr lang="en-US" altLang="zh-CN" sz="2000">
                <a:solidFill>
                  <a:schemeClr val="bg1"/>
                </a:solidFill>
              </a:rPr>
              <a:t>6</a:t>
            </a:r>
            <a:r>
              <a:rPr lang="zh-CN" altLang="en-US" sz="2000">
                <a:solidFill>
                  <a:schemeClr val="bg1"/>
                </a:solidFill>
              </a:rPr>
              <a:t>月下旬至</a:t>
            </a:r>
            <a:r>
              <a:rPr lang="en-US" altLang="zh-CN" sz="2000">
                <a:solidFill>
                  <a:schemeClr val="bg1"/>
                </a:solidFill>
              </a:rPr>
              <a:t>7</a:t>
            </a:r>
            <a:r>
              <a:rPr lang="zh-CN" altLang="en-US" sz="2000">
                <a:solidFill>
                  <a:schemeClr val="bg1"/>
                </a:solidFill>
              </a:rPr>
              <a:t>月上中旬是一代桃小树上防治的关键时期；</a:t>
            </a:r>
            <a:endParaRPr lang="en-US" altLang="zh-CN" sz="2000">
              <a:solidFill>
                <a:schemeClr val="bg1"/>
              </a:solidFill>
            </a:endParaRPr>
          </a:p>
          <a:p>
            <a:pPr>
              <a:lnSpc>
                <a:spcPts val="2600"/>
              </a:lnSpc>
              <a:spcBef>
                <a:spcPts val="600"/>
              </a:spcBef>
            </a:pPr>
            <a:r>
              <a:rPr lang="en-US" altLang="zh-CN" sz="2000">
                <a:solidFill>
                  <a:schemeClr val="bg1"/>
                </a:solidFill>
              </a:rPr>
              <a:t>8</a:t>
            </a:r>
            <a:r>
              <a:rPr lang="zh-CN" altLang="en-US" sz="2000">
                <a:solidFill>
                  <a:schemeClr val="bg1"/>
                </a:solidFill>
              </a:rPr>
              <a:t>月中下旬至</a:t>
            </a:r>
            <a:r>
              <a:rPr lang="en-US" altLang="zh-CN" sz="2000">
                <a:solidFill>
                  <a:schemeClr val="bg1"/>
                </a:solidFill>
              </a:rPr>
              <a:t>9</a:t>
            </a:r>
            <a:r>
              <a:rPr lang="zh-CN" altLang="en-US" sz="2000">
                <a:solidFill>
                  <a:schemeClr val="bg1"/>
                </a:solidFill>
              </a:rPr>
              <a:t>月上旬是二代桃小防治的关键时期。</a:t>
            </a:r>
            <a:endParaRPr lang="en-US" altLang="zh-CN" sz="2000">
              <a:solidFill>
                <a:schemeClr val="bg1"/>
              </a:solidFill>
            </a:endParaRPr>
          </a:p>
          <a:p>
            <a:pPr>
              <a:lnSpc>
                <a:spcPts val="26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每代防治的关键时期用药两次，全年用药四次。</a:t>
            </a:r>
            <a:endParaRPr lang="en-US" altLang="zh-CN" sz="2000">
              <a:solidFill>
                <a:schemeClr val="bg1"/>
              </a:solidFill>
            </a:endParaRPr>
          </a:p>
          <a:p>
            <a:pPr>
              <a:lnSpc>
                <a:spcPts val="2600"/>
              </a:lnSpc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当田间累计卵果率达到</a:t>
            </a:r>
            <a:r>
              <a:rPr lang="en-US" altLang="zh-CN" sz="2000">
                <a:solidFill>
                  <a:schemeClr val="bg1"/>
                </a:solidFill>
              </a:rPr>
              <a:t>2</a:t>
            </a:r>
            <a:r>
              <a:rPr lang="zh-CN" altLang="en-US" sz="2000">
                <a:solidFill>
                  <a:schemeClr val="bg1"/>
                </a:solidFill>
              </a:rPr>
              <a:t>％的防治指标时，选用</a:t>
            </a:r>
            <a:r>
              <a:rPr lang="en-US" altLang="zh-CN" sz="2000">
                <a:solidFill>
                  <a:schemeClr val="bg1"/>
                </a:solidFill>
              </a:rPr>
              <a:t>35%</a:t>
            </a:r>
            <a:r>
              <a:rPr lang="zh-CN" altLang="en-US" sz="2000">
                <a:solidFill>
                  <a:schemeClr val="bg1"/>
                </a:solidFill>
              </a:rPr>
              <a:t>奥得腾（氯虫苯甲酰胺）水分散粒剂</a:t>
            </a:r>
            <a:r>
              <a:rPr lang="en-US" altLang="zh-CN" sz="2000">
                <a:solidFill>
                  <a:schemeClr val="bg1"/>
                </a:solidFill>
              </a:rPr>
              <a:t>12500</a:t>
            </a:r>
            <a:r>
              <a:rPr lang="zh-CN" altLang="en-US" sz="2000">
                <a:solidFill>
                  <a:schemeClr val="bg1"/>
                </a:solidFill>
              </a:rPr>
              <a:t>倍、</a:t>
            </a:r>
            <a:r>
              <a:rPr lang="en-US" altLang="zh-CN" sz="2000">
                <a:solidFill>
                  <a:schemeClr val="bg1"/>
                </a:solidFill>
              </a:rPr>
              <a:t>90%</a:t>
            </a:r>
            <a:r>
              <a:rPr lang="zh-CN" altLang="en-US" sz="2000">
                <a:solidFill>
                  <a:schemeClr val="bg1"/>
                </a:solidFill>
              </a:rPr>
              <a:t>万灵（灭多威）可溶性粉剂</a:t>
            </a:r>
            <a:r>
              <a:rPr lang="en-US" altLang="zh-CN" sz="2000">
                <a:solidFill>
                  <a:schemeClr val="bg1"/>
                </a:solidFill>
              </a:rPr>
              <a:t>3000</a:t>
            </a:r>
            <a:r>
              <a:rPr lang="zh-CN" altLang="en-US" sz="2000">
                <a:solidFill>
                  <a:schemeClr val="bg1"/>
                </a:solidFill>
              </a:rPr>
              <a:t>倍、</a:t>
            </a:r>
            <a:r>
              <a:rPr lang="en-US" altLang="zh-CN" sz="2000">
                <a:solidFill>
                  <a:schemeClr val="bg1"/>
                </a:solidFill>
              </a:rPr>
              <a:t>48</a:t>
            </a:r>
            <a:r>
              <a:rPr lang="zh-CN" altLang="en-US" sz="2000">
                <a:solidFill>
                  <a:schemeClr val="bg1"/>
                </a:solidFill>
              </a:rPr>
              <a:t>％毒死蜱乳油</a:t>
            </a:r>
            <a:r>
              <a:rPr lang="en-US" altLang="zh-CN" sz="2000">
                <a:solidFill>
                  <a:schemeClr val="bg1"/>
                </a:solidFill>
              </a:rPr>
              <a:t>1500</a:t>
            </a:r>
            <a:r>
              <a:rPr lang="zh-CN" altLang="en-US" sz="2000">
                <a:solidFill>
                  <a:schemeClr val="bg1"/>
                </a:solidFill>
              </a:rPr>
              <a:t>倍等轮换交替喷洒杀灭第一代；</a:t>
            </a:r>
            <a:r>
              <a:rPr lang="en-US" altLang="zh-CN" sz="2000">
                <a:solidFill>
                  <a:schemeClr val="bg1"/>
                </a:solidFill>
              </a:rPr>
              <a:t>20</a:t>
            </a:r>
            <a:r>
              <a:rPr lang="zh-CN" altLang="en-US" sz="2000">
                <a:solidFill>
                  <a:schemeClr val="bg1"/>
                </a:solidFill>
              </a:rPr>
              <a:t>％灭扫利（甲氰菊酯）乳油</a:t>
            </a:r>
            <a:r>
              <a:rPr lang="en-US" altLang="zh-CN" sz="2000">
                <a:solidFill>
                  <a:schemeClr val="bg1"/>
                </a:solidFill>
              </a:rPr>
              <a:t>1500</a:t>
            </a:r>
            <a:r>
              <a:rPr lang="zh-CN" altLang="en-US" sz="2000">
                <a:solidFill>
                  <a:schemeClr val="bg1"/>
                </a:solidFill>
              </a:rPr>
              <a:t>倍、</a:t>
            </a:r>
            <a:r>
              <a:rPr lang="en-US" altLang="zh-CN" sz="2000">
                <a:solidFill>
                  <a:schemeClr val="bg1"/>
                </a:solidFill>
              </a:rPr>
              <a:t>52.25%</a:t>
            </a:r>
            <a:r>
              <a:rPr lang="zh-CN" altLang="en-US" sz="2000">
                <a:solidFill>
                  <a:schemeClr val="bg1"/>
                </a:solidFill>
              </a:rPr>
              <a:t>农地乐（氯氰</a:t>
            </a:r>
            <a:r>
              <a:rPr lang="en-US" altLang="zh-CN" sz="2000">
                <a:solidFill>
                  <a:schemeClr val="bg1"/>
                </a:solidFill>
              </a:rPr>
              <a:t>·</a:t>
            </a:r>
            <a:r>
              <a:rPr lang="zh-CN" altLang="en-US" sz="2000">
                <a:solidFill>
                  <a:schemeClr val="bg1"/>
                </a:solidFill>
              </a:rPr>
              <a:t>毒死蜱）乳油</a:t>
            </a:r>
            <a:r>
              <a:rPr lang="en-US" altLang="zh-CN" sz="2000">
                <a:solidFill>
                  <a:schemeClr val="bg1"/>
                </a:solidFill>
              </a:rPr>
              <a:t>1500</a:t>
            </a:r>
            <a:r>
              <a:rPr lang="zh-CN" altLang="en-US" sz="2000">
                <a:solidFill>
                  <a:schemeClr val="bg1"/>
                </a:solidFill>
              </a:rPr>
              <a:t>倍、</a:t>
            </a:r>
            <a:r>
              <a:rPr lang="en-US" altLang="zh-CN" sz="2000">
                <a:solidFill>
                  <a:schemeClr val="bg1"/>
                </a:solidFill>
              </a:rPr>
              <a:t>2.5%</a:t>
            </a:r>
            <a:r>
              <a:rPr lang="zh-CN" altLang="en-US" sz="2000">
                <a:solidFill>
                  <a:schemeClr val="bg1"/>
                </a:solidFill>
              </a:rPr>
              <a:t>功夫（高效氯氟氰菊酯）乳油</a:t>
            </a:r>
            <a:r>
              <a:rPr lang="en-US" altLang="zh-CN" sz="2000">
                <a:solidFill>
                  <a:schemeClr val="bg1"/>
                </a:solidFill>
              </a:rPr>
              <a:t>2000</a:t>
            </a:r>
            <a:r>
              <a:rPr lang="zh-CN" altLang="en-US" sz="2000">
                <a:solidFill>
                  <a:schemeClr val="bg1"/>
                </a:solidFill>
              </a:rPr>
              <a:t>倍、</a:t>
            </a:r>
            <a:r>
              <a:rPr lang="en-US" altLang="zh-CN" sz="2000">
                <a:solidFill>
                  <a:schemeClr val="bg1"/>
                </a:solidFill>
              </a:rPr>
              <a:t>4.5%</a:t>
            </a:r>
            <a:r>
              <a:rPr lang="zh-CN" altLang="en-US" sz="2000">
                <a:solidFill>
                  <a:schemeClr val="bg1"/>
                </a:solidFill>
              </a:rPr>
              <a:t>高效氯氰菊酯乳油</a:t>
            </a:r>
            <a:r>
              <a:rPr lang="en-US" altLang="zh-CN" sz="2000">
                <a:solidFill>
                  <a:schemeClr val="bg1"/>
                </a:solidFill>
              </a:rPr>
              <a:t>1500</a:t>
            </a:r>
            <a:r>
              <a:rPr lang="zh-CN" altLang="en-US" sz="2000">
                <a:solidFill>
                  <a:schemeClr val="bg1"/>
                </a:solidFill>
              </a:rPr>
              <a:t>倍等轮换交替喷洒杀第二代。</a:t>
            </a:r>
            <a:endParaRPr lang="en-US" altLang="zh-CN" sz="2000">
              <a:solidFill>
                <a:schemeClr val="bg1"/>
              </a:solidFill>
            </a:endParaRPr>
          </a:p>
          <a:p>
            <a:pPr>
              <a:lnSpc>
                <a:spcPts val="26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200">
                <a:solidFill>
                  <a:schemeClr val="bg1"/>
                </a:solidFill>
              </a:rPr>
              <a:t>5. </a:t>
            </a:r>
            <a:r>
              <a:rPr lang="zh-CN" altLang="en-US" sz="2200">
                <a:solidFill>
                  <a:schemeClr val="bg1"/>
                </a:solidFill>
              </a:rPr>
              <a:t>其它防治法： </a:t>
            </a:r>
          </a:p>
          <a:p>
            <a:pPr>
              <a:lnSpc>
                <a:spcPts val="26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1</a:t>
            </a:r>
            <a:r>
              <a:rPr lang="zh-CN" altLang="en-US" sz="2200">
                <a:solidFill>
                  <a:schemeClr val="bg1"/>
                </a:solidFill>
              </a:rPr>
              <a:t>）加强枣树、梨树等果树，甚至堆果场等桃小食心虫的防治。</a:t>
            </a:r>
          </a:p>
          <a:p>
            <a:pPr>
              <a:lnSpc>
                <a:spcPts val="2600"/>
              </a:lnSpc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200">
                <a:solidFill>
                  <a:schemeClr val="bg1"/>
                </a:solidFill>
              </a:rPr>
              <a:t>（</a:t>
            </a:r>
            <a:r>
              <a:rPr lang="en-US" altLang="zh-CN" sz="2200">
                <a:solidFill>
                  <a:schemeClr val="bg1"/>
                </a:solidFill>
              </a:rPr>
              <a:t>2</a:t>
            </a:r>
            <a:r>
              <a:rPr lang="zh-CN" altLang="en-US" sz="2200">
                <a:solidFill>
                  <a:schemeClr val="bg1"/>
                </a:solidFill>
              </a:rPr>
              <a:t>）对出口基地果园，应加强植物检疫，采用晚采收、早入库、年后上市的策略以降低检疫风险。</a:t>
            </a:r>
          </a:p>
        </p:txBody>
      </p:sp>
      <p:sp>
        <p:nvSpPr>
          <p:cNvPr id="16387" name="PB15"/>
          <p:cNvSpPr/>
          <p:nvPr/>
        </p:nvSpPr>
        <p:spPr>
          <a:xfrm>
            <a:off x="0" y="6839712"/>
            <a:ext cx="41563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6388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">
            <a:extLst>
              <a:ext uri="{FF2B5EF4-FFF2-40B4-BE49-F238E27FC236}">
                <a16:creationId xmlns:a16="http://schemas.microsoft.com/office/drawing/2014/main" id="{962DB6A6-2A63-95A8-A830-2DF71CBB8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917575"/>
          </a:xfrm>
        </p:spPr>
        <p:txBody>
          <a:bodyPr/>
          <a:lstStyle/>
          <a:p>
            <a:r>
              <a:rPr lang="zh-CN" altLang="en-US" sz="32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二、梨小食心虫 </a:t>
            </a:r>
            <a:r>
              <a:rPr lang="en-US" altLang="zh-CN" sz="3200" b="1" i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Grapholitha molesta</a:t>
            </a:r>
            <a:endParaRPr lang="zh-CN" altLang="en-US" sz="3200" b="1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411" name="内容占位符 2">
            <a:extLst>
              <a:ext uri="{FF2B5EF4-FFF2-40B4-BE49-F238E27FC236}">
                <a16:creationId xmlns:a16="http://schemas.microsoft.com/office/drawing/2014/main" id="{E397AB5F-0BCB-1792-A9FF-8A3B9C931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1285875"/>
            <a:ext cx="8429625" cy="5072063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梨小，又称东方果蛀蛾，属鳞翅目小卷叶蛾科小食心虫属。桃折心虫。</a:t>
            </a:r>
            <a:endParaRPr lang="en-US" altLang="zh-CN" sz="2000">
              <a:solidFill>
                <a:schemeClr val="bg1"/>
              </a:solidFill>
            </a:endParaRPr>
          </a:p>
          <a:p>
            <a:pPr>
              <a:spcBef>
                <a:spcPts val="600"/>
              </a:spcBef>
            </a:pPr>
            <a:endParaRPr lang="zh-CN" altLang="en-US" sz="2000">
              <a:solidFill>
                <a:schemeClr val="bg1"/>
              </a:solidFill>
            </a:endParaRPr>
          </a:p>
          <a:p>
            <a:pPr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FFFF00"/>
                </a:solidFill>
              </a:rPr>
              <a:t>（一）分布与为害</a:t>
            </a:r>
          </a:p>
          <a:p>
            <a:pPr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000">
                <a:solidFill>
                  <a:schemeClr val="bg1"/>
                </a:solidFill>
              </a:rPr>
              <a:t>1. </a:t>
            </a:r>
            <a:r>
              <a:rPr lang="zh-CN" altLang="en-US" sz="2000">
                <a:solidFill>
                  <a:schemeClr val="bg1"/>
                </a:solidFill>
              </a:rPr>
              <a:t>分布：</a:t>
            </a:r>
          </a:p>
          <a:p>
            <a:pPr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国内除西藏未见报道外，全国各地均有分布，其中以东北区、华北区和华中区发生量大，受害重。</a:t>
            </a:r>
          </a:p>
          <a:p>
            <a:pPr>
              <a:spcBef>
                <a:spcPts val="600"/>
              </a:spcBef>
              <a:buFont typeface="Arial" pitchFamily="34" charset="0"/>
              <a:buNone/>
            </a:pPr>
            <a:r>
              <a:rPr lang="en-US" altLang="zh-CN" sz="2000">
                <a:solidFill>
                  <a:schemeClr val="bg1"/>
                </a:solidFill>
              </a:rPr>
              <a:t>2. </a:t>
            </a:r>
            <a:r>
              <a:rPr lang="zh-CN" altLang="en-US" sz="2000">
                <a:solidFill>
                  <a:schemeClr val="bg1"/>
                </a:solidFill>
              </a:rPr>
              <a:t>为害：</a:t>
            </a:r>
          </a:p>
          <a:p>
            <a:pPr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寄主植物：有苹果、梨、桃、杏、李、山楂以及野生寄主。</a:t>
            </a:r>
          </a:p>
          <a:p>
            <a:pPr>
              <a:spcBef>
                <a:spcPts val="600"/>
              </a:spcBef>
            </a:pPr>
            <a:r>
              <a:rPr lang="zh-CN" altLang="en-US" sz="2000">
                <a:solidFill>
                  <a:schemeClr val="bg1"/>
                </a:solidFill>
              </a:rPr>
              <a:t>为害特征：除为害果实外，还为害新梢。</a:t>
            </a:r>
          </a:p>
          <a:p>
            <a:pPr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000">
                <a:solidFill>
                  <a:schemeClr val="bg1"/>
                </a:solidFill>
              </a:rPr>
              <a:t>（</a:t>
            </a:r>
            <a:r>
              <a:rPr lang="en-US" altLang="zh-CN" sz="2000">
                <a:solidFill>
                  <a:schemeClr val="bg1"/>
                </a:solidFill>
              </a:rPr>
              <a:t>1</a:t>
            </a:r>
            <a:r>
              <a:rPr lang="zh-CN" altLang="en-US" sz="2000">
                <a:solidFill>
                  <a:schemeClr val="bg1"/>
                </a:solidFill>
              </a:rPr>
              <a:t>）果实常由萼洼处蛀入，蛀果孔小，蛀入后直达果心，脱果孔大。与桃小不同，梨小不在果实内穿食。在梨上由于脱果孔易腐烂而形成一圆形疤痕，“黑膏药”。</a:t>
            </a:r>
          </a:p>
          <a:p>
            <a:pPr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000">
                <a:solidFill>
                  <a:schemeClr val="bg1"/>
                </a:solidFill>
              </a:rPr>
              <a:t>（</a:t>
            </a:r>
            <a:r>
              <a:rPr lang="en-US" altLang="zh-CN" sz="2000">
                <a:solidFill>
                  <a:schemeClr val="bg1"/>
                </a:solidFill>
              </a:rPr>
              <a:t>2</a:t>
            </a:r>
            <a:r>
              <a:rPr lang="zh-CN" altLang="en-US" sz="2000">
                <a:solidFill>
                  <a:schemeClr val="bg1"/>
                </a:solidFill>
              </a:rPr>
              <a:t>）在桃树上先为害新梢，由新梢叶梗基部蛀入，一直蛀到木质部，并在木质部内取食。当新梢木质化后，再转移到另一新梢为害。</a:t>
            </a:r>
          </a:p>
        </p:txBody>
      </p:sp>
      <p:sp>
        <p:nvSpPr>
          <p:cNvPr id="17412" name="PB16"/>
          <p:cNvSpPr/>
          <p:nvPr/>
        </p:nvSpPr>
        <p:spPr>
          <a:xfrm>
            <a:off x="0" y="6839712"/>
            <a:ext cx="443345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7413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《食心虫类》PPT课件全文共33页，当前为第16页。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https://d.book118.com/477130143023006044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宋体</vt:lpstr>
      <vt:lpstr>Gulim</vt:lpstr>
      <vt:lpstr>Wingdings</vt:lpstr>
      <vt:lpstr>Times New Roman</vt:lpstr>
      <vt:lpstr>Office Theme</vt:lpstr>
      <vt:lpstr>果树种类</vt:lpstr>
      <vt:lpstr>果树害虫</vt:lpstr>
      <vt:lpstr>第一节   果树食心虫类</vt:lpstr>
      <vt:lpstr>一、桃小食心虫 Carposina nipponensis ＝ Carposina sasakii </vt:lpstr>
      <vt:lpstr>PowerPoint Presentation</vt:lpstr>
      <vt:lpstr>（三）发生规律和生物学特性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（五）桃小食心虫的防治</vt:lpstr>
      <vt:lpstr>PowerPoint Presentation</vt:lpstr>
      <vt:lpstr>PowerPoint Presentation</vt:lpstr>
      <vt:lpstr>二、梨小食心虫 Grapholitha molesta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2024-09-18T08:09:30.034</cp:lastPrinted>
  <dcterms:created xsi:type="dcterms:W3CDTF">2024-09-18T00:09:30Z</dcterms:created>
  <dcterms:modified xsi:type="dcterms:W3CDTF">2024-09-18T00:09:31Z</dcterms:modified>
</cp:coreProperties>
</file>