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8CCAE0A-6682-4D10-8A9A-CDCF94A086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08E63E-B698-4A27-B7B2-CF3C4CF996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C7B03DA-D05C-433F-ABCD-504D6F814C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EBEA8EE-51DC-4B7C-8313-685A214CB8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5D2F6BC-BD2E-4603-85E5-D4F2C997FAF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CF4F716-FD32-42DE-8607-0D79A1F3C26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D73C99A-8F6D-496E-9005-A72013683A7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85BF6B-23D7-4BB0-8A1A-FDB2BCFFFC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A041F5-8A1D-45DB-AE2F-DFEB663A41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13FD60-6D85-4577-90A9-95F7528134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066F04-08E3-4224-A8EC-EADFD34E28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7131014154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443552" y="5298017"/>
            <a:ext cx="309880" cy="4603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311557" y="3754267"/>
            <a:ext cx="9379662" cy="0"/>
          </a:xfrm>
          <a:prstGeom prst="line">
            <a:avLst/>
          </a:prstGeom>
          <a:ln w="28575">
            <a:solidFill>
              <a:srgbClr val="FFFFFF">
                <a:alpha val="100000"/>
              </a:srgbClr>
            </a:solidFill>
            <a:prstDash val="solid"/>
            <a:headEnd type="none"/>
            <a:tailEnd type="none"/>
          </a:ln>
        </p:spPr>
      </p:cxnSp>
      <p:sp>
        <p:nvSpPr>
          <p:cNvPr id="4" name="AutoShape 4"/>
          <p:cNvSpPr/>
          <p:nvPr/>
        </p:nvSpPr>
        <p:spPr>
          <a:xfrm>
            <a:off x="1311557" y="1950146"/>
            <a:ext cx="9400476" cy="1714909"/>
          </a:xfrm>
          <a:prstGeom prst="rect">
            <a:avLst/>
          </a:prstGeom>
          <a:solidFill>
            <a:srgbClr val="FFFFFF">
              <a:alpha val="19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11557" y="2075454"/>
            <a:ext cx="9400476" cy="146429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950" b="1">
                <a:solidFill>
                  <a:srgbClr val="FFFDFD">
                    <a:alpha val="100000"/>
                  </a:srgbClr>
                </a:solidFill>
                <a:latin typeface="Microsoft Yahei"/>
                <a:ea typeface="Microsoft Yahei"/>
                <a:cs typeface="Microsoft Yahei"/>
              </a:rPr>
              <a:t>新材料科学与技术产业的标准与监管体系</a:t>
            </a:r>
          </a:p>
        </p:txBody>
      </p:sp>
      <p:cxnSp>
        <p:nvCxnSpPr>
          <p:cNvPr id="6" name="Connector 6"/>
          <p:cNvCxnSpPr/>
          <p:nvPr/>
        </p:nvCxnSpPr>
        <p:spPr>
          <a:xfrm>
            <a:off x="1311557" y="1848443"/>
            <a:ext cx="9379662" cy="0"/>
          </a:xfrm>
          <a:prstGeom prst="line">
            <a:avLst/>
          </a:prstGeom>
          <a:ln w="28575">
            <a:solidFill>
              <a:srgbClr val="FFFFFF">
                <a:alpha val="100000"/>
              </a:srgbClr>
            </a:solidFill>
            <a:prstDash val="solid"/>
            <a:headEnd type="none"/>
            <a:tailEnd type="none"/>
          </a:ln>
        </p:spPr>
      </p:cxnSp>
      <p:sp>
        <p:nvSpPr>
          <p:cNvPr id="7" name="TextBox 7"/>
          <p:cNvSpPr txBox="1"/>
          <p:nvPr/>
        </p:nvSpPr>
        <p:spPr>
          <a:xfrm>
            <a:off x="3399708" y="4301515"/>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1500">
                <a:solidFill>
                  <a:srgbClr val="FFFFFF">
                    <a:alpha val="100000"/>
                  </a:srgbClr>
                </a:solidFill>
                <a:latin typeface="Microsoft Yahei"/>
                <a:ea typeface="Microsoft Yahei"/>
                <a:cs typeface="Microsoft Yahei"/>
              </a:rPr>
              <a:t>汇报人：PPT可修改</a:t>
            </a:r>
          </a:p>
        </p:txBody>
      </p:sp>
      <p:sp>
        <p:nvSpPr>
          <p:cNvPr id="8" name="TextBox 8"/>
          <p:cNvSpPr txBox="1"/>
          <p:nvPr/>
        </p:nvSpPr>
        <p:spPr>
          <a:xfrm>
            <a:off x="6155002" y="4301515"/>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500">
                <a:solidFill>
                  <a:srgbClr val="FFFFFF">
                    <a:alpha val="100000"/>
                  </a:srgbClr>
                </a:solidFill>
                <a:latin typeface="Microsoft Yahei"/>
                <a:ea typeface="Microsoft Yahei"/>
                <a:cs typeface="Microsoft Yahei"/>
              </a:rPr>
              <a:t>2024-01-14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33375" y="3484033"/>
            <a:ext cx="3881973" cy="1001619"/>
          </a:xfrm>
          <a:prstGeom prst="rect">
            <a:avLst/>
          </a:prstGeom>
          <a:noFill/>
        </p:spPr>
        <p:txBody>
          <a:bodyPr vert="horz" wrap="non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800" b="1">
                <a:solidFill>
                  <a:srgbClr val="FFFFFF">
                    <a:alpha val="100000"/>
                  </a:srgbClr>
                </a:solidFill>
                <a:latin typeface="Microsoft Yahei"/>
                <a:ea typeface="Microsoft Yahei"/>
                <a:cs typeface="Microsoft Yahei"/>
              </a:rPr>
              <a:t>Contents</a:t>
            </a:r>
            <a:endParaRPr lang="en-US" sz="1100"/>
          </a:p>
        </p:txBody>
      </p:sp>
      <p:sp>
        <p:nvSpPr>
          <p:cNvPr id="4" name="AutoShape 4"/>
          <p:cNvSpPr/>
          <p:nvPr/>
        </p:nvSpPr>
        <p:spPr>
          <a:xfrm>
            <a:off x="1258959" y="2520951"/>
            <a:ext cx="2065299" cy="993775"/>
          </a:xfrm>
          <a:prstGeom prst="rect">
            <a:avLst/>
          </a:prstGeom>
          <a:solidFill>
            <a:srgbClr val="FFFFFF">
              <a:alpha val="18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23781" y="2516293"/>
            <a:ext cx="3335655" cy="100584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rgbClr val="FFFFFF">
                    <a:alpha val="100000"/>
                  </a:srgbClr>
                </a:solidFill>
                <a:latin typeface="微软雅黑"/>
                <a:ea typeface="微软雅黑"/>
                <a:cs typeface="微软雅黑"/>
              </a:rPr>
              <a:t>目录</a:t>
            </a:r>
          </a:p>
        </p:txBody>
      </p:sp>
      <p:sp>
        <p:nvSpPr>
          <p:cNvPr id="6" name="TextBox 6"/>
          <p:cNvSpPr txBox="1"/>
          <p:nvPr/>
        </p:nvSpPr>
        <p:spPr>
          <a:xfrm>
            <a:off x="4671623" y="1175236"/>
            <a:ext cx="6516705"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产业概述与发展趋势</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标准体系构建与完善</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监管政策与法规解读</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行业标准执行与监管实践</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挑战与对策研究</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产业概述与发展趋势</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01</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headEnd type="none"/>
            <a:tailEnd type="none"/>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指新近发展或正在发展的具有优异性能的结构材料和有特殊性质的功能材料。</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涵盖新材料的研发、生产、应用以及相关技术与服务等领域。</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新材料科学与技术产业定义</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科学与技术产业</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新材料定义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国际发展现状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新材料产业已成为全球经济的重要增长点，发达国家纷纷制定国家战略，加大投入和扶持力度，推动新材料产业快速发展。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国内发展现状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我国新材料产业虽然起步较晚，但发展迅速，已形成较为完整的产业体系，并在部分领域达到国际先进水平。</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248" r="1224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国内外发展现状对比</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10411" r="1041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未来发展趋势预测</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智能化发展</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随着人工智能、大数据等技术的不断发展，新材料产业将实现智能化发展，提高研发效率、降低生产成本。</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绿色化发展</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环保意识的提高将推动新材料产业向绿色化方向发展，研发和生产更加环保、可持续的新材料。</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跨界融合</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新材料产业将与信息技术、生物技术等其他产业实现跨界融合，开拓新的应用领域和市场空间。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标准体系构建与完善</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02</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headEnd type="none"/>
            <a:tailEnd type="none"/>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headEnd type="none"/>
            <a:tailEnd type="none"/>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以ISO、IEC、ASTM等国际标准组织为代表，建立了较为完善的新材料标准体系，涉及材料性能、测试方法、安全环保等方面。</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国际标准体系</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我国新材料标准体系已初步建立，包括国家标准、行业标准、地方标准和企业标准等，但与国际先进水平相比，还存在一定差距。</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国内标准体系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国内外标准体系现状分析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关键标准制定</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针对新材料产业的关键技术和产品，我国已制定一系列关键标准，如石墨烯、碳纤维等材料的性能测试方法、安全评价标准等。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标准实施情况</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通过加强标准宣贯、培训和技术指导，推动新材料企业和相关机构贯彻实施关键标准，提升产业整体质量水平。</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关键标准制定及实施情况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完善标准体系结构</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加快制定新材料产业急需的标准，填补标准空白，形成覆盖全面、结构合理的标准体系。</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强化标准实施与监管</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加大对新材料标准实施情况的监督检查力度，确保标准得到有效执行，保障产业健康有序发展。</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提升标准制修订质量</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加强新材料标准制修订过程中的科学性、合理性和可操作性，提高标准质量和实施效果。</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加强国际标准对接</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积极参与国际标准制定和修订工作，提高我国新材料标准与国际标准的兼容性。</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标准体系完善方向与措施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监管政策与法规解读</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03</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headEnd type="none"/>
            <a:tailEnd type="none"/>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headEnd type="none"/>
            <a:tailEnd type="none"/>
          </a:ln>
        </p:spPr>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产业政策</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国家出台一系列新材料产业政策，包括产业规划、技术创新、财政税收、金融支持等方面，旨在推动新材料产业健康快速发展。</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法规标准</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国家制定并不断完善新材料相关法规和标准体系，涉及产品质量、安全生产、环境保护等方面，确保新材料产业规范有序发展。</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监管机制</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国家建立健全新材料产业监管机制，包括行政许可、监督检查、行政处罚等手段，加强对新材料产业全链条的监管。</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国家层面监管政策梳理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地方层面监管政策实施情况</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地方政府建立完善的新材料产业监管机制，加强部门协作和联合执法，形成监管合力，提高监管效能。</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监管机制运行</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地方政府结合国家政策和本地实际，制定具体可行的新材料产业发展规划和政策措施，推动新材料产业在地方经济中发挥更大作用。</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产业政策落地</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地方政府严格执行国家新材料相关法规和标准，加强对新材料企业的日常监管和专项检查，确保企业依法依规生产经营。</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法规标准执行</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https://d.book118.com/477131014154006041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2024-09-14T20:18:03.504</cp:lastPrinted>
  <dcterms:created xsi:type="dcterms:W3CDTF">2024-09-14T12:18:03Z</dcterms:created>
  <dcterms:modified xsi:type="dcterms:W3CDTF">2024-09-14T12:18:05Z</dcterms:modified>
</cp:coreProperties>
</file>