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5" r:id="rId2"/>
    <p:sldMasterId id="214748369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ea typeface="楷体" panose="02010609060101010101" pitchFamily="49" charset="-122"/>
              </a:defRPr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ea typeface="楷体" panose="020106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ea typeface="楷体" panose="02010609060101010101" pitchFamily="49" charset="-122"/>
              </a:defRPr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楷体" panose="02010609060101010101" pitchFamily="49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楷体" panose="02010609060101010101" pitchFamily="49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楷体" panose="02010609060101010101" pitchFamily="49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楷体" panose="02010609060101010101" pitchFamily="49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楷体" panose="02010609060101010101" pitchFamily="49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r>
              <a:rPr lang="zh-CN" altLang="en-US"/>
              <a:t> </a:t>
            </a:r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tiff" /><Relationship Id="rId2" Type="http://schemas.openxmlformats.org/officeDocument/2006/relationships/tags" Target="../tags/tag8.xml" /><Relationship Id="rId3" Type="http://schemas.openxmlformats.org/officeDocument/2006/relationships/image" Target="../media/image4.png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image" Target="../media/image2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image" Target="../media/image2.png" /><Relationship Id="rId4" Type="http://schemas.openxmlformats.org/officeDocument/2006/relationships/tags" Target="../tags/tag17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image" Target="../media/image5.tiff" /><Relationship Id="rId3" Type="http://schemas.openxmlformats.org/officeDocument/2006/relationships/tags" Target="../tags/tag19.xml" /><Relationship Id="rId4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tags" Target="../tags/tag21.xml" /><Relationship Id="rId3" Type="http://schemas.openxmlformats.org/officeDocument/2006/relationships/image" Target="../media/image2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2" Type="http://schemas.openxmlformats.org/officeDocument/2006/relationships/tags" Target="../tags/tag27.xml" /><Relationship Id="rId3" Type="http://schemas.openxmlformats.org/officeDocument/2006/relationships/image" Target="../media/image2.png" /><Relationship Id="rId4" Type="http://schemas.openxmlformats.org/officeDocument/2006/relationships/tags" Target="../tags/tag28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image" Target="../media/image6.png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image" Target="../media/image2.png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image" Target="../media/image2.png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tags" Target="../tags/tag4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5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58.xml" /><Relationship Id="rId3" Type="http://schemas.openxmlformats.org/officeDocument/2006/relationships/image" Target="../media/image2.png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image" Target="../media/image2.png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tags" Target="../tags/tag9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image" Target="../media/image2.png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F9FA1-F229-46D5-8B3B-94F6B0C8F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6BCCB-3DFA-478B-8BF9-C56CC889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0229F-A31B-46BE-BF23-052946F25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7B9EC-8FBD-448D-BC2D-B29711877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4148DD-30E5-4F54-97C9-94772CE71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A3A305-1474-40D5-B1D6-6F9A9BE89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1573A-7C1C-4036-A217-B3C1972FB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3BFAE-A3C9-4BD7-8872-1B22A129A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5D88D-A1D9-4534-8ED5-9404D4F2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6B959-A522-4B66-A10F-F4AA728D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7EEDE-5DBC-4BDA-BF88-C5E7DD932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>
            <p:custDataLst>
              <p:tags r:id="rId1"/>
            </p:custDataLst>
          </p:nvPr>
        </p:nvSpPr>
        <p:spPr>
          <a:xfrm>
            <a:off x="0" y="-634"/>
            <a:ext cx="12192000" cy="6858317"/>
          </a:xfrm>
          <a:prstGeom prst="rect">
            <a:avLst/>
          </a:prstGeom>
          <a:solidFill>
            <a:srgbClr val="FCFB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14" name="图片 1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5845124" cy="6857365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idx="1" hasCustomPrompt="1"/>
            <p:custDataLst>
              <p:tags r:id="rId4"/>
            </p:custDataLst>
          </p:nvPr>
        </p:nvSpPr>
        <p:spPr>
          <a:xfrm>
            <a:off x="6095999" y="2290982"/>
            <a:ext cx="5162067" cy="2233256"/>
          </a:xfrm>
          <a:ln>
            <a:noFill/>
          </a:ln>
        </p:spPr>
        <p:txBody>
          <a:bodyPr vert="horz" wrap="square" lIns="101600" tIns="38100" rIns="63500" bIns="38100" rtlCol="0" anchor="ctr" anchorCtr="0">
            <a:normAutofit/>
          </a:bodyPr>
          <a:lstStyle>
            <a:lvl1pPr marL="0" marR="0" algn="l" defTabSz="914400" rtl="0" eaLnBrk="1" fontAlgn="auto" latinLnBrk="0" hangingPunct="0">
              <a:lnSpc>
                <a:spcPct val="109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0" cap="none" spc="300" normalizeH="0" baseline="0" noProof="1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Arial" pitchFamily="34" charset="0"/>
                <a:ea typeface="汉仪糯米团简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2" hasCustomPrompt="1"/>
            <p:custDataLst>
              <p:tags r:id="rId5"/>
            </p:custDataLst>
          </p:nvPr>
        </p:nvSpPr>
        <p:spPr>
          <a:xfrm>
            <a:off x="6133738" y="1503995"/>
            <a:ext cx="5161438" cy="577501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marR="0" indent="-228600" algn="l" defTabSz="914400" rtl="0" eaLnBrk="1" fontAlgn="auto" latinLnBrk="0" hangingPunct="0">
              <a:lnSpc>
                <a:spcPct val="10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476750"/>
              </a:tabLst>
              <a:defRPr kumimoji="0" lang="zh-CN" altLang="en-US" sz="3100" b="0" i="0" u="none" strike="noStrike" kern="0" cap="none" spc="200" normalizeH="0" baseline="0" noProof="1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Arial" pitchFamily="34" charset="0"/>
                <a:ea typeface="汉仪正圆 55简" panose="00020600040101010101" charset="-122"/>
                <a:cs typeface="+mj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7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像" descr="图像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vvv.png" descr="vvv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85245"/>
          </a:blip>
          <a:stretch>
            <a:fillRect/>
          </a:stretch>
        </p:blipFill>
        <p:spPr>
          <a:xfrm>
            <a:off x="2303520" y="-1"/>
            <a:ext cx="9888475" cy="6858001"/>
          </a:xfrm>
          <a:prstGeom prst="rect">
            <a:avLst/>
          </a:prstGeom>
          <a:ln w="12700">
            <a:miter lim="400000"/>
          </a:ln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标题 1"/>
          <p:cNvSpPr>
            <a:spLocks noGrp="1"/>
          </p:cNvSpPr>
          <p:nvPr>
            <p:ph type="ctrTitle" idx="1" hasCustomPrompt="1"/>
            <p:custDataLst>
              <p:tags r:id="rId5"/>
            </p:custDataLst>
          </p:nvPr>
        </p:nvSpPr>
        <p:spPr>
          <a:xfrm>
            <a:off x="7205207" y="2501755"/>
            <a:ext cx="4089333" cy="828040"/>
          </a:xfrm>
        </p:spPr>
        <p:txBody>
          <a:bodyPr vert="horz" wrap="square" lIns="91440" tIns="45720" rIns="0" bIns="45720" rtlCol="0" anchor="t" anchorCtr="0">
            <a:normAutofit/>
          </a:bodyPr>
          <a:lstStyle>
            <a:lvl1pPr marL="0" marR="0" algn="r" defTabSz="914400" rtl="0" eaLnBrk="1" fontAlgn="auto" latinLnBrk="0" hangingPunct="0">
              <a:lnSpc>
                <a:spcPct val="83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300" b="0" i="0" u="none" strike="noStrike" kern="0" cap="none" spc="160" normalizeH="0" baseline="0" noProof="1">
                <a:ln>
                  <a:noFill/>
                </a:ln>
                <a:solidFill>
                  <a:schemeClr val="lt1"/>
                </a:solidFill>
                <a:effectLst/>
                <a:uFillTx/>
                <a:latin typeface="Arial" pitchFamily="34" charset="0"/>
                <a:ea typeface="汉仪糯米团简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8" name="副标题 2"/>
          <p:cNvSpPr>
            <a:spLocks noGrp="1"/>
          </p:cNvSpPr>
          <p:nvPr>
            <p:ph type="subTitle" idx="2" hasCustomPrompt="1"/>
            <p:custDataLst>
              <p:tags r:id="rId6"/>
            </p:custDataLst>
          </p:nvPr>
        </p:nvSpPr>
        <p:spPr>
          <a:xfrm>
            <a:off x="8057377" y="756138"/>
            <a:ext cx="3237163" cy="1453517"/>
          </a:xfrm>
        </p:spPr>
        <p:txBody>
          <a:bodyPr vert="horz" wrap="square" lIns="91440" tIns="45720" rIns="0" bIns="45720" rtlCol="0" anchor="t" anchorCtr="0">
            <a:normAutofit/>
          </a:bodyPr>
          <a:lstStyle>
            <a:lvl1pPr marL="0" marR="0" indent="-228600" algn="r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000" b="0" i="0" u="none" strike="noStrike" kern="0" cap="none" spc="300" normalizeH="0" baseline="0" noProof="1">
                <a:ln>
                  <a:noFill/>
                </a:ln>
                <a:solidFill>
                  <a:schemeClr val="lt1"/>
                </a:solidFill>
                <a:effectLst/>
                <a:uFillTx/>
                <a:latin typeface="Arial" pitchFamily="34" charset="0"/>
                <a:ea typeface="汉仪正圆 55简" panose="00020600040101010101" charset="-122"/>
                <a:cs typeface="+mj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8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11" name="矩形 10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10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2"/>
          <p:cNvSpPr/>
          <p:nvPr>
            <p:custDataLst>
              <p:tags r:id="rId1"/>
            </p:custDataLst>
          </p:nvPr>
        </p:nvSpPr>
        <p:spPr>
          <a:xfrm>
            <a:off x="0" y="-1"/>
            <a:ext cx="12191365" cy="6852274"/>
          </a:xfrm>
          <a:prstGeom prst="rect">
            <a:avLst/>
          </a:prstGeom>
          <a:solidFill>
            <a:srgbClr val="E8FEDD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6" name="图像" descr="图像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416416" y="5715"/>
            <a:ext cx="5009774" cy="68522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8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7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汉仪正圆 55简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2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1"/>
            </p:custDataLst>
          </p:nvPr>
        </p:nvSpPr>
        <p:spPr>
          <a:xfrm>
            <a:off x="0" y="-634"/>
            <a:ext cx="12192000" cy="6858317"/>
          </a:xfrm>
          <a:prstGeom prst="rect">
            <a:avLst/>
          </a:prstGeom>
          <a:solidFill>
            <a:srgbClr val="FCFB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pic>
        <p:nvPicPr>
          <p:cNvPr id="24" name="图片 2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r="-842"/>
          <a:stretch>
            <a:fillRect/>
          </a:stretch>
        </p:blipFill>
        <p:spPr>
          <a:xfrm>
            <a:off x="0" y="0"/>
            <a:ext cx="5855428" cy="685736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1"/>
          <p:cNvSpPr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5596755" y="2002154"/>
            <a:ext cx="6181725" cy="1227455"/>
          </a:xfrm>
        </p:spPr>
        <p:txBody>
          <a:bodyPr vert="horz" wrap="square" lIns="101600" tIns="0" rIns="7620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7200" b="0" i="0" u="none" strike="noStrike" kern="1200" cap="none" spc="15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糯米团简" panose="00020600040101010101" charset="-122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" name="文本占位符 3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8030710" y="3277869"/>
            <a:ext cx="3747770" cy="316865"/>
          </a:xfrm>
        </p:spPr>
        <p:txBody>
          <a:bodyPr vert="horz" wrap="square" lIns="101600" tIns="0" rIns="82550" bIns="0" rtlCol="0">
            <a:normAutofit/>
          </a:bodyPr>
          <a:lstStyle>
            <a:lvl1pPr marL="0" marR="0" indent="-22860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800" normalizeH="0" baseline="0" noProof="1">
                <a:solidFill>
                  <a:schemeClr val="dk1"/>
                </a:solidFill>
                <a:uFillTx/>
                <a:latin typeface="Arial" pitchFamily="34" charset="0"/>
                <a:ea typeface="汉仪正圆 55简" panose="00020600040101010101" charset="-122"/>
                <a:cs typeface="汉仪正圆 55简" panose="00020600040101010101" charset="-122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600" u="none" strike="noStrike" kern="1200" cap="none" spc="150" normalizeH="0" baseline="0">
                <a:solidFill>
                  <a:schemeClr val="tx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7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6" name="矩形 3"/>
          <p:cNvSpPr/>
          <p:nvPr>
            <p:custDataLst>
              <p:tags r:id="rId3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8" name="宝宝.png" descr="宝宝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6"/>
          <p:cNvSpPr/>
          <p:nvPr>
            <p:custDataLst>
              <p:tags r:id="rId1"/>
            </p:custDataLst>
          </p:nvPr>
        </p:nvSpPr>
        <p:spPr>
          <a:xfrm>
            <a:off x="476" y="338"/>
            <a:ext cx="12192635" cy="6857643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794" y="1"/>
            <a:ext cx="4823460" cy="6866255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7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sym typeface="+mn-ea"/>
            </a:endParaRPr>
          </a:p>
        </p:txBody>
      </p:sp>
      <p:pic>
        <p:nvPicPr>
          <p:cNvPr id="6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9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16"/>
          <p:cNvSpPr/>
          <p:nvPr>
            <p:custDataLst>
              <p:tags r:id="rId1"/>
            </p:custDataLst>
          </p:nvPr>
        </p:nvSpPr>
        <p:spPr>
          <a:xfrm>
            <a:off x="476" y="338"/>
            <a:ext cx="12192635" cy="6857643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9" y="5029202"/>
            <a:ext cx="12192000" cy="1828799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8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sym typeface="+mn-ea"/>
            </a:endParaRPr>
          </a:p>
        </p:txBody>
      </p:sp>
      <p:pic>
        <p:nvPicPr>
          <p:cNvPr id="6" name="宝宝.png" descr="宝宝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9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0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1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2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16"/>
          <p:cNvSpPr/>
          <p:nvPr>
            <p:custDataLst>
              <p:tags r:id="rId1"/>
            </p:custDataLst>
          </p:nvPr>
        </p:nvSpPr>
        <p:spPr>
          <a:xfrm>
            <a:off x="-71" y="635"/>
            <a:ext cx="12192141" cy="6857365"/>
          </a:xfrm>
          <a:prstGeom prst="rect">
            <a:avLst/>
          </a:prstGeom>
          <a:solidFill>
            <a:srgbClr val="E7FFE2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sp>
        <p:nvSpPr>
          <p:cNvPr id="9" name="矩形 8"/>
          <p:cNvSpPr/>
          <p:nvPr>
            <p:custDataLst>
              <p:tags r:id="rId2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dk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endParaRPr lang="en-US" altLang="zh-CN" sz="1800">
              <a:solidFill>
                <a:schemeClr val="lt1"/>
              </a:solidFill>
              <a:sym typeface="+mn-ea"/>
            </a:endParaRPr>
          </a:p>
        </p:txBody>
      </p:sp>
      <p:sp>
        <p:nvSpPr>
          <p:cNvPr id="6" name="矩形 3"/>
          <p:cNvSpPr/>
          <p:nvPr>
            <p:custDataLst>
              <p:tags r:id="rId3"/>
            </p:custDataLst>
          </p:nvPr>
        </p:nvSpPr>
        <p:spPr>
          <a:xfrm>
            <a:off x="-317" y="635"/>
            <a:ext cx="12192635" cy="510517"/>
          </a:xfrm>
          <a:prstGeom prst="rect">
            <a:avLst/>
          </a:prstGeom>
          <a:solidFill>
            <a:srgbClr val="71A965"/>
          </a:solidFill>
          <a:ln w="12700">
            <a:miter lim="400000"/>
          </a:ln>
        </p:spPr>
        <p:txBody>
          <a:bodyPr lIns="45719" rIns="45719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>
                <a:solidFill>
                  <a:srgbClr val="FFFFFF"/>
                </a:solidFill>
              </a:defRPr>
            </a:pPr>
            <a:endParaRPr sz="1800"/>
          </a:p>
        </p:txBody>
      </p:sp>
      <p:pic>
        <p:nvPicPr>
          <p:cNvPr id="8" name="宝宝.png" descr="宝宝.png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5583614"/>
            <a:ext cx="1773756" cy="1274373"/>
          </a:xfrm>
          <a:prstGeom prst="rect">
            <a:avLst/>
          </a:prstGeom>
          <a:ln w="12700">
            <a:miter lim="400000"/>
          </a:ln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汉仪正圆 55简" panose="0002060004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67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67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image" Target="file:///D:\qq&#25991;&#20214;\712321467\Image\C2C\Image2\%7b75232B38-A165-1FB7-499C-2E1C792CACB5%7d.png" TargetMode="External" /><Relationship Id="rId23" Type="http://schemas.openxmlformats.org/officeDocument/2006/relationships/image" Target="../media/image7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7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31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>
          <a:gsLst>
            <a:gs pos="0">
              <a:schemeClr val="lt2"/>
            </a:gs>
            <a:gs pos="100000">
              <a:srgbClr val="D9D9D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 55简" panose="0002060004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 55简" panose="0002060004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汉仪正圆 55简" panose="0002060004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pic>
        <p:nvPicPr>
          <p:cNvPr id="9" name="图片 1073743875" descr="学科网 zxxk.com"/>
          <p:cNvPicPr>
            <a:picLocks noChangeAspect="1"/>
          </p:cNvPicPr>
          <p:nvPr/>
        </p:nvPicPr>
        <p:blipFill>
          <a:blip r:embed="rId23" r:link="rId2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  <p:sldLayoutId id="214748368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汉仪正圆 55简" panose="0002060004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A87F2D12-6375-48DB-8CAB-C4DEA0DF5863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B4DC947B-82BC-4CA1-B513-9B9DB38B9E57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8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4200512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944110" y="3284855"/>
            <a:ext cx="619760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6600" b="1" i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动词和动词短语</a:t>
            </a:r>
            <a:endParaRPr lang="zh-CN" altLang="en-US" sz="6600" b="1" i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847335" y="1484402"/>
            <a:ext cx="994708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600" b="1">
                <a:solidFill>
                  <a:srgbClr val="234463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2023</a:t>
            </a:r>
            <a:r>
              <a:rPr lang="zh-CN" altLang="en-US" sz="6600" b="1">
                <a:solidFill>
                  <a:srgbClr val="234463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高考复习之语法透析</a:t>
            </a:r>
            <a:endParaRPr lang="zh-CN" altLang="en-US" sz="6600" b="1">
              <a:solidFill>
                <a:srgbClr val="234463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内容占位符 4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lang="zh-CN" altLang="en-US" sz="5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动词</a:t>
            </a:r>
            <a:r>
              <a:rPr lang="en-US" altLang="zh-CN" sz="5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(</a:t>
            </a:r>
            <a:r>
              <a:rPr lang="en-US" altLang="zh-CN" sz="5400" i="1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verb</a:t>
            </a:r>
            <a:r>
              <a:rPr lang="en-US" altLang="zh-CN" sz="5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)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: </a:t>
            </a:r>
            <a:r>
              <a:rPr lang="zh-CN" altLang="en-US" sz="5400">
                <a:solidFill>
                  <a:srgbClr val="FF0000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说明主语的动作或状态的词。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它是句子的灵魂，从动词的变化可以看出句子的时态，语态。如：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run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keep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buy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do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sing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，</a:t>
            </a:r>
            <a:r>
              <a:rPr lang="en-US" altLang="zh-CN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organise</a:t>
            </a:r>
            <a:r>
              <a:rPr lang="zh-CN" altLang="en-US" sz="540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  <a:sym typeface="+mn-ea"/>
              </a:rPr>
              <a:t>。</a:t>
            </a:r>
            <a:endParaRPr lang="zh-CN" altLang="en-US" sz="5400" kern="12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zh-CN" altLang="en-US" sz="5400"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958217" y="281468"/>
            <a:ext cx="274320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知识导图</a:t>
            </a:r>
            <a:endParaRPr lang="zh-CN" altLang="en-US" sz="2800" b="1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479151" y="589083"/>
            <a:ext cx="9600565" cy="5835015"/>
            <a:chOff x="214115" y="644896"/>
            <a:chExt cx="9600565" cy="5835015"/>
          </a:xfrm>
        </p:grpSpPr>
        <p:sp>
          <p:nvSpPr>
            <p:cNvPr id="4" name="矩形: 圆角 3"/>
            <p:cNvSpPr/>
            <p:nvPr/>
          </p:nvSpPr>
          <p:spPr>
            <a:xfrm>
              <a:off x="214115" y="2903389"/>
              <a:ext cx="1728470" cy="1346200"/>
            </a:xfrm>
            <a:prstGeom prst="roundRect">
              <a:avLst/>
            </a:prstGeom>
            <a:solidFill>
              <a:srgbClr val="C9E7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0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</a:t>
              </a:r>
              <a:r>
                <a:rPr lang="en-US" altLang="zh-CN" sz="40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verb</a:t>
              </a:r>
              <a:endParaRPr lang="en-US" altLang="zh-CN" sz="40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2" name="矩形: 圆角 11"/>
            <p:cNvSpPr/>
            <p:nvPr/>
          </p:nvSpPr>
          <p:spPr>
            <a:xfrm>
              <a:off x="2446736" y="1063443"/>
              <a:ext cx="2304257" cy="523220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动词的分类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3" name="矩形: 圆角 12"/>
            <p:cNvSpPr/>
            <p:nvPr/>
          </p:nvSpPr>
          <p:spPr>
            <a:xfrm>
              <a:off x="2491860" y="3188504"/>
              <a:ext cx="2304415" cy="1007110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动词的基本形式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4" name="矩形: 圆角 13"/>
            <p:cNvSpPr/>
            <p:nvPr/>
          </p:nvSpPr>
          <p:spPr>
            <a:xfrm>
              <a:off x="2447125" y="5415260"/>
              <a:ext cx="2304257" cy="523220"/>
            </a:xfrm>
            <a:prstGeom prst="round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动词短语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5" name="左大括号 4"/>
            <p:cNvSpPr/>
            <p:nvPr/>
          </p:nvSpPr>
          <p:spPr>
            <a:xfrm>
              <a:off x="2169915" y="1180836"/>
              <a:ext cx="321945" cy="4637405"/>
            </a:xfrm>
            <a:prstGeom prst="leftBrac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楷体" panose="02010609060101010101" pitchFamily="49" charset="-122"/>
              </a:endParaRPr>
            </a:p>
          </p:txBody>
        </p:sp>
        <p:sp>
          <p:nvSpPr>
            <p:cNvPr id="16" name="左大括号 15"/>
            <p:cNvSpPr/>
            <p:nvPr/>
          </p:nvSpPr>
          <p:spPr>
            <a:xfrm>
              <a:off x="4967725" y="644896"/>
              <a:ext cx="321945" cy="1717675"/>
            </a:xfrm>
            <a:prstGeom prst="leftBrac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楷体" panose="02010609060101010101" pitchFamily="49" charset="-122"/>
              </a:endParaRPr>
            </a:p>
          </p:txBody>
        </p:sp>
        <p:sp>
          <p:nvSpPr>
            <p:cNvPr id="17" name="左大括号 16"/>
            <p:cNvSpPr/>
            <p:nvPr/>
          </p:nvSpPr>
          <p:spPr>
            <a:xfrm>
              <a:off x="4973159" y="3048171"/>
              <a:ext cx="322208" cy="1060128"/>
            </a:xfrm>
            <a:prstGeom prst="leftBrac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楷体" panose="02010609060101010101" pitchFamily="49" charset="-122"/>
              </a:endParaRPr>
            </a:p>
          </p:txBody>
        </p:sp>
        <p:sp>
          <p:nvSpPr>
            <p:cNvPr id="18" name="左大括号 17"/>
            <p:cNvSpPr/>
            <p:nvPr/>
          </p:nvSpPr>
          <p:spPr>
            <a:xfrm>
              <a:off x="4970265" y="4573641"/>
              <a:ext cx="321945" cy="1906270"/>
            </a:xfrm>
            <a:prstGeom prst="leftBrac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000000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ea typeface="楷体" panose="02010609060101010101" pitchFamily="49" charset="-122"/>
              </a:endParaRPr>
            </a:p>
          </p:txBody>
        </p:sp>
        <p:sp>
          <p:nvSpPr>
            <p:cNvPr id="31" name="矩形: 圆角 30"/>
            <p:cNvSpPr/>
            <p:nvPr/>
          </p:nvSpPr>
          <p:spPr>
            <a:xfrm>
              <a:off x="5147430" y="2902956"/>
              <a:ext cx="4667250" cy="39878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第三人称单数（动词单数）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2" name="矩形: 圆角 31"/>
            <p:cNvSpPr/>
            <p:nvPr/>
          </p:nvSpPr>
          <p:spPr>
            <a:xfrm>
              <a:off x="5111235" y="4418066"/>
              <a:ext cx="2304415" cy="35941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</a:t>
              </a:r>
              <a:r>
                <a:rPr lang="en-US" altLang="zh-CN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</a:t>
              </a:r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介词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3" name="矩形: 圆角 32"/>
            <p:cNvSpPr/>
            <p:nvPr/>
          </p:nvSpPr>
          <p:spPr>
            <a:xfrm>
              <a:off x="5122030" y="3696071"/>
              <a:ext cx="3162300" cy="52324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过去式和过去分词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4" name="矩形: 圆角 33"/>
            <p:cNvSpPr/>
            <p:nvPr/>
          </p:nvSpPr>
          <p:spPr>
            <a:xfrm>
              <a:off x="5286495" y="4871456"/>
              <a:ext cx="2016760" cy="278130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</a:t>
              </a:r>
              <a:r>
                <a:rPr lang="en-US" altLang="zh-CN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</a:t>
              </a:r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副词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35" name="矩形: 圆角 34"/>
            <p:cNvSpPr/>
            <p:nvPr/>
          </p:nvSpPr>
          <p:spPr>
            <a:xfrm>
              <a:off x="5064245" y="6028426"/>
              <a:ext cx="3708400" cy="437515"/>
            </a:xfrm>
            <a:prstGeom prst="round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动词</a:t>
              </a:r>
              <a:r>
                <a:rPr lang="en-US" altLang="zh-CN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</a:t>
              </a:r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形容词</a:t>
              </a:r>
              <a:r>
                <a:rPr lang="en-US" altLang="zh-CN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+</a:t>
              </a:r>
              <a:r>
                <a:rPr lang="zh-CN" altLang="en-US" sz="2800">
                  <a:solidFill>
                    <a:srgbClr val="234463"/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介词</a:t>
              </a:r>
              <a:endPara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sp>
        <p:nvSpPr>
          <p:cNvPr id="2" name="左大括号 1"/>
          <p:cNvSpPr/>
          <p:nvPr/>
        </p:nvSpPr>
        <p:spPr>
          <a:xfrm>
            <a:off x="7032625" y="281305"/>
            <a:ext cx="321945" cy="1366520"/>
          </a:xfrm>
          <a:prstGeom prst="leftBrac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楷体" panose="02010609060101010101" pitchFamily="49" charset="-122"/>
            </a:endParaRPr>
          </a:p>
        </p:txBody>
      </p:sp>
      <p:sp>
        <p:nvSpPr>
          <p:cNvPr id="3" name="矩形: 圆角 22"/>
          <p:cNvSpPr/>
          <p:nvPr/>
        </p:nvSpPr>
        <p:spPr>
          <a:xfrm>
            <a:off x="7320280" y="211455"/>
            <a:ext cx="1534795" cy="47879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实义动词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矩形: 圆角 22"/>
          <p:cNvSpPr/>
          <p:nvPr/>
        </p:nvSpPr>
        <p:spPr>
          <a:xfrm>
            <a:off x="7251700" y="689610"/>
            <a:ext cx="1672590" cy="38227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连系动词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" name="矩形: 圆角 22"/>
          <p:cNvSpPr/>
          <p:nvPr/>
        </p:nvSpPr>
        <p:spPr>
          <a:xfrm>
            <a:off x="5367655" y="596900"/>
            <a:ext cx="1456690" cy="5232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句法功能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矩形: 圆角 22"/>
          <p:cNvSpPr/>
          <p:nvPr/>
        </p:nvSpPr>
        <p:spPr>
          <a:xfrm>
            <a:off x="5551805" y="2127885"/>
            <a:ext cx="928370" cy="34798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意义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6" name="矩形: 圆角 22"/>
          <p:cNvSpPr/>
          <p:nvPr/>
        </p:nvSpPr>
        <p:spPr>
          <a:xfrm>
            <a:off x="7176135" y="1019175"/>
            <a:ext cx="1553845" cy="39306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助动词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8" name="矩形: 圆角 22"/>
          <p:cNvSpPr/>
          <p:nvPr/>
        </p:nvSpPr>
        <p:spPr>
          <a:xfrm>
            <a:off x="7276465" y="1409065"/>
            <a:ext cx="1578610" cy="40767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情态动词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9" name="左大括号 38"/>
          <p:cNvSpPr/>
          <p:nvPr/>
        </p:nvSpPr>
        <p:spPr>
          <a:xfrm>
            <a:off x="6422390" y="1945640"/>
            <a:ext cx="321945" cy="712470"/>
          </a:xfrm>
          <a:prstGeom prst="leftBrac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楷体" panose="02010609060101010101" pitchFamily="49" charset="-122"/>
            </a:endParaRPr>
          </a:p>
        </p:txBody>
      </p:sp>
      <p:sp>
        <p:nvSpPr>
          <p:cNvPr id="40" name="矩形: 圆角 22"/>
          <p:cNvSpPr/>
          <p:nvPr/>
        </p:nvSpPr>
        <p:spPr>
          <a:xfrm>
            <a:off x="6744335" y="1763395"/>
            <a:ext cx="1534795" cy="52387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延续动词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1" name="矩形: 圆角 22"/>
          <p:cNvSpPr/>
          <p:nvPr/>
        </p:nvSpPr>
        <p:spPr>
          <a:xfrm>
            <a:off x="6605905" y="2287270"/>
            <a:ext cx="1943735" cy="47815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非延续动词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2" name="左大括号 41"/>
          <p:cNvSpPr/>
          <p:nvPr/>
        </p:nvSpPr>
        <p:spPr>
          <a:xfrm>
            <a:off x="8863965" y="82550"/>
            <a:ext cx="321945" cy="672465"/>
          </a:xfrm>
          <a:prstGeom prst="leftBrac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楷体" panose="02010609060101010101" pitchFamily="49" charset="-122"/>
            </a:endParaRPr>
          </a:p>
        </p:txBody>
      </p:sp>
      <p:sp>
        <p:nvSpPr>
          <p:cNvPr id="43" name="矩形: 圆角 22"/>
          <p:cNvSpPr/>
          <p:nvPr/>
        </p:nvSpPr>
        <p:spPr>
          <a:xfrm>
            <a:off x="9120505" y="44450"/>
            <a:ext cx="1534795" cy="38481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及物动词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4" name="矩形: 圆角 22"/>
          <p:cNvSpPr/>
          <p:nvPr/>
        </p:nvSpPr>
        <p:spPr>
          <a:xfrm>
            <a:off x="9120505" y="419735"/>
            <a:ext cx="1918335" cy="38481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不及物动词</a:t>
            </a:r>
            <a:endParaRPr lang="zh-CN" altLang="en-US" sz="24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" name="矩形: 圆角 30"/>
          <p:cNvSpPr/>
          <p:nvPr/>
        </p:nvSpPr>
        <p:spPr>
          <a:xfrm>
            <a:off x="5412740" y="3260090"/>
            <a:ext cx="1830070" cy="38735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现在分词</a:t>
            </a:r>
            <a:endParaRPr lang="zh-CN" altLang="en-US" sz="28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6" name="矩形: 圆角 33"/>
          <p:cNvSpPr/>
          <p:nvPr/>
        </p:nvSpPr>
        <p:spPr>
          <a:xfrm>
            <a:off x="5474335" y="5229225"/>
            <a:ext cx="2988945" cy="305435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动词</a:t>
            </a:r>
            <a:r>
              <a:rPr lang="en-US" alt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副词</a:t>
            </a:r>
            <a:r>
              <a:rPr lang="en-US" alt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介词</a:t>
            </a:r>
            <a:endParaRPr lang="zh-CN" altLang="en-US" sz="28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7" name="矩形: 圆角 33"/>
          <p:cNvSpPr/>
          <p:nvPr/>
        </p:nvSpPr>
        <p:spPr>
          <a:xfrm>
            <a:off x="5560695" y="5589270"/>
            <a:ext cx="2852420" cy="40640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动词</a:t>
            </a:r>
            <a:r>
              <a:rPr lang="en-US" alt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名词</a:t>
            </a:r>
            <a:r>
              <a:rPr lang="en-US" altLang="zh-CN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+</a:t>
            </a:r>
            <a:r>
              <a:rPr lang="zh-CN" altLang="en-US" sz="2800">
                <a:solidFill>
                  <a:srgbClr val="234463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介词</a:t>
            </a:r>
            <a:endParaRPr lang="zh-CN" altLang="en-US" sz="2800">
              <a:solidFill>
                <a:srgbClr val="234463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0248900" y="10287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idx="1"/>
          </p:nvPr>
        </p:nvSpPr>
        <p:spPr>
          <a:xfrm>
            <a:off x="6096000" y="2291080"/>
            <a:ext cx="5755005" cy="2233295"/>
          </a:xfrm>
        </p:spPr>
        <p:txBody>
          <a:bodyPr>
            <a:normAutofit fontScale="90000"/>
          </a:bodyPr>
          <a:lstStyle/>
          <a:p>
            <a:r>
              <a:rPr b="1" i="1">
                <a:latin typeface="+mn-lt"/>
                <a:ea typeface="+mn-ea"/>
                <a:cs typeface="Courier New" panose="02070309020205020404" pitchFamily="49" charset="0"/>
                <a:sym typeface="+mn-ea"/>
              </a:rPr>
              <a:t>一：动词的分类</a:t>
            </a:r>
            <a:br>
              <a:rPr lang="zh-CN" b="1" i="1">
                <a:solidFill>
                  <a:schemeClr val="accent1"/>
                </a:solidFill>
                <a:effectLst/>
                <a:latin typeface="+mn-lt"/>
                <a:ea typeface="+mn-ea"/>
                <a:cs typeface="Courier New" panose="02070309020205020404" pitchFamily="49" charset="0"/>
                <a:sym typeface="+mn-ea"/>
              </a:rPr>
            </a:b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实义动词</a:t>
            </a:r>
            <a:endParaRPr lang="zh-CN" altLang="en-US" smtClean="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1780" y="692150"/>
            <a:ext cx="11723370" cy="6045835"/>
          </a:xfrm>
        </p:spPr>
        <p:txBody>
          <a:bodyPr>
            <a:normAutofit/>
          </a:bodyPr>
          <a:lstStyle/>
          <a:p>
            <a:pPr marL="0" indent="0" fontAlgn="auto">
              <a:spcBef>
                <a:spcPct val="0"/>
              </a:spcBef>
              <a:buNone/>
            </a:pPr>
            <a:r>
              <a:rPr lang="zh-CN" altLang="en-US" smtClean="0">
                <a:solidFill>
                  <a:srgbClr val="FF0000"/>
                </a:solidFill>
              </a:rPr>
              <a:t>行为动词（实义动词）</a:t>
            </a:r>
            <a:r>
              <a:rPr lang="zh-CN" altLang="en-US" smtClean="0"/>
              <a:t>，是表示行为，动作的动词，词义完整，</a:t>
            </a:r>
            <a:r>
              <a:rPr lang="zh-CN" altLang="en-US" smtClean="0">
                <a:solidFill>
                  <a:srgbClr val="00B050"/>
                </a:solidFill>
              </a:rPr>
              <a:t>可以单独做谓语</a:t>
            </a:r>
            <a:r>
              <a:rPr lang="zh-CN" altLang="en-US" smtClean="0"/>
              <a:t>。分为</a:t>
            </a:r>
            <a:r>
              <a:rPr lang="zh-CN" altLang="en-US" smtClean="0">
                <a:solidFill>
                  <a:srgbClr val="FF0000"/>
                </a:solidFill>
              </a:rPr>
              <a:t>及物动词</a:t>
            </a:r>
            <a:r>
              <a:rPr lang="zh-CN" altLang="en-US" smtClean="0"/>
              <a:t>和</a:t>
            </a:r>
            <a:r>
              <a:rPr lang="zh-CN" altLang="en-US" smtClean="0">
                <a:solidFill>
                  <a:srgbClr val="FF0000"/>
                </a:solidFill>
              </a:rPr>
              <a:t>不及物动词</a:t>
            </a:r>
            <a:r>
              <a:rPr lang="zh-CN" altLang="en-US" smtClean="0"/>
              <a:t>。</a:t>
            </a:r>
            <a:endParaRPr lang="en-US" altLang="zh-CN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1.</a:t>
            </a:r>
            <a:r>
              <a:rPr lang="zh-CN" altLang="en-US" smtClean="0">
                <a:solidFill>
                  <a:srgbClr val="FF0000"/>
                </a:solidFill>
              </a:rPr>
              <a:t>及物动词</a:t>
            </a:r>
            <a:r>
              <a:rPr lang="zh-CN" altLang="en-US" smtClean="0"/>
              <a:t>：后面直接加宾语，要有宾语，意思才完整。后面可接</a:t>
            </a:r>
            <a:r>
              <a:rPr lang="zh-CN" altLang="en-US" u="sng" smtClean="0"/>
              <a:t>单宾语，双宾语</a:t>
            </a:r>
            <a:r>
              <a:rPr lang="zh-CN" altLang="en-US" smtClean="0"/>
              <a:t>（间接宾语</a:t>
            </a:r>
            <a:r>
              <a:rPr lang="en-US" altLang="zh-CN" smtClean="0"/>
              <a:t>+</a:t>
            </a:r>
            <a:r>
              <a:rPr lang="zh-CN" altLang="en-US" smtClean="0"/>
              <a:t>直接宾语）和</a:t>
            </a:r>
            <a:r>
              <a:rPr lang="zh-CN" altLang="en-US" u="sng" smtClean="0"/>
              <a:t>复合宾语</a:t>
            </a:r>
            <a:r>
              <a:rPr lang="zh-CN" altLang="en-US" smtClean="0"/>
              <a:t>（宾语</a:t>
            </a:r>
            <a:r>
              <a:rPr lang="en-US" altLang="zh-CN" smtClean="0"/>
              <a:t>+</a:t>
            </a:r>
            <a:r>
              <a:rPr lang="zh-CN" altLang="en-US" smtClean="0"/>
              <a:t>宾补）。</a:t>
            </a:r>
            <a:endParaRPr lang="zh-CN" altLang="en-US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She </a:t>
            </a:r>
            <a:r>
              <a:rPr lang="en-US" altLang="zh-CN" u="sng" smtClean="0"/>
              <a:t>likes</a:t>
            </a:r>
            <a:r>
              <a:rPr lang="en-US" altLang="zh-CN" smtClean="0"/>
              <a:t> art.</a:t>
            </a:r>
            <a:endParaRPr lang="en-US" altLang="zh-CN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He</a:t>
            </a:r>
            <a:r>
              <a:rPr lang="en-US" altLang="zh-CN" u="sng" smtClean="0"/>
              <a:t> gave</a:t>
            </a:r>
            <a:r>
              <a:rPr lang="en-US" altLang="zh-CN" smtClean="0"/>
              <a:t> me a letter.</a:t>
            </a:r>
            <a:endParaRPr lang="en-US" altLang="zh-CN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I </a:t>
            </a:r>
            <a:r>
              <a:rPr lang="en-US" altLang="zh-CN" u="sng" smtClean="0"/>
              <a:t>want</a:t>
            </a:r>
            <a:r>
              <a:rPr lang="en-US" altLang="zh-CN" smtClean="0"/>
              <a:t> him to clean the classroom.</a:t>
            </a:r>
            <a:endParaRPr lang="en-US" altLang="zh-CN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2.</a:t>
            </a:r>
            <a:r>
              <a:rPr lang="zh-CN" altLang="en-US" smtClean="0">
                <a:solidFill>
                  <a:srgbClr val="FF0000"/>
                </a:solidFill>
              </a:rPr>
              <a:t>不及物动词</a:t>
            </a:r>
            <a:r>
              <a:rPr lang="zh-CN" altLang="en-US" smtClean="0"/>
              <a:t>：后面不能直接加宾语，需要加介词再加宾语。没有宾语意思也完整。</a:t>
            </a:r>
            <a:endParaRPr lang="zh-CN" altLang="en-US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mtClean="0"/>
              <a:t>I </a:t>
            </a:r>
            <a:r>
              <a:rPr lang="en-US" altLang="zh-CN" u="sng" smtClean="0"/>
              <a:t>run</a:t>
            </a:r>
            <a:r>
              <a:rPr lang="en-US" altLang="zh-CN" smtClean="0"/>
              <a:t> every day.</a:t>
            </a:r>
            <a:endParaRPr lang="en-US" altLang="zh-CN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u="sng" smtClean="0"/>
              <a:t>Look</a:t>
            </a:r>
            <a:r>
              <a:rPr lang="en-US" altLang="zh-CN" smtClean="0"/>
              <a:t> at the book.</a:t>
            </a:r>
            <a:endParaRPr lang="en-US" altLang="zh-CN" smtClean="0"/>
          </a:p>
          <a:p>
            <a:pPr marL="514350" indent="-514350">
              <a:buNone/>
            </a:pPr>
            <a:endParaRPr lang="zh-CN" altLang="en-US" smtClean="0"/>
          </a:p>
        </p:txBody>
      </p:sp>
      <p:sp>
        <p:nvSpPr>
          <p:cNvPr id="7" name="矩形: 圆角 22"/>
          <p:cNvSpPr/>
          <p:nvPr/>
        </p:nvSpPr>
        <p:spPr>
          <a:xfrm>
            <a:off x="623570" y="44450"/>
            <a:ext cx="3049270" cy="5232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句法功能</a:t>
            </a:r>
            <a:endParaRPr lang="zh-CN" altLang="en-US" sz="4000">
              <a:solidFill>
                <a:srgbClr val="FF0000"/>
              </a:solidFill>
              <a:highlight>
                <a:srgbClr val="FFFF00"/>
              </a:highligh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42875" y="634365"/>
            <a:ext cx="11932285" cy="609028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/>
              <a:t>表示主语是什么或怎么样的动词。它虽有词义，但是不完整，所以</a:t>
            </a:r>
            <a:r>
              <a:rPr lang="zh-CN" altLang="en-US" smtClean="0">
                <a:solidFill>
                  <a:srgbClr val="00B050"/>
                </a:solidFill>
              </a:rPr>
              <a:t>不能单独作谓语</a:t>
            </a:r>
            <a:r>
              <a:rPr lang="zh-CN" altLang="en-US" smtClean="0">
                <a:solidFill>
                  <a:srgbClr val="FF0000"/>
                </a:solidFill>
              </a:rPr>
              <a:t>，连系动词必须和表语一起构成谓语。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We </a:t>
            </a:r>
            <a:r>
              <a:rPr lang="en-US" altLang="zh-CN" u="sng" smtClean="0"/>
              <a:t>are twins</a:t>
            </a:r>
            <a:r>
              <a:rPr lang="zh-CN" altLang="en-US" smtClean="0"/>
              <a:t>（双胞胎）</a:t>
            </a:r>
            <a:r>
              <a:rPr lang="en-US" altLang="zh-CN" smtClean="0"/>
              <a:t>.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He </a:t>
            </a:r>
            <a:r>
              <a:rPr lang="en-US" altLang="zh-CN" u="sng" smtClean="0"/>
              <a:t>is in Class 5</a:t>
            </a:r>
            <a:r>
              <a:rPr lang="en-US" altLang="zh-CN" smtClean="0"/>
              <a:t>.</a:t>
            </a:r>
            <a:endParaRPr lang="en-US" altLang="zh-CN" smtClean="0"/>
          </a:p>
          <a:p>
            <a:pPr>
              <a:buNone/>
            </a:pPr>
            <a:r>
              <a:rPr lang="zh-CN" altLang="en-US"/>
              <a:t>连系动</a:t>
            </a:r>
            <a:r>
              <a:rPr lang="zh-CN" altLang="en-US" smtClean="0"/>
              <a:t>词可以分成</a:t>
            </a:r>
            <a:r>
              <a:rPr lang="en-US" altLang="zh-CN" smtClean="0"/>
              <a:t>5</a:t>
            </a:r>
            <a:r>
              <a:rPr lang="zh-CN" altLang="en-US" smtClean="0"/>
              <a:t>类</a:t>
            </a:r>
            <a:endParaRPr lang="en-US" altLang="zh-CN" smtClean="0"/>
          </a:p>
          <a:p>
            <a:pPr marL="514350" indent="-514350">
              <a:buAutoNum type="arabicPeriod"/>
            </a:pPr>
            <a:r>
              <a:rPr lang="zh-CN" altLang="en-US" smtClean="0">
                <a:solidFill>
                  <a:srgbClr val="FF0000"/>
                </a:solidFill>
              </a:rPr>
              <a:t>状态系动词（</a:t>
            </a:r>
            <a:r>
              <a:rPr lang="en-US" altLang="zh-CN" smtClean="0">
                <a:solidFill>
                  <a:srgbClr val="FF0000"/>
                </a:solidFill>
              </a:rPr>
              <a:t>be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  <a:sym typeface="+mn-ea"/>
              </a:rPr>
              <a:t>keep</a:t>
            </a:r>
            <a:r>
              <a:rPr lang="zh-CN" altLang="en-US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mtClean="0">
                <a:solidFill>
                  <a:srgbClr val="FF0000"/>
                </a:solidFill>
                <a:sym typeface="+mn-ea"/>
              </a:rPr>
              <a:t>remain</a:t>
            </a:r>
            <a:r>
              <a:rPr lang="zh-CN" altLang="en-US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mtClean="0">
                <a:solidFill>
                  <a:srgbClr val="FF0000"/>
                </a:solidFill>
                <a:sym typeface="+mn-ea"/>
              </a:rPr>
              <a:t>stay</a:t>
            </a:r>
            <a:r>
              <a:rPr lang="zh-CN" altLang="en-US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mtClean="0">
                <a:solidFill>
                  <a:srgbClr val="FF0000"/>
                </a:solidFill>
                <a:sym typeface="+mn-ea"/>
              </a:rPr>
              <a:t>stand</a:t>
            </a:r>
            <a:r>
              <a:rPr lang="zh-CN" altLang="en-US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mtClean="0">
                <a:solidFill>
                  <a:srgbClr val="FF0000"/>
                </a:solidFill>
                <a:sym typeface="+mn-ea"/>
              </a:rPr>
              <a:t>lie</a:t>
            </a:r>
            <a:r>
              <a:rPr lang="zh-CN" altLang="en-US" smtClean="0">
                <a:solidFill>
                  <a:srgbClr val="FF0000"/>
                </a:solidFill>
              </a:rPr>
              <a:t>）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zh-CN" altLang="en-US" smtClean="0">
                <a:solidFill>
                  <a:srgbClr val="FF0000"/>
                </a:solidFill>
              </a:rPr>
              <a:t>变化系动词（</a:t>
            </a:r>
            <a:r>
              <a:rPr lang="en-US" smtClean="0">
                <a:solidFill>
                  <a:srgbClr val="FF0000"/>
                </a:solidFill>
              </a:rPr>
              <a:t>become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come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get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grow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go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run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turn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fall</a:t>
            </a:r>
            <a:r>
              <a:rPr lang="zh-CN" altLang="en-US" smtClean="0">
                <a:solidFill>
                  <a:srgbClr val="FF0000"/>
                </a:solidFill>
              </a:rPr>
              <a:t>）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zh-CN" altLang="en-US">
                <a:solidFill>
                  <a:srgbClr val="FF0000"/>
                </a:solidFill>
              </a:rPr>
              <a:t>感官系动</a:t>
            </a:r>
            <a:r>
              <a:rPr lang="zh-CN" altLang="en-US" smtClean="0">
                <a:solidFill>
                  <a:srgbClr val="FF0000"/>
                </a:solidFill>
              </a:rPr>
              <a:t>词（</a:t>
            </a:r>
            <a:r>
              <a:rPr lang="en-US" smtClean="0">
                <a:solidFill>
                  <a:srgbClr val="FF0000"/>
                </a:solidFill>
              </a:rPr>
              <a:t>feel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smell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look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taste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sound</a:t>
            </a:r>
            <a:r>
              <a:rPr lang="zh-CN" altLang="en-US" smtClean="0">
                <a:solidFill>
                  <a:srgbClr val="FF0000"/>
                </a:solidFill>
              </a:rPr>
              <a:t>）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zh-CN" altLang="en-US">
                <a:solidFill>
                  <a:srgbClr val="FF0000"/>
                </a:solidFill>
              </a:rPr>
              <a:t>似乎系动</a:t>
            </a:r>
            <a:r>
              <a:rPr lang="zh-CN" altLang="en-US" smtClean="0">
                <a:solidFill>
                  <a:srgbClr val="FF0000"/>
                </a:solidFill>
              </a:rPr>
              <a:t>词（</a:t>
            </a:r>
            <a:r>
              <a:rPr lang="en-US" altLang="zh-CN" smtClean="0">
                <a:solidFill>
                  <a:srgbClr val="FF0000"/>
                </a:solidFill>
              </a:rPr>
              <a:t>seem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appear</a:t>
            </a:r>
            <a:r>
              <a:rPr lang="zh-CN" altLang="en-US" smtClean="0">
                <a:solidFill>
                  <a:srgbClr val="FF0000"/>
                </a:solidFill>
              </a:rPr>
              <a:t>）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zh-CN" altLang="en-US">
                <a:solidFill>
                  <a:srgbClr val="FF0000"/>
                </a:solidFill>
              </a:rPr>
              <a:t>结果系动</a:t>
            </a:r>
            <a:r>
              <a:rPr lang="zh-CN" altLang="en-US" smtClean="0">
                <a:solidFill>
                  <a:srgbClr val="FF0000"/>
                </a:solidFill>
              </a:rPr>
              <a:t>词（</a:t>
            </a:r>
            <a:r>
              <a:rPr lang="en-US" smtClean="0">
                <a:solidFill>
                  <a:srgbClr val="FF0000"/>
                </a:solidFill>
              </a:rPr>
              <a:t>prove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turn out</a:t>
            </a:r>
            <a:r>
              <a:rPr lang="zh-CN" altLang="en-US" smtClean="0">
                <a:solidFill>
                  <a:srgbClr val="FF0000"/>
                </a:solidFill>
              </a:rPr>
              <a:t>）</a:t>
            </a:r>
            <a:endParaRPr lang="en-US" altLang="zh-CN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zh-CN" smtClean="0">
              <a:solidFill>
                <a:srgbClr val="FF0000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116840"/>
            <a:ext cx="8229600" cy="397510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连系动词</a:t>
            </a:r>
            <a:endParaRPr lang="zh-CN" altLang="en-US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91135" y="692785"/>
            <a:ext cx="11814175" cy="6054725"/>
          </a:xfrm>
        </p:spPr>
        <p:txBody>
          <a:bodyPr/>
          <a:lstStyle/>
          <a:p>
            <a:pPr>
              <a:buNone/>
            </a:pPr>
            <a:r>
              <a:rPr lang="zh-CN" altLang="en-US" smtClean="0"/>
              <a:t>本身无词义，</a:t>
            </a:r>
            <a:r>
              <a:rPr lang="zh-CN" altLang="en-US" smtClean="0">
                <a:solidFill>
                  <a:srgbClr val="00B050"/>
                </a:solidFill>
              </a:rPr>
              <a:t>不能单独作谓语</a:t>
            </a:r>
            <a:r>
              <a:rPr lang="zh-CN" altLang="en-US" smtClean="0"/>
              <a:t>，只能与实义动词一起构成谓语，</a:t>
            </a:r>
            <a:r>
              <a:rPr lang="zh-CN" altLang="en-US" smtClean="0">
                <a:solidFill>
                  <a:srgbClr val="00B050"/>
                </a:solidFill>
              </a:rPr>
              <a:t>表示不同的时态，语态（主动和被动），构成句子的否定和疑问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>
                <a:solidFill>
                  <a:srgbClr val="FF0000"/>
                </a:solidFill>
              </a:rPr>
              <a:t>be</a:t>
            </a:r>
            <a:r>
              <a:rPr lang="zh-CN" altLang="en-US" smtClean="0">
                <a:solidFill>
                  <a:srgbClr val="FF0000"/>
                </a:solidFill>
              </a:rPr>
              <a:t>（</a:t>
            </a:r>
            <a:r>
              <a:rPr lang="en-US" altLang="zh-CN" smtClean="0">
                <a:solidFill>
                  <a:srgbClr val="FF0000"/>
                </a:solidFill>
              </a:rPr>
              <a:t>was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were</a:t>
            </a:r>
            <a:r>
              <a:rPr lang="zh-CN" altLang="en-US" smtClean="0">
                <a:solidFill>
                  <a:srgbClr val="FF0000"/>
                </a:solidFill>
              </a:rPr>
              <a:t>）（进行时和被动语态）。</a:t>
            </a:r>
            <a:r>
              <a:rPr lang="en-US" altLang="zh-CN" smtClean="0">
                <a:solidFill>
                  <a:srgbClr val="FF0000"/>
                </a:solidFill>
              </a:rPr>
              <a:t>do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does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did</a:t>
            </a:r>
            <a:r>
              <a:rPr lang="zh-CN" altLang="en-US" smtClean="0">
                <a:solidFill>
                  <a:srgbClr val="FF0000"/>
                </a:solidFill>
              </a:rPr>
              <a:t>（否定，疑问）。</a:t>
            </a:r>
            <a:r>
              <a:rPr lang="en-US" altLang="zh-CN" smtClean="0">
                <a:solidFill>
                  <a:srgbClr val="FF0000"/>
                </a:solidFill>
              </a:rPr>
              <a:t>have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has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had</a:t>
            </a:r>
            <a:r>
              <a:rPr lang="zh-CN" altLang="en-US" smtClean="0">
                <a:solidFill>
                  <a:srgbClr val="FF0000"/>
                </a:solidFill>
              </a:rPr>
              <a:t>（完成时）。</a:t>
            </a:r>
            <a:r>
              <a:rPr lang="en-US" altLang="zh-CN" smtClean="0">
                <a:solidFill>
                  <a:srgbClr val="FF0000"/>
                </a:solidFill>
              </a:rPr>
              <a:t>shall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should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will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would</a:t>
            </a:r>
            <a:r>
              <a:rPr lang="zh-CN" altLang="en-US" smtClean="0">
                <a:solidFill>
                  <a:srgbClr val="FF0000"/>
                </a:solidFill>
              </a:rPr>
              <a:t>（将来时）</a:t>
            </a:r>
            <a:endParaRPr lang="en-US" altLang="zh-CN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US" altLang="zh-CN" smtClean="0"/>
              <a:t>She </a:t>
            </a:r>
            <a:r>
              <a:rPr lang="en-US" altLang="zh-CN" u="sng" smtClean="0"/>
              <a:t>is </a:t>
            </a:r>
            <a:r>
              <a:rPr lang="en-US" altLang="zh-CN" smtClean="0"/>
              <a:t>dancing.</a:t>
            </a:r>
            <a:r>
              <a:rPr lang="zh-CN" altLang="en-US" smtClean="0"/>
              <a:t>（时态，现在进行时）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He </a:t>
            </a:r>
            <a:r>
              <a:rPr lang="en-US" altLang="zh-CN" u="sng" smtClean="0"/>
              <a:t>was</a:t>
            </a:r>
            <a:r>
              <a:rPr lang="en-US" altLang="zh-CN" smtClean="0"/>
              <a:t> killed.</a:t>
            </a:r>
            <a:r>
              <a:rPr lang="zh-CN" altLang="en-US" smtClean="0"/>
              <a:t>（语态，被动）</a:t>
            </a:r>
            <a:endParaRPr lang="en-US" altLang="zh-CN" smtClean="0"/>
          </a:p>
          <a:p>
            <a:pPr>
              <a:buNone/>
            </a:pPr>
            <a:r>
              <a:rPr lang="en-US" altLang="zh-CN" smtClean="0"/>
              <a:t>He</a:t>
            </a:r>
            <a:r>
              <a:rPr lang="en-US" altLang="zh-CN" u="sng" smtClean="0"/>
              <a:t> does</a:t>
            </a:r>
            <a:r>
              <a:rPr lang="en-US" altLang="zh-CN" smtClean="0"/>
              <a:t> not do his homework.</a:t>
            </a:r>
            <a:endParaRPr lang="en-US" altLang="zh-CN" smtClean="0"/>
          </a:p>
          <a:p>
            <a:pPr>
              <a:buNone/>
            </a:pPr>
            <a:r>
              <a:rPr lang="en-US" altLang="zh-CN" u="sng" smtClean="0"/>
              <a:t>Does</a:t>
            </a:r>
            <a:r>
              <a:rPr lang="en-US" altLang="zh-CN" smtClean="0"/>
              <a:t> she clean the classroom</a:t>
            </a:r>
            <a:r>
              <a:rPr lang="zh-CN" altLang="en-US" smtClean="0"/>
              <a:t>？</a:t>
            </a:r>
            <a:endParaRPr lang="en-US" altLang="zh-CN" smtClean="0"/>
          </a:p>
          <a:p>
            <a:pPr>
              <a:buNone/>
            </a:pPr>
            <a:endParaRPr lang="en-US" altLang="zh-CN" smtClean="0"/>
          </a:p>
          <a:p>
            <a:pPr>
              <a:buNone/>
            </a:pPr>
            <a:endParaRPr lang="en-US" altLang="zh-CN" smtClean="0"/>
          </a:p>
          <a:p>
            <a:pPr>
              <a:buNone/>
            </a:pPr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助动词</a:t>
            </a:r>
            <a:endParaRPr lang="zh-CN" altLang="en-US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88595" y="817880"/>
            <a:ext cx="11814175" cy="5929630"/>
          </a:xfrm>
        </p:spPr>
        <p:txBody>
          <a:bodyPr/>
          <a:lstStyle/>
          <a:p>
            <a:pPr>
              <a:buNone/>
            </a:pPr>
            <a:r>
              <a:rPr lang="en-US" sz="4400" smtClean="0"/>
              <a:t>1.</a:t>
            </a:r>
            <a:r>
              <a:rPr lang="zh-CN" altLang="en-US" sz="4400" smtClean="0">
                <a:solidFill>
                  <a:srgbClr val="FF0000"/>
                </a:solidFill>
              </a:rPr>
              <a:t>助动词</a:t>
            </a:r>
            <a:r>
              <a:rPr lang="en-US" altLang="zh-CN" sz="4400" smtClean="0">
                <a:solidFill>
                  <a:srgbClr val="FF0000"/>
                </a:solidFill>
              </a:rPr>
              <a:t>do</a:t>
            </a:r>
            <a:r>
              <a:rPr lang="zh-CN" altLang="en-US" sz="4400" smtClean="0">
                <a:solidFill>
                  <a:srgbClr val="FF0000"/>
                </a:solidFill>
              </a:rPr>
              <a:t>，</a:t>
            </a:r>
            <a:r>
              <a:rPr lang="en-US" altLang="zh-CN" sz="4400" smtClean="0">
                <a:solidFill>
                  <a:srgbClr val="FF0000"/>
                </a:solidFill>
              </a:rPr>
              <a:t>does </a:t>
            </a:r>
            <a:r>
              <a:rPr lang="zh-CN" altLang="en-US" sz="4400" smtClean="0">
                <a:solidFill>
                  <a:srgbClr val="FF0000"/>
                </a:solidFill>
              </a:rPr>
              <a:t>，</a:t>
            </a:r>
            <a:r>
              <a:rPr lang="en-US" altLang="zh-CN" sz="4400" smtClean="0">
                <a:solidFill>
                  <a:srgbClr val="FF0000"/>
                </a:solidFill>
              </a:rPr>
              <a:t>did</a:t>
            </a:r>
            <a:r>
              <a:rPr lang="zh-CN" altLang="en-US" sz="4400" smtClean="0">
                <a:solidFill>
                  <a:srgbClr val="FF0000"/>
                </a:solidFill>
              </a:rPr>
              <a:t>后的动词用原形</a:t>
            </a:r>
            <a:r>
              <a:rPr lang="zh-CN" altLang="en-US" sz="4400" smtClean="0"/>
              <a:t>。</a:t>
            </a:r>
            <a:endParaRPr lang="zh-CN" altLang="en-US" sz="4400" smtClean="0"/>
          </a:p>
          <a:p>
            <a:pPr>
              <a:buNone/>
            </a:pPr>
            <a:r>
              <a:rPr lang="en-US" altLang="zh-CN" sz="4400" smtClean="0"/>
              <a:t>He</a:t>
            </a:r>
            <a:r>
              <a:rPr lang="en-US" altLang="zh-CN" sz="4400" u="sng" smtClean="0"/>
              <a:t> didn't come</a:t>
            </a:r>
            <a:r>
              <a:rPr lang="en-US" altLang="zh-CN" sz="4400" smtClean="0"/>
              <a:t> yesterday.</a:t>
            </a:r>
            <a:endParaRPr lang="en-US" altLang="zh-CN" sz="4400" smtClean="0"/>
          </a:p>
          <a:p>
            <a:pPr>
              <a:buNone/>
            </a:pPr>
            <a:r>
              <a:rPr lang="en-US" altLang="zh-CN" sz="4400" smtClean="0"/>
              <a:t>2.</a:t>
            </a:r>
            <a:r>
              <a:rPr lang="zh-CN" altLang="en-US" sz="4400" smtClean="0">
                <a:solidFill>
                  <a:srgbClr val="FF0000"/>
                </a:solidFill>
                <a:sym typeface="+mn-ea"/>
              </a:rPr>
              <a:t>助动词</a:t>
            </a:r>
            <a:r>
              <a:rPr lang="en-US" altLang="zh-CN" sz="4400" smtClean="0">
                <a:solidFill>
                  <a:srgbClr val="FF0000"/>
                </a:solidFill>
                <a:sym typeface="+mn-ea"/>
              </a:rPr>
              <a:t>do</a:t>
            </a:r>
            <a:r>
              <a:rPr lang="zh-CN" altLang="en-US" sz="4400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z="4400" smtClean="0">
                <a:solidFill>
                  <a:srgbClr val="FF0000"/>
                </a:solidFill>
                <a:sym typeface="+mn-ea"/>
              </a:rPr>
              <a:t>does </a:t>
            </a:r>
            <a:r>
              <a:rPr lang="zh-CN" altLang="en-US" sz="4400" smtClean="0">
                <a:solidFill>
                  <a:srgbClr val="FF0000"/>
                </a:solidFill>
                <a:sym typeface="+mn-ea"/>
              </a:rPr>
              <a:t>，</a:t>
            </a:r>
            <a:r>
              <a:rPr lang="en-US" altLang="zh-CN" sz="4400" smtClean="0">
                <a:solidFill>
                  <a:srgbClr val="FF0000"/>
                </a:solidFill>
                <a:sym typeface="+mn-ea"/>
              </a:rPr>
              <a:t>did</a:t>
            </a:r>
            <a:r>
              <a:rPr lang="zh-CN" altLang="en-US" sz="4400" smtClean="0">
                <a:solidFill>
                  <a:srgbClr val="FF0000"/>
                </a:solidFill>
                <a:sym typeface="+mn-ea"/>
              </a:rPr>
              <a:t>可以放在谓语动词前加强语气，表示强调</a:t>
            </a:r>
            <a:r>
              <a:rPr lang="zh-CN" altLang="en-US" sz="4400" smtClean="0">
                <a:sym typeface="+mn-ea"/>
              </a:rPr>
              <a:t>。</a:t>
            </a:r>
            <a:endParaRPr lang="zh-CN" altLang="en-US" sz="4400" smtClean="0">
              <a:sym typeface="+mn-ea"/>
            </a:endParaRPr>
          </a:p>
          <a:p>
            <a:pPr>
              <a:buNone/>
            </a:pPr>
            <a:r>
              <a:rPr lang="en-US" altLang="zh-CN" sz="4400" smtClean="0">
                <a:sym typeface="+mn-ea"/>
              </a:rPr>
              <a:t>It </a:t>
            </a:r>
            <a:r>
              <a:rPr lang="en-US" altLang="zh-CN" sz="4400" u="sng" smtClean="0">
                <a:sym typeface="+mn-ea"/>
              </a:rPr>
              <a:t>did help</a:t>
            </a:r>
            <a:r>
              <a:rPr lang="en-US" altLang="zh-CN" sz="4400" smtClean="0">
                <a:sym typeface="+mn-ea"/>
              </a:rPr>
              <a:t> me a lot.</a:t>
            </a:r>
            <a:endParaRPr lang="en-US" altLang="zh-CN" sz="4400" smtClean="0">
              <a:sym typeface="+mn-ea"/>
            </a:endParaRPr>
          </a:p>
          <a:p>
            <a:pPr>
              <a:buNone/>
            </a:pPr>
            <a:r>
              <a:rPr lang="en-US" altLang="zh-CN" sz="4400" smtClean="0">
                <a:sym typeface="+mn-ea"/>
              </a:rPr>
              <a:t>3.</a:t>
            </a:r>
            <a:r>
              <a:rPr lang="zh-CN" altLang="en-US" sz="4400" smtClean="0">
                <a:sym typeface="+mn-ea"/>
              </a:rPr>
              <a:t>动词</a:t>
            </a:r>
            <a:r>
              <a:rPr lang="en-US" altLang="zh-CN" sz="4400" smtClean="0">
                <a:sym typeface="+mn-ea"/>
              </a:rPr>
              <a:t>do</a:t>
            </a:r>
            <a:r>
              <a:rPr lang="zh-CN" altLang="en-US" sz="4400" smtClean="0">
                <a:sym typeface="+mn-ea"/>
              </a:rPr>
              <a:t>，</a:t>
            </a:r>
            <a:r>
              <a:rPr lang="en-US" altLang="zh-CN" sz="4400" smtClean="0">
                <a:sym typeface="+mn-ea"/>
              </a:rPr>
              <a:t>does </a:t>
            </a:r>
            <a:r>
              <a:rPr lang="zh-CN" altLang="en-US" sz="4400" smtClean="0">
                <a:sym typeface="+mn-ea"/>
              </a:rPr>
              <a:t>，</a:t>
            </a:r>
            <a:r>
              <a:rPr lang="en-US" altLang="zh-CN" sz="4400" smtClean="0">
                <a:sym typeface="+mn-ea"/>
              </a:rPr>
              <a:t>did</a:t>
            </a:r>
            <a:r>
              <a:rPr lang="zh-CN" altLang="en-US" sz="4400" smtClean="0">
                <a:sym typeface="+mn-ea"/>
              </a:rPr>
              <a:t>可以用来代替其它动词。</a:t>
            </a:r>
            <a:endParaRPr lang="zh-CN" altLang="en-US" sz="4400" smtClean="0">
              <a:sym typeface="+mn-ea"/>
            </a:endParaRPr>
          </a:p>
          <a:p>
            <a:pPr>
              <a:buNone/>
            </a:pPr>
            <a:r>
              <a:rPr lang="en-US" altLang="zh-CN" sz="4400" smtClean="0">
                <a:sym typeface="+mn-ea"/>
              </a:rPr>
              <a:t>He played better than he did a year ago.</a:t>
            </a:r>
            <a:endParaRPr lang="en-US" altLang="zh-CN" sz="4400" smtClean="0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（</a:t>
            </a:r>
            <a:r>
              <a:rPr lang="en-US" altLang="zh-CN" smtClean="0">
                <a:solidFill>
                  <a:srgbClr val="FF0000"/>
                </a:solidFill>
              </a:rPr>
              <a:t>do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does</a:t>
            </a:r>
            <a:r>
              <a:rPr lang="zh-CN" altLang="en-US" smtClean="0">
                <a:solidFill>
                  <a:srgbClr val="FF0000"/>
                </a:solidFill>
              </a:rPr>
              <a:t>，</a:t>
            </a:r>
            <a:r>
              <a:rPr lang="en-US" altLang="zh-CN" smtClean="0">
                <a:solidFill>
                  <a:srgbClr val="FF0000"/>
                </a:solidFill>
              </a:rPr>
              <a:t>did</a:t>
            </a:r>
            <a:r>
              <a:rPr lang="zh-CN" altLang="en-US" smtClean="0">
                <a:solidFill>
                  <a:srgbClr val="FF0000"/>
                </a:solidFill>
              </a:rPr>
              <a:t>）的三个考点</a:t>
            </a:r>
            <a:endParaRPr lang="zh-CN" altLang="en-US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80035" y="709930"/>
            <a:ext cx="11775440" cy="606615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zh-CN" altLang="en-US" smtClean="0"/>
              <a:t>有一定词义，但是不完整，</a:t>
            </a:r>
            <a:r>
              <a:rPr lang="zh-CN" altLang="en-US" smtClean="0">
                <a:solidFill>
                  <a:srgbClr val="00B050"/>
                </a:solidFill>
              </a:rPr>
              <a:t>不能单独做谓语</a:t>
            </a:r>
            <a:r>
              <a:rPr lang="zh-CN" altLang="en-US" smtClean="0"/>
              <a:t>，必须与实义动词一起构成谓语。表示说话人的能力，语气或情态。</a:t>
            </a:r>
            <a:r>
              <a:rPr lang="zh-CN" altLang="en-US" smtClean="0">
                <a:solidFill>
                  <a:srgbClr val="00B050"/>
                </a:solidFill>
              </a:rPr>
              <a:t>具有助动词的作用，可以用来构成否定句，疑问句及回答</a:t>
            </a:r>
            <a:r>
              <a:rPr lang="zh-CN" altLang="en-US" smtClean="0"/>
              <a:t>。</a:t>
            </a:r>
            <a:r>
              <a:rPr lang="zh-CN" altLang="en-US" smtClean="0">
                <a:solidFill>
                  <a:srgbClr val="FF0000"/>
                </a:solidFill>
              </a:rPr>
              <a:t>后接动词原形，无人称和数的变化，否定直接在后面加</a:t>
            </a:r>
            <a:r>
              <a:rPr lang="en-US" altLang="zh-CN" smtClean="0">
                <a:solidFill>
                  <a:srgbClr val="FF0000"/>
                </a:solidFill>
              </a:rPr>
              <a:t>not</a:t>
            </a:r>
            <a:r>
              <a:rPr lang="zh-CN" altLang="en-US" smtClean="0">
                <a:solidFill>
                  <a:srgbClr val="FF0000"/>
                </a:solidFill>
              </a:rPr>
              <a:t>，变疑问句和</a:t>
            </a:r>
            <a:r>
              <a:rPr lang="en-US" altLang="zh-CN" smtClean="0">
                <a:solidFill>
                  <a:srgbClr val="FF0000"/>
                </a:solidFill>
              </a:rPr>
              <a:t>be</a:t>
            </a:r>
            <a:r>
              <a:rPr lang="zh-CN" altLang="en-US" smtClean="0">
                <a:solidFill>
                  <a:srgbClr val="FF0000"/>
                </a:solidFill>
              </a:rPr>
              <a:t>动词变疑问句一样（一提二改三问号）</a:t>
            </a:r>
            <a:r>
              <a:rPr lang="zh-CN" altLang="en-US" smtClean="0"/>
              <a:t>。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can</a:t>
            </a:r>
            <a:r>
              <a:rPr lang="zh-CN" altLang="en-US" smtClean="0"/>
              <a:t>，</a:t>
            </a:r>
            <a:r>
              <a:rPr lang="en-US" altLang="zh-CN" smtClean="0"/>
              <a:t>could </a:t>
            </a:r>
            <a:r>
              <a:rPr lang="zh-CN" altLang="en-US" smtClean="0"/>
              <a:t>能够，可能，可以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may</a:t>
            </a:r>
            <a:r>
              <a:rPr lang="zh-CN" altLang="en-US" smtClean="0"/>
              <a:t>，</a:t>
            </a:r>
            <a:r>
              <a:rPr lang="en-US" altLang="zh-CN" smtClean="0"/>
              <a:t>might</a:t>
            </a:r>
            <a:r>
              <a:rPr lang="zh-CN" altLang="en-US" smtClean="0"/>
              <a:t>可能，可以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must</a:t>
            </a:r>
            <a:r>
              <a:rPr lang="zh-CN" altLang="en-US" smtClean="0"/>
              <a:t>必须，一定     </a:t>
            </a:r>
            <a:r>
              <a:rPr lang="en-US" altLang="zh-CN" smtClean="0"/>
              <a:t>have to</a:t>
            </a:r>
            <a:r>
              <a:rPr lang="zh-CN" altLang="en-US" smtClean="0"/>
              <a:t>不得不（有单数形式</a:t>
            </a:r>
            <a:r>
              <a:rPr lang="en-US" altLang="zh-CN" smtClean="0"/>
              <a:t>has to</a:t>
            </a:r>
            <a:r>
              <a:rPr lang="zh-CN" altLang="en-US" smtClean="0"/>
              <a:t>）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will</a:t>
            </a:r>
            <a:r>
              <a:rPr lang="zh-CN" altLang="en-US" smtClean="0"/>
              <a:t>，</a:t>
            </a:r>
            <a:r>
              <a:rPr lang="en-US" altLang="zh-CN" smtClean="0"/>
              <a:t>would </a:t>
            </a:r>
            <a:r>
              <a:rPr lang="zh-CN" altLang="en-US" smtClean="0"/>
              <a:t>将要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shall</a:t>
            </a:r>
            <a:r>
              <a:rPr lang="zh-CN" altLang="en-US" smtClean="0"/>
              <a:t>，</a:t>
            </a:r>
            <a:r>
              <a:rPr lang="en-US" altLang="zh-CN" smtClean="0"/>
              <a:t>should</a:t>
            </a:r>
            <a:r>
              <a:rPr lang="zh-CN" altLang="en-US" smtClean="0"/>
              <a:t>应该   </a:t>
            </a:r>
            <a:r>
              <a:rPr lang="en-US" altLang="zh-CN" smtClean="0"/>
              <a:t>ought to</a:t>
            </a:r>
            <a:r>
              <a:rPr lang="zh-CN" altLang="en-US" smtClean="0"/>
              <a:t>应该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need </a:t>
            </a:r>
            <a:r>
              <a:rPr lang="zh-CN" altLang="en-US" smtClean="0"/>
              <a:t>需要</a:t>
            </a:r>
            <a:endParaRPr lang="en-US" altLang="zh-CN" smtClean="0"/>
          </a:p>
          <a:p>
            <a:pPr>
              <a:buNone/>
            </a:pPr>
            <a:r>
              <a:rPr lang="en-US" altLang="zh-CN"/>
              <a:t> </a:t>
            </a:r>
            <a:r>
              <a:rPr lang="en-US" altLang="zh-CN" smtClean="0"/>
              <a:t>dare</a:t>
            </a:r>
            <a:r>
              <a:rPr lang="zh-CN" altLang="en-US" smtClean="0"/>
              <a:t>胆敢</a:t>
            </a:r>
            <a:endParaRPr lang="en-US" altLang="zh-CN" smtClean="0"/>
          </a:p>
          <a:p>
            <a:pPr>
              <a:buNone/>
            </a:pPr>
            <a:endParaRPr lang="en-US" altLang="zh-CN" smtClean="0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情态动词</a:t>
            </a:r>
            <a:endParaRPr lang="zh-CN" altLang="en-US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mtClean="0">
                <a:solidFill>
                  <a:srgbClr val="FF0000"/>
                </a:solidFill>
              </a:rPr>
              <a:t>延续性动词和非延续动词</a:t>
            </a:r>
            <a:endParaRPr lang="zh-CN" altLang="en-US" smtClean="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1780" y="692150"/>
            <a:ext cx="11723370" cy="6045835"/>
          </a:xfrm>
        </p:spPr>
        <p:txBody>
          <a:bodyPr>
            <a:normAutofit/>
          </a:bodyPr>
          <a:lstStyle/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1.</a:t>
            </a:r>
            <a:r>
              <a:rPr lang="zh-CN" altLang="en-US" sz="4000" smtClean="0">
                <a:solidFill>
                  <a:srgbClr val="FF0000"/>
                </a:solidFill>
              </a:rPr>
              <a:t>延续性动词</a:t>
            </a:r>
            <a:r>
              <a:rPr lang="zh-CN" altLang="en-US" sz="4000" smtClean="0"/>
              <a:t>：</a:t>
            </a:r>
            <a:r>
              <a:rPr lang="zh-CN" sz="4000" smtClean="0"/>
              <a:t>表示一个动作可以持续一段时间</a:t>
            </a:r>
            <a:r>
              <a:rPr lang="zh-CN" altLang="en-US" sz="4000" smtClean="0"/>
              <a:t>。</a:t>
            </a:r>
            <a:endParaRPr lang="zh-CN" altLang="en-US" sz="40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She was </a:t>
            </a:r>
            <a:r>
              <a:rPr lang="en-US" altLang="zh-CN" sz="4000" u="sng" smtClean="0"/>
              <a:t>standing </a:t>
            </a:r>
            <a:r>
              <a:rPr lang="en-US" altLang="zh-CN" sz="4000" smtClean="0"/>
              <a:t>under the tree when we arrived there.</a:t>
            </a:r>
            <a:endParaRPr lang="en-US" altLang="zh-CN" sz="40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I have learned English for eight years.</a:t>
            </a:r>
            <a:endParaRPr lang="en-US" altLang="zh-CN" sz="40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2.</a:t>
            </a:r>
            <a:r>
              <a:rPr lang="zh-CN" altLang="en-US" sz="4000" smtClean="0">
                <a:solidFill>
                  <a:srgbClr val="FF0000"/>
                </a:solidFill>
              </a:rPr>
              <a:t>非延续性动词</a:t>
            </a:r>
            <a:r>
              <a:rPr lang="zh-CN" altLang="en-US" sz="4000" smtClean="0"/>
              <a:t>：动作不可以延续，是在瞬间完成的。</a:t>
            </a:r>
            <a:endParaRPr lang="zh-CN" altLang="en-US" sz="40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I </a:t>
            </a:r>
            <a:r>
              <a:rPr lang="en-US" altLang="zh-CN" sz="4000" u="sng" smtClean="0"/>
              <a:t>opened</a:t>
            </a:r>
            <a:r>
              <a:rPr lang="en-US" altLang="zh-CN" sz="4000" smtClean="0"/>
              <a:t> the window.</a:t>
            </a:r>
            <a:endParaRPr lang="en-US" altLang="zh-CN" sz="40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000" smtClean="0"/>
              <a:t>He has </a:t>
            </a:r>
            <a:r>
              <a:rPr lang="en-US" altLang="zh-CN" sz="4000" u="sng" smtClean="0"/>
              <a:t>left</a:t>
            </a:r>
            <a:r>
              <a:rPr lang="en-US" altLang="zh-CN" sz="4000" smtClean="0"/>
              <a:t> three hours ago.</a:t>
            </a:r>
            <a:endParaRPr lang="en-US" altLang="zh-CN" sz="4000" smtClean="0"/>
          </a:p>
          <a:p>
            <a:pPr marL="514350" indent="-514350">
              <a:buNone/>
            </a:pPr>
            <a:endParaRPr lang="zh-CN" altLang="en-US" sz="4000" smtClean="0"/>
          </a:p>
        </p:txBody>
      </p:sp>
      <p:sp>
        <p:nvSpPr>
          <p:cNvPr id="7" name="矩形: 圆角 22"/>
          <p:cNvSpPr/>
          <p:nvPr/>
        </p:nvSpPr>
        <p:spPr>
          <a:xfrm>
            <a:off x="623570" y="44450"/>
            <a:ext cx="3049270" cy="523240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>
                <a:solidFill>
                  <a:srgbClr val="FF0000"/>
                </a:solidFill>
                <a:highlight>
                  <a:srgbClr val="FFFF00"/>
                </a:highlight>
                <a:latin typeface="楷体" panose="02010609060101010101" pitchFamily="49" charset="-122"/>
                <a:ea typeface="楷体" panose="02010609060101010101" pitchFamily="49" charset="-122"/>
              </a:rPr>
              <a:t>意义</a:t>
            </a:r>
            <a:endParaRPr lang="zh-CN" altLang="en-US" sz="4000">
              <a:solidFill>
                <a:srgbClr val="FF0000"/>
              </a:solidFill>
              <a:highlight>
                <a:srgbClr val="FFFF00"/>
              </a:highligh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zh-CN" altLang="en-US" sz="5335" smtClean="0">
                <a:solidFill>
                  <a:srgbClr val="FF0000"/>
                </a:solidFill>
              </a:rPr>
              <a:t>需要注意的</a:t>
            </a:r>
            <a:r>
              <a:rPr lang="en-US" altLang="zh-CN" sz="5335" smtClean="0">
                <a:solidFill>
                  <a:srgbClr val="FF0000"/>
                </a:solidFill>
              </a:rPr>
              <a:t>2</a:t>
            </a:r>
            <a:r>
              <a:rPr lang="zh-CN" altLang="en-US" sz="5335" smtClean="0">
                <a:solidFill>
                  <a:srgbClr val="FF0000"/>
                </a:solidFill>
              </a:rPr>
              <a:t>个句型</a:t>
            </a:r>
            <a:endParaRPr lang="zh-CN" altLang="en-US" sz="5335" smtClean="0">
              <a:solidFill>
                <a:srgbClr val="FF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63525" y="1052830"/>
            <a:ext cx="11723370" cy="5313680"/>
          </a:xfrm>
        </p:spPr>
        <p:txBody>
          <a:bodyPr>
            <a:normAutofit/>
          </a:bodyPr>
          <a:lstStyle/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800" smtClean="0"/>
              <a:t>1.</a:t>
            </a:r>
            <a:r>
              <a:rPr lang="en-US" altLang="zh-CN" sz="4800" smtClean="0">
                <a:solidFill>
                  <a:srgbClr val="FF0000"/>
                </a:solidFill>
              </a:rPr>
              <a:t>it is +</a:t>
            </a:r>
            <a:r>
              <a:rPr lang="zh-CN" altLang="en-US" sz="4800" smtClean="0">
                <a:solidFill>
                  <a:srgbClr val="FF0000"/>
                </a:solidFill>
              </a:rPr>
              <a:t>时间段</a:t>
            </a:r>
            <a:r>
              <a:rPr lang="en-US" altLang="zh-CN" sz="4800" smtClean="0">
                <a:solidFill>
                  <a:srgbClr val="FF0000"/>
                </a:solidFill>
              </a:rPr>
              <a:t>+since</a:t>
            </a:r>
            <a:r>
              <a:rPr lang="zh-CN" altLang="en-US" sz="4800" smtClean="0">
                <a:solidFill>
                  <a:srgbClr val="FF0000"/>
                </a:solidFill>
              </a:rPr>
              <a:t>从句（非延续性动词）</a:t>
            </a:r>
            <a:r>
              <a:rPr lang="en-US" altLang="zh-CN" sz="4800" smtClean="0">
                <a:solidFill>
                  <a:srgbClr val="FF0000"/>
                </a:solidFill>
              </a:rPr>
              <a:t>“</a:t>
            </a:r>
            <a:r>
              <a:rPr lang="zh-CN" altLang="en-US" sz="4800" smtClean="0">
                <a:solidFill>
                  <a:srgbClr val="FF0000"/>
                </a:solidFill>
              </a:rPr>
              <a:t>自从做某事多久了</a:t>
            </a:r>
            <a:r>
              <a:rPr lang="en-US" altLang="zh-CN" sz="4800" smtClean="0">
                <a:solidFill>
                  <a:srgbClr val="FF0000"/>
                </a:solidFill>
              </a:rPr>
              <a:t>”</a:t>
            </a:r>
            <a:endParaRPr lang="zh-CN" altLang="en-US" sz="48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800" smtClean="0"/>
              <a:t>It is five years since he went to Beijing.</a:t>
            </a:r>
            <a:endParaRPr lang="en-US" altLang="zh-CN" sz="48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800" smtClean="0"/>
              <a:t>2.</a:t>
            </a:r>
            <a:r>
              <a:rPr lang="en-US" altLang="zh-CN" sz="4800" smtClean="0">
                <a:solidFill>
                  <a:srgbClr val="FF0000"/>
                </a:solidFill>
                <a:sym typeface="+mn-ea"/>
              </a:rPr>
              <a:t>it is +</a:t>
            </a:r>
            <a:r>
              <a:rPr lang="zh-CN" altLang="en-US" sz="4800" smtClean="0">
                <a:solidFill>
                  <a:srgbClr val="FF0000"/>
                </a:solidFill>
                <a:sym typeface="+mn-ea"/>
              </a:rPr>
              <a:t>时间段</a:t>
            </a:r>
            <a:r>
              <a:rPr lang="en-US" altLang="zh-CN" sz="4800" smtClean="0">
                <a:solidFill>
                  <a:srgbClr val="FF0000"/>
                </a:solidFill>
                <a:sym typeface="+mn-ea"/>
              </a:rPr>
              <a:t>+since</a:t>
            </a:r>
            <a:r>
              <a:rPr lang="zh-CN" altLang="en-US" sz="4800" smtClean="0">
                <a:solidFill>
                  <a:srgbClr val="FF0000"/>
                </a:solidFill>
                <a:sym typeface="+mn-ea"/>
              </a:rPr>
              <a:t>从句（延续性动词）</a:t>
            </a:r>
            <a:r>
              <a:rPr lang="en-US" altLang="zh-CN" sz="4800" smtClean="0">
                <a:solidFill>
                  <a:srgbClr val="FF0000"/>
                </a:solidFill>
                <a:sym typeface="+mn-ea"/>
              </a:rPr>
              <a:t>“</a:t>
            </a:r>
            <a:r>
              <a:rPr lang="zh-CN" altLang="en-US" sz="4800" smtClean="0">
                <a:solidFill>
                  <a:srgbClr val="FF0000"/>
                </a:solidFill>
                <a:sym typeface="+mn-ea"/>
              </a:rPr>
              <a:t>自从不做某事多久了</a:t>
            </a:r>
            <a:r>
              <a:rPr lang="en-US" altLang="zh-CN" sz="4800" smtClean="0">
                <a:solidFill>
                  <a:srgbClr val="FF0000"/>
                </a:solidFill>
                <a:sym typeface="+mn-ea"/>
              </a:rPr>
              <a:t>”</a:t>
            </a:r>
            <a:endParaRPr lang="zh-CN" altLang="en-US" sz="4800" smtClean="0"/>
          </a:p>
          <a:p>
            <a:pPr marL="514350" indent="0" fontAlgn="auto">
              <a:spcBef>
                <a:spcPct val="0"/>
              </a:spcBef>
              <a:buNone/>
            </a:pPr>
            <a:r>
              <a:rPr lang="en-US" altLang="zh-CN" sz="4800" smtClean="0"/>
              <a:t>It is six years since he worked there.</a:t>
            </a:r>
            <a:endParaRPr lang="zh-CN" altLang="en-US" sz="4800" smtClean="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https://d.book118.com/477142005123006051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e9d8d3f8a1424e798df464aff08f3b98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e90e3aed8245364459633c"/>
  <p:tag name="KSO_WM_CHIP_XID" val="61f0fb9ded824536445b8f09"/>
  <p:tag name="KSO_WM_TAG_VERSION" val="1.0"/>
  <p:tag name="KSO_WM_TEMPLATE_CATEGORY" val="chip"/>
  <p:tag name="KSO_WM_TEMPLATE_INDEX" val="20221506"/>
  <p:tag name="KSO_WM_UNIT_DEC_AREA_ID" val="0440a83b460d4f9f983bdf280cb8d698"/>
  <p:tag name="KSO_WM_UNIT_DEC_CHANGEPICRESERVED" val="1"/>
  <p:tag name="KSO_WM_UNIT_DEC_SUPPORTCHANGEPIC" val="0"/>
  <p:tag name="KSO_WM_UNIT_ID" val="chip20221506_1*i*1"/>
  <p:tag name="KSO_WM_UNIT_INDEX" val="1"/>
  <p:tag name="KSO_WM_UNIT_SUBTYPE" val="v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ASSEMBLE_CHIP_INDEX" val="a0d9971802474e49ad0a6a2b3621e118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61e90e3aed8245364459633c"/>
  <p:tag name="KSO_WM_CHIP_XID" val="61f0fb9ded824536445b8ede"/>
  <p:tag name="KSO_WM_TAG_VERSION" val="1.0"/>
  <p:tag name="KSO_WM_TEMPLATE_CATEGORY" val="chip"/>
  <p:tag name="KSO_WM_TEMPLATE_INDEX" val="20221506"/>
  <p:tag name="KSO_WM_UNIT_DEC_AREA_ID" val="45496e8bf8e74859a6fbe51832ba3baa"/>
  <p:tag name="KSO_WM_UNIT_DEC_CHANGEPICRESERVED" val="1"/>
  <p:tag name="KSO_WM_UNIT_DEC_SUPPORTCHANGEPIC" val="0"/>
  <p:tag name="KSO_WM_UNIT_ID" val="chip20221506_2*i*1"/>
  <p:tag name="KSO_WM_UNIT_INDEX" val="1"/>
  <p:tag name="KSO_WM_UNIT_SUBTYPE" val="u"/>
  <p:tag name="KSO_WM_UNIT_TYPE" val="i"/>
</p:tagLst>
</file>

<file path=ppt/tags/tag3.xml><?xml version="1.0" encoding="utf-8"?>
<p:tagLst xmlns:p="http://schemas.openxmlformats.org/presentationml/2006/main">
  <p:tag name="KSO_WM_ASSEMBLE_CHIP_INDEX" val="8e8a6263f4a94b68a2c913e5c3efbba4"/>
  <p:tag name="KSO_WM_BEAUTIFY_FLAG" val="#wm#"/>
  <p:tag name="KSO_WM_CHIP_FILLAREA_FILL_RULE" val="{&quot;fill_align&quot;:&quot;lm&quot;,&quot;fill_mode&quot;:&quot;adaptive&quot;,&quot;sacle_strategy&quot;:&quot;smart&quot;}"/>
  <p:tag name="KSO_WM_CHIP_GROUPID" val="612df7feeaa89fd2fb383611"/>
  <p:tag name="KSO_WM_CHIP_XID" val="612df7feeaa89fd2fb383612"/>
  <p:tag name="KSO_WM_TAG_VERSION" val="1.0"/>
  <p:tag name="KSO_WM_TEMPLATE_ASSEMBLE_GROUPID" val="61e90e3aed8245364459633c"/>
  <p:tag name="KSO_WM_TEMPLATE_ASSEMBLE_XID" val="61f253bbed824536445c1273"/>
  <p:tag name="KSO_WM_TEMPLATE_CATEGORY" val="custom"/>
  <p:tag name="KSO_WM_TEMPLATE_INDEX" val="20221506"/>
  <p:tag name="KSO_WM_UNIT_BLOCK" val="0"/>
  <p:tag name="KSO_WM_UNIT_COMPATIBLE" val="0"/>
  <p:tag name="KSO_WM_UNIT_DEC_AREA_ID" val="ad3a908a9ec64ef2bf61b3e4c7907d54"/>
  <p:tag name="KSO_WM_UNIT_DEFAULT_FONT" val="54;60;2"/>
  <p:tag name="KSO_WM_UNIT_DIAGRAM_ISNUMVISUAL" val="0"/>
  <p:tag name="KSO_WM_UNIT_DIAGRAM_ISREFERUNIT" val="0"/>
  <p:tag name="KSO_WM_UNIT_HIGHLIGHT" val="0"/>
  <p:tag name="KSO_WM_UNIT_ID" val="custom202215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卡通教学教师通用可爱课件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4"/>
</p:tagLst>
</file>

<file path=ppt/tags/tag4.xml><?xml version="1.0" encoding="utf-8"?>
<p:tagLst xmlns:p="http://schemas.openxmlformats.org/presentationml/2006/main">
  <p:tag name="KSO_WM_ASSEMBLE_CHIP_INDEX" val="8e8a6263f4a94b68a2c913e5c3efbba4"/>
  <p:tag name="KSO_WM_BEAUTIFY_FLAG" val="#wm#"/>
  <p:tag name="KSO_WM_CHIP_FILLAREA_FILL_RULE" val="{&quot;fill_align&quot;:&quot;lm&quot;,&quot;fill_mode&quot;:&quot;adaptive&quot;,&quot;sacle_strategy&quot;:&quot;smart&quot;}"/>
  <p:tag name="KSO_WM_CHIP_GROUPID" val="612df7feeaa89fd2fb383611"/>
  <p:tag name="KSO_WM_CHIP_XID" val="612df7feeaa89fd2fb383612"/>
  <p:tag name="KSO_WM_TAG_VERSION" val="1.0"/>
  <p:tag name="KSO_WM_TEMPLATE_ASSEMBLE_GROUPID" val="61e90e3aed8245364459633c"/>
  <p:tag name="KSO_WM_TEMPLATE_ASSEMBLE_XID" val="61f253bbed824536445c1273"/>
  <p:tag name="KSO_WM_TEMPLATE_CATEGORY" val="custom"/>
  <p:tag name="KSO_WM_TEMPLATE_INDEX" val="20221506"/>
  <p:tag name="KSO_WM_UNIT_BLOCK" val="0"/>
  <p:tag name="KSO_WM_UNIT_COMPATIBLE" val="0"/>
  <p:tag name="KSO_WM_UNIT_DEC_AREA_ID" val="bd6db5d1df094213b14656593c1af428"/>
  <p:tag name="KSO_WM_UNIT_DEFAULT_FONT" val="28;32;2"/>
  <p:tag name="KSO_WM_UNIT_DIAGRAM_ISNUMVISUAL" val="0"/>
  <p:tag name="KSO_WM_UNIT_DIAGRAM_ISREFERUNIT" val="0"/>
  <p:tag name="KSO_WM_UNIT_HIGHLIGHT" val="0"/>
  <p:tag name="KSO_WM_UNIT_ID" val="custom202215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14"/>
</p:tagLst>
</file>

<file path=ppt/tags/tag5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6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7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8.xml><?xml version="1.0" encoding="utf-8"?>
<p:tagLst xmlns:p="http://schemas.openxmlformats.org/presentationml/2006/main">
  <p:tag name="KSO_WM_ASSEMBLE_CHIP_INDEX" val="9b45b7a356c84088b781748d33a198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e90e3aed8245364459633c"/>
  <p:tag name="KSO_WM_CHIP_XID" val="61f0fb9ded824536445b8e15"/>
  <p:tag name="KSO_WM_TAG_VERSION" val="1.0"/>
  <p:tag name="KSO_WM_TEMPLATE_CATEGORY" val="chip"/>
  <p:tag name="KSO_WM_TEMPLATE_INDEX" val="20221506"/>
  <p:tag name="KSO_WM_UNIT_DEC_AREA_ID" val="aeb069b380394748996bf2e352699869"/>
  <p:tag name="KSO_WM_UNIT_DEC_CHANGEPICRESERVED" val="1"/>
  <p:tag name="KSO_WM_UNIT_DEC_SUPPORTCHANGEPIC" val="0"/>
  <p:tag name="KSO_WM_UNIT_ID" val="chip20221506_8*i*1"/>
  <p:tag name="KSO_WM_UNIT_INDEX" val="1"/>
  <p:tag name="KSO_WM_UNIT_SUBTYPE" val="r"/>
  <p:tag name="KSO_WM_UNIT_TYPE" val="i"/>
</p:tagLst>
</file>

<file path=ppt/tags/tag9.xml><?xml version="1.0" encoding="utf-8"?>
<p:tagLst xmlns:p="http://schemas.openxmlformats.org/presentationml/2006/main">
  <p:tag name="KSO_WM_ASSEMBLE_CHIP_INDEX" val="c7582cea4efd4ac087006a32faa1a57b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1e90e3aed8245364459633c"/>
  <p:tag name="KSO_WM_CHIP_XID" val="61f0fb9ded824536445b8e14"/>
  <p:tag name="KSO_WM_TAG_VERSION" val="1.0"/>
  <p:tag name="KSO_WM_TEMPLATE_CATEGORY" val="chip"/>
  <p:tag name="KSO_WM_TEMPLATE_INDEX" val="20221506"/>
  <p:tag name="KSO_WM_UNIT_DEC_AREA_ID" val="715e4e85ecb545bea483f93437228210"/>
  <p:tag name="KSO_WM_UNIT_DEC_CHANGEPICRESERVED" val="1"/>
  <p:tag name="KSO_WM_UNIT_DEC_SUPPORTCHANGEPIC" val="0"/>
  <p:tag name="KSO_WM_UNIT_ID" val="chip20221506_9*i*1"/>
  <p:tag name="KSO_WM_UNIT_INDEX" val="1"/>
  <p:tag name="KSO_WM_UNIT_SUBTYPE" val="w"/>
  <p:tag name="KSO_WM_UNIT_TYPE" val="i"/>
</p:tagLst>
</file>

<file path=ppt/tags/tag10.xml><?xml version="1.0" encoding="utf-8"?>
<p:tagLst xmlns:p="http://schemas.openxmlformats.org/presentationml/2006/main">
  <p:tag name="KSO_WM_ASSEMBLE_CHIP_INDEX" val="44d47d54be6147328aa9739218b2a711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9e047a56c5b5f57912a915"/>
  <p:tag name="KSO_WM_CHIP_XID" val="619e047a56c5b5f57912a911"/>
  <p:tag name="KSO_WM_TAG_VERSION" val="1.0"/>
  <p:tag name="KSO_WM_TEMPLATE_ASSEMBLE_GROUPID" val="61e90e3aed8245364459633c"/>
  <p:tag name="KSO_WM_TEMPLATE_ASSEMBLE_XID" val="61f253baed824536445c123a"/>
  <p:tag name="KSO_WM_TEMPLATE_CATEGORY" val="custom"/>
  <p:tag name="KSO_WM_TEMPLATE_INDEX" val="20221506"/>
  <p:tag name="KSO_WM_UNIT_BLOCK" val="0"/>
  <p:tag name="KSO_WM_UNIT_COMPATIBLE" val="0"/>
  <p:tag name="KSO_WM_UNIT_DEC_AREA_ID" val="72a4794868d94a64ba244afc3ffce470"/>
  <p:tag name="KSO_WM_UNIT_DEFAULT_FONT" val="44;54;2"/>
  <p:tag name="KSO_WM_UNIT_DIAGRAM_ISNUMVISUAL" val="0"/>
  <p:tag name="KSO_WM_UNIT_DIAGRAM_ISREFERUNIT" val="0"/>
  <p:tag name="KSO_WM_UNIT_HIGHLIGHT" val="0"/>
  <p:tag name="KSO_WM_UNIT_ID" val="custom202215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8"/>
</p:tagLst>
</file>

<file path=ppt/tags/tag11.xml><?xml version="1.0" encoding="utf-8"?>
<p:tagLst xmlns:p="http://schemas.openxmlformats.org/presentationml/2006/main">
  <p:tag name="KSO_WM_ASSEMBLE_CHIP_INDEX" val="44d47d54be6147328aa9739218b2a711"/>
  <p:tag name="KSO_WM_BEAUTIFY_FLAG" val="#wm#"/>
  <p:tag name="KSO_WM_CHIP_FILLAREA_FILL_RULE" val="{&quot;fill_align&quot;:&quot;rm&quot;,&quot;fill_mode&quot;:&quot;adaptive&quot;,&quot;sacle_strategy&quot;:&quot;smart&quot;}"/>
  <p:tag name="KSO_WM_CHIP_GROUPID" val="619e047a56c5b5f57912a915"/>
  <p:tag name="KSO_WM_CHIP_XID" val="619e047a56c5b5f57912a911"/>
  <p:tag name="KSO_WM_TAG_VERSION" val="1.0"/>
  <p:tag name="KSO_WM_TEMPLATE_ASSEMBLE_GROUPID" val="61e90e3aed8245364459633c"/>
  <p:tag name="KSO_WM_TEMPLATE_ASSEMBLE_XID" val="61f253baed824536445c123a"/>
  <p:tag name="KSO_WM_TEMPLATE_CATEGORY" val="custom"/>
  <p:tag name="KSO_WM_TEMPLATE_INDEX" val="20221506"/>
  <p:tag name="KSO_WM_UNIT_BLOCK" val="0"/>
  <p:tag name="KSO_WM_UNIT_COMPATIBLE" val="0"/>
  <p:tag name="KSO_WM_UNIT_DEC_AREA_ID" val="5d6991c1646d46d996c17c1b113e40f3"/>
  <p:tag name="KSO_WM_UNIT_DEFAULT_FONT" val="28;30;2"/>
  <p:tag name="KSO_WM_UNIT_DIAGRAM_ISNUMVISUAL" val="0"/>
  <p:tag name="KSO_WM_UNIT_DIAGRAM_ISREFERUNIT" val="0"/>
  <p:tag name="KSO_WM_UNIT_HIGHLIGHT" val="0"/>
  <p:tag name="KSO_WM_UNIT_ID" val="custom202215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18"/>
</p:tagLst>
</file>

<file path=ppt/tags/tag12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13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14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15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16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17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18.xml><?xml version="1.0" encoding="utf-8"?>
<p:tagLst xmlns:p="http://schemas.openxmlformats.org/presentationml/2006/main">
  <p:tag name="KSO_WM_ASSEMBLE_CHIP_INDEX" val="ae7a0396d5bf4b1d93cf232c3dddc90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e90e3aed8245364459633c"/>
  <p:tag name="KSO_WM_CHIP_XID" val="61f0fb9ded824536445b8d8f"/>
  <p:tag name="KSO_WM_TAG_VERSION" val="1.0"/>
  <p:tag name="KSO_WM_TEMPLATE_CATEGORY" val="chip"/>
  <p:tag name="KSO_WM_TEMPLATE_INDEX" val="20221506"/>
  <p:tag name="KSO_WM_UNIT_DEC_AREA_ID" val="edc376face084926b1a363d4f7d59dd8"/>
  <p:tag name="KSO_WM_UNIT_DEC_CHANGEPICRESERVED" val="1"/>
  <p:tag name="KSO_WM_UNIT_DEC_SUPPORTCHANGEPIC" val="0"/>
  <p:tag name="KSO_WM_UNIT_ID" val="chip20221506_10*i*1"/>
  <p:tag name="KSO_WM_UNIT_INDEX" val="1"/>
  <p:tag name="KSO_WM_UNIT_SUBTYPE" val="v"/>
  <p:tag name="KSO_WM_UNIT_TYPE" val="i"/>
</p:tagLst>
</file>

<file path=ppt/tags/tag19.xml><?xml version="1.0" encoding="utf-8"?>
<p:tagLst xmlns:p="http://schemas.openxmlformats.org/presentationml/2006/main">
  <p:tag name="KSO_WM_ASSEMBLE_CHIP_INDEX" val="347136e90cbb4039b2a23a7a6e0b8c02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61e90e3aed8245364459633c"/>
  <p:tag name="KSO_WM_CHIP_XID" val="61f0fb9ded824536445b8d7d"/>
  <p:tag name="KSO_WM_TAG_VERSION" val="1.0"/>
  <p:tag name="KSO_WM_TEMPLATE_CATEGORY" val="chip"/>
  <p:tag name="KSO_WM_TEMPLATE_INDEX" val="20221506"/>
  <p:tag name="KSO_WM_UNIT_DEC_AREA_ID" val="e566084622524cd195feb68e10413b5a"/>
  <p:tag name="KSO_WM_UNIT_DEC_CHANGEPICRESERVED" val="1"/>
  <p:tag name="KSO_WM_UNIT_DEC_SUPPORTCHANGEPIC" val="0"/>
  <p:tag name="KSO_WM_UNIT_ID" val="chip20221506_11*i*1"/>
  <p:tag name="KSO_WM_UNIT_INDEX" val="1"/>
  <p:tag name="KSO_WM_UNIT_SUBTYPE" val="r"/>
  <p:tag name="KSO_WM_UNIT_TYPE" val="i"/>
</p:tagLst>
</file>

<file path=ppt/tags/tag20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21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22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23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24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25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26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27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28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29.xml><?xml version="1.0" encoding="utf-8"?>
<p:tagLst xmlns:p="http://schemas.openxmlformats.org/presentationml/2006/main">
  <p:tag name="KSO_WM_ASSEMBLE_CHIP_INDEX" val="9ecf8cd38f524b3fb6816d6ca5cc8ed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e90e3aed8245364459633c"/>
  <p:tag name="KSO_WM_CHIP_XID" val="61f0fb9ded824536445b8e0b"/>
  <p:tag name="KSO_WM_TAG_VERSION" val="1.0"/>
  <p:tag name="KSO_WM_TEMPLATE_CATEGORY" val="chip"/>
  <p:tag name="KSO_WM_TEMPLATE_INDEX" val="20221506"/>
  <p:tag name="KSO_WM_UNIT_DEC_AREA_ID" val="dab0213d042344ccb05fe797575ba28a"/>
  <p:tag name="KSO_WM_UNIT_DEC_CHANGEPICRESERVED" val="1"/>
  <p:tag name="KSO_WM_UNIT_DEC_SUPPORTCHANGEPIC" val="0"/>
  <p:tag name="KSO_WM_UNIT_ID" val="chip20221506_3*i*1"/>
  <p:tag name="KSO_WM_UNIT_INDEX" val="1"/>
  <p:tag name="KSO_WM_UNIT_SUBTYPE" val="v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ASSEMBLE_CHIP_INDEX" val="f5d3aceb2a3a453db8727cbbbc4ecae9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61e90e3aed8245364459633c"/>
  <p:tag name="KSO_WM_CHIP_XID" val="61f0fb9ded824536445b8de3"/>
  <p:tag name="KSO_WM_TAG_VERSION" val="1.0"/>
  <p:tag name="KSO_WM_TEMPLATE_CATEGORY" val="chip"/>
  <p:tag name="KSO_WM_TEMPLATE_INDEX" val="20221506"/>
  <p:tag name="KSO_WM_UNIT_DEC_AREA_ID" val="3a32e38d981241948477733a8442967c"/>
  <p:tag name="KSO_WM_UNIT_DEC_CHANGEPICRESERVED" val="1"/>
  <p:tag name="KSO_WM_UNIT_DEC_SUPPORTCHANGEPIC" val="0"/>
  <p:tag name="KSO_WM_UNIT_ID" val="chip20221506_4*i*1"/>
  <p:tag name="KSO_WM_UNIT_INDEX" val="1"/>
  <p:tag name="KSO_WM_UNIT_SUBTYPE" val="u"/>
  <p:tag name="KSO_WM_UNIT_TYPE" val="i"/>
</p:tagLst>
</file>

<file path=ppt/tags/tag31.xml><?xml version="1.0" encoding="utf-8"?>
<p:tagLst xmlns:p="http://schemas.openxmlformats.org/presentationml/2006/main">
  <p:tag name="KSO_WM_ASSEMBLE_CHIP_INDEX" val="06ddd6c6a5284dcd8786b4a646edc75f"/>
  <p:tag name="KSO_WM_BEAUTIFY_FLAG" val="#wm#"/>
  <p:tag name="KSO_WM_CHIP_FILLAREA_FILL_RULE" val="{&quot;fill_align&quot;:&quot;rm&quot;,&quot;fill_mode&quot;:&quot;fix&quot;,&quot;sacle_strategy&quot;:&quot;smart&quot;}"/>
  <p:tag name="KSO_WM_CHIP_GROUPID" val="6194c0ff18adb49c6c1f5b5a"/>
  <p:tag name="KSO_WM_CHIP_XID" val="6194c0ff18adb49c6c1f5b57"/>
  <p:tag name="KSO_WM_TAG_VERSION" val="1.0"/>
  <p:tag name="KSO_WM_TEMPLATE_ASSEMBLE_GROUPID" val="61e90e3aed8245364459633c"/>
  <p:tag name="KSO_WM_TEMPLATE_ASSEMBLE_XID" val="61f253bb85cd547442325be6"/>
  <p:tag name="KSO_WM_TEMPLATE_CATEGORY" val="custom"/>
  <p:tag name="KSO_WM_TEMPLATE_INDEX" val="20221506"/>
  <p:tag name="KSO_WM_UNIT_BLOCK" val="0"/>
  <p:tag name="KSO_WM_UNIT_COMPATIBLE" val="0"/>
  <p:tag name="KSO_WM_UNIT_DEC_AREA_ID" val="d919d962d45a4759999ea063c940613d"/>
  <p:tag name="KSO_WM_UNIT_DEFAULT_FONT" val="66;72;2"/>
  <p:tag name="KSO_WM_UNIT_DIAGRAM_ISNUMVISUAL" val="0"/>
  <p:tag name="KSO_WM_UNIT_DIAGRAM_ISREFERUNIT" val="0"/>
  <p:tag name="KSO_WM_UNIT_HIGHLIGHT" val="0"/>
  <p:tag name="KSO_WM_UNIT_ID" val="custom202215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欣赏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7"/>
</p:tagLst>
</file>

<file path=ppt/tags/tag32.xml><?xml version="1.0" encoding="utf-8"?>
<p:tagLst xmlns:p="http://schemas.openxmlformats.org/presentationml/2006/main">
  <p:tag name="KSO_WM_ASSEMBLE_CHIP_INDEX" val="06ddd6c6a5284dcd8786b4a646edc75f"/>
  <p:tag name="KSO_WM_BEAUTIFY_FLAG" val="#wm#"/>
  <p:tag name="KSO_WM_CHIP_FILLAREA_FILL_RULE" val="{&quot;fill_align&quot;:&quot;rm&quot;,&quot;fill_mode&quot;:&quot;fix&quot;,&quot;sacle_strategy&quot;:&quot;smart&quot;}"/>
  <p:tag name="KSO_WM_CHIP_GROUPID" val="6194c0ff18adb49c6c1f5b5a"/>
  <p:tag name="KSO_WM_CHIP_XID" val="6194c0ff18adb49c6c1f5b57"/>
  <p:tag name="KSO_WM_TAG_VERSION" val="1.0"/>
  <p:tag name="KSO_WM_TEMPLATE_ASSEMBLE_GROUPID" val="61e90e3aed8245364459633c"/>
  <p:tag name="KSO_WM_TEMPLATE_ASSEMBLE_XID" val="61f253bb85cd547442325be6"/>
  <p:tag name="KSO_WM_TEMPLATE_CATEGORY" val="custom"/>
  <p:tag name="KSO_WM_TEMPLATE_INDEX" val="20221506"/>
  <p:tag name="KSO_WM_UNIT_BLOCK" val="0"/>
  <p:tag name="KSO_WM_UNIT_COMPATIBLE" val="0"/>
  <p:tag name="KSO_WM_UNIT_DEC_AREA_ID" val="529e4c130b8c44a0af8c5ea10c98f3cd"/>
  <p:tag name="KSO_WM_UNIT_DEFAULT_FONT" val="18;20;2"/>
  <p:tag name="KSO_WM_UNIT_DIAGRAM_ISNUMVISUAL" val="0"/>
  <p:tag name="KSO_WM_UNIT_DIAGRAM_ISREFERUNIT" val="0"/>
  <p:tag name="KSO_WM_UNIT_HIGHLIGHT" val="0"/>
  <p:tag name="KSO_WM_UNIT_ID" val="custom202215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单击此处添加副标题"/>
  <p:tag name="KSO_WM_UNIT_TEXT_FILL_FORE_SCHEMECOLOR_INDEX" val="13"/>
  <p:tag name="KSO_WM_UNIT_TEXT_FILL_FORE_SCHEMECOLOR_INDEX_BRIGHTNESS" val="0"/>
  <p:tag name="KSO_WM_UNIT_TEXT_FILL_TYPE" val="1"/>
  <p:tag name="KSO_WM_UNIT_TYPE" val="b"/>
  <p:tag name="KSO_WM_UNIT_VALUE" val="16"/>
</p:tagLst>
</file>

<file path=ppt/tags/tag33.xml><?xml version="1.0" encoding="utf-8"?>
<p:tagLst xmlns:p="http://schemas.openxmlformats.org/presentationml/2006/main">
  <p:tag name="KSO_WM_ASSEMBLE_CHIP_INDEX" val="35c2bc73cb7a457fb23e0b86456140d2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SLIDE_BACKGROUND_TYPE" val="general"/>
  <p:tag name="KSO_WM_TAG_VERSION" val="1.0"/>
  <p:tag name="KSO_WM_TEMPLATE_CATEGORY" val="chip"/>
  <p:tag name="KSO_WM_TEMPLATE_INDEX" val="20221506"/>
  <p:tag name="KSO_WM_UNIT_DEC_AREA_ID" val="c2898f2bb9eb40f98bafa9350365862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34.xml><?xml version="1.0" encoding="utf-8"?>
<p:tagLst xmlns:p="http://schemas.openxmlformats.org/presentationml/2006/main">
  <p:tag name="KSO_WM_ASSEMBLE_CHIP_INDEX" val="7b7922c14f0c49a19daa991fe939d1d1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SLIDE_BACKGROUND_TYPE" val="general"/>
  <p:tag name="KSO_WM_TAG_VERSION" val="1.0"/>
  <p:tag name="KSO_WM_TEMPLATE_CATEGORY" val="chip"/>
  <p:tag name="KSO_WM_TEMPLATE_INDEX" val="20221506"/>
  <p:tag name="KSO_WM_UNIT_DEC_AREA_ID" val="6f79f81fb5d94d2f9f8234e91aa1ef73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35.xml><?xml version="1.0" encoding="utf-8"?>
<p:tagLst xmlns:p="http://schemas.openxmlformats.org/presentationml/2006/main">
  <p:tag name="KSO_WM_ASSEMBLE_CHIP_INDEX" val="5f19469bc22b4bbfa7a19625f8dabfc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SLIDE_BACKGROUND_TYPE" val="general"/>
  <p:tag name="KSO_WM_TAG_VERSION" val="1.0"/>
  <p:tag name="KSO_WM_TEMPLATE_CATEGORY" val="chip"/>
  <p:tag name="KSO_WM_TEMPLATE_INDEX" val="20221506"/>
  <p:tag name="KSO_WM_UNIT_DEC_AREA_ID" val="6522a31fb5ac40ce8621a41096ac1f9a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36.xml><?xml version="1.0" encoding="utf-8"?>
<p:tagLst xmlns:p="http://schemas.openxmlformats.org/presentationml/2006/main">
  <p:tag name="KSO_WM_SLIDE_BACKGROUND_TYPE" val="general"/>
</p:tagLst>
</file>

<file path=ppt/tags/tag37.xml><?xml version="1.0" encoding="utf-8"?>
<p:tagLst xmlns:p="http://schemas.openxmlformats.org/presentationml/2006/main">
  <p:tag name="KSO_WM_SLIDE_BACKGROUND_TYPE" val="general"/>
</p:tagLst>
</file>

<file path=ppt/tags/tag38.xml><?xml version="1.0" encoding="utf-8"?>
<p:tagLst xmlns:p="http://schemas.openxmlformats.org/presentationml/2006/main">
  <p:tag name="KSO_WM_SLIDE_BACKGROUND_TYPE" val="general"/>
</p:tagLst>
</file>

<file path=ppt/tags/tag39.xml><?xml version="1.0" encoding="utf-8"?>
<p:tagLst xmlns:p="http://schemas.openxmlformats.org/presentationml/2006/main">
  <p:tag name="KSO_WM_SLIDE_BACKGROUND_TYPE" val="general"/>
</p:tagLst>
</file>

<file path=ppt/tags/tag40.xml><?xml version="1.0" encoding="utf-8"?>
<p:tagLst xmlns:p="http://schemas.openxmlformats.org/presentationml/2006/main">
  <p:tag name="KSO_WM_ASSEMBLE_CHIP_INDEX" val="181f784b4d4348f5ae673ea70739bdbe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SLIDE_BACKGROUND_TYPE" val="frame"/>
  <p:tag name="KSO_WM_TAG_VERSION" val="1.0"/>
  <p:tag name="KSO_WM_TEMPLATE_CATEGORY" val="chip"/>
  <p:tag name="KSO_WM_TEMPLATE_INDEX" val="20221506"/>
  <p:tag name="KSO_WM_UNIT_DEC_AREA_ID" val="1b3ffe4995d34123a22940b0d4e5574c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CHIP_GROUPID" val="618353b0a6a891b1f9db05c4"/>
  <p:tag name="KSO_WM_CHIP_XID" val="618b7dfe18adb49c6c1f29e7"/>
  <p:tag name="KSO_WM_SLIDE_BACKGROUND_TYPE" val="frame"/>
  <p:tag name="KSO_WM_SLIDE_BK_DARK_LIGHT" val="2"/>
  <p:tag name="KSO_WM_TAG_VERSION" val="1.0"/>
  <p:tag name="KSO_WM_TEMPLATE_CATEGORY" val="bg"/>
  <p:tag name="KSO_WM_TEMPLATE_INDEX" val="2022053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0"/>
  <p:tag name="KSO_WM_UNIT_FILL_TYPE" val="1"/>
  <p:tag name="KSO_WM_UNIT_HIGHLIGHT" val="0"/>
  <p:tag name="KSO_WM_UNIT_ID" val="bg20220532_2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2.xml><?xml version="1.0" encoding="utf-8"?>
<p:tagLst xmlns:p="http://schemas.openxmlformats.org/presentationml/2006/main">
  <p:tag name="KSO_WM_ASSEMBLE_CHIP_INDEX" val="120762ddcf534083b35cb0ac6f6e2595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SLIDE_BACKGROUND_TYPE" val="frame"/>
  <p:tag name="KSO_WM_TAG_VERSION" val="1.0"/>
  <p:tag name="KSO_WM_TEMPLATE_CATEGORY" val="chip"/>
  <p:tag name="KSO_WM_TEMPLATE_INDEX" val="20221506"/>
  <p:tag name="KSO_WM_UNIT_DEC_AREA_ID" val="5c264977d63944c98d42ceb6d23bf249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43.xml><?xml version="1.0" encoding="utf-8"?>
<p:tagLst xmlns:p="http://schemas.openxmlformats.org/presentationml/2006/main">
  <p:tag name="KSO_WM_ASSEMBLE_CHIP_INDEX" val="7dbd7dffe7af466bbaf3b06252afcf00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SLIDE_BACKGROUND_TYPE" val="frame"/>
  <p:tag name="KSO_WM_TAG_VERSION" val="1.0"/>
  <p:tag name="KSO_WM_TEMPLATE_CATEGORY" val="chip"/>
  <p:tag name="KSO_WM_TEMPLATE_INDEX" val="20221506"/>
  <p:tag name="KSO_WM_UNIT_DEC_AREA_ID" val="e313e4ae858e41b2aa49a400c5e6ec1c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44.xml><?xml version="1.0" encoding="utf-8"?>
<p:tagLst xmlns:p="http://schemas.openxmlformats.org/presentationml/2006/main">
  <p:tag name="KSO_WM_SLIDE_BACKGROUND_TYPE" val="frame"/>
</p:tagLst>
</file>

<file path=ppt/tags/tag45.xml><?xml version="1.0" encoding="utf-8"?>
<p:tagLst xmlns:p="http://schemas.openxmlformats.org/presentationml/2006/main">
  <p:tag name="KSO_WM_SLIDE_BACKGROUND_TYPE" val="frame"/>
</p:tagLst>
</file>

<file path=ppt/tags/tag46.xml><?xml version="1.0" encoding="utf-8"?>
<p:tagLst xmlns:p="http://schemas.openxmlformats.org/presentationml/2006/main">
  <p:tag name="KSO_WM_SLIDE_BACKGROUND_TYPE" val="frame"/>
</p:tagLst>
</file>

<file path=ppt/tags/tag47.xml><?xml version="1.0" encoding="utf-8"?>
<p:tagLst xmlns:p="http://schemas.openxmlformats.org/presentationml/2006/main">
  <p:tag name="KSO_WM_SLIDE_BACKGROUND_TYPE" val="frame"/>
</p:tagLst>
</file>

<file path=ppt/tags/tag48.xml><?xml version="1.0" encoding="utf-8"?>
<p:tagLst xmlns:p="http://schemas.openxmlformats.org/presentationml/2006/main">
  <p:tag name="KSO_WM_SLIDE_BACKGROUND_TYPE" val="frame"/>
</p:tagLst>
</file>

<file path=ppt/tags/tag49.xml><?xml version="1.0" encoding="utf-8"?>
<p:tagLst xmlns:p="http://schemas.openxmlformats.org/presentationml/2006/main">
  <p:tag name="KSO_WM_ASSEMBLE_CHIP_INDEX" val="345914de02e54f6f837821c3262ed514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e912caed824536445975a9"/>
  <p:tag name="KSO_WM_SLIDE_BACKGROUND_TYPE" val="leftRight"/>
  <p:tag name="KSO_WM_TAG_VERSION" val="1.0"/>
  <p:tag name="KSO_WM_TEMPLATE_CATEGORY" val="chip"/>
  <p:tag name="KSO_WM_TEMPLATE_INDEX" val="20221506"/>
  <p:tag name="KSO_WM_UNIT_DEC_AREA_ID" val="e9c42ad6d38f4167ab9756b8722c929e"/>
  <p:tag name="KSO_WM_UNIT_DEC_CHANGEPICRESERVED" val="1"/>
  <p:tag name="KSO_WM_UNIT_DEC_SUPPORTCHANGEPIC" val="0"/>
  <p:tag name="KSO_WM_UNIT_ID" val="chip20221506_1*i*1"/>
  <p:tag name="KSO_WM_UNIT_INDEX" val="1"/>
  <p:tag name="KSO_WM_UNIT_SUBTYPE" val="v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0"/>
  <p:tag name="KSO_WM_SLIDE_BACKGROUND_TYPE" val="leftRight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522_3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SLIDE_BACKGROUND_TYPE" val="leftRight"/>
</p:tagLst>
</file>

<file path=ppt/tags/tag52.xml><?xml version="1.0" encoding="utf-8"?>
<p:tagLst xmlns:p="http://schemas.openxmlformats.org/presentationml/2006/main">
  <p:tag name="KSO_WM_SLIDE_BACKGROUND_TYPE" val="leftRight"/>
</p:tagLst>
</file>

<file path=ppt/tags/tag53.xml><?xml version="1.0" encoding="utf-8"?>
<p:tagLst xmlns:p="http://schemas.openxmlformats.org/presentationml/2006/main">
  <p:tag name="KSO_WM_SLIDE_BACKGROUND_TYPE" val="leftRight"/>
</p:tagLst>
</file>

<file path=ppt/tags/tag54.xml><?xml version="1.0" encoding="utf-8"?>
<p:tagLst xmlns:p="http://schemas.openxmlformats.org/presentationml/2006/main">
  <p:tag name="KSO_WM_SLIDE_BACKGROUND_TYPE" val="leftRight"/>
</p:tagLst>
</file>

<file path=ppt/tags/tag55.xml><?xml version="1.0" encoding="utf-8"?>
<p:tagLst xmlns:p="http://schemas.openxmlformats.org/presentationml/2006/main">
  <p:tag name="KSO_WM_SLIDE_BACKGROUND_TYPE" val="leftRight"/>
</p:tagLst>
</file>

<file path=ppt/tags/tag56.xml><?xml version="1.0" encoding="utf-8"?>
<p:tagLst xmlns:p="http://schemas.openxmlformats.org/presentationml/2006/main">
  <p:tag name="KSO_WM_SLIDE_BACKGROUND_TYPE" val="leftRight"/>
</p:tagLst>
</file>

<file path=ppt/tags/tag57.xml><?xml version="1.0" encoding="utf-8"?>
<p:tagLst xmlns:p="http://schemas.openxmlformats.org/presentationml/2006/main">
  <p:tag name="KSO_WM_ASSEMBLE_CHIP_INDEX" val="5a4bdc57b92945cfbe345f9aa1373a6f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SLIDE_BACKGROUND_TYPE" val="topBottom"/>
  <p:tag name="KSO_WM_TAG_VERSION" val="1.0"/>
  <p:tag name="KSO_WM_TEMPLATE_CATEGORY" val="chip"/>
  <p:tag name="KSO_WM_TEMPLATE_INDEX" val="20221506"/>
  <p:tag name="KSO_WM_UNIT_DEC_AREA_ID" val="cf8925eb6954482faa7836d6eb2c673b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CHIP_GROUPID" val="618353b0a6a891b1f9db05c4"/>
  <p:tag name="KSO_WM_CHIP_XID" val="618b7dfe18adb49c6c1f29e9"/>
  <p:tag name="KSO_WM_SLIDE_BACKGROUND_TYPE" val="topBottom"/>
  <p:tag name="KSO_WM_SLIDE_BK_DARK_LIGHT" val="2"/>
  <p:tag name="KSO_WM_TAG_VERSION" val="1.0"/>
  <p:tag name="KSO_WM_TEMPLATE_CATEGORY" val="bg"/>
  <p:tag name="KSO_WM_TEMPLATE_INDEX" val="2022053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532_4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c170fd149ef942478df7900f7699b47c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SLIDE_BACKGROUND_TYPE" val="topBottom"/>
  <p:tag name="KSO_WM_TAG_VERSION" val="1.0"/>
  <p:tag name="KSO_WM_TEMPLATE_CATEGORY" val="chip"/>
  <p:tag name="KSO_WM_TEMPLATE_INDEX" val="20221506"/>
  <p:tag name="KSO_WM_UNIT_DEC_AREA_ID" val="ee651d01090240bdaba312a5f0ca2777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60.xml><?xml version="1.0" encoding="utf-8"?>
<p:tagLst xmlns:p="http://schemas.openxmlformats.org/presentationml/2006/main">
  <p:tag name="KSO_WM_SLIDE_BACKGROUND_TYPE" val="topBottom"/>
</p:tagLst>
</file>

<file path=ppt/tags/tag61.xml><?xml version="1.0" encoding="utf-8"?>
<p:tagLst xmlns:p="http://schemas.openxmlformats.org/presentationml/2006/main">
  <p:tag name="KSO_WM_SLIDE_BACKGROUND_TYPE" val="topBottom"/>
</p:tagLst>
</file>

<file path=ppt/tags/tag62.xml><?xml version="1.0" encoding="utf-8"?>
<p:tagLst xmlns:p="http://schemas.openxmlformats.org/presentationml/2006/main">
  <p:tag name="KSO_WM_SLIDE_BACKGROUND_TYPE" val="topBottom"/>
</p:tagLst>
</file>

<file path=ppt/tags/tag63.xml><?xml version="1.0" encoding="utf-8"?>
<p:tagLst xmlns:p="http://schemas.openxmlformats.org/presentationml/2006/main">
  <p:tag name="KSO_WM_SLIDE_BACKGROUND_TYPE" val="topBottom"/>
</p:tagLst>
</file>

<file path=ppt/tags/tag64.xml><?xml version="1.0" encoding="utf-8"?>
<p:tagLst xmlns:p="http://schemas.openxmlformats.org/presentationml/2006/main">
  <p:tag name="KSO_WM_SLIDE_BACKGROUND_TYPE" val="topBottom"/>
</p:tagLst>
</file>

<file path=ppt/tags/tag65.xml><?xml version="1.0" encoding="utf-8"?>
<p:tagLst xmlns:p="http://schemas.openxmlformats.org/presentationml/2006/main">
  <p:tag name="KSO_WM_SLIDE_BACKGROUND_TYPE" val="topBottom"/>
</p:tagLst>
</file>

<file path=ppt/tags/tag66.xml><?xml version="1.0" encoding="utf-8"?>
<p:tagLst xmlns:p="http://schemas.openxmlformats.org/presentationml/2006/main">
  <p:tag name="KSO_WM_ASSEMBLE_CHIP_INDEX" val="0c5bfa37bdc948bdbb9ab608b79eba94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e912caed824536445975a9"/>
  <p:tag name="KSO_WM_SLIDE_BACKGROUND_TYPE" val="bottomTop"/>
  <p:tag name="KSO_WM_TAG_VERSION" val="1.0"/>
  <p:tag name="KSO_WM_TEMPLATE_CATEGORY" val="chip"/>
  <p:tag name="KSO_WM_TEMPLATE_INDEX" val="20221506"/>
  <p:tag name="KSO_WM_UNIT_DEC_AREA_ID" val="d9423ef884324de19b10f8d953163f78"/>
  <p:tag name="KSO_WM_UNIT_DEC_CHANGEPICRESERVED" val="1"/>
  <p:tag name="KSO_WM_UNIT_DEC_SUPPORTCHANGEPIC" val="0"/>
  <p:tag name="KSO_WM_UNIT_ID" val="chip20221506_1*i*1"/>
  <p:tag name="KSO_WM_UNIT_INDEX" val="1"/>
  <p:tag name="KSO_WM_UNIT_SUBTYPE" val="v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CHIP_GROUPID" val="61837b50a6a891b1f9db06a2"/>
  <p:tag name="KSO_WM_CHIP_XID" val="618b765618adb49c6c1f28a2"/>
  <p:tag name="KSO_WM_SLIDE_BACKGROUND_TYPE" val="bottomTop"/>
  <p:tag name="KSO_WM_SLIDE_BK_DARK_LIGHT" val="2"/>
  <p:tag name="KSO_WM_TAG_VERSION" val="1.0"/>
  <p:tag name="KSO_WM_TEMPLATE_CATEGORY" val="bg"/>
  <p:tag name="KSO_WM_TEMPLATE_INDEX" val="2022052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522_5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SLIDE_BACKGROUND_TYPE" val="bottomTop"/>
</p:tagLst>
</file>

<file path=ppt/tags/tag69.xml><?xml version="1.0" encoding="utf-8"?>
<p:tagLst xmlns:p="http://schemas.openxmlformats.org/presentationml/2006/main">
  <p:tag name="KSO_WM_SLIDE_BACKGROUND_TYPE" val="bottomTop"/>
</p:tagLst>
</file>

<file path=ppt/tags/tag70.xml><?xml version="1.0" encoding="utf-8"?>
<p:tagLst xmlns:p="http://schemas.openxmlformats.org/presentationml/2006/main">
  <p:tag name="KSO_WM_SLIDE_BACKGROUND_TYPE" val="bottomTop"/>
</p:tagLst>
</file>

<file path=ppt/tags/tag71.xml><?xml version="1.0" encoding="utf-8"?>
<p:tagLst xmlns:p="http://schemas.openxmlformats.org/presentationml/2006/main">
  <p:tag name="KSO_WM_SLIDE_BACKGROUND_TYPE" val="bottomTop"/>
</p:tagLst>
</file>

<file path=ppt/tags/tag72.xml><?xml version="1.0" encoding="utf-8"?>
<p:tagLst xmlns:p="http://schemas.openxmlformats.org/presentationml/2006/main">
  <p:tag name="KSO_WM_SLIDE_BACKGROUND_TYPE" val="bottomTop"/>
</p:tagLst>
</file>

<file path=ppt/tags/tag73.xml><?xml version="1.0" encoding="utf-8"?>
<p:tagLst xmlns:p="http://schemas.openxmlformats.org/presentationml/2006/main">
  <p:tag name="KSO_WM_SLIDE_BACKGROUND_TYPE" val="bottomTop"/>
</p:tagLst>
</file>

<file path=ppt/tags/tag74.xml><?xml version="1.0" encoding="utf-8"?>
<p:tagLst xmlns:p="http://schemas.openxmlformats.org/presentationml/2006/main">
  <p:tag name="KSO_WM_ASSEMBLE_CHIP_INDEX" val="4b1049fc5d04435a837241acb0ebd52c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SLIDE_BACKGROUND_TYPE" val="navigation"/>
  <p:tag name="KSO_WM_TAG_VERSION" val="1.0"/>
  <p:tag name="KSO_WM_TEMPLATE_CATEGORY" val="chip"/>
  <p:tag name="KSO_WM_TEMPLATE_INDEX" val="20221506"/>
  <p:tag name="KSO_WM_UNIT_DEC_AREA_ID" val="80c72c6a320346459251b6aa771af10d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CHIP_GROUPID" val="618353b0a6a891b1f9db05c4"/>
  <p:tag name="KSO_WM_CHIP_XID" val="618b7dfe18adb49c6c1f29eb"/>
  <p:tag name="KSO_WM_SLIDE_BACKGROUND_TYPE" val="navigation"/>
  <p:tag name="KSO_WM_SLIDE_BK_DARK_LIGHT" val="2"/>
  <p:tag name="KSO_WM_TAG_VERSION" val="1.0"/>
  <p:tag name="KSO_WM_TEMPLATE_CATEGORY" val="bg"/>
  <p:tag name="KSO_WM_TEMPLATE_INDEX" val="2022053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532_6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6.xml><?xml version="1.0" encoding="utf-8"?>
<p:tagLst xmlns:p="http://schemas.openxmlformats.org/presentationml/2006/main">
  <p:tag name="KSO_WM_ASSEMBLE_CHIP_INDEX" val="c941cda7809442c6a245a6fbb551144d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SLIDE_BACKGROUND_TYPE" val="navigation"/>
  <p:tag name="KSO_WM_TAG_VERSION" val="1.0"/>
  <p:tag name="KSO_WM_TEMPLATE_CATEGORY" val="chip"/>
  <p:tag name="KSO_WM_TEMPLATE_INDEX" val="20221506"/>
  <p:tag name="KSO_WM_UNIT_DEC_AREA_ID" val="ba380b5ded214a4b8245cde1b0176ba3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SLIDE_BACKGROUND_TYPE" val="navigation"/>
</p:tagLst>
</file>

<file path=ppt/tags/tag79.xml><?xml version="1.0" encoding="utf-8"?>
<p:tagLst xmlns:p="http://schemas.openxmlformats.org/presentationml/2006/main">
  <p:tag name="KSO_WM_SLIDE_BACKGROUND_TYPE" val="navigation"/>
</p:tagLst>
</file>

<file path=ppt/tags/tag80.xml><?xml version="1.0" encoding="utf-8"?>
<p:tagLst xmlns:p="http://schemas.openxmlformats.org/presentationml/2006/main">
  <p:tag name="KSO_WM_SLIDE_BACKGROUND_TYPE" val="navigation"/>
</p:tagLst>
</file>

<file path=ppt/tags/tag81.xml><?xml version="1.0" encoding="utf-8"?>
<p:tagLst xmlns:p="http://schemas.openxmlformats.org/presentationml/2006/main">
  <p:tag name="KSO_WM_SLIDE_BACKGROUND_TYPE" val="navigation"/>
</p:tagLst>
</file>

<file path=ppt/tags/tag82.xml><?xml version="1.0" encoding="utf-8"?>
<p:tagLst xmlns:p="http://schemas.openxmlformats.org/presentationml/2006/main">
  <p:tag name="KSO_WM_SLIDE_BACKGROUND_TYPE" val="navigation"/>
</p:tagLst>
</file>

<file path=ppt/tags/tag83.xml><?xml version="1.0" encoding="utf-8"?>
<p:tagLst xmlns:p="http://schemas.openxmlformats.org/presentationml/2006/main">
  <p:tag name="KSO_WM_SLIDE_BACKGROUND_TYPE" val="navigation"/>
</p:tagLst>
</file>

<file path=ppt/tags/tag84.xml><?xml version="1.0" encoding="utf-8"?>
<p:tagLst xmlns:p="http://schemas.openxmlformats.org/presentationml/2006/main">
  <p:tag name="KSO_WM_SLIDE_BACKGROUND_TYPE" val="navigation"/>
</p:tagLst>
</file>

<file path=ppt/tags/tag85.xml><?xml version="1.0" encoding="utf-8"?>
<p:tagLst xmlns:p="http://schemas.openxmlformats.org/presentationml/2006/main">
  <p:tag name="KSO_WM_ASSEMBLE_CHIP_INDEX" val="bf3b48c041114c3d8361bae700c071e0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1e90e3aed8245364459633c"/>
  <p:tag name="KSO_WM_CHIP_XID" val="61f0fb9ded824536445b8e9e"/>
  <p:tag name="KSO_WM_SLIDE_BACKGROUND_TYPE" val="belt"/>
  <p:tag name="KSO_WM_TAG_VERSION" val="1.0"/>
  <p:tag name="KSO_WM_TEMPLATE_CATEGORY" val="chip"/>
  <p:tag name="KSO_WM_TEMPLATE_INDEX" val="20221506"/>
  <p:tag name="KSO_WM_UNIT_DEC_AREA_ID" val="dce848195cd94372ad92dd3236aea4d0"/>
  <p:tag name="KSO_WM_UNIT_DEC_CHANGEPICRESERVED" val="1"/>
  <p:tag name="KSO_WM_UNIT_DEC_SUPPORTCHANGEPIC" val="0"/>
  <p:tag name="KSO_WM_UNIT_ID" val="chip20221506_5*i*1"/>
  <p:tag name="KSO_WM_UNIT_INDEX" val="1"/>
  <p:tag name="KSO_WM_UNIT_SUBTYPE" val="v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CHIP_GROUPID" val="618353b0a6a891b1f9db05c4"/>
  <p:tag name="KSO_WM_CHIP_XID" val="618b7dfe18adb49c6c1f29ec"/>
  <p:tag name="KSO_WM_SLIDE_BACKGROUND_TYPE" val="belt"/>
  <p:tag name="KSO_WM_SLIDE_BK_DARK_LIGHT" val="2"/>
  <p:tag name="KSO_WM_TAG_VERSION" val="1.0"/>
  <p:tag name="KSO_WM_TEMPLATE_CATEGORY" val="bg"/>
  <p:tag name="KSO_WM_TEMPLATE_INDEX" val="20220532"/>
  <p:tag name="KSO_WM_UNIT_BK_DARK_LIGHT" val="2"/>
  <p:tag name="KSO_WM_UNIT_COMPATIBLE" val="0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bg20220532_7*i*1"/>
  <p:tag name="KSO_WM_UNIT_INDEX" val="1"/>
  <p:tag name="KSO_WM_UNIT_LAYERLEVEL" val="1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ASSEMBLE_CHIP_INDEX" val="e909390c97fb45298808fc0c42689aa5"/>
  <p:tag name="KSO_WM_BEAUTIFY_FLAG" val="#wm#"/>
  <p:tag name="KSO_WM_CHIP_FILLAREA_FILL_RULE" val="{&quot;fill_align&quot;:&quot;ct&quot;,&quot;fill_effect&quot;:[],&quot;fill_mode&quot;:&quot;adaptive&quot;,&quot;sacle_strategy&quot;:&quot;stretch&quot;}"/>
  <p:tag name="KSO_WM_CHIP_GROUPID" val="61e90e3aed8245364459633c"/>
  <p:tag name="KSO_WM_CHIP_XID" val="61f0fb9ded824536445b8eab"/>
  <p:tag name="KSO_WM_SLIDE_BACKGROUND_TYPE" val="belt"/>
  <p:tag name="KSO_WM_TAG_VERSION" val="1.0"/>
  <p:tag name="KSO_WM_TEMPLATE_CATEGORY" val="chip"/>
  <p:tag name="KSO_WM_TEMPLATE_INDEX" val="20221506"/>
  <p:tag name="KSO_WM_UNIT_DEC_AREA_ID" val="d644e26abf4f4447b8e52e93ce5995f7"/>
  <p:tag name="KSO_WM_UNIT_DEC_CHANGEPICRESERVED" val="1"/>
  <p:tag name="KSO_WM_UNIT_DEC_SUPPORTCHANGEPIC" val="0"/>
  <p:tag name="KSO_WM_UNIT_ID" val="chip20221506_6*i*1"/>
  <p:tag name="KSO_WM_UNIT_INDEX" val="1"/>
  <p:tag name="KSO_WM_UNIT_SUBTYPE" val="v"/>
  <p:tag name="KSO_WM_UNIT_TYPE" val="i"/>
</p:tagLst>
</file>

<file path=ppt/tags/tag88.xml><?xml version="1.0" encoding="utf-8"?>
<p:tagLst xmlns:p="http://schemas.openxmlformats.org/presentationml/2006/main">
  <p:tag name="KSO_WM_ASSEMBLE_CHIP_INDEX" val="6184ab80ebcd43099a35b36b02fd3f8e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1e90e3aed8245364459633c"/>
  <p:tag name="KSO_WM_CHIP_XID" val="61f0fb9ded824536445b8e82"/>
  <p:tag name="KSO_WM_SLIDE_BACKGROUND_TYPE" val="belt"/>
  <p:tag name="KSO_WM_TAG_VERSION" val="1.0"/>
  <p:tag name="KSO_WM_TEMPLATE_CATEGORY" val="chip"/>
  <p:tag name="KSO_WM_TEMPLATE_INDEX" val="20221506"/>
  <p:tag name="KSO_WM_UNIT_DEC_AREA_ID" val="5a90457086164ea08e5b01af4c91f9db"/>
  <p:tag name="KSO_WM_UNIT_DEC_CHANGEPICRESERVED" val="1"/>
  <p:tag name="KSO_WM_UNIT_DEC_SUPPORTCHANGEPIC" val="0"/>
  <p:tag name="KSO_WM_UNIT_DECORATE_TOWARD" val="1"/>
  <p:tag name="KSO_WM_UNIT_ID" val="chip20221506_7*i*1"/>
  <p:tag name="KSO_WM_UNIT_INDEX" val="1"/>
  <p:tag name="KSO_WM_UNIT_TYPE" val="i"/>
</p:tagLst>
</file>

<file path=ppt/tags/tag89.xml><?xml version="1.0" encoding="utf-8"?>
<p:tagLst xmlns:p="http://schemas.openxmlformats.org/presentationml/2006/main">
  <p:tag name="KSO_WM_SLIDE_BACKGROUND_TYPE" val="belt"/>
</p:tagLst>
</file>

<file path=ppt/tags/tag90.xml><?xml version="1.0" encoding="utf-8"?>
<p:tagLst xmlns:p="http://schemas.openxmlformats.org/presentationml/2006/main">
  <p:tag name="KSO_WM_SLIDE_BACKGROUND_TYPE" val="belt"/>
</p:tagLst>
</file>

<file path=ppt/tags/tag91.xml><?xml version="1.0" encoding="utf-8"?>
<p:tagLst xmlns:p="http://schemas.openxmlformats.org/presentationml/2006/main">
  <p:tag name="KSO_WM_SLIDE_BACKGROUND_TYPE" val="belt"/>
</p:tagLst>
</file>

<file path=ppt/tags/tag92.xml><?xml version="1.0" encoding="utf-8"?>
<p:tagLst xmlns:p="http://schemas.openxmlformats.org/presentationml/2006/main">
  <p:tag name="KSO_WM_SLIDE_BACKGROUND_TYPE" val="belt"/>
</p:tagLst>
</file>

<file path=ppt/tags/tag93.xml><?xml version="1.0" encoding="utf-8"?>
<p:tagLst xmlns:p="http://schemas.openxmlformats.org/presentationml/2006/main">
  <p:tag name="KSO_WM_SLIDE_BACKGROUND_TYPE" val="belt"/>
</p:tagLst>
</file>

<file path=ppt/tags/tag94.xml><?xml version="1.0" encoding="utf-8"?>
<p:tagLst xmlns:p="http://schemas.openxmlformats.org/presentationml/2006/main">
  <p:tag name="KSO_WM_TEMPLATE_CATEGORY" val="custom"/>
  <p:tag name="KSO_WM_TEMPLATE_INDEX" val="20221506"/>
</p:tagLst>
</file>

<file path=ppt/tags/tag95.xml><?xml version="1.0" encoding="utf-8"?>
<p:tagLst xmlns:p="http://schemas.openxmlformats.org/presentationml/2006/main">
  <p:tag name="KSO_WM_TEMPLATE_CATEGORY" val="custom"/>
  <p:tag name="KSO_WM_TEMPLATE_INDEX" val="20221506"/>
</p:tagLst>
</file>

<file path=ppt/tags/tag96.xml><?xml version="1.0" encoding="utf-8"?>
<p:tagLst xmlns:p="http://schemas.openxmlformats.org/presentationml/2006/main">
  <p:tag name="KSO_WM_BEAUTIFY_FLAG" val="#wm#"/>
  <p:tag name="KSO_WM_CHIP_COLORING" val="2"/>
  <p:tag name="KSO_WM_TAG_VERSION" val="1.0"/>
  <p:tag name="KSO_WM_TEMPLATE_CATEGORY" val="custom"/>
  <p:tag name="KSO_WM_TEMPLATE_INDEX" val="20221506"/>
</p:tagLst>
</file>

<file path=ppt/tags/tag97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8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539E4D"/>
      </a:accent1>
      <a:accent2>
        <a:srgbClr val="009876"/>
      </a:accent2>
      <a:accent3>
        <a:srgbClr val="008E9E"/>
      </a:accent3>
      <a:accent4>
        <a:srgbClr val="007EB7"/>
      </a:accent4>
      <a:accent5>
        <a:srgbClr val="0069B8"/>
      </a:accent5>
      <a:accent6>
        <a:srgbClr val="664D9C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微软雅黑</vt:lpstr>
      <vt:lpstr>汉仪正圆 55简</vt:lpstr>
      <vt:lpstr>汉仪糯米团简</vt:lpstr>
      <vt:lpstr>宋体</vt:lpstr>
      <vt:lpstr>Times New Roman</vt:lpstr>
      <vt:lpstr>楷体</vt:lpstr>
      <vt:lpstr>Calibri Light</vt:lpstr>
      <vt:lpstr>Courier New</vt:lpstr>
      <vt:lpstr>Office Theme</vt:lpstr>
      <vt:lpstr>PowerPoint Presentation</vt:lpstr>
      <vt:lpstr>PowerPoint Presentation</vt:lpstr>
      <vt:lpstr>PowerPoint Presentation</vt:lpstr>
      <vt:lpstr>一：动词的分类</vt:lpstr>
      <vt:lpstr>实义动词</vt:lpstr>
      <vt:lpstr>连系动词</vt:lpstr>
      <vt:lpstr>助动词</vt:lpstr>
      <vt:lpstr>（do，does，did）的三个考点</vt:lpstr>
      <vt:lpstr>情态动词</vt:lpstr>
      <vt:lpstr>延续性动词和非延续动词</vt:lpstr>
      <vt:lpstr>需要注意的2个句型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2024-09-24T20:02:27.716</cp:lastPrinted>
  <dcterms:created xsi:type="dcterms:W3CDTF">2024-09-24T12:02:27Z</dcterms:created>
  <dcterms:modified xsi:type="dcterms:W3CDTF">2024-09-24T12:02:33Z</dcterms:modified>
</cp:coreProperties>
</file>