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680AEB9-7D45-4565-8944-A69938A488B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90DB6D6-958A-4867-97C8-E39D1954433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8E9A2B8-DB41-4624-AA6E-EAAE82AF4ED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5A746C9-9A01-4319-831A-B16D06B788B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5857981-F4B7-4059-83B1-15504CFCFF3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26FC4CA-FBAD-4E75-8CAF-8F25FCFFEB3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1AF427F-39D5-4E18-B863-FC141476F07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5427B44-D2C3-4B2A-A063-A261DA9798C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AC566C8-1F26-47AF-9F59-1534D80C9D8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DDB047B-3811-448F-AA2E-B77266288C7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A671D02-2C57-4A98-84A8-EF81AFAEFA4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77142140022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99" y="2075523"/>
            <a:ext cx="6209139"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rgbClr val="000000">
                    <a:alpha val="100000"/>
                  </a:srgbClr>
                </a:solidFill>
                <a:latin typeface="Microsoft Yahei"/>
                <a:ea typeface="Microsoft Yahei"/>
                <a:cs typeface="Microsoft Yahei"/>
              </a:rPr>
              <a:t>连锁零售经营与第三方物流互动</a:t>
            </a:r>
          </a:p>
        </p:txBody>
      </p:sp>
      <p:sp>
        <p:nvSpPr>
          <p:cNvPr id="3" name="TextBox 3"/>
          <p:cNvSpPr txBox="1"/>
          <p:nvPr/>
        </p:nvSpPr>
        <p:spPr>
          <a:xfrm>
            <a:off x="5699925" y="4075772"/>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000000">
                    <a:alpha val="100000"/>
                  </a:srgbClr>
                </a:solidFill>
                <a:latin typeface="Microsoft Yahei"/>
                <a:ea typeface="Microsoft Yahei"/>
                <a:cs typeface="Microsoft Yahei"/>
              </a:rPr>
              <a:t>汇报人：XX</a:t>
            </a:r>
          </a:p>
        </p:txBody>
      </p:sp>
      <p:sp>
        <p:nvSpPr>
          <p:cNvPr id="4" name="AutoShape 4"/>
          <p:cNvSpPr/>
          <p:nvPr/>
        </p:nvSpPr>
        <p:spPr>
          <a:xfrm>
            <a:off x="5560413" y="4244233"/>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8030728" y="4075772"/>
            <a:ext cx="27451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000000">
                    <a:alpha val="100000"/>
                  </a:srgbClr>
                </a:solidFill>
                <a:latin typeface="Microsoft Yahei"/>
                <a:ea typeface="Microsoft Yahei"/>
                <a:cs typeface="Microsoft Yahei"/>
              </a:rPr>
              <a:t>2023-12-30</a:t>
            </a:r>
          </a:p>
        </p:txBody>
      </p:sp>
      <p:sp>
        <p:nvSpPr>
          <p:cNvPr id="6" name="AutoShape 6"/>
          <p:cNvSpPr/>
          <p:nvPr/>
        </p:nvSpPr>
        <p:spPr>
          <a:xfrm>
            <a:off x="7891216" y="4244233"/>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1218929" y="948015"/>
            <a:ext cx="4792980" cy="5237962"/>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ct val="0"/>
              </a:spcBef>
              <a:buFont typeface="Arial"/>
              <a:buChar char="•"/>
            </a:pPr>
            <a:r>
              <a:rPr lang="en-US" sz="2400">
                <a:solidFill>
                  <a:srgbClr val="000000">
                    <a:alpha val="100000"/>
                  </a:srgbClr>
                </a:solidFill>
                <a:latin typeface="Microsoft Yahei"/>
                <a:ea typeface="Microsoft Yahei"/>
                <a:cs typeface="Microsoft Yahei"/>
              </a:rPr>
              <a:t>连锁零售经营概述</a:t>
            </a:r>
          </a:p>
          <a:p>
            <a:pPr marL="203200" lvl="0" indent="-203200">
              <a:lnSpc>
                <a:spcPct val="150000"/>
              </a:lnSpc>
              <a:spcBef>
                <a:spcPct val="0"/>
              </a:spcBef>
              <a:buFont typeface="Arial"/>
              <a:buChar char="•"/>
            </a:pPr>
            <a:r>
              <a:rPr lang="en-US" sz="2400">
                <a:solidFill>
                  <a:srgbClr val="000000">
                    <a:alpha val="100000"/>
                  </a:srgbClr>
                </a:solidFill>
                <a:latin typeface="Microsoft Yahei"/>
                <a:ea typeface="Microsoft Yahei"/>
                <a:cs typeface="Microsoft Yahei"/>
              </a:rPr>
              <a:t>第三方物流概述</a:t>
            </a:r>
          </a:p>
          <a:p>
            <a:pPr marL="203200" lvl="0" indent="-203200">
              <a:lnSpc>
                <a:spcPct val="150000"/>
              </a:lnSpc>
              <a:spcBef>
                <a:spcPct val="0"/>
              </a:spcBef>
              <a:buFont typeface="Arial"/>
              <a:buChar char="•"/>
            </a:pPr>
            <a:r>
              <a:rPr lang="en-US" sz="2400">
                <a:solidFill>
                  <a:srgbClr val="000000">
                    <a:alpha val="100000"/>
                  </a:srgbClr>
                </a:solidFill>
                <a:latin typeface="Microsoft Yahei"/>
                <a:ea typeface="Microsoft Yahei"/>
                <a:cs typeface="Microsoft Yahei"/>
              </a:rPr>
              <a:t>连锁零售与第三方物流互动关系</a:t>
            </a:r>
          </a:p>
          <a:p>
            <a:pPr marL="203200" lvl="0" indent="-203200">
              <a:lnSpc>
                <a:spcPct val="150000"/>
              </a:lnSpc>
              <a:spcBef>
                <a:spcPct val="0"/>
              </a:spcBef>
              <a:buFont typeface="Arial"/>
              <a:buChar char="•"/>
            </a:pPr>
            <a:r>
              <a:rPr lang="en-US" sz="2400">
                <a:solidFill>
                  <a:srgbClr val="000000">
                    <a:alpha val="100000"/>
                  </a:srgbClr>
                </a:solidFill>
                <a:latin typeface="Microsoft Yahei"/>
                <a:ea typeface="Microsoft Yahei"/>
                <a:cs typeface="Microsoft Yahei"/>
              </a:rPr>
              <a:t>互动中存在问题及挑战</a:t>
            </a:r>
          </a:p>
          <a:p>
            <a:pPr marL="203200" lvl="0" indent="-203200">
              <a:lnSpc>
                <a:spcPct val="150000"/>
              </a:lnSpc>
              <a:spcBef>
                <a:spcPct val="0"/>
              </a:spcBef>
              <a:buFont typeface="Arial"/>
              <a:buChar char="•"/>
            </a:pPr>
            <a:r>
              <a:rPr lang="en-US" sz="2400">
                <a:solidFill>
                  <a:srgbClr val="000000">
                    <a:alpha val="100000"/>
                  </a:srgbClr>
                </a:solidFill>
                <a:latin typeface="Microsoft Yahei"/>
                <a:ea typeface="Microsoft Yahei"/>
                <a:cs typeface="Microsoft Yahei"/>
              </a:rPr>
              <a:t>解决方案及优化措施</a:t>
            </a:r>
          </a:p>
          <a:p>
            <a:pPr marL="203200" lvl="0" indent="-203200">
              <a:lnSpc>
                <a:spcPct val="150000"/>
              </a:lnSpc>
              <a:spcBef>
                <a:spcPct val="0"/>
              </a:spcBef>
              <a:buFont typeface="Arial"/>
              <a:buChar char="•"/>
            </a:pPr>
            <a:r>
              <a:rPr lang="en-US" sz="2400">
                <a:solidFill>
                  <a:srgbClr val="000000">
                    <a:alpha val="100000"/>
                  </a:srgbClr>
                </a:solidFill>
                <a:latin typeface="Microsoft Yahei"/>
                <a:ea typeface="Microsoft Yahei"/>
                <a:cs typeface="Microsoft Yahei"/>
              </a:rPr>
              <a:t>未来发展趋势预测与建议</a:t>
            </a:r>
          </a:p>
        </p:txBody>
      </p:sp>
      <p:sp>
        <p:nvSpPr>
          <p:cNvPr id="4" name="TextBox 4"/>
          <p:cNvSpPr txBox="1"/>
          <p:nvPr/>
        </p:nvSpPr>
        <p:spPr>
          <a:xfrm>
            <a:off x="7285959" y="2707005"/>
            <a:ext cx="2792730" cy="14439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025" b="1">
                <a:solidFill>
                  <a:srgbClr val="000000">
                    <a:alpha val="100000"/>
                  </a:srgb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775648"/>
            <a:ext cx="7405389" cy="1138956"/>
            <a:chOff x="2393306" y="1775648"/>
            <a:chExt cx="7405389" cy="1138956"/>
          </a:xfrm>
        </p:grpSpPr>
        <p:sp>
          <p:nvSpPr>
            <p:cNvPr id="3" name="TextBox 3"/>
            <p:cNvSpPr txBox="1"/>
            <p:nvPr/>
          </p:nvSpPr>
          <p:spPr>
            <a:xfrm>
              <a:off x="2393306" y="1775648"/>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D3816D">
                      <a:alpha val="100000"/>
                    </a:srgbClr>
                  </a:solidFill>
                  <a:latin typeface="Microsoft Yahei"/>
                  <a:ea typeface="Microsoft Yahei"/>
                  <a:cs typeface="Microsoft Yahei"/>
                </a:rPr>
                <a:t>01</a:t>
              </a:r>
            </a:p>
          </p:txBody>
        </p:sp>
      </p:grpSp>
      <p:sp>
        <p:nvSpPr>
          <p:cNvPr id="4" name="TextBox 4"/>
          <p:cNvSpPr txBox="1"/>
          <p:nvPr/>
        </p:nvSpPr>
        <p:spPr>
          <a:xfrm>
            <a:off x="2424378" y="2793581"/>
            <a:ext cx="7343244"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4500" b="1">
                <a:solidFill>
                  <a:srgbClr val="000000">
                    <a:alpha val="100000"/>
                  </a:srgbClr>
                </a:solidFill>
                <a:latin typeface="Microsoft Yahei"/>
                <a:ea typeface="Microsoft Yahei"/>
                <a:cs typeface="Microsoft Yahei"/>
              </a:rPr>
              <a:t>连锁零售经营概述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0190" b="10190"/>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连锁零售是指通过标准化、专业化的商业运作方式，以统一品牌、统一采购、统一配送、统一管理等方式，实现规模经济效益的零售业态。</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具有规模化、标准化、专业化等特点，通过集中采购、统一配送等方式降低成本，提高运营效率，实现品牌化经营。</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连锁零售定义及特点</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连锁零售特点</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连锁零售定义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国内连锁零售发展现状</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近年来，我国连锁零售业发展迅速，涌现出一批具有影响力的连锁零售品牌，如华润万家、大润发、永辉超市等。同时，随着电商的崛起，线上线下融合成为趋势，许多传统连锁零售商开始转型升级。</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国外连锁零售发展现状</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国外连锁零售业发展历史悠久，市场成熟度高。以沃尔玛、家乐福等为代表的国际零售巨头在全球范围内拥有庞大的销售网络和供应链体系，实现了高度的规模化和专业化。</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国内外连锁零售发展现状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连锁零售经营优势</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通过规模化经营降低成本，提高运营效率；通过品牌化经营提升消费者信任度和忠诚度；通过统一采购和配送实现资源优化配置。</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连锁零售经营挑战</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面对激烈的市场竞争和消费者需求变化，需要不断创新和调整经营策略；同时，随着电商的快速发展，线上线下融合成为必然趋势，需要积极拥抱新技术和新模式。</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31" r="12531"/>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连锁零售经营优势与挑战</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775648"/>
            <a:ext cx="7405389" cy="1138956"/>
            <a:chOff x="2393306" y="1775648"/>
            <a:chExt cx="7405389" cy="1138956"/>
          </a:xfrm>
        </p:grpSpPr>
        <p:sp>
          <p:nvSpPr>
            <p:cNvPr id="3" name="TextBox 3"/>
            <p:cNvSpPr txBox="1"/>
            <p:nvPr/>
          </p:nvSpPr>
          <p:spPr>
            <a:xfrm>
              <a:off x="2393306" y="1775648"/>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D3816D">
                      <a:alpha val="100000"/>
                    </a:srgbClr>
                  </a:solidFill>
                  <a:latin typeface="Microsoft Yahei"/>
                  <a:ea typeface="Microsoft Yahei"/>
                  <a:cs typeface="Microsoft Yahei"/>
                </a:rPr>
                <a:t>02</a:t>
              </a:r>
            </a:p>
          </p:txBody>
        </p:sp>
      </p:grpSp>
      <p:sp>
        <p:nvSpPr>
          <p:cNvPr id="4" name="TextBox 4"/>
          <p:cNvSpPr txBox="1"/>
          <p:nvPr/>
        </p:nvSpPr>
        <p:spPr>
          <a:xfrm>
            <a:off x="2424378" y="2793581"/>
            <a:ext cx="7343244"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4500" b="1">
                <a:solidFill>
                  <a:srgbClr val="000000">
                    <a:alpha val="100000"/>
                  </a:srgbClr>
                </a:solidFill>
                <a:latin typeface="Microsoft Yahei"/>
                <a:ea typeface="Microsoft Yahei"/>
                <a:cs typeface="Microsoft Yahei"/>
              </a:rPr>
              <a:t>第三方物流概述</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3342" r="13342"/>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第三方物流定义</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指独立于买卖之外的专业化物流公司，通过合同或契约形式为连锁零售企业提供个性化、专业化物流服务。</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服务内容</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包括运输、仓储、配送、包装、装卸搬运、流通加工、信息处理等一体化物流服务。</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第三方物流定义及服务内容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国内外第三方物流发展现状</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国外发展现状</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欧美等发达国家第三方物流市场成熟，专业化程度高，服务内容丰富，信息化、智能化技术应用广泛。</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国内发展现状</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我国第三方物流市场发展迅速，但整体水平相对较低，存在服务同质化、信息化程度不够等问题。</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提高物流效率</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通过专业化物流服务，提高连锁零售企业物流运作效率，降低物流成本。</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优化供应链管理</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协助连锁零售企业优化供应链管理，实现库存最小化、配送最优化。</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提升顾客满意度</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通过快速响应顾客需求、提供个性化配送服务等措施，提升顾客满意度和忠诚度。</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第三方物流在连锁零售中作用</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775648"/>
            <a:ext cx="7405389" cy="1138956"/>
            <a:chOff x="2393306" y="1775648"/>
            <a:chExt cx="7405389" cy="1138956"/>
          </a:xfrm>
        </p:grpSpPr>
        <p:sp>
          <p:nvSpPr>
            <p:cNvPr id="3" name="TextBox 3"/>
            <p:cNvSpPr txBox="1"/>
            <p:nvPr/>
          </p:nvSpPr>
          <p:spPr>
            <a:xfrm>
              <a:off x="2393306" y="1775648"/>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D3816D">
                      <a:alpha val="100000"/>
                    </a:srgbClr>
                  </a:solidFill>
                  <a:latin typeface="Microsoft Yahei"/>
                  <a:ea typeface="Microsoft Yahei"/>
                  <a:cs typeface="Microsoft Yahei"/>
                </a:rPr>
                <a:t>03</a:t>
              </a:r>
            </a:p>
          </p:txBody>
        </p:sp>
      </p:grpSp>
      <p:sp>
        <p:nvSpPr>
          <p:cNvPr id="4" name="TextBox 4"/>
          <p:cNvSpPr txBox="1"/>
          <p:nvPr/>
        </p:nvSpPr>
        <p:spPr>
          <a:xfrm>
            <a:off x="2424378" y="2793581"/>
            <a:ext cx="7343244"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4500" b="1">
                <a:solidFill>
                  <a:srgbClr val="000000">
                    <a:alpha val="100000"/>
                  </a:srgbClr>
                </a:solidFill>
                <a:latin typeface="Microsoft Yahei"/>
                <a:ea typeface="Microsoft Yahei"/>
                <a:cs typeface="Microsoft Yahei"/>
              </a:rPr>
              <a:t>连锁零售与第三方物流互动关系</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连锁零售企业与第三方物流企业通过协同合作，共同优化供应链运作，提高整体效率和竞争力。</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供应链协同</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双方通过整合各自的优势资源，如物流网络、仓储设施、配送能力等，实现资源共享和互补，降低成本并提升服务质量。</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资源整合</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供应链协同与资源整合</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连锁零售企业与第三方物流企业之间建立信息共享机制，实时交换销售数据、库存信息、物流状态等，提高信息透明度和协同效率。</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数据驱动决策</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基于共享的数据，双方可以运用数据分析、预测等技术手段，制定更精准、科学的决策，如库存规划、配送路线优化等。</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信息共享</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信息共享与数据驱动决策</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https://d.book118.com/477142140022006032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2F2F2"/>
      </a:lt1>
      <a:dk2>
        <a:srgbClr val="000000"/>
      </a:dk2>
      <a:lt2>
        <a:srgbClr val="FFFFFF"/>
      </a:lt2>
      <a:accent1>
        <a:srgbClr val="B35F4B"/>
      </a:accent1>
      <a:accent2>
        <a:srgbClr val="CCA37B"/>
      </a:accent2>
      <a:accent3>
        <a:srgbClr val="997262"/>
      </a:accent3>
      <a:accent4>
        <a:srgbClr val="B3A36B"/>
      </a:accent4>
      <a:accent5>
        <a:srgbClr val="564741"/>
      </a:accent5>
      <a:accent6>
        <a:srgbClr val="989993"/>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63</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2024-09-04T18:34:24.445</cp:lastPrinted>
  <dcterms:created xsi:type="dcterms:W3CDTF">2024-09-04T10:34:24Z</dcterms:created>
  <dcterms:modified xsi:type="dcterms:W3CDTF">2024-09-04T10:34:26Z</dcterms:modified>
</cp:coreProperties>
</file>