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0287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image" Target="../media/image8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55298" name="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eaLnBrk="0" hangingPunct="0"/>
            <a:fld id="{B766CAD7-76D3-4D41-A022-6987AAFFC5E9}" type="header">
              <a:rPr kumimoji="0" sz="1200">
                <a:ea typeface="幼圆" pitchFamily="49" charset="-122"/>
              </a:rPr>
              <a:t>*</a:t>
            </a:fld>
            <a:endParaRPr kumimoji="0" sz="1200">
              <a:ea typeface="幼圆" pitchFamily="49" charset="-122"/>
            </a:endParaRPr>
          </a:p>
        </p:txBody>
      </p:sp>
      <p:sp>
        <p:nvSpPr>
          <p:cNvPr id="55299" name=""/>
          <p:cNvSpPr/>
          <p:nvPr>
            <p:ph type="dt" idx="1"/>
          </p:nvPr>
        </p:nvSpPr>
        <p:spPr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 eaLnBrk="0" hangingPunct="0"/>
            <a:fld id="{6BE81B45-96E5-4877-BAD8-51E7115AB734}" type="datetime1">
              <a:rPr kumimoji="0" sz="1200">
                <a:ea typeface="幼圆" pitchFamily="49" charset="-122"/>
              </a:rPr>
              <a:t>*</a:t>
            </a:fld>
            <a:endParaRPr kumimoji="0" sz="1200">
              <a:ea typeface="幼圆" pitchFamily="49" charset="-122"/>
            </a:endParaRPr>
          </a:p>
        </p:txBody>
      </p:sp>
      <p:sp>
        <p:nvSpPr>
          <p:cNvPr id="55300" name=""/>
          <p:cNvSpPr/>
          <p:nvPr>
            <p:ph type="sldImg" idx="2"/>
          </p:nvPr>
        </p:nvSpPr>
        <p:spPr>
          <a:xfrm>
            <a:off x="857250" y="685800"/>
            <a:ext cx="5143500" cy="342900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55301" name=""/>
          <p:cNvSpPr/>
          <p:nvPr>
            <p:ph type="body" sz="quarter" idx="3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55302" name=""/>
          <p:cNvSpPr/>
          <p:nvPr>
            <p:ph type="ftr" sz="quarter" idx="4"/>
          </p:nvPr>
        </p:nvSpPr>
        <p:spPr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eaLnBrk="0" hangingPunct="0"/>
            <a:fld id="{14D8F41B-EF1E-407C-9014-B0B73E787CBA}" type="footer">
              <a:rPr kumimoji="0" sz="1200">
                <a:ea typeface="幼圆" pitchFamily="49" charset="-122"/>
              </a:rPr>
              <a:t>*</a:t>
            </a:fld>
            <a:endParaRPr kumimoji="0" sz="1200">
              <a:ea typeface="幼圆" pitchFamily="49" charset="-122"/>
            </a:endParaRPr>
          </a:p>
        </p:txBody>
      </p:sp>
      <p:sp>
        <p:nvSpPr>
          <p:cNvPr id="55303" name=""/>
          <p:cNvSpPr/>
          <p:nvPr>
            <p:ph type="sldNum" sz="quarter" idx="5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 eaLnBrk="0" hangingPunct="0"/>
            <a:fld id="{BDF20D14-E313-4106-81A7-2AA3FABB6BFE}" type="slidenum">
              <a:rPr kumimoji="0" sz="1200">
                <a:ea typeface="幼圆" pitchFamily="49" charset="-122"/>
              </a:rPr>
              <a:t>*</a:t>
            </a:fld>
            <a:endParaRPr kumimoji="0" sz="1200">
              <a:ea typeface="幼圆" pitchFamily="49" charset="-122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Inflammatory bowel disease</a:t>
            </a:r>
            <a:br/>
            <a:r>
              <a:t>炎症性肠病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炎症性肠病（inflammatory bowel disease，IBD）是一组病因未明慢性肠道炎症性疾病，</a:t>
            </a:r>
          </a:p>
          <a:p>
            <a:r>
              <a:t>溃疡性结肠炎(ulcerative colitis，UC)</a:t>
            </a:r>
          </a:p>
          <a:p>
            <a:r>
              <a:t>克罗恩病(Crohn's disease，CD)</a:t>
            </a:r>
          </a:p>
          <a:p>
            <a:r>
              <a:t>不确定结肠炎（inditerminate colitis）： 尚不能区分是CD抑或UC，随访发觉这些患者大多数发展成为UC或CD</a:t>
            </a:r>
          </a:p>
          <a:p>
            <a:r>
              <a:t>　　　Price AB. J Clin Pathol 1978;31:567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饮食(diet): 牛奶、面包酵母、高糖、低纤维素、牙膏、饮料、巧克力</a:t>
            </a:r>
          </a:p>
          <a:p>
            <a:r>
              <a:t>吸烟(smoking)：对UC与CD影响决然不一样</a:t>
            </a:r>
          </a:p>
          <a:p>
            <a:r>
              <a:t>口服避孕药、输血、围产期感染、社会经济、教育、职业情况等，均被怀疑是IBD危险原因，但需要深入证实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光镜下显示</a:t>
            </a:r>
            <a:br/>
            <a:r>
              <a:t>Microscopy of UC</a:t>
            </a:r>
          </a:p>
          <a:p>
            <a:r>
              <a:t>粘膜和粘膜下层充血、水肿，弥漫性淋巴细胞、浆细胞、中性粒细胞浸润</a:t>
            </a:r>
          </a:p>
          <a:p>
            <a:r>
              <a:t>中性粒细胞浸润肠上皮隐窝，造成隐窝脓肿(crypt abscess)</a:t>
            </a:r>
          </a:p>
          <a:p>
            <a:r>
              <a:t>溃疡(Ulceration)</a:t>
            </a:r>
          </a:p>
          <a:p>
            <a:r>
              <a:t>肠粘膜萎缩，腺体排列不规则, 炎性息肉</a:t>
            </a:r>
          </a:p>
          <a:p>
            <a:r>
              <a:t>结肠癌变  以未分化癌多见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全壁炎(transmural inflammation)</a:t>
            </a:r>
          </a:p>
          <a:p>
            <a:r>
              <a:t>隐窝脓肿(crypt abscess) 是活动性标志</a:t>
            </a:r>
          </a:p>
          <a:p>
            <a:r>
              <a:t>淋巴细胞聚集(lymphocyte aggregate)  溃疡往往发生在集结上方</a:t>
            </a:r>
          </a:p>
          <a:p>
            <a:r>
              <a:t>上皮样肉芽肿(epithelial granuloma)  较具特征病理改变 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克罗恩病并发症</a:t>
            </a:r>
            <a:br/>
            <a:r>
              <a:t>complications</a:t>
            </a:r>
          </a:p>
          <a:p>
            <a:r>
              <a:t>肠梗阻(intestinal obstruction)  最常见并发症</a:t>
            </a:r>
          </a:p>
          <a:p>
            <a:r>
              <a:t>腹腔脓肿(abdominal abscess)</a:t>
            </a:r>
          </a:p>
          <a:p>
            <a:r>
              <a:t>吸收不良(malabsorption)及蛋白丢失性肠病，伴维生素Ｂ12和胆盐吸收障碍、营养不良(malnutrition)</a:t>
            </a:r>
          </a:p>
          <a:p>
            <a:r>
              <a:t>中毒性巨结肠及癌变较溃疡性结肠炎少见</a:t>
            </a:r>
          </a:p>
          <a:p>
            <a:r>
              <a:t>偶可并发急性肠穿孔或肠道大出血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CD全身表现</a:t>
            </a:r>
            <a:br/>
            <a:r>
              <a:t>systemic manifestation </a:t>
            </a:r>
            <a:br/>
          </a:p>
          <a:p>
            <a:r>
              <a:t>多见于中重度患者，常见有发烧、体重减轻、消瘦、贫血、低蛋白血症等。儿童和少年期可见生长发育障碍(hypotrophy and maldevelopment)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73863-19C1-44F9-9406-7337C19AB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2DCAE-9C27-4431-A578-BE839B551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6FB17-9A25-4E03-A901-FC1775BAA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B4F48-8F65-46BD-A325-F6836B94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F864A-D1C3-4533-83A1-C2685DCF5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D6E804-3438-4A77-96E5-000050826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CDE003-38A9-41F5-B32E-71D664DAD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F330D-7B42-4EF4-878F-5B26EEAB2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4EC61-CCD4-41B4-9487-FC0D5289D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6C3B4-E049-4EBF-B0B0-28E74036F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62418-DEBE-406B-9FF7-CA8179046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0" scaled="1"/>
        </a:gradFill>
      </p:bgPr>
    </p:bg>
    <p:spTree>
      <p:nvGrpSpPr>
        <p:cNvPr id="1" name=""/>
        <p:cNvGrpSpPr/>
        <p:nvPr/>
      </p:nvGrpSpPr>
      <p:grpSpPr/>
      <p:sp>
        <p:nvSpPr>
          <p:cNvPr id="4098" name=""/>
          <p:cNvSpPr/>
          <p:nvPr/>
        </p:nvSpPr>
        <p:spPr>
          <a:xfrm>
            <a:off x="9910762" y="0"/>
            <a:ext cx="376238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</a:p>
        </p:txBody>
      </p:sp>
      <p:sp>
        <p:nvSpPr>
          <p:cNvPr id="4099" name=""/>
          <p:cNvSpPr/>
          <p:nvPr/>
        </p:nvSpPr>
        <p:spPr bwMode="white">
          <a:xfrm>
            <a:off x="-11112" y="4489450"/>
            <a:ext cx="6473825" cy="2368550"/>
          </a:xfrm>
          <a:custGeom>
            <a:rect l="l" t="t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 w="9525" cap="flat" cmpd="sng">
            <a:noFill/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4100" name=""/>
          <p:cNvSpPr/>
          <p:nvPr/>
        </p:nvSpPr>
        <p:spPr bwMode="white">
          <a:xfrm>
            <a:off x="0" y="3817938"/>
            <a:ext cx="9185275" cy="3019425"/>
          </a:xfrm>
          <a:custGeom>
            <a:rect l="l" t="t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4101" name=""/>
          <p:cNvSpPr/>
          <p:nvPr/>
        </p:nvSpPr>
        <p:spPr bwMode="white">
          <a:xfrm>
            <a:off x="0" y="3146425"/>
            <a:ext cx="10287000" cy="3690938"/>
          </a:xfrm>
          <a:custGeom>
            <a:rect l="l" t="t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4102" name=""/>
          <p:cNvSpPr/>
          <p:nvPr/>
        </p:nvSpPr>
        <p:spPr bwMode="white">
          <a:xfrm>
            <a:off x="0" y="2460625"/>
            <a:ext cx="10287000" cy="2497138"/>
          </a:xfrm>
          <a:custGeom>
            <a:rect l="l" t="t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4103" name=""/>
          <p:cNvSpPr/>
          <p:nvPr/>
        </p:nvSpPr>
        <p:spPr bwMode="white">
          <a:xfrm>
            <a:off x="0" y="1793875"/>
            <a:ext cx="10287000" cy="1539875"/>
          </a:xfrm>
          <a:custGeom>
            <a:rect l="l" t="t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4104" name=""/>
          <p:cNvSpPr/>
          <p:nvPr/>
        </p:nvSpPr>
        <p:spPr bwMode="white">
          <a:xfrm>
            <a:off x="0" y="-20638"/>
            <a:ext cx="10287000" cy="1682750"/>
          </a:xfrm>
          <a:custGeom>
            <a:rect l="l" t="t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4105" name=""/>
          <p:cNvSpPr/>
          <p:nvPr/>
        </p:nvSpPr>
        <p:spPr bwMode="white">
          <a:xfrm>
            <a:off x="0" y="-20638"/>
            <a:ext cx="9437688" cy="1068388"/>
          </a:xfrm>
          <a:custGeom>
            <a:rect l="l" t="t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4106" name=""/>
          <p:cNvSpPr/>
          <p:nvPr/>
        </p:nvSpPr>
        <p:spPr bwMode="white">
          <a:xfrm>
            <a:off x="0" y="-20638"/>
            <a:ext cx="5151438" cy="454025"/>
          </a:xfrm>
          <a:custGeom>
            <a:rect l="l" t="t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4107" name=""/>
          <p:cNvSpPr/>
          <p:nvPr>
            <p:ph type="ctrTitle"/>
          </p:nvPr>
        </p:nvSpPr>
        <p:spPr>
          <a:xfrm>
            <a:off x="771525" y="2286000"/>
            <a:ext cx="87439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108" name=""/>
          <p:cNvSpPr/>
          <p:nvPr>
            <p:ph type="subTitle" idx="1"/>
          </p:nvPr>
        </p:nvSpPr>
        <p:spPr>
          <a:xfrm>
            <a:off x="1543050" y="3886200"/>
            <a:ext cx="72009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4109" name=""/>
          <p:cNvSpPr/>
          <p:nvPr>
            <p:ph type="dt" sz="half" idx="2"/>
          </p:nvPr>
        </p:nvSpPr>
        <p:spPr>
          <a:xfrm>
            <a:off x="771525" y="6248400"/>
            <a:ext cx="214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kumimoji="0" sz="1400"/>
          </a:p>
        </p:txBody>
      </p:sp>
      <p:sp>
        <p:nvSpPr>
          <p:cNvPr id="4110" name=""/>
          <p:cNvSpPr/>
          <p:nvPr>
            <p:ph type="ftr" sz="quarter" idx="3"/>
          </p:nvPr>
        </p:nvSpPr>
        <p:spPr>
          <a:xfrm>
            <a:off x="3514725" y="6248400"/>
            <a:ext cx="32575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3488E38E-53FF-45A7-A0F5-8567BCCB5451}" type="footer">
              <a:rPr kumimoji="0" sz="1400"/>
              <a:t/>
            </a:fld>
            <a:endParaRPr kumimoji="0" sz="1400"/>
          </a:p>
        </p:txBody>
      </p:sp>
      <p:sp>
        <p:nvSpPr>
          <p:cNvPr id="4111" name=""/>
          <p:cNvSpPr/>
          <p:nvPr>
            <p:ph type="sldNum" sz="quarter" idx="4"/>
          </p:nvPr>
        </p:nvSpPr>
        <p:spPr>
          <a:xfrm>
            <a:off x="7372350" y="6248400"/>
            <a:ext cx="214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B01CD586-41A9-4D7D-BA87-860C5E673CD5}" type="slidenum">
              <a:rPr kumimoji="0" sz="1400"/>
              <a:t>*</a:t>
            </a:fld>
            <a:endParaRPr kumimoji="0" sz="140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additive="base">
                                        <p:cTn dur="1" repeatDur="-9223372036854775808" fill="hold" display="0" masterRel="sameClick" afterEffect="1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8E3C13C-C591-4CBE-8C85-32D73583062C}" type="footer">
              <a:rPr kumimoji="0" sz="1400"/>
              <a:t/>
            </a:fld>
            <a:endParaRPr kumimoji="0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5DE858A-9702-4D6B-B2B0-783789F97C73}" type="footer">
              <a:rPr kumimoji="0" sz="1400"/>
              <a:t/>
            </a:fld>
            <a:endParaRPr kumimoji="0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0" scaled="1"/>
        </a:gradFill>
      </p:bgPr>
    </p:bg>
    <p:spTree>
      <p:nvGrpSpPr>
        <p:cNvPr id="1" name=""/>
        <p:cNvGrpSpPr/>
        <p:nvPr/>
      </p:nvGrpSpPr>
      <p:grpSpPr/>
      <p:sp>
        <p:nvSpPr>
          <p:cNvPr id="3074" name=""/>
          <p:cNvSpPr/>
          <p:nvPr/>
        </p:nvSpPr>
        <p:spPr>
          <a:xfrm>
            <a:off x="9910762" y="0"/>
            <a:ext cx="376238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</a:p>
        </p:txBody>
      </p:sp>
      <p:sp>
        <p:nvSpPr>
          <p:cNvPr id="3075" name=""/>
          <p:cNvSpPr/>
          <p:nvPr/>
        </p:nvSpPr>
        <p:spPr bwMode="white">
          <a:xfrm>
            <a:off x="-11112" y="4489450"/>
            <a:ext cx="6473825" cy="2368550"/>
          </a:xfrm>
          <a:custGeom>
            <a:rect l="l" t="t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 w="9525" cap="flat" cmpd="sng">
            <a:noFill/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076" name=""/>
          <p:cNvSpPr/>
          <p:nvPr/>
        </p:nvSpPr>
        <p:spPr bwMode="white">
          <a:xfrm>
            <a:off x="0" y="3817938"/>
            <a:ext cx="9185275" cy="3019425"/>
          </a:xfrm>
          <a:custGeom>
            <a:rect l="l" t="t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077" name=""/>
          <p:cNvSpPr/>
          <p:nvPr/>
        </p:nvSpPr>
        <p:spPr bwMode="white">
          <a:xfrm>
            <a:off x="0" y="3146425"/>
            <a:ext cx="10287000" cy="3690938"/>
          </a:xfrm>
          <a:custGeom>
            <a:rect l="l" t="t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078" name=""/>
          <p:cNvSpPr/>
          <p:nvPr/>
        </p:nvSpPr>
        <p:spPr bwMode="white">
          <a:xfrm>
            <a:off x="0" y="2460625"/>
            <a:ext cx="10287000" cy="2497138"/>
          </a:xfrm>
          <a:custGeom>
            <a:rect l="l" t="t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079" name=""/>
          <p:cNvSpPr/>
          <p:nvPr/>
        </p:nvSpPr>
        <p:spPr bwMode="white">
          <a:xfrm>
            <a:off x="0" y="1793875"/>
            <a:ext cx="10287000" cy="1539875"/>
          </a:xfrm>
          <a:custGeom>
            <a:rect l="l" t="t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080" name=""/>
          <p:cNvSpPr/>
          <p:nvPr/>
        </p:nvSpPr>
        <p:spPr bwMode="white">
          <a:xfrm>
            <a:off x="0" y="-20638"/>
            <a:ext cx="10287000" cy="1682750"/>
          </a:xfrm>
          <a:custGeom>
            <a:rect l="l" t="t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081" name=""/>
          <p:cNvSpPr/>
          <p:nvPr/>
        </p:nvSpPr>
        <p:spPr bwMode="white">
          <a:xfrm>
            <a:off x="0" y="-20638"/>
            <a:ext cx="9437688" cy="1068388"/>
          </a:xfrm>
          <a:custGeom>
            <a:rect l="l" t="t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082" name=""/>
          <p:cNvSpPr/>
          <p:nvPr/>
        </p:nvSpPr>
        <p:spPr bwMode="white">
          <a:xfrm>
            <a:off x="0" y="-20638"/>
            <a:ext cx="5151438" cy="454025"/>
          </a:xfrm>
          <a:custGeom>
            <a:rect l="l" t="t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  <a:headEnd type="none" w="sm" len="sm"/>
            <a:tailEnd type="none" w="sm" len="sm"/>
          </a:ln>
          <a:effectLst/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3083" name=""/>
          <p:cNvSpPr/>
          <p:nvPr>
            <p:ph type="title"/>
          </p:nvPr>
        </p:nvSpPr>
        <p:spPr>
          <a:xfrm>
            <a:off x="771525" y="609600"/>
            <a:ext cx="87439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84" name=""/>
          <p:cNvSpPr/>
          <p:nvPr>
            <p:ph type="body" idx="1"/>
          </p:nvPr>
        </p:nvSpPr>
        <p:spPr>
          <a:xfrm>
            <a:off x="771525" y="1981200"/>
            <a:ext cx="874395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85" name=""/>
          <p:cNvSpPr/>
          <p:nvPr>
            <p:ph type="dt" sz="half" idx="2"/>
          </p:nvPr>
        </p:nvSpPr>
        <p:spPr>
          <a:xfrm>
            <a:off x="771525" y="6248400"/>
            <a:ext cx="214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endParaRPr kumimoji="0" sz="1400"/>
          </a:p>
        </p:txBody>
      </p:sp>
      <p:sp>
        <p:nvSpPr>
          <p:cNvPr id="3086" name=""/>
          <p:cNvSpPr/>
          <p:nvPr>
            <p:ph type="ftr" sz="quarter" idx="3"/>
          </p:nvPr>
        </p:nvSpPr>
        <p:spPr>
          <a:xfrm>
            <a:off x="3514725" y="6248400"/>
            <a:ext cx="32575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fld id="{E2369CC1-6807-4458-95D8-6D10165A7D47}" type="footer">
              <a:rPr kumimoji="0" sz="1400"/>
              <a:t/>
            </a:fld>
            <a:endParaRPr kumimoji="0" sz="1400"/>
          </a:p>
        </p:txBody>
      </p:sp>
      <p:sp>
        <p:nvSpPr>
          <p:cNvPr id="3087" name=""/>
          <p:cNvSpPr/>
          <p:nvPr>
            <p:ph type="sldNum" sz="quarter" idx="4"/>
          </p:nvPr>
        </p:nvSpPr>
        <p:spPr>
          <a:xfrm>
            <a:off x="7372350" y="6248400"/>
            <a:ext cx="214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/>
            <a:fld id="{31E0D38D-1220-410C-99C1-79EB1774B46E}" type="slidenum">
              <a:rPr kumimoji="0" sz="1400"/>
              <a:t>*</a:t>
            </a:fld>
            <a:endParaRPr kumimoji="0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additive="base">
                                        <p:cTn dur="1" repeatDur="-9223372036854775808" fill="hold" display="0" masterRel="sameClick" afterEffect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Times New Roman" pitchFamily="18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w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7.png" /><Relationship Id="rId7" Type="http://schemas.openxmlformats.org/officeDocument/2006/relationships/oleObject" Target="../embeddings/oleObject2.bin" TargetMode="Internal" /><Relationship Id="rId8" Type="http://schemas.openxmlformats.org/officeDocument/2006/relationships/image" Target="../media/image8.png" /><Relationship Id="rId9" Type="http://schemas.openxmlformats.org/officeDocument/2006/relationships/vmlDrawing" Target="../drawings/vmlDrawing1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6015411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>
            <p:ph type="ctrTitle"/>
          </p:nvPr>
        </p:nvSpPr>
        <p:spPr>
          <a:xfrm>
            <a:off x="838200" y="1752600"/>
            <a:ext cx="87439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/>
          <a:p>
            <a:pPr lvl="0">
              <a:lnSpc>
                <a:spcPct val="140000"/>
              </a:lnSpc>
            </a:pPr>
            <a:r>
              <a:rPr>
                <a:solidFill>
                  <a:schemeClr val="accent1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中宋" pitchFamily="2" charset="-122"/>
              </a:rPr>
              <a:t>I</a:t>
            </a:r>
            <a:r>
              <a:rPr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中宋" pitchFamily="2" charset="-122"/>
              </a:rPr>
              <a:t>nflammatory bowel disease</a:t>
            </a:r>
            <a:br>
              <a:rPr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中宋" pitchFamily="2" charset="-122"/>
              </a:rPr>
            </a:br>
            <a:r>
              <a:rPr b="1">
                <a:solidFill>
                  <a:schemeClr val="accent1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中宋" pitchFamily="2" charset="-122"/>
              </a:rPr>
              <a:t>炎症性肠病</a:t>
            </a:r>
            <a:endParaRPr>
              <a:solidFill>
                <a:schemeClr val="accent1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中宋" pitchFamily="2" charset="-122"/>
            </a:endParaRPr>
          </a:p>
        </p:txBody>
      </p:sp>
      <p:sp>
        <p:nvSpPr>
          <p:cNvPr id="2051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2052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FDA109D-1B27-43D2-A730-400AF1BAEB0E}" type="footer">
              <a:rPr kumimoji="0" sz="1400"/>
              <a:t/>
            </a:fld>
            <a:endParaRPr kumimoji="0" sz="1400"/>
          </a:p>
        </p:txBody>
      </p:sp>
      <p:sp>
        <p:nvSpPr>
          <p:cNvPr id="2053" name="TextBox 205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2054" name="TextBox 2053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>
    <p:rand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"/>
          <p:cNvSpPr/>
          <p:nvPr>
            <p:ph type="subTitle" idx="1"/>
          </p:nvPr>
        </p:nvSpPr>
        <p:spPr>
          <a:xfrm>
            <a:off x="685800" y="533400"/>
            <a:ext cx="8991600" cy="5410200"/>
          </a:xfrm>
          <a:prstGeom prst="rect">
            <a:avLst/>
          </a:prstGeom>
          <a:noFill/>
          <a:ln>
            <a:miter lim="800000"/>
          </a:ln>
        </p:spPr>
        <p:txBody>
          <a:bodyPr vert="horz"/>
          <a:lstStyle>
            <a:lvl1pPr marL="609600" indent="-609600">
              <a:defRPr lang="zh-CN" altLang="en-US"/>
            </a:lvl1pPr>
            <a:lvl2pPr marL="990600" indent="-990600">
              <a:defRPr lang="zh-CN" altLang="en-US"/>
            </a:lvl2pPr>
            <a:lvl3pPr marL="1371600" indent="-1371600">
              <a:defRPr lang="zh-CN" altLang="en-US"/>
            </a:lvl3pPr>
            <a:lvl4pPr marL="1752600" indent="-1752600">
              <a:defRPr lang="zh-CN" altLang="en-US"/>
            </a:lvl4pPr>
            <a:lvl5pPr marL="2209800" indent="-2209800">
              <a:defRPr lang="zh-CN" altLang="en-US"/>
            </a:lvl5pPr>
          </a:lstStyle>
          <a:p>
            <a:pPr lvl="0" algn="l"/>
            <a:r>
              <a:rPr b="1"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华文中宋" pitchFamily="2" charset="-122"/>
              </a:rPr>
              <a:t>    </a:t>
            </a:r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华文中宋" pitchFamily="2" charset="-122"/>
              </a:rPr>
              <a:t>炎症性肠病（inflammatory bowel disease，IBD）是</a:t>
            </a:r>
            <a:r>
              <a:rPr>
                <a:solidFill>
                  <a:schemeClr val="folHlink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华文中宋" pitchFamily="2" charset="-122"/>
              </a:rPr>
              <a:t>一组</a:t>
            </a:r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华文中宋" pitchFamily="2" charset="-122"/>
              </a:rPr>
              <a:t>病因未明慢性肠道炎症性疾病，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华文中宋" pitchFamily="2" charset="-122"/>
              <a:ea typeface="华文中宋" pitchFamily="2" charset="-122"/>
            </a:endParaRPr>
          </a:p>
          <a:p>
            <a:pPr lvl="0" algn="l">
              <a:buChar char="•"/>
            </a:pPr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华文中宋" pitchFamily="2" charset="-122"/>
              </a:rPr>
              <a:t>溃疡性结肠炎(ulcerative colitis，UC)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华文中宋" pitchFamily="2" charset="-122"/>
              <a:ea typeface="华文中宋" pitchFamily="2" charset="-122"/>
            </a:endParaRPr>
          </a:p>
          <a:p>
            <a:pPr lvl="0" algn="l">
              <a:buChar char="•"/>
            </a:pPr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华文中宋" pitchFamily="2" charset="-122"/>
              </a:rPr>
              <a:t>克罗恩病(Crohn's disease，CD)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华文中宋" pitchFamily="2" charset="-122"/>
              <a:ea typeface="华文中宋" pitchFamily="2" charset="-122"/>
            </a:endParaRPr>
          </a:p>
          <a:p>
            <a:pPr lvl="0" algn="l">
              <a:lnSpc>
                <a:spcPct val="120000"/>
              </a:lnSpc>
              <a:buChar char="•"/>
            </a:pPr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华文中宋" pitchFamily="2" charset="-122"/>
              </a:rPr>
              <a:t>不确定结肠炎（inditerminate colitis）： </a:t>
            </a:r>
            <a:r>
              <a:rPr>
                <a:solidFill>
                  <a:schemeClr val="accent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华文中宋" pitchFamily="2" charset="-122"/>
              </a:rPr>
              <a:t>尚不能区分是CD抑或UC，随访发觉这些患者大多数发展成为UC或CD</a:t>
            </a:r>
            <a:endParaRPr>
              <a:solidFill>
                <a:schemeClr val="accent1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中宋" pitchFamily="2" charset="-122"/>
              <a:ea typeface="华文中宋" pitchFamily="2" charset="-122"/>
            </a:endParaRPr>
          </a:p>
          <a:p>
            <a:pPr lvl="0" algn="l">
              <a:lnSpc>
                <a:spcPct val="120000"/>
              </a:lnSpc>
            </a:pPr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华文中宋" pitchFamily="2" charset="-122"/>
              </a:rPr>
              <a:t>　　　</a:t>
            </a:r>
            <a:r>
              <a:rPr sz="2400">
                <a:solidFill>
                  <a:schemeClr val="accent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中宋" pitchFamily="2" charset="-122"/>
                <a:ea typeface="华文中宋" pitchFamily="2" charset="-122"/>
              </a:rPr>
              <a:t>Price AB. J Clin Pathol 1978;31:567</a:t>
            </a:r>
            <a:endParaRPr sz="2400">
              <a:solidFill>
                <a:schemeClr val="accent1"/>
              </a:solidFill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1028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029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29DAFEB-0002-41E7-9A53-C90403B2BF8B}" type="footer">
              <a:rPr kumimoji="0" sz="1400"/>
              <a:t/>
            </a:fld>
            <a:endParaRPr kumimoji="0" sz="1400"/>
          </a:p>
        </p:txBody>
      </p:sp>
      <p:sp>
        <p:nvSpPr>
          <p:cNvPr id="1030" name="TextBox 102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1031" name="TextBox 1030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275" name="" descr="Diagram of types of colitis"/>
          <p:cNvPicPr/>
          <p:nvPr/>
        </p:nvPicPr>
        <p:blipFill>
          <a:blip r:embed="rId2"/>
          <a:stretch>
            <a:fillRect/>
          </a:stretch>
        </p:blipFill>
        <p:spPr>
          <a:xfrm>
            <a:off x="1295400" y="457200"/>
            <a:ext cx="7311435" cy="5612819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8227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8227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5A8522F-A91B-4E62-8DFE-07405F203AC0}" type="footer">
              <a:rPr kumimoji="0" sz="1400"/>
              <a:t/>
            </a:fld>
            <a:endParaRPr kumimoji="0" sz="1400"/>
          </a:p>
        </p:txBody>
      </p:sp>
      <p:sp>
        <p:nvSpPr>
          <p:cNvPr id="182278" name="TextBox 18227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182279" name="TextBox 182278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>
    <p:rand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3299" name="" descr="Crohn's diagram"/>
          <p:cNvPicPr/>
          <p:nvPr/>
        </p:nvPicPr>
        <p:blipFill>
          <a:blip r:embed="rId2"/>
          <a:stretch>
            <a:fillRect/>
          </a:stretch>
        </p:blipFill>
        <p:spPr>
          <a:xfrm>
            <a:off x="1600200" y="685800"/>
            <a:ext cx="6747227" cy="5412611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8330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8330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013CB3B-6AB0-4ED5-814A-77644A2E0893}" type="footer">
              <a:rPr kumimoji="0" sz="1400"/>
              <a:t/>
            </a:fld>
            <a:endParaRPr kumimoji="0" sz="1400"/>
          </a:p>
        </p:txBody>
      </p:sp>
      <p:sp>
        <p:nvSpPr>
          <p:cNvPr id="183302" name="TextBox 18330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183303" name="TextBox 183302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>
    <p:rand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42" name=""/>
          <p:cNvSpPr/>
          <p:nvPr>
            <p:ph type="title"/>
          </p:nvPr>
        </p:nvSpPr>
        <p:spPr>
          <a:xfrm>
            <a:off x="771525" y="609600"/>
            <a:ext cx="87439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rPr>
                <a:solidFill>
                  <a:schemeClr val="accent1"/>
                </a:solidFill>
              </a:rPr>
              <a:t>环境原因 (environmental factors)</a:t>
            </a:r>
            <a:br>
              <a:rPr>
                <a:solidFill>
                  <a:schemeClr val="accent1"/>
                </a:solidFill>
              </a:rPr>
            </a:br>
            <a:r>
              <a:rPr>
                <a:solidFill>
                  <a:schemeClr val="accent1"/>
                </a:solidFill>
              </a:rPr>
              <a:t>内环境</a:t>
            </a:r>
            <a:endParaRPr>
              <a:solidFill>
                <a:schemeClr val="accent1"/>
              </a:solidFill>
            </a:endParaRPr>
          </a:p>
        </p:txBody>
      </p:sp>
      <p:sp>
        <p:nvSpPr>
          <p:cNvPr id="87043" name=""/>
          <p:cNvSpPr/>
          <p:nvPr>
            <p:ph type="body" idx="4294967295"/>
          </p:nvPr>
        </p:nvSpPr>
        <p:spPr>
          <a:xfrm>
            <a:off x="771525" y="1981200"/>
            <a:ext cx="874395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>
                <a:solidFill>
                  <a:schemeClr val="folHlink"/>
                </a:solidFill>
                <a:latin typeface="宋体" pitchFamily="2" charset="-122"/>
              </a:rPr>
              <a:t>仍未发觉IBD特异性病原菌</a:t>
            </a:r>
            <a:endParaRPr>
              <a:solidFill>
                <a:schemeClr val="folHlink"/>
              </a:solidFill>
              <a:latin typeface="宋体" pitchFamily="2" charset="-122"/>
            </a:endParaRPr>
          </a:p>
          <a:p>
            <a:pPr lvl="0"/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类结核分枝杆菌 </a:t>
            </a:r>
            <a:r>
              <a:rPr i="1"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(mycobacterium paratuberculosis)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宋体" pitchFamily="2" charset="-122"/>
            </a:endParaRPr>
          </a:p>
          <a:p>
            <a:pPr lvl="0"/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麻疹病毒(measles virus)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宋体" pitchFamily="2" charset="-122"/>
            </a:endParaRPr>
          </a:p>
          <a:p>
            <a:pPr lvl="0"/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正常肠道菌群(intestinal flora)作用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宋体" pitchFamily="2" charset="-122"/>
            </a:endParaRPr>
          </a:p>
        </p:txBody>
      </p:sp>
      <p:pic>
        <p:nvPicPr>
          <p:cNvPr id="8704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8534400" y="5334000"/>
            <a:ext cx="1447800" cy="12493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8704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8704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D8C1144-BCE8-45A7-B835-721742572EEB}" type="footer">
              <a:rPr kumimoji="0" sz="1400"/>
              <a:t/>
            </a:fld>
            <a:endParaRPr kumimoji="0" sz="1400"/>
          </a:p>
        </p:txBody>
      </p:sp>
      <p:sp>
        <p:nvSpPr>
          <p:cNvPr id="87047" name="TextBox 8704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87048" name="TextBox 87047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>
    <p:rand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138" name=""/>
          <p:cNvSpPr/>
          <p:nvPr>
            <p:ph type="title"/>
          </p:nvPr>
        </p:nvSpPr>
        <p:spPr>
          <a:xfrm>
            <a:off x="609600" y="381000"/>
            <a:ext cx="87439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rPr b="1">
                <a:solidFill>
                  <a:schemeClr val="accent1"/>
                </a:solidFill>
              </a:rPr>
              <a:t>外环境原因</a:t>
            </a:r>
            <a:br>
              <a:rPr b="1">
                <a:solidFill>
                  <a:schemeClr val="accent1"/>
                </a:solidFill>
              </a:rPr>
            </a:br>
          </a:p>
        </p:txBody>
      </p:sp>
      <p:sp>
        <p:nvSpPr>
          <p:cNvPr id="91139" name=""/>
          <p:cNvSpPr/>
          <p:nvPr>
            <p:ph type="body" idx="4294967295"/>
          </p:nvPr>
        </p:nvSpPr>
        <p:spPr>
          <a:xfrm>
            <a:off x="990600" y="1447800"/>
            <a:ext cx="83820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>
              <a:lnSpc>
                <a:spcPct val="110000"/>
              </a:lnSpc>
            </a:pPr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饮食(diet): 牛奶、面包酵母、高糖、低纤维素、牙膏、饮料、巧克力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宋体" pitchFamily="2" charset="-122"/>
            </a:endParaRPr>
          </a:p>
          <a:p>
            <a:pPr lvl="0" algn="just">
              <a:lnSpc>
                <a:spcPct val="110000"/>
              </a:lnSpc>
            </a:pPr>
            <a:r>
              <a:rPr>
                <a:solidFill>
                  <a:schemeClr val="accent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吸烟(smoking)：对UC与CD影响决然不一样</a:t>
            </a:r>
            <a:endParaRPr>
              <a:solidFill>
                <a:schemeClr val="accent1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宋体" pitchFamily="2" charset="-122"/>
            </a:endParaRPr>
          </a:p>
          <a:p>
            <a:pPr lvl="0" algn="just">
              <a:lnSpc>
                <a:spcPct val="160000"/>
              </a:lnSpc>
            </a:pPr>
            <a:r>
              <a:rPr>
                <a:solidFill>
                  <a:srgbClr val="FFCC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口服避孕药、输血、围产期感染、社会经济、教育、职业情况等，</a:t>
            </a:r>
            <a:r>
              <a:rPr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均被怀疑是IBD危险原因，但需要深入证实</a:t>
            </a:r>
            <a:endParaRPr>
              <a:effectLst>
                <a:outerShdw blurRad="38100" dist="38100" dir="2700000" algn="tl">
                  <a:schemeClr val="bg2"/>
                </a:outerShdw>
              </a:effectLst>
              <a:latin typeface="宋体" pitchFamily="2" charset="-122"/>
            </a:endParaRPr>
          </a:p>
        </p:txBody>
      </p:sp>
      <p:sp>
        <p:nvSpPr>
          <p:cNvPr id="9114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9114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AA2F262-F1AE-4196-B749-9F2EE2975E24}" type="footer">
              <a:rPr kumimoji="0" sz="1400"/>
              <a:t/>
            </a:fld>
            <a:endParaRPr kumimoji="0" sz="1400"/>
          </a:p>
        </p:txBody>
      </p:sp>
      <p:sp>
        <p:nvSpPr>
          <p:cNvPr id="91142" name="TextBox 9114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91143" name="TextBox 91142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>
    <p:rand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314" name=""/>
          <p:cNvSpPr/>
          <p:nvPr>
            <p:ph type="title"/>
          </p:nvPr>
        </p:nvSpPr>
        <p:spPr>
          <a:xfrm>
            <a:off x="771525" y="609600"/>
            <a:ext cx="87439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光镜下显示</a:t>
            </a:r>
            <a:br/>
            <a:r>
              <a:t>Microscopy of UC</a:t>
            </a:r>
          </a:p>
        </p:txBody>
      </p:sp>
      <p:sp>
        <p:nvSpPr>
          <p:cNvPr id="141315" name=""/>
          <p:cNvSpPr/>
          <p:nvPr>
            <p:ph type="body" idx="4294967295"/>
          </p:nvPr>
        </p:nvSpPr>
        <p:spPr>
          <a:xfrm>
            <a:off x="771525" y="1981200"/>
            <a:ext cx="874395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粘膜和粘膜下层充血、水肿，弥漫性淋巴细胞、浆细胞、中性粒细胞浸润</a:t>
            </a:r>
          </a:p>
          <a:p>
            <a:pPr lvl="0"/>
            <a:r>
              <a:t>中性粒细胞浸润肠上皮隐窝，造成隐窝脓肿(crypt abscess)</a:t>
            </a:r>
          </a:p>
          <a:p>
            <a:pPr lvl="0"/>
            <a:r>
              <a:t>溃疡(Ulceration)</a:t>
            </a:r>
          </a:p>
          <a:p>
            <a:pPr lvl="0"/>
            <a:r>
              <a:t>肠粘膜萎缩，腺体排列不规则, 炎性息肉</a:t>
            </a:r>
          </a:p>
          <a:p>
            <a:pPr lvl="0"/>
            <a:r>
              <a:t>结肠癌变  以未分化癌多见</a:t>
            </a:r>
          </a:p>
        </p:txBody>
      </p:sp>
      <p:sp>
        <p:nvSpPr>
          <p:cNvPr id="1413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413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3AB6037-D242-4154-A9B0-04F49914E63E}" type="footer">
              <a:rPr kumimoji="0" sz="1400"/>
              <a:t/>
            </a:fld>
            <a:endParaRPr kumimoji="0" sz="1400"/>
          </a:p>
        </p:txBody>
      </p:sp>
      <p:sp>
        <p:nvSpPr>
          <p:cNvPr id="141318" name="TextBox 14131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141319" name="TextBox 141318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947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533400"/>
            <a:ext cx="2541455" cy="2608819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8294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57200" y="457200"/>
            <a:ext cx="2702794" cy="2702794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8295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886200" y="533400"/>
            <a:ext cx="2734119" cy="2734119"/>
          </a:xfrm>
          <a:prstGeom prst="rect">
            <a:avLst/>
          </a:prstGeom>
          <a:noFill/>
          <a:ln>
            <a:miter lim="800000"/>
          </a:ln>
        </p:spPr>
      </p:pic>
      <p:graphicFrame>
        <p:nvGraphicFramePr>
          <p:cNvPr id="82952" name=""/>
          <p:cNvGraphicFramePr>
            <a:graphicFrameLocks noChangeAspect="1"/>
          </p:cNvGraphicFramePr>
          <p:nvPr/>
        </p:nvGraphicFramePr>
        <p:xfrm>
          <a:off x="750888" y="3644900"/>
          <a:ext cx="5545138" cy="2778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BMP 图象" r:id="rId5" progId="Paint.Picture">
                  <p:embed/>
                </p:oleObj>
              </mc:Choice>
              <mc:Fallback>
                <p:oleObj name="BMP 图象" r:id="rId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50888" y="3644900"/>
                        <a:ext cx="5545138" cy="27781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54" name=""/>
          <p:cNvGraphicFramePr>
            <a:graphicFrameLocks noChangeAspect="1"/>
          </p:cNvGraphicFramePr>
          <p:nvPr/>
        </p:nvGraphicFramePr>
        <p:xfrm>
          <a:off x="6799262" y="3644900"/>
          <a:ext cx="2808288" cy="27971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BMP 图象" r:id="rId7" progId="Paint.Picture">
                  <p:embed/>
                </p:oleObj>
              </mc:Choice>
              <mc:Fallback>
                <p:oleObj name="BMP 图象" r:id="rId7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799262" y="3644900"/>
                        <a:ext cx="2808288" cy="27971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95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8295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EC58FB3-22F9-4CA3-99D9-85F0D6B7109D}" type="footer">
              <a:rPr kumimoji="0" sz="1400"/>
              <a:t/>
            </a:fld>
            <a:endParaRPr kumimoji="0" sz="1400"/>
          </a:p>
        </p:txBody>
      </p:sp>
      <p:sp>
        <p:nvSpPr>
          <p:cNvPr id="82957" name="TextBox 8295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82958" name="TextBox 82957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>
    <p:rand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434" name=""/>
          <p:cNvSpPr/>
          <p:nvPr>
            <p:ph type="title"/>
          </p:nvPr>
        </p:nvSpPr>
        <p:spPr>
          <a:xfrm>
            <a:off x="771525" y="609600"/>
            <a:ext cx="87439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克罗恩病病理</a:t>
            </a:r>
            <a:br/>
            <a:r>
              <a:t>Histopathology of CD</a:t>
            </a:r>
          </a:p>
        </p:txBody>
      </p:sp>
      <p:sp>
        <p:nvSpPr>
          <p:cNvPr id="146435" name=""/>
          <p:cNvSpPr/>
          <p:nvPr>
            <p:ph type="body" idx="4294967295"/>
          </p:nvPr>
        </p:nvSpPr>
        <p:spPr>
          <a:xfrm>
            <a:off x="771525" y="1981200"/>
            <a:ext cx="874395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/>
              <a:t>节段性分布，病灶之间肠壁正常</a:t>
            </a:r>
            <a:endParaRPr sz="2800"/>
          </a:p>
          <a:p>
            <a:pPr lvl="0"/>
            <a:r>
              <a:rPr sz="2800"/>
              <a:t>肠壁增厚和肠腔狭窄</a:t>
            </a:r>
            <a:endParaRPr sz="2800"/>
          </a:p>
          <a:p>
            <a:pPr lvl="0"/>
            <a:r>
              <a:rPr sz="2800"/>
              <a:t>肠浆膜和系膜有脂肪粘连和纤维增生</a:t>
            </a:r>
            <a:endParaRPr sz="2800"/>
          </a:p>
          <a:p>
            <a:pPr lvl="0"/>
            <a:r>
              <a:rPr sz="2800"/>
              <a:t>肠周淋巴结多数肿大</a:t>
            </a:r>
            <a:endParaRPr sz="2800"/>
          </a:p>
          <a:p>
            <a:pPr lvl="0"/>
            <a:r>
              <a:rPr sz="2800"/>
              <a:t>肠粘膜阿弗它样、裂隙、纵行等溃疡</a:t>
            </a:r>
            <a:endParaRPr sz="2800"/>
          </a:p>
          <a:p>
            <a:pPr lvl="0"/>
            <a:r>
              <a:rPr sz="2800"/>
              <a:t>瘘管(fistula) 、腹腔脓肿（abscess) </a:t>
            </a:r>
            <a:endParaRPr sz="2800"/>
          </a:p>
          <a:p>
            <a:pPr lvl="0"/>
            <a:r>
              <a:rPr sz="2800"/>
              <a:t>粘膜鹅卵石样改变(cobble-like)</a:t>
            </a:r>
            <a:endParaRPr sz="2800"/>
          </a:p>
          <a:p>
            <a:pPr lvl="0"/>
            <a:r>
              <a:rPr sz="2800"/>
              <a:t>炎性息肉(inflammatory polyps)</a:t>
            </a:r>
            <a:endParaRPr sz="2800"/>
          </a:p>
          <a:p>
            <a:pPr lvl="0"/>
            <a:endParaRPr sz="2800"/>
          </a:p>
        </p:txBody>
      </p:sp>
      <p:sp>
        <p:nvSpPr>
          <p:cNvPr id="1464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464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70FE3A5-FB49-4C4B-BD2D-9BD8D669133A}" type="footer">
              <a:rPr kumimoji="0" sz="1400"/>
              <a:t/>
            </a:fld>
            <a:endParaRPr kumimoji="0" sz="1400"/>
          </a:p>
        </p:txBody>
      </p:sp>
      <p:sp>
        <p:nvSpPr>
          <p:cNvPr id="146438" name="TextBox 14643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146439" name="TextBox 146438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458" name=""/>
          <p:cNvSpPr/>
          <p:nvPr>
            <p:ph type="title"/>
          </p:nvPr>
        </p:nvSpPr>
        <p:spPr>
          <a:xfrm>
            <a:off x="771525" y="609600"/>
            <a:ext cx="87439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克罗恩病光镜下表现</a:t>
            </a:r>
          </a:p>
        </p:txBody>
      </p:sp>
      <p:sp>
        <p:nvSpPr>
          <p:cNvPr id="147459" name=""/>
          <p:cNvSpPr/>
          <p:nvPr>
            <p:ph type="body" idx="4294967295"/>
          </p:nvPr>
        </p:nvSpPr>
        <p:spPr>
          <a:xfrm>
            <a:off x="771525" y="1981200"/>
            <a:ext cx="874395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全壁炎(transmural inflammation)</a:t>
            </a:r>
          </a:p>
          <a:p>
            <a:pPr lvl="0"/>
            <a:r>
              <a:t>隐窝脓肿(crypt abscess) 是活动性标志</a:t>
            </a:r>
          </a:p>
          <a:p>
            <a:pPr lvl="0"/>
            <a:r>
              <a:t>淋巴细胞聚集(lymphocyte aggregate)  溃疡往往发生在集结上方</a:t>
            </a:r>
          </a:p>
          <a:p>
            <a:pPr lvl="0"/>
            <a:r>
              <a:t>上皮样肉芽肿(epithelial granuloma)  较具特征病理改变 </a:t>
            </a:r>
          </a:p>
          <a:p/>
        </p:txBody>
      </p:sp>
      <p:sp>
        <p:nvSpPr>
          <p:cNvPr id="1474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474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C9E191D-F6BA-4AF1-92EA-60E79BDD13EB}" type="footer">
              <a:rPr kumimoji="0" sz="1400"/>
              <a:t/>
            </a:fld>
            <a:endParaRPr kumimoji="0" sz="1400"/>
          </a:p>
        </p:txBody>
      </p:sp>
      <p:sp>
        <p:nvSpPr>
          <p:cNvPr id="147462" name="TextBox 14746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147463" name="TextBox 147462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>
    <p:rand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97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" y="609600"/>
            <a:ext cx="3433288" cy="2921947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83971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5562600" y="304800"/>
            <a:ext cx="3349412" cy="3200549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83972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1905000" y="3581400"/>
            <a:ext cx="3406423" cy="2826606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83976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5638800" y="3657600"/>
            <a:ext cx="2952462" cy="29524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8397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8397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577564F-C554-4ECD-A8B8-3CCDCDB8D619}" type="footer">
              <a:rPr kumimoji="0" sz="1400"/>
              <a:t/>
            </a:fld>
            <a:endParaRPr kumimoji="0" sz="1400"/>
          </a:p>
        </p:txBody>
      </p:sp>
      <p:sp>
        <p:nvSpPr>
          <p:cNvPr id="83979" name="TextBox 83978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83980" name="TextBox 83979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>
    <p:rand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99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066800" y="533400"/>
            <a:ext cx="7862438" cy="5701544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8499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8499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BD809B2-64C6-45B1-8488-D36A5D37A24A}" type="footer">
              <a:rPr kumimoji="0" sz="1400"/>
              <a:t/>
            </a:fld>
            <a:endParaRPr kumimoji="0" sz="1400"/>
          </a:p>
        </p:txBody>
      </p:sp>
      <p:sp>
        <p:nvSpPr>
          <p:cNvPr id="84998" name="TextBox 8499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84999" name="TextBox 84998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>
    <p:random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554" name=""/>
          <p:cNvSpPr/>
          <p:nvPr>
            <p:ph type="title"/>
          </p:nvPr>
        </p:nvSpPr>
        <p:spPr>
          <a:xfrm>
            <a:off x="838200" y="838200"/>
            <a:ext cx="87439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克罗恩病临床表现</a:t>
            </a:r>
            <a:br/>
            <a:r>
              <a:t>clinical manifestation </a:t>
            </a:r>
            <a:br/>
          </a:p>
        </p:txBody>
      </p:sp>
      <p:sp>
        <p:nvSpPr>
          <p:cNvPr id="151555" name=""/>
          <p:cNvSpPr/>
          <p:nvPr>
            <p:ph type="body" idx="4294967295"/>
          </p:nvPr>
        </p:nvSpPr>
        <p:spPr>
          <a:xfrm>
            <a:off x="771525" y="1981200"/>
            <a:ext cx="874395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腹痛 (abdominal pain)</a:t>
            </a:r>
          </a:p>
          <a:p>
            <a:pPr lvl="0"/>
            <a:r>
              <a:t>腹泻 (diarrhea)</a:t>
            </a:r>
          </a:p>
          <a:p>
            <a:pPr lvl="0"/>
            <a:r>
              <a:t>腹部包块 (abdominal mass)</a:t>
            </a:r>
          </a:p>
          <a:p>
            <a:pPr lvl="0"/>
            <a:r>
              <a:t>瘘管 (fistula)</a:t>
            </a:r>
          </a:p>
          <a:p>
            <a:pPr lvl="0"/>
            <a:r>
              <a:t>肛门直肠周围病变　肛门直肠周围瘘管、脓肿及肛裂(anal fissure)</a:t>
            </a:r>
          </a:p>
          <a:p/>
        </p:txBody>
      </p:sp>
      <p:sp>
        <p:nvSpPr>
          <p:cNvPr id="1515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5155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BA955E7-AA21-40F5-9CAB-E707A2A357C7}" type="footer">
              <a:rPr kumimoji="0" sz="1400"/>
              <a:t/>
            </a:fld>
            <a:endParaRPr kumimoji="0" sz="1400"/>
          </a:p>
        </p:txBody>
      </p:sp>
      <p:sp>
        <p:nvSpPr>
          <p:cNvPr id="151558" name="TextBox 15155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151559" name="TextBox 151558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</p:spTree>
  </p:cSld>
  <p:clrMapOvr>
    <a:masterClrMapping/>
  </p:clrMapOvr>
  <p:transition>
    <p:random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674" name=""/>
          <p:cNvSpPr/>
          <p:nvPr>
            <p:ph type="title"/>
          </p:nvPr>
        </p:nvSpPr>
        <p:spPr>
          <a:xfrm>
            <a:off x="771525" y="609600"/>
            <a:ext cx="87439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克罗恩病并发症</a:t>
            </a:r>
            <a:br/>
            <a:r>
              <a:t>complications</a:t>
            </a:r>
          </a:p>
        </p:txBody>
      </p:sp>
      <p:sp>
        <p:nvSpPr>
          <p:cNvPr id="156675" name=""/>
          <p:cNvSpPr/>
          <p:nvPr>
            <p:ph type="body" idx="4294967295"/>
          </p:nvPr>
        </p:nvSpPr>
        <p:spPr>
          <a:xfrm>
            <a:off x="771525" y="1981200"/>
            <a:ext cx="874395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肠梗阻(intestinal obstruction)  最常见并发症</a:t>
            </a:r>
          </a:p>
          <a:p>
            <a:pPr lvl="0"/>
            <a:r>
              <a:t>腹腔脓肿(abdominal abscess)</a:t>
            </a:r>
          </a:p>
          <a:p>
            <a:pPr lvl="0"/>
            <a:r>
              <a:t>吸收不良(malabsorption)及蛋白丢失性肠病，伴维生素Ｂ</a:t>
            </a:r>
            <a:r>
              <a:rPr baseline="-30000"/>
              <a:t>12</a:t>
            </a:r>
            <a:r>
              <a:t>和胆盐吸收障碍、营养不良(malnutrition)</a:t>
            </a:r>
          </a:p>
          <a:p>
            <a:pPr lvl="0"/>
            <a:r>
              <a:t>中毒性巨结肠及癌变较溃疡性结肠炎少见</a:t>
            </a:r>
          </a:p>
          <a:p>
            <a:pPr lvl="0"/>
            <a:r>
              <a:t>偶可并发急性肠穿孔或肠道大出血</a:t>
            </a:r>
          </a:p>
          <a:p>
            <a:pPr lvl="0"/>
          </a:p>
        </p:txBody>
      </p:sp>
      <p:sp>
        <p:nvSpPr>
          <p:cNvPr id="15667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5667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6D7E02B-814D-4901-AB82-A009470AEA77}" type="footer">
              <a:rPr kumimoji="0" sz="1400"/>
              <a:t/>
            </a:fld>
            <a:endParaRPr kumimoji="0" sz="1400"/>
          </a:p>
        </p:txBody>
      </p:sp>
      <p:sp>
        <p:nvSpPr>
          <p:cNvPr id="156678" name="TextBox 15667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156679" name="TextBox 156678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第14页</a:t>
            </a:r>
          </a:p>
        </p:txBody>
      </p:sp>
    </p:spTree>
  </p:cSld>
  <p:clrMapOvr>
    <a:masterClrMapping/>
  </p:clrMapOvr>
  <p:transition>
    <p:random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578" name=""/>
          <p:cNvSpPr/>
          <p:nvPr>
            <p:ph type="title"/>
          </p:nvPr>
        </p:nvSpPr>
        <p:spPr>
          <a:xfrm>
            <a:off x="685800" y="1219200"/>
            <a:ext cx="87439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CD全身表现</a:t>
            </a:r>
            <a:br/>
            <a:r>
              <a:t>systemic manifestation </a:t>
            </a:r>
            <a:br/>
          </a:p>
        </p:txBody>
      </p:sp>
      <p:sp>
        <p:nvSpPr>
          <p:cNvPr id="152579" name=""/>
          <p:cNvSpPr/>
          <p:nvPr>
            <p:ph type="body" idx="4294967295"/>
          </p:nvPr>
        </p:nvSpPr>
        <p:spPr>
          <a:xfrm>
            <a:off x="609600" y="3048000"/>
            <a:ext cx="8743950" cy="2286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多见于中重度患者，常见有发烧、体重减轻、消瘦、贫血、低蛋白血症等。儿童和少年期可见生长发育障碍(hypotrophy and maldevelopment)</a:t>
            </a:r>
          </a:p>
        </p:txBody>
      </p:sp>
      <p:sp>
        <p:nvSpPr>
          <p:cNvPr id="15258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5258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9389F55-4216-4194-95E9-8DCAC9894994}" type="footer">
              <a:rPr kumimoji="0" sz="1400"/>
              <a:t/>
            </a:fld>
            <a:endParaRPr kumimoji="0" sz="1400"/>
          </a:p>
        </p:txBody>
      </p:sp>
      <p:sp>
        <p:nvSpPr>
          <p:cNvPr id="152582" name="TextBox 15258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152583" name="TextBox 152582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第15页</a:t>
            </a:r>
          </a:p>
        </p:txBody>
      </p:sp>
    </p:spTree>
  </p:cSld>
  <p:clrMapOvr>
    <a:masterClrMapping/>
  </p:clrMapOvr>
  <p:transition>
    <p:random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02" name=""/>
          <p:cNvSpPr/>
          <p:nvPr>
            <p:ph type="title"/>
          </p:nvPr>
        </p:nvSpPr>
        <p:spPr>
          <a:xfrm>
            <a:off x="685800" y="838200"/>
            <a:ext cx="87439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CD肠外表现</a:t>
            </a:r>
            <a:br/>
            <a:r>
              <a:t>extraintestinal presentations </a:t>
            </a:r>
            <a:br/>
          </a:p>
        </p:txBody>
      </p:sp>
      <p:sp>
        <p:nvSpPr>
          <p:cNvPr id="153603" name=""/>
          <p:cNvSpPr/>
          <p:nvPr>
            <p:ph type="body" idx="4294967295"/>
          </p:nvPr>
        </p:nvSpPr>
        <p:spPr>
          <a:xfrm>
            <a:off x="771525" y="1981200"/>
            <a:ext cx="874395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克罗恩病比溃疡性结肠炎多发</a:t>
            </a:r>
          </a:p>
          <a:p>
            <a:pPr lvl="0"/>
            <a:r>
              <a:t>主要有杵状指(finger clubbing)、关节炎、结节性红斑(erythemanodosum)、虹膜睫状体炎(Episcleritis)、葡萄膜炎(uveitis)、口腔溃疡、硬化性胆管炎(sclerosing cholangitis)、胆石症、慢性活动性肝炎、尿路结石等</a:t>
            </a:r>
          </a:p>
          <a:p/>
        </p:txBody>
      </p:sp>
      <p:sp>
        <p:nvSpPr>
          <p:cNvPr id="1536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5360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9C73774-7B02-4B97-9B60-63900168EE4A}" type="footer">
              <a:rPr kumimoji="0" sz="1400"/>
              <a:t/>
            </a:fld>
            <a:endParaRPr kumimoji="0" sz="1400"/>
          </a:p>
        </p:txBody>
      </p:sp>
      <p:sp>
        <p:nvSpPr>
          <p:cNvPr id="153606" name="TextBox 15360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炎症性肠病讲解</a:t>
            </a:r>
          </a:p>
        </p:txBody>
      </p:sp>
      <p:sp>
        <p:nvSpPr>
          <p:cNvPr id="153607" name="TextBox 153606"/>
          <p:cNvSpPr txBox="1"/>
          <p:nvPr/>
        </p:nvSpPr>
        <p:spPr>
          <a:xfrm>
            <a:off x="9207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 altLang="en-US">
                <a:ea typeface="幼圆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第16页</a:t>
            </a:r>
          </a:p>
        </p:txBody>
      </p:sp>
    </p:spTree>
  </p:cSld>
  <p:clrMapOvr>
    <a:masterClrMapping/>
  </p:clrMapOvr>
  <p:transition>
    <p:random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017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https://d.book118.com/477160154115006024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冲动型模板">
  <a:themeElements>
    <a:clrScheme name="">
      <a:dk1>
        <a:srgbClr val="0000FF"/>
      </a:dk1>
      <a:lt1>
        <a:srgbClr val="FFFFFF"/>
      </a:lt1>
      <a:dk2>
        <a:srgbClr val="000000"/>
      </a:dk2>
      <a:lt2>
        <a:srgbClr val="FFCC66"/>
      </a:lt2>
      <a:accent1>
        <a:srgbClr val="FF9900"/>
      </a:accent1>
      <a:accent2>
        <a:srgbClr val="000044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3366FF"/>
      </a:hlink>
      <a:folHlink>
        <a:srgbClr val="FFFF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CCECFF"/>
        </a:dk1>
        <a:lt1>
          <a:srgbClr val="000000"/>
        </a:lt1>
        <a:dk2>
          <a:srgbClr val="6699FF"/>
        </a:dk2>
        <a:lt2>
          <a:srgbClr val="000066"/>
        </a:lt2>
        <a:accent1>
          <a:srgbClr val="33CCCC"/>
        </a:accent1>
        <a:accent2>
          <a:srgbClr val="00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FF"/>
        </a:hlink>
        <a:folHlink>
          <a:srgbClr val="3366FF"/>
        </a:folHlink>
      </a:clrScheme>
    </a:extraClrScheme>
    <a:extraClrScheme>
      <a:clrScheme name="">
        <a:dk1>
          <a:srgbClr val="000066"/>
        </a:dk1>
        <a:lt1>
          <a:srgbClr val="FFFFFF"/>
        </a:lt1>
        <a:dk2>
          <a:srgbClr val="000000"/>
        </a:dk2>
        <a:lt2>
          <a:srgbClr val="FFCC66"/>
        </a:lt2>
        <a:accent1>
          <a:srgbClr val="FF9900"/>
        </a:accent1>
        <a:accent2>
          <a:srgbClr val="0000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FF"/>
        </a:hlink>
        <a:folHlink>
          <a:srgbClr val="FFFF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000000"/>
        </a:lt2>
        <a:accent1>
          <a:srgbClr val="CBCBCB"/>
        </a:accent1>
        <a:accent2>
          <a:srgbClr val="C0C0C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868686"/>
        </a:folHlink>
      </a:clrScheme>
    </a:extraClrScheme>
    <a:extraClrScheme>
      <a:clrScheme name="">
        <a:dk1>
          <a:srgbClr val="660033"/>
        </a:dk1>
        <a:lt1>
          <a:srgbClr val="FFFFFF"/>
        </a:lt1>
        <a:dk2>
          <a:srgbClr val="000000"/>
        </a:dk2>
        <a:lt2>
          <a:srgbClr val="FFCC66"/>
        </a:lt2>
        <a:accent1>
          <a:srgbClr val="FF9900"/>
        </a:accent1>
        <a:accent2>
          <a:srgbClr val="44002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59"/>
        </a:hlink>
        <a:folHlink>
          <a:srgbClr val="FF6699"/>
        </a:folHlink>
      </a:clrScheme>
    </a:extraClrScheme>
    <a:extraClrScheme>
      <a:clrScheme name="">
        <a:dk1>
          <a:srgbClr val="663300"/>
        </a:dk1>
        <a:lt1>
          <a:srgbClr val="FFFFFF"/>
        </a:lt1>
        <a:dk2>
          <a:srgbClr val="000000"/>
        </a:dk2>
        <a:lt2>
          <a:srgbClr val="FFCC66"/>
        </a:lt2>
        <a:accent1>
          <a:srgbClr val="FF9900"/>
        </a:accent1>
        <a:accent2>
          <a:srgbClr val="361B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6633"/>
        </a:hlink>
        <a:folHlink>
          <a:srgbClr val="FF6699"/>
        </a:folHlink>
      </a:clrScheme>
    </a:extraClrScheme>
    <a:extraClrScheme>
      <a:clrScheme name="">
        <a:dk1>
          <a:srgbClr val="003300"/>
        </a:dk1>
        <a:lt1>
          <a:srgbClr val="FFFFFF"/>
        </a:lt1>
        <a:dk2>
          <a:srgbClr val="000000"/>
        </a:dk2>
        <a:lt2>
          <a:srgbClr val="FFCC66"/>
        </a:lt2>
        <a:accent1>
          <a:srgbClr val="CC9900"/>
        </a:accent1>
        <a:accent2>
          <a:srgbClr val="001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00"/>
        </a:hlink>
        <a:folHlink>
          <a:srgbClr val="009999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Times New Roman</vt:lpstr>
      <vt:lpstr>宋体</vt:lpstr>
      <vt:lpstr>幼圆</vt:lpstr>
      <vt:lpstr>华文中宋</vt:lpstr>
      <vt:lpstr>Office Theme</vt:lpstr>
      <vt:lpstr>Inflammatory bowel disease炎症性肠病</vt:lpstr>
      <vt:lpstr>PowerPoint Presentation</vt:lpstr>
      <vt:lpstr>PowerPoint Presentation</vt:lpstr>
      <vt:lpstr>PowerPoint Presentation</vt:lpstr>
      <vt:lpstr>环境原因 (environmental factors)内环境</vt:lpstr>
      <vt:lpstr>外环境原因</vt:lpstr>
      <vt:lpstr>光镜下显示Microscopy of UC</vt:lpstr>
      <vt:lpstr>PowerPoint Presentation</vt:lpstr>
      <vt:lpstr>克罗恩病病理Histopathology of CD</vt:lpstr>
      <vt:lpstr>克罗恩病光镜下表现</vt:lpstr>
      <vt:lpstr>PowerPoint Presentation</vt:lpstr>
      <vt:lpstr>PowerPoint Presentation</vt:lpstr>
      <vt:lpstr>克罗恩病临床表现clinical manifestation </vt:lpstr>
      <vt:lpstr>克罗恩病并发症complications</vt:lpstr>
      <vt:lpstr>CD全身表现systemic manifestation </vt:lpstr>
      <vt:lpstr>CD肠外表现extraintestinal presentations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2024-08-28T18:30:49.877</cp:lastPrinted>
  <dcterms:created xsi:type="dcterms:W3CDTF">2024-08-28T10:30:49Z</dcterms:created>
  <dcterms:modified xsi:type="dcterms:W3CDTF">2024-08-28T10:30:51Z</dcterms:modified>
</cp:coreProperties>
</file>