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1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282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075EA-6DB3-4CE6-BA68-5C428898D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D1209-7BDC-4692-9628-13D9AE6B2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61CBD-DDB2-4648-95C3-913D1DB49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9C4FC-BAB3-499F-8F11-E3215413E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03A735-246B-435F-8635-D0A3722F6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182A1F-52C5-4BD5-AC3B-E9FF6D1F9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2A3D26-7BC1-42E4-B19E-A73713AAC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2A314-E8C9-4B7F-ABF4-8BF7E450D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DB6ED-CE65-4FE8-A004-306929DD3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07BBA-927C-45AA-AC27-A14861F01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48E87-92A4-4D66-ABB5-54CC93CD8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r>
              <a:rPr lang="en-US" altLang="zh-CN">
                <a:sym typeface="+mn-ea"/>
              </a:rPr>
              <a:t>78kckyk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151" r:id="rId2"/>
    <p:sldLayoutId id="2147489152" r:id="rId3"/>
    <p:sldLayoutId id="2147489153" r:id="rId4"/>
    <p:sldLayoutId id="2147489154" r:id="rId5"/>
    <p:sldLayoutId id="2147489155" r:id="rId6"/>
    <p:sldLayoutId id="2147489156" r:id="rId7"/>
    <p:sldLayoutId id="2147489157" r:id="rId8"/>
    <p:sldLayoutId id="2147489158" r:id="rId9"/>
    <p:sldLayoutId id="2147489159" r:id="rId10"/>
    <p:sldLayoutId id="214748916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75000"/>
            </a:schemeClr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20" Type="http://schemas.openxmlformats.org/officeDocument/2006/relationships/tags" Target="../tags/tag239.xml" /><Relationship Id="rId21" Type="http://schemas.openxmlformats.org/officeDocument/2006/relationships/tags" Target="../tags/tag240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tags" Target="../tags/tag280.xml" /><Relationship Id="rId15" Type="http://schemas.openxmlformats.org/officeDocument/2006/relationships/tags" Target="../tags/tag281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001320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6875"/>
          </a:bodyPr>
          <a:lstStyle/>
          <a:p>
            <a:r>
              <a:rPr lang="zh-CN" altLang="en-US"/>
              <a:t>林业资源的保护与管理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林业资源保护的方法和措施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林业资源的重要性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林业资源的现状和挑战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林业资源的管理策略与实践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林业资源的经济效益和社会效益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林业资源的重要性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生态平衡的维护</a:t>
            </a:r>
            <a:endParaRPr lang="zh-CN" altLang="en-US"/>
          </a:p>
        </p:txBody>
      </p:sp>
      <p:sp>
        <p:nvSpPr>
          <p:cNvPr id="1049104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林业资源可以提供木材，纤维等资源，支持经济发展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4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林业资源可以提供氧气，净化空气，改善环境质量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林业资源可以调节气候，保持水土，防止自然灾害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6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林业资源是生态平衡的重要组成部分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生物多样性的保障</a:t>
            </a:r>
            <a:endParaRPr lang="zh-CN" altLang="en-US"/>
          </a:p>
        </p:txBody>
      </p:sp>
      <p:sp>
        <p:nvSpPr>
          <p:cNvPr id="1049170" name="对角圆角矩形 15"/>
          <p:cNvSpPr/>
          <p:nvPr>
            <p:custDataLst>
              <p:tags r:id="rId2"/>
            </p:custDataLst>
          </p:nvPr>
        </p:nvSpPr>
        <p:spPr>
          <a:xfrm>
            <a:off x="14492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对角圆角矩形 16"/>
          <p:cNvSpPr/>
          <p:nvPr>
            <p:custDataLst>
              <p:tags r:id="rId3"/>
            </p:custDataLst>
          </p:nvPr>
        </p:nvSpPr>
        <p:spPr>
          <a:xfrm>
            <a:off x="14492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直角三角形 17"/>
          <p:cNvSpPr/>
          <p:nvPr>
            <p:custDataLst>
              <p:tags r:id="rId4"/>
            </p:custDataLst>
          </p:nvPr>
        </p:nvSpPr>
        <p:spPr>
          <a:xfrm>
            <a:off x="20148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文本框 27"/>
          <p:cNvSpPr txBox="1"/>
          <p:nvPr>
            <p:custDataLst>
              <p:tags r:id="rId5"/>
            </p:custDataLst>
          </p:nvPr>
        </p:nvSpPr>
        <p:spPr>
          <a:xfrm>
            <a:off x="20513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林业资源有助于维护生态平衡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对角圆角矩形 52"/>
          <p:cNvSpPr/>
          <p:nvPr>
            <p:custDataLst>
              <p:tags r:id="rId6"/>
            </p:custDataLst>
          </p:nvPr>
        </p:nvSpPr>
        <p:spPr>
          <a:xfrm>
            <a:off x="14492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53"/>
          <p:cNvSpPr/>
          <p:nvPr>
            <p:custDataLst>
              <p:tags r:id="rId7"/>
            </p:custDataLst>
          </p:nvPr>
        </p:nvSpPr>
        <p:spPr>
          <a:xfrm>
            <a:off x="14492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54"/>
          <p:cNvSpPr/>
          <p:nvPr>
            <p:custDataLst>
              <p:tags r:id="rId8"/>
            </p:custDataLst>
          </p:nvPr>
        </p:nvSpPr>
        <p:spPr>
          <a:xfrm>
            <a:off x="20148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56"/>
          <p:cNvSpPr txBox="1"/>
          <p:nvPr>
            <p:custDataLst>
              <p:tags r:id="rId9"/>
            </p:custDataLst>
          </p:nvPr>
        </p:nvSpPr>
        <p:spPr>
          <a:xfrm>
            <a:off x="20513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林业资源是生物多样性的重要保障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对角圆角矩形 5"/>
          <p:cNvSpPr/>
          <p:nvPr>
            <p:custDataLst>
              <p:tags r:id="rId10"/>
            </p:custDataLst>
          </p:nvPr>
        </p:nvSpPr>
        <p:spPr>
          <a:xfrm>
            <a:off x="14492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6"/>
          <p:cNvSpPr/>
          <p:nvPr>
            <p:custDataLst>
              <p:tags r:id="rId11"/>
            </p:custDataLst>
          </p:nvPr>
        </p:nvSpPr>
        <p:spPr>
          <a:xfrm>
            <a:off x="14492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7"/>
          <p:cNvSpPr/>
          <p:nvPr>
            <p:custDataLst>
              <p:tags r:id="rId12"/>
            </p:custDataLst>
          </p:nvPr>
        </p:nvSpPr>
        <p:spPr>
          <a:xfrm>
            <a:off x="20148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8"/>
          <p:cNvSpPr txBox="1"/>
          <p:nvPr>
            <p:custDataLst>
              <p:tags r:id="rId13"/>
            </p:custDataLst>
          </p:nvPr>
        </p:nvSpPr>
        <p:spPr>
          <a:xfrm>
            <a:off x="20513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林业资源为各种生物提供栖息地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对角圆角矩形 9"/>
          <p:cNvSpPr/>
          <p:nvPr>
            <p:custDataLst>
              <p:tags r:id="rId14"/>
            </p:custDataLst>
          </p:nvPr>
        </p:nvSpPr>
        <p:spPr>
          <a:xfrm>
            <a:off x="14492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10"/>
          <p:cNvSpPr/>
          <p:nvPr>
            <p:custDataLst>
              <p:tags r:id="rId15"/>
            </p:custDataLst>
          </p:nvPr>
        </p:nvSpPr>
        <p:spPr>
          <a:xfrm>
            <a:off x="14492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11"/>
          <p:cNvSpPr/>
          <p:nvPr>
            <p:custDataLst>
              <p:tags r:id="rId16"/>
            </p:custDataLst>
          </p:nvPr>
        </p:nvSpPr>
        <p:spPr>
          <a:xfrm>
            <a:off x="20148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12"/>
          <p:cNvSpPr txBox="1"/>
          <p:nvPr>
            <p:custDataLst>
              <p:tags r:id="rId17"/>
            </p:custDataLst>
          </p:nvPr>
        </p:nvSpPr>
        <p:spPr>
          <a:xfrm>
            <a:off x="20513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林业资源对全球气候变化有重要影响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水土保持和气候调节</a:t>
            </a:r>
            <a:endParaRPr lang="zh-CN" altLang="en-US"/>
          </a:p>
        </p:txBody>
      </p:sp>
      <p:sp>
        <p:nvSpPr>
          <p:cNvPr id="10492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18"/>
          <p:cNvSpPr/>
          <p:nvPr>
            <p:custDataLst>
              <p:tags r:id="rId4"/>
            </p:custDataLst>
          </p:nvPr>
        </p:nvSpPr>
        <p:spPr>
          <a:xfrm>
            <a:off x="64358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19"/>
          <p:cNvSpPr/>
          <p:nvPr>
            <p:custDataLst>
              <p:tags r:id="rId5"/>
            </p:custDataLst>
          </p:nvPr>
        </p:nvSpPr>
        <p:spPr>
          <a:xfrm flipV="1">
            <a:off x="63102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4"/>
          <p:cNvSpPr/>
          <p:nvPr>
            <p:custDataLst>
              <p:tags r:id="rId8"/>
            </p:custDataLst>
          </p:nvPr>
        </p:nvSpPr>
        <p:spPr>
          <a:xfrm>
            <a:off x="8209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林业资源对水土保持的重要性：防止水土流失，保护生态环境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林业资源对生物多样性保护的重要性：提供栖息地，保护物种多样性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11"/>
          <p:cNvSpPr/>
          <p:nvPr>
            <p:custDataLst>
              <p:tags r:id="rId14"/>
            </p:custDataLst>
          </p:nvPr>
        </p:nvSpPr>
        <p:spPr>
          <a:xfrm>
            <a:off x="37006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25"/>
          <p:cNvSpPr/>
          <p:nvPr>
            <p:custDataLst>
              <p:tags r:id="rId18"/>
            </p:custDataLst>
          </p:nvPr>
        </p:nvSpPr>
        <p:spPr>
          <a:xfrm>
            <a:off x="91703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林业资源对经济发展的重要性：提供木材、纤维等资源，促进经济发展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林业资源对气候调节的重要性：调节气温，改善空气质量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提供木材和相关产品</a:t>
            </a:r>
            <a:endParaRPr lang="zh-CN" altLang="en-US"/>
          </a:p>
        </p:txBody>
      </p:sp>
      <p:sp>
        <p:nvSpPr>
          <p:cNvPr id="1049318" name="矩形 3"/>
          <p:cNvSpPr/>
          <p:nvPr>
            <p:custDataLst>
              <p:tags r:id="rId2"/>
            </p:custDataLst>
          </p:nvPr>
        </p:nvSpPr>
        <p:spPr>
          <a:xfrm>
            <a:off x="15628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3"/>
          <p:cNvSpPr/>
          <p:nvPr>
            <p:custDataLst>
              <p:tags r:id="rId3"/>
            </p:custDataLst>
          </p:nvPr>
        </p:nvSpPr>
        <p:spPr>
          <a:xfrm>
            <a:off x="10286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4"/>
          <p:cNvSpPr txBox="1"/>
          <p:nvPr>
            <p:custDataLst>
              <p:tags r:id="rId4"/>
            </p:custDataLst>
          </p:nvPr>
        </p:nvSpPr>
        <p:spPr>
          <a:xfrm>
            <a:off x="18376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林业资源是木材的主要来源，为人类提供建筑、家具、纸张等必需品。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39"/>
          <p:cNvSpPr/>
          <p:nvPr>
            <p:custDataLst>
              <p:tags r:id="rId5"/>
            </p:custDataLst>
          </p:nvPr>
        </p:nvSpPr>
        <p:spPr>
          <a:xfrm>
            <a:off x="15628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5"/>
          <p:cNvSpPr/>
          <p:nvPr>
            <p:custDataLst>
              <p:tags r:id="rId6"/>
            </p:custDataLst>
          </p:nvPr>
        </p:nvSpPr>
        <p:spPr>
          <a:xfrm>
            <a:off x="10286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41"/>
          <p:cNvSpPr txBox="1"/>
          <p:nvPr>
            <p:custDataLst>
              <p:tags r:id="rId7"/>
            </p:custDataLst>
          </p:nvPr>
        </p:nvSpPr>
        <p:spPr>
          <a:xfrm>
            <a:off x="18376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林业资源还能提供其他相关产品，如药材、香料、染料等。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12"/>
          <p:cNvSpPr/>
          <p:nvPr>
            <p:custDataLst>
              <p:tags r:id="rId8"/>
            </p:custDataLst>
          </p:nvPr>
        </p:nvSpPr>
        <p:spPr>
          <a:xfrm>
            <a:off x="15628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17"/>
          <p:cNvSpPr/>
          <p:nvPr>
            <p:custDataLst>
              <p:tags r:id="rId9"/>
            </p:custDataLst>
          </p:nvPr>
        </p:nvSpPr>
        <p:spPr>
          <a:xfrm>
            <a:off x="10286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19"/>
          <p:cNvSpPr txBox="1"/>
          <p:nvPr>
            <p:custDataLst>
              <p:tags r:id="rId10"/>
            </p:custDataLst>
          </p:nvPr>
        </p:nvSpPr>
        <p:spPr>
          <a:xfrm>
            <a:off x="18376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林业资源的合理利用可以促进经济发展，提高人民生活水平。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9"/>
          <p:cNvSpPr/>
          <p:nvPr>
            <p:custDataLst>
              <p:tags r:id="rId11"/>
            </p:custDataLst>
          </p:nvPr>
        </p:nvSpPr>
        <p:spPr>
          <a:xfrm>
            <a:off x="15628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26"/>
          <p:cNvSpPr/>
          <p:nvPr>
            <p:custDataLst>
              <p:tags r:id="rId12"/>
            </p:custDataLst>
          </p:nvPr>
        </p:nvSpPr>
        <p:spPr>
          <a:xfrm>
            <a:off x="10286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27"/>
          <p:cNvSpPr txBox="1"/>
          <p:nvPr>
            <p:custDataLst>
              <p:tags r:id="rId13"/>
            </p:custDataLst>
          </p:nvPr>
        </p:nvSpPr>
        <p:spPr>
          <a:xfrm>
            <a:off x="18376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林业资源的保护与管理对于维护生态平衡、保护生物多样性具有重要意义。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林业资源的现状和挑战</a:t>
            </a:r>
            <a:endParaRPr lang="zh-CN" altLang="en-US"/>
          </a:p>
        </p:txBody>
      </p:sp>
      <p:sp>
        <p:nvSpPr>
          <p:cNvPr id="10493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过度开发和非法砍伐</a:t>
            </a:r>
            <a:endParaRPr lang="zh-CN" altLang="en-US"/>
          </a:p>
        </p:txBody>
      </p:sp>
      <p:sp>
        <p:nvSpPr>
          <p:cNvPr id="10494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0" name="矩形 65"/>
          <p:cNvSpPr/>
          <p:nvPr>
            <p:custDataLst>
              <p:tags r:id="rId3"/>
            </p:custDataLst>
          </p:nvPr>
        </p:nvSpPr>
        <p:spPr>
          <a:xfrm>
            <a:off x="11907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66"/>
          <p:cNvSpPr txBox="1"/>
          <p:nvPr>
            <p:custDataLst>
              <p:tags r:id="rId4"/>
            </p:custDataLst>
          </p:nvPr>
        </p:nvSpPr>
        <p:spPr>
          <a:xfrm>
            <a:off x="15728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过度开发：人类活动导致森林资源过度消耗，影响生态平衡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69"/>
          <p:cNvSpPr/>
          <p:nvPr>
            <p:custDataLst>
              <p:tags r:id="rId6"/>
            </p:custDataLst>
          </p:nvPr>
        </p:nvSpPr>
        <p:spPr>
          <a:xfrm>
            <a:off x="63969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70"/>
          <p:cNvSpPr txBox="1"/>
          <p:nvPr>
            <p:custDataLst>
              <p:tags r:id="rId7"/>
            </p:custDataLst>
          </p:nvPr>
        </p:nvSpPr>
        <p:spPr>
          <a:xfrm>
            <a:off x="67796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非法砍伐：非法砍伐行为严重破坏森林资源，导致生态破坏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2" name="文本框 74"/>
          <p:cNvSpPr txBox="1"/>
          <p:nvPr>
            <p:custDataLst>
              <p:tags r:id="rId9"/>
            </p:custDataLst>
          </p:nvPr>
        </p:nvSpPr>
        <p:spPr>
          <a:xfrm>
            <a:off x="15728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法律监管：加强法律监管，打击非法砍伐行为，保护森林资源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4" name="矩形 73"/>
          <p:cNvSpPr/>
          <p:nvPr>
            <p:custDataLst>
              <p:tags r:id="rId10"/>
            </p:custDataLst>
          </p:nvPr>
        </p:nvSpPr>
        <p:spPr>
          <a:xfrm>
            <a:off x="11907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84"/>
          <p:cNvSpPr/>
          <p:nvPr>
            <p:custDataLst>
              <p:tags r:id="rId12"/>
            </p:custDataLst>
          </p:nvPr>
        </p:nvSpPr>
        <p:spPr>
          <a:xfrm>
            <a:off x="64560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85"/>
          <p:cNvSpPr txBox="1"/>
          <p:nvPr>
            <p:custDataLst>
              <p:tags r:id="rId13"/>
            </p:custDataLst>
          </p:nvPr>
        </p:nvSpPr>
        <p:spPr>
          <a:xfrm>
            <a:off x="68381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可持续发展：提倡可持续发展，合理利用森林资源，实现人与自然的和谐共生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森林火灾和病虫害</a:t>
            </a:r>
            <a:endParaRPr lang="zh-CN" altLang="en-US"/>
          </a:p>
        </p:txBody>
      </p:sp>
      <p:sp>
        <p:nvSpPr>
          <p:cNvPr id="10495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2" name="矩形 65"/>
          <p:cNvSpPr/>
          <p:nvPr>
            <p:custDataLst>
              <p:tags r:id="rId3"/>
            </p:custDataLst>
          </p:nvPr>
        </p:nvSpPr>
        <p:spPr>
          <a:xfrm>
            <a:off x="11907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文本框 66"/>
          <p:cNvSpPr txBox="1"/>
          <p:nvPr>
            <p:custDataLst>
              <p:tags r:id="rId4"/>
            </p:custDataLst>
          </p:nvPr>
        </p:nvSpPr>
        <p:spPr>
          <a:xfrm>
            <a:off x="15728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森林火灾：全球范围内频繁发生，对森林资源和生态环境造成严重破坏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矩形 69"/>
          <p:cNvSpPr/>
          <p:nvPr>
            <p:custDataLst>
              <p:tags r:id="rId6"/>
            </p:custDataLst>
          </p:nvPr>
        </p:nvSpPr>
        <p:spPr>
          <a:xfrm>
            <a:off x="63969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文本框 70"/>
          <p:cNvSpPr txBox="1"/>
          <p:nvPr>
            <p:custDataLst>
              <p:tags r:id="rId7"/>
            </p:custDataLst>
          </p:nvPr>
        </p:nvSpPr>
        <p:spPr>
          <a:xfrm>
            <a:off x="67796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病虫害：各种病虫害对森林资源的危害日益严重，影响森林的健康和生长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4" name="文本框 74"/>
          <p:cNvSpPr txBox="1"/>
          <p:nvPr>
            <p:custDataLst>
              <p:tags r:id="rId9"/>
            </p:custDataLst>
          </p:nvPr>
        </p:nvSpPr>
        <p:spPr>
          <a:xfrm>
            <a:off x="15728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应对措施：加强森林火灾的预防和扑救工作，提高病虫害的监测和防治水平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56" name="矩形 73"/>
          <p:cNvSpPr/>
          <p:nvPr>
            <p:custDataLst>
              <p:tags r:id="rId10"/>
            </p:custDataLst>
          </p:nvPr>
        </p:nvSpPr>
        <p:spPr>
          <a:xfrm>
            <a:off x="11907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矩形 84"/>
          <p:cNvSpPr/>
          <p:nvPr>
            <p:custDataLst>
              <p:tags r:id="rId12"/>
            </p:custDataLst>
          </p:nvPr>
        </p:nvSpPr>
        <p:spPr>
          <a:xfrm>
            <a:off x="64560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文本框 85"/>
          <p:cNvSpPr txBox="1"/>
          <p:nvPr>
            <p:custDataLst>
              <p:tags r:id="rId13"/>
            </p:custDataLst>
          </p:nvPr>
        </p:nvSpPr>
        <p:spPr>
          <a:xfrm>
            <a:off x="68381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国际合作：加强国际合作，共同应对全球性的森林火灾和病虫害问题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气候变化对林业资源的影响</a:t>
            </a:r>
            <a:endParaRPr lang="zh-CN" altLang="en-US"/>
          </a:p>
        </p:txBody>
      </p:sp>
      <p:sp>
        <p:nvSpPr>
          <p:cNvPr id="1049602" name="对角圆角矩形 15"/>
          <p:cNvSpPr/>
          <p:nvPr>
            <p:custDataLst>
              <p:tags r:id="rId2"/>
            </p:custDataLst>
          </p:nvPr>
        </p:nvSpPr>
        <p:spPr>
          <a:xfrm>
            <a:off x="14492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对角圆角矩形 16"/>
          <p:cNvSpPr/>
          <p:nvPr>
            <p:custDataLst>
              <p:tags r:id="rId3"/>
            </p:custDataLst>
          </p:nvPr>
        </p:nvSpPr>
        <p:spPr>
          <a:xfrm>
            <a:off x="14492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直角三角形 17"/>
          <p:cNvSpPr/>
          <p:nvPr>
            <p:custDataLst>
              <p:tags r:id="rId4"/>
            </p:custDataLst>
          </p:nvPr>
        </p:nvSpPr>
        <p:spPr>
          <a:xfrm>
            <a:off x="20148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文本框 27"/>
          <p:cNvSpPr txBox="1"/>
          <p:nvPr>
            <p:custDataLst>
              <p:tags r:id="rId5"/>
            </p:custDataLst>
          </p:nvPr>
        </p:nvSpPr>
        <p:spPr>
          <a:xfrm>
            <a:off x="20513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病虫害增加：温度和湿度的变化可能导致病虫害的爆发，影响树木健康和生长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对角圆角矩形 52"/>
          <p:cNvSpPr/>
          <p:nvPr>
            <p:custDataLst>
              <p:tags r:id="rId6"/>
            </p:custDataLst>
          </p:nvPr>
        </p:nvSpPr>
        <p:spPr>
          <a:xfrm>
            <a:off x="14492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对角圆角矩形 53"/>
          <p:cNvSpPr/>
          <p:nvPr>
            <p:custDataLst>
              <p:tags r:id="rId7"/>
            </p:custDataLst>
          </p:nvPr>
        </p:nvSpPr>
        <p:spPr>
          <a:xfrm>
            <a:off x="14492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直角三角形 54"/>
          <p:cNvSpPr/>
          <p:nvPr>
            <p:custDataLst>
              <p:tags r:id="rId8"/>
            </p:custDataLst>
          </p:nvPr>
        </p:nvSpPr>
        <p:spPr>
          <a:xfrm>
            <a:off x="20148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文本框 56"/>
          <p:cNvSpPr txBox="1"/>
          <p:nvPr>
            <p:custDataLst>
              <p:tags r:id="rId9"/>
            </p:custDataLst>
          </p:nvPr>
        </p:nvSpPr>
        <p:spPr>
          <a:xfrm>
            <a:off x="20513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温度升高：导致树木生长周期改变，影响树木生长和繁殖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对角圆角矩形 5"/>
          <p:cNvSpPr/>
          <p:nvPr>
            <p:custDataLst>
              <p:tags r:id="rId10"/>
            </p:custDataLst>
          </p:nvPr>
        </p:nvSpPr>
        <p:spPr>
          <a:xfrm>
            <a:off x="14492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对角圆角矩形 6"/>
          <p:cNvSpPr/>
          <p:nvPr>
            <p:custDataLst>
              <p:tags r:id="rId11"/>
            </p:custDataLst>
          </p:nvPr>
        </p:nvSpPr>
        <p:spPr>
          <a:xfrm>
            <a:off x="14492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直角三角形 7"/>
          <p:cNvSpPr/>
          <p:nvPr>
            <p:custDataLst>
              <p:tags r:id="rId12"/>
            </p:custDataLst>
          </p:nvPr>
        </p:nvSpPr>
        <p:spPr>
          <a:xfrm>
            <a:off x="20148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文本框 8"/>
          <p:cNvSpPr txBox="1"/>
          <p:nvPr>
            <p:custDataLst>
              <p:tags r:id="rId13"/>
            </p:custDataLst>
          </p:nvPr>
        </p:nvSpPr>
        <p:spPr>
          <a:xfrm>
            <a:off x="20513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降水模式改变：影响树木水分吸收和生长，可能导致干旱或洪涝灾害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对角圆角矩形 9"/>
          <p:cNvSpPr/>
          <p:nvPr>
            <p:custDataLst>
              <p:tags r:id="rId14"/>
            </p:custDataLst>
          </p:nvPr>
        </p:nvSpPr>
        <p:spPr>
          <a:xfrm>
            <a:off x="14492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对角圆角矩形 10"/>
          <p:cNvSpPr/>
          <p:nvPr>
            <p:custDataLst>
              <p:tags r:id="rId15"/>
            </p:custDataLst>
          </p:nvPr>
        </p:nvSpPr>
        <p:spPr>
          <a:xfrm>
            <a:off x="14492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直角三角形 11"/>
          <p:cNvSpPr/>
          <p:nvPr>
            <p:custDataLst>
              <p:tags r:id="rId16"/>
            </p:custDataLst>
          </p:nvPr>
        </p:nvSpPr>
        <p:spPr>
          <a:xfrm>
            <a:off x="20148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文本框 12"/>
          <p:cNvSpPr txBox="1"/>
          <p:nvPr>
            <p:custDataLst>
              <p:tags r:id="rId17"/>
            </p:custDataLst>
          </p:nvPr>
        </p:nvSpPr>
        <p:spPr>
          <a:xfrm>
            <a:off x="20513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生物多样性减少：气候变化可能导致某些树种的消失，影响生物多样性和生态系统的稳定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7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林业资源管理和保护的不足</a:t>
            </a:r>
            <a:endParaRPr lang="zh-CN" altLang="en-US"/>
          </a:p>
        </p:txBody>
      </p:sp>
      <p:sp>
        <p:nvSpPr>
          <p:cNvPr id="10496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6" name="任意多边形 18"/>
          <p:cNvSpPr/>
          <p:nvPr>
            <p:custDataLst>
              <p:tags r:id="rId4"/>
            </p:custDataLst>
          </p:nvPr>
        </p:nvSpPr>
        <p:spPr>
          <a:xfrm>
            <a:off x="64358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8" name="任意多边形 19"/>
          <p:cNvSpPr/>
          <p:nvPr>
            <p:custDataLst>
              <p:tags r:id="rId5"/>
            </p:custDataLst>
          </p:nvPr>
        </p:nvSpPr>
        <p:spPr>
          <a:xfrm flipV="1">
            <a:off x="63102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4" name="任意多边形 4"/>
          <p:cNvSpPr/>
          <p:nvPr>
            <p:custDataLst>
              <p:tags r:id="rId8"/>
            </p:custDataLst>
          </p:nvPr>
        </p:nvSpPr>
        <p:spPr>
          <a:xfrm>
            <a:off x="8209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6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法律法规不完善，执行力度不够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监管不到位，非法砍伐和盗猎现象严重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6" name="任意多边形 11"/>
          <p:cNvSpPr/>
          <p:nvPr>
            <p:custDataLst>
              <p:tags r:id="rId14"/>
            </p:custDataLst>
          </p:nvPr>
        </p:nvSpPr>
        <p:spPr>
          <a:xfrm>
            <a:off x="37006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8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4" name="任意多边形 25"/>
          <p:cNvSpPr/>
          <p:nvPr>
            <p:custDataLst>
              <p:tags r:id="rId18"/>
            </p:custDataLst>
          </p:nvPr>
        </p:nvSpPr>
        <p:spPr>
          <a:xfrm>
            <a:off x="91703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6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公众意识薄弱，参与度不高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资金投入不足，管理设施落后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林业资源保护的方法和措施</a:t>
            </a:r>
            <a:endParaRPr lang="zh-CN" altLang="en-US"/>
          </a:p>
        </p:txBody>
      </p:sp>
      <p:sp>
        <p:nvSpPr>
          <p:cNvPr id="10497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1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4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制定严格的法律法规</a:t>
            </a:r>
            <a:endParaRPr lang="zh-CN" altLang="en-US"/>
          </a:p>
        </p:txBody>
      </p:sp>
      <p:sp>
        <p:nvSpPr>
          <p:cNvPr id="1049848" name="矩形 3"/>
          <p:cNvSpPr/>
          <p:nvPr>
            <p:custDataLst>
              <p:tags r:id="rId2"/>
            </p:custDataLst>
          </p:nvPr>
        </p:nvSpPr>
        <p:spPr>
          <a:xfrm>
            <a:off x="15628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0" name="矩形 13"/>
          <p:cNvSpPr/>
          <p:nvPr>
            <p:custDataLst>
              <p:tags r:id="rId3"/>
            </p:custDataLst>
          </p:nvPr>
        </p:nvSpPr>
        <p:spPr>
          <a:xfrm>
            <a:off x="10286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2" name="文本框 4"/>
          <p:cNvSpPr txBox="1"/>
          <p:nvPr>
            <p:custDataLst>
              <p:tags r:id="rId4"/>
            </p:custDataLst>
          </p:nvPr>
        </p:nvSpPr>
        <p:spPr>
          <a:xfrm>
            <a:off x="18376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制定相关法律法规，明确林业资源保护的责任和义务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4" name="矩形 39"/>
          <p:cNvSpPr/>
          <p:nvPr>
            <p:custDataLst>
              <p:tags r:id="rId5"/>
            </p:custDataLst>
          </p:nvPr>
        </p:nvSpPr>
        <p:spPr>
          <a:xfrm>
            <a:off x="15628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6" name="矩形 5"/>
          <p:cNvSpPr/>
          <p:nvPr>
            <p:custDataLst>
              <p:tags r:id="rId6"/>
            </p:custDataLst>
          </p:nvPr>
        </p:nvSpPr>
        <p:spPr>
          <a:xfrm>
            <a:off x="10286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8" name="文本框 41"/>
          <p:cNvSpPr txBox="1"/>
          <p:nvPr>
            <p:custDataLst>
              <p:tags r:id="rId7"/>
            </p:custDataLst>
          </p:nvPr>
        </p:nvSpPr>
        <p:spPr>
          <a:xfrm>
            <a:off x="18376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加强执法力度，打击非法砍伐、盗猎等违法行为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0" name="矩形 12"/>
          <p:cNvSpPr/>
          <p:nvPr>
            <p:custDataLst>
              <p:tags r:id="rId8"/>
            </p:custDataLst>
          </p:nvPr>
        </p:nvSpPr>
        <p:spPr>
          <a:xfrm>
            <a:off x="15628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2" name="矩形 17"/>
          <p:cNvSpPr/>
          <p:nvPr>
            <p:custDataLst>
              <p:tags r:id="rId9"/>
            </p:custDataLst>
          </p:nvPr>
        </p:nvSpPr>
        <p:spPr>
          <a:xfrm>
            <a:off x="10286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4" name="文本框 19"/>
          <p:cNvSpPr txBox="1"/>
          <p:nvPr>
            <p:custDataLst>
              <p:tags r:id="rId10"/>
            </p:custDataLst>
          </p:nvPr>
        </p:nvSpPr>
        <p:spPr>
          <a:xfrm>
            <a:off x="18376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建立监测体系，及时发现和处理破坏林业资源的行为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6" name="矩形 49"/>
          <p:cNvSpPr/>
          <p:nvPr>
            <p:custDataLst>
              <p:tags r:id="rId11"/>
            </p:custDataLst>
          </p:nvPr>
        </p:nvSpPr>
        <p:spPr>
          <a:xfrm>
            <a:off x="15628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8" name="矩形 26"/>
          <p:cNvSpPr/>
          <p:nvPr>
            <p:custDataLst>
              <p:tags r:id="rId12"/>
            </p:custDataLst>
          </p:nvPr>
        </p:nvSpPr>
        <p:spPr>
          <a:xfrm>
            <a:off x="10286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0" name="文本框 27"/>
          <p:cNvSpPr txBox="1"/>
          <p:nvPr>
            <p:custDataLst>
              <p:tags r:id="rId13"/>
            </p:custDataLst>
          </p:nvPr>
        </p:nvSpPr>
        <p:spPr>
          <a:xfrm>
            <a:off x="18376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加强宣传教育，提高公众的环保意识和法律意识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90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建立自然保护区</a:t>
            </a:r>
            <a:endParaRPr lang="zh-CN" altLang="en-US"/>
          </a:p>
        </p:txBody>
      </p:sp>
      <p:sp>
        <p:nvSpPr>
          <p:cNvPr id="10499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912" name="矩形 65"/>
          <p:cNvSpPr/>
          <p:nvPr>
            <p:custDataLst>
              <p:tags r:id="rId3"/>
            </p:custDataLst>
          </p:nvPr>
        </p:nvSpPr>
        <p:spPr>
          <a:xfrm>
            <a:off x="11907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4" name="文本框 66"/>
          <p:cNvSpPr txBox="1"/>
          <p:nvPr>
            <p:custDataLst>
              <p:tags r:id="rId4"/>
            </p:custDataLst>
          </p:nvPr>
        </p:nvSpPr>
        <p:spPr>
          <a:xfrm>
            <a:off x="15728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目的：保护生物多样性，维护生态平衡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9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8" name="矩形 69"/>
          <p:cNvSpPr/>
          <p:nvPr>
            <p:custDataLst>
              <p:tags r:id="rId6"/>
            </p:custDataLst>
          </p:nvPr>
        </p:nvSpPr>
        <p:spPr>
          <a:xfrm>
            <a:off x="63969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0" name="文本框 70"/>
          <p:cNvSpPr txBox="1"/>
          <p:nvPr>
            <p:custDataLst>
              <p:tags r:id="rId7"/>
            </p:custDataLst>
          </p:nvPr>
        </p:nvSpPr>
        <p:spPr>
          <a:xfrm>
            <a:off x="67796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建立条件：具有代表性、稀有性、濒危性的生态系统或物种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9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924" name="文本框 74"/>
          <p:cNvSpPr txBox="1"/>
          <p:nvPr>
            <p:custDataLst>
              <p:tags r:id="rId9"/>
            </p:custDataLst>
          </p:nvPr>
        </p:nvSpPr>
        <p:spPr>
          <a:xfrm>
            <a:off x="15728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管理措施：限制人类活动，保护生态环境，监测生态环境变化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926" name="矩形 73"/>
          <p:cNvSpPr/>
          <p:nvPr>
            <p:custDataLst>
              <p:tags r:id="rId10"/>
            </p:custDataLst>
          </p:nvPr>
        </p:nvSpPr>
        <p:spPr>
          <a:xfrm>
            <a:off x="11907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0" name="矩形 84"/>
          <p:cNvSpPr/>
          <p:nvPr>
            <p:custDataLst>
              <p:tags r:id="rId12"/>
            </p:custDataLst>
          </p:nvPr>
        </p:nvSpPr>
        <p:spPr>
          <a:xfrm>
            <a:off x="64560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2" name="文本框 85"/>
          <p:cNvSpPr txBox="1"/>
          <p:nvPr>
            <p:custDataLst>
              <p:tags r:id="rId13"/>
            </p:custDataLst>
          </p:nvPr>
        </p:nvSpPr>
        <p:spPr>
          <a:xfrm>
            <a:off x="68381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意义：为科学研究、教育、旅游提供场所，促进生态文明建设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97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推广可持续发展的林业模式</a:t>
            </a:r>
            <a:endParaRPr lang="zh-CN" altLang="en-US"/>
          </a:p>
        </p:txBody>
      </p:sp>
      <p:sp>
        <p:nvSpPr>
          <p:cNvPr id="1049972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4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6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8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0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提高公众意识：加强环保教育，提高公众对林业资源保护的认识和参与度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982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4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6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加强法律法规建设：制定和完善相关法律法规，加强执法力度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8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0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2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合理利用资源：合理砍伐、种植和利用林木，避免过度开发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994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6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8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保护生物多样性：保护各种动植物，维护生态平衡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https://d.book118.com/478000132036006035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0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3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21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MiSans Heavy</vt:lpstr>
      <vt:lpstr>汉仪正圆-75W</vt:lpstr>
      <vt:lpstr>汉仪正圆 55简</vt:lpstr>
      <vt:lpstr>Calibri Light</vt:lpstr>
      <vt:lpstr>宋体</vt:lpstr>
      <vt:lpstr>微软雅黑</vt:lpstr>
      <vt:lpstr>Office Theme</vt:lpstr>
      <vt:lpstr>林业资源的保护与管理</vt:lpstr>
      <vt:lpstr>目录</vt:lpstr>
      <vt:lpstr>添加章节标题</vt:lpstr>
      <vt:lpstr>林业资源的重要性</vt:lpstr>
      <vt:lpstr>PowerPoint Presentation</vt:lpstr>
      <vt:lpstr>生态平衡的维护</vt:lpstr>
      <vt:lpstr>生物多样性的保障</vt:lpstr>
      <vt:lpstr>水土保持和气候调节</vt:lpstr>
      <vt:lpstr>提供木材和相关产品</vt:lpstr>
      <vt:lpstr>林业资源的现状和挑战</vt:lpstr>
      <vt:lpstr>PowerPoint Presentation</vt:lpstr>
      <vt:lpstr>过度开发和非法砍伐</vt:lpstr>
      <vt:lpstr>森林火灾和病虫害</vt:lpstr>
      <vt:lpstr>气候变化对林业资源的影响</vt:lpstr>
      <vt:lpstr>林业资源管理和保护的不足</vt:lpstr>
      <vt:lpstr>林业资源保护的方法和措施</vt:lpstr>
      <vt:lpstr>PowerPoint Presentation</vt:lpstr>
      <vt:lpstr>制定严格的法律法规</vt:lpstr>
      <vt:lpstr>建立自然保护区</vt:lpstr>
      <vt:lpstr>推广可持续发展的林业模式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2024-09-14T00:04:04.098</cp:lastPrinted>
  <dcterms:created xsi:type="dcterms:W3CDTF">2024-09-13T16:04:04Z</dcterms:created>
  <dcterms:modified xsi:type="dcterms:W3CDTF">2024-09-13T16:04:06Z</dcterms:modified>
</cp:coreProperties>
</file>