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 id="2147483814" r:id="rId3"/>
    <p:sldMasterId id="2147483834"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8" r:id="rId29"/>
    <p:sldId id="331" r:id="rId30"/>
    <p:sldId id="334" r:id="rId31"/>
    <p:sldId id="336" r:id="rId32"/>
  </p:sldIdLst>
  <p:sldSz cx="9144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slide" Target="slides/slide25.xml" /><Relationship Id="rId31" Type="http://schemas.openxmlformats.org/officeDocument/2006/relationships/slide" Target="slides/slide26.xml" /><Relationship Id="rId32" Type="http://schemas.openxmlformats.org/officeDocument/2006/relationships/slide" Target="slides/slide27.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1.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1" y="0"/>
            <a:ext cx="4033943" cy="347742"/>
          </a:xfrm>
          <a:prstGeom prst="rect">
            <a:avLst/>
          </a:prstGeom>
        </p:spPr>
        <p:txBody>
          <a:bodyPr vert="horz" lIns="92930" tIns="46465" rIns="92930" bIns="46465" rtlCol="0"/>
          <a:lstStyle>
            <a:lvl1pPr algn="l">
              <a:defRPr sz="1200"/>
            </a:lvl1pPr>
          </a:lstStyle>
          <a:p>
            <a:endParaRPr lang="en-US"/>
          </a:p>
        </p:txBody>
      </p:sp>
      <p:sp>
        <p:nvSpPr>
          <p:cNvPr id="3" name="Date Placeholder 2"/>
          <p:cNvSpPr>
            <a:spLocks noGrp="1"/>
          </p:cNvSpPr>
          <p:nvPr>
            <p:ph type="dt" idx="1"/>
          </p:nvPr>
        </p:nvSpPr>
        <p:spPr>
          <a:xfrm>
            <a:off x="5273004" y="0"/>
            <a:ext cx="4033943" cy="347742"/>
          </a:xfrm>
          <a:prstGeom prst="rect">
            <a:avLst/>
          </a:prstGeom>
        </p:spPr>
        <p:txBody>
          <a:bodyPr vert="horz" lIns="92930" tIns="46465" rIns="92930" bIns="46465" rtlCol="0"/>
          <a:lstStyle>
            <a:lvl1pPr algn="r">
              <a:defRPr sz="1200"/>
            </a:lvl1pPr>
          </a:lstStyle>
          <a:p>
            <a:fld id="{C29E151C-DFF0-4938-9911-7842F9804D60}" type="datetimeFigureOut">
              <a:rPr lang="en-US" smtClean="0"/>
              <a:t>9/11/2013</a:t>
            </a:fld>
            <a:endParaRPr lang="en-US"/>
          </a:p>
        </p:txBody>
      </p:sp>
      <p:sp>
        <p:nvSpPr>
          <p:cNvPr id="4" name="Slide Image Placeholder 3"/>
          <p:cNvSpPr>
            <a:spLocks noGrp="1" noRot="1" noChangeAspect="1"/>
          </p:cNvSpPr>
          <p:nvPr>
            <p:ph type="sldImg" idx="2"/>
          </p:nvPr>
        </p:nvSpPr>
        <p:spPr>
          <a:xfrm>
            <a:off x="2916238" y="522288"/>
            <a:ext cx="3476625" cy="2608262"/>
          </a:xfrm>
          <a:prstGeom prst="rect">
            <a:avLst/>
          </a:prstGeom>
          <a:noFill/>
          <a:ln w="12700">
            <a:solidFill>
              <a:prstClr val="black"/>
            </a:solidFill>
          </a:ln>
        </p:spPr>
      </p:sp>
      <p:sp>
        <p:nvSpPr>
          <p:cNvPr id="5" name="Notes Placeholder 4"/>
          <p:cNvSpPr>
            <a:spLocks noGrp="1"/>
          </p:cNvSpPr>
          <p:nvPr>
            <p:ph type="body" sz="quarter" idx="3"/>
          </p:nvPr>
        </p:nvSpPr>
        <p:spPr>
          <a:xfrm>
            <a:off x="930911" y="3303549"/>
            <a:ext cx="7447279" cy="3129677"/>
          </a:xfrm>
          <a:prstGeom prst="rect">
            <a:avLst/>
          </a:prstGeom>
        </p:spPr>
        <p:txBody>
          <a:bodyPr vert="horz" lIns="92930" tIns="46465" rIns="92930" bIns="4646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6605889"/>
            <a:ext cx="4033943" cy="347742"/>
          </a:xfrm>
          <a:prstGeom prst="rect">
            <a:avLst/>
          </a:prstGeom>
        </p:spPr>
        <p:txBody>
          <a:bodyPr vert="horz" lIns="92930" tIns="46465" rIns="92930" bIns="46465" rtlCol="0" anchor="b"/>
          <a:lstStyle>
            <a:lvl1pPr algn="l">
              <a:defRPr sz="1200"/>
            </a:lvl1pPr>
          </a:lstStyle>
          <a:p>
            <a:endParaRPr lang="en-US"/>
          </a:p>
        </p:txBody>
      </p:sp>
      <p:sp>
        <p:nvSpPr>
          <p:cNvPr id="7" name="Slide Number Placeholder 6"/>
          <p:cNvSpPr>
            <a:spLocks noGrp="1"/>
          </p:cNvSpPr>
          <p:nvPr>
            <p:ph type="sldNum" sz="quarter" idx="5"/>
          </p:nvPr>
        </p:nvSpPr>
        <p:spPr>
          <a:xfrm>
            <a:off x="5273004" y="6605889"/>
            <a:ext cx="4033943" cy="347742"/>
          </a:xfrm>
          <a:prstGeom prst="rect">
            <a:avLst/>
          </a:prstGeom>
        </p:spPr>
        <p:txBody>
          <a:bodyPr vert="horz" lIns="92930" tIns="46465" rIns="92930" bIns="46465" rtlCol="0" anchor="b"/>
          <a:lstStyle>
            <a:lvl1pPr algn="r">
              <a:defRPr sz="1200"/>
            </a:lvl1pPr>
          </a:lstStyle>
          <a:p>
            <a:fld id="{FEE7AC25-0DCC-4E3C-81E9-1CBC6FC925A7}" type="slidenum">
              <a:rPr lang="en-US" smtClean="0"/>
              <a:t>‹#›</a:t>
            </a:fld>
            <a:endParaRPr lang="en-US"/>
          </a:p>
        </p:txBody>
      </p:sp>
      <p:sp>
        <p:nvSpPr>
          <p:cNvPr id="8" name="fl"/>
          <p:cNvSpPr txBox="1"/>
          <p:nvPr/>
        </p:nvSpPr>
        <p:spPr>
          <a:xfrm>
            <a:off x="0" y="6810617"/>
            <a:ext cx="9309100" cy="223138"/>
          </a:xfrm>
          <a:prstGeom prst="rect">
            <a:avLst/>
          </a:prstGeom>
          <a:noFill/>
        </p:spPr>
        <p:txBody>
          <a:bodyPr vert="horz" rtlCol="0">
            <a:spAutoFit/>
          </a:bodyPr>
          <a:lstStyle/>
          <a:p>
            <a:pPr algn="l"/>
            <a:endParaRPr lang="en-US" sz="850" b="1" i="0" u="none" baseline="0">
              <a:solidFill>
                <a:srgbClr val="7F7F7F"/>
              </a:solidFill>
              <a:latin typeface="museo sans for dell"/>
            </a:endParaRPr>
          </a:p>
        </p:txBody>
      </p:sp>
    </p:spTree>
    <p:extLst>
      <p:ext uri="{BB962C8B-B14F-4D97-AF65-F5344CB8AC3E}">
        <p14:creationId xmlns:p14="http://schemas.microsoft.com/office/powerpoint/2010/main" val="392758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3</a:t>
            </a:fld>
            <a:endParaRPr lang="en-US"/>
          </a:p>
        </p:txBody>
      </p:sp>
    </p:spTree>
    <p:extLst>
      <p:ext uri="{BB962C8B-B14F-4D97-AF65-F5344CB8AC3E}">
        <p14:creationId xmlns:p14="http://schemas.microsoft.com/office/powerpoint/2010/main" val="1583353555"/>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5</a:t>
            </a:fld>
            <a:endParaRPr lang="en-US"/>
          </a:p>
        </p:txBody>
      </p:sp>
    </p:spTree>
    <p:extLst>
      <p:ext uri="{BB962C8B-B14F-4D97-AF65-F5344CB8AC3E}">
        <p14:creationId xmlns:p14="http://schemas.microsoft.com/office/powerpoint/2010/main" val="2267162246"/>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例如</a:t>
            </a:r>
            <a:r>
              <a:rPr lang="zh-CN" altLang="en-US" b="1" smtClean="0"/>
              <a:t>来福士目前阀门类</a:t>
            </a:r>
            <a:r>
              <a:rPr lang="zh-CN" altLang="en-US" smtClean="0"/>
              <a:t>物资存在严重的延期交货与交货质量差等问题。</a:t>
            </a:r>
            <a:endParaRPr lang="en-US" altLang="zh-CN" smtClean="0"/>
          </a:p>
          <a:p>
            <a:r>
              <a:rPr lang="zh-CN" altLang="en-US" smtClean="0"/>
              <a:t>（</a:t>
            </a:r>
            <a:r>
              <a:rPr lang="en-US" altLang="zh-CN" smtClean="0"/>
              <a:t>1</a:t>
            </a:r>
            <a:r>
              <a:rPr lang="zh-CN" altLang="en-US" smtClean="0"/>
              <a:t>）船舶物料品种繁多且要求不一 船舶物料品种繁多、要求不一，其中分常规物料和特殊物料。常规物料主要是生活用品和通用物料；特殊物品由于船的生产国不同，他们的备件也不同。所以，可以说这个市场是广大的，又是狭小的，大的原因是因为它的品种多，小是因为有许多品种可能很少用到，比如钢材和主机，一种采购量大而另一种采购量每艘船只有一台。</a:t>
            </a:r>
          </a:p>
          <a:p>
            <a:r>
              <a:rPr lang="zh-CN" altLang="en-US" smtClean="0"/>
              <a:t>（</a:t>
            </a:r>
            <a:r>
              <a:rPr lang="en-US" altLang="zh-CN" smtClean="0"/>
              <a:t>2</a:t>
            </a:r>
            <a:r>
              <a:rPr lang="zh-CN" altLang="en-US" smtClean="0"/>
              <a:t>）采购的物料相对成本差距大 船舶用原材料占总成本的比例高达</a:t>
            </a:r>
            <a:r>
              <a:rPr lang="en-US" altLang="zh-CN" smtClean="0"/>
              <a:t>22</a:t>
            </a:r>
            <a:r>
              <a:rPr lang="zh-CN" altLang="en-US" smtClean="0"/>
              <a:t>～</a:t>
            </a:r>
            <a:r>
              <a:rPr lang="en-US" altLang="zh-CN" smtClean="0"/>
              <a:t>25%</a:t>
            </a:r>
            <a:r>
              <a:rPr lang="zh-CN" altLang="en-US" smtClean="0"/>
              <a:t>，推进动力装置及其配套系统占总成本比例高达 </a:t>
            </a:r>
            <a:r>
              <a:rPr lang="en-US" altLang="zh-CN" smtClean="0"/>
              <a:t>10%</a:t>
            </a:r>
            <a:r>
              <a:rPr lang="zh-CN" altLang="en-US" smtClean="0"/>
              <a:t>，甲板机械占总成本的比例高达 </a:t>
            </a:r>
            <a:r>
              <a:rPr lang="en-US" altLang="zh-CN" smtClean="0"/>
              <a:t>4</a:t>
            </a:r>
            <a:r>
              <a:rPr lang="zh-CN" altLang="en-US" smtClean="0"/>
              <a:t>～</a:t>
            </a:r>
            <a:r>
              <a:rPr lang="en-US" altLang="zh-CN" smtClean="0"/>
              <a:t>5%</a:t>
            </a:r>
            <a:r>
              <a:rPr lang="zh-CN" altLang="en-US" smtClean="0"/>
              <a:t>，电气及电子仪表占总成本的比例高达 </a:t>
            </a:r>
            <a:r>
              <a:rPr lang="en-US" altLang="zh-CN" smtClean="0"/>
              <a:t>20%</a:t>
            </a:r>
            <a:r>
              <a:rPr lang="zh-CN" altLang="en-US" smtClean="0"/>
              <a:t>，舱室机械占总成本的比例高达 </a:t>
            </a:r>
            <a:r>
              <a:rPr lang="en-US" altLang="zh-CN" smtClean="0"/>
              <a:t>8</a:t>
            </a:r>
            <a:r>
              <a:rPr lang="zh-CN" altLang="en-US" smtClean="0"/>
              <a:t>～</a:t>
            </a:r>
            <a:r>
              <a:rPr lang="en-US" altLang="zh-CN" smtClean="0"/>
              <a:t>10%</a:t>
            </a:r>
            <a:r>
              <a:rPr lang="zh-CN" altLang="en-US" smtClean="0"/>
              <a:t>，可见每部分物料成本占总成本的比例有很大差距（见表 </a:t>
            </a:r>
            <a:r>
              <a:rPr lang="en-US" altLang="zh-CN" smtClean="0"/>
              <a:t>2-1</a:t>
            </a:r>
            <a:r>
              <a:rPr lang="zh-CN" altLang="en-US" smtClean="0"/>
              <a:t>），体现出船舶制造产业的“装配”特点。</a:t>
            </a:r>
          </a:p>
          <a:p>
            <a:r>
              <a:rPr lang="zh-CN" altLang="en-US" smtClean="0"/>
              <a:t>（</a:t>
            </a:r>
            <a:r>
              <a:rPr lang="en-US" altLang="zh-CN" smtClean="0"/>
              <a:t>3</a:t>
            </a:r>
            <a:r>
              <a:rPr lang="zh-CN" altLang="en-US" smtClean="0"/>
              <a:t>）供应源分散 现在船舶企业为了控制成本，供应商的来源遍及全球各地，一方面来自国内船用配套企业；另一方面则依靠国外进口，并且这种趋势越来越明显。这使得各种物料的供应源有的很集中，有的很分散，这不但很影响船舶企业的讨价还价能力，而且加大替代产品的变换成本。</a:t>
            </a:r>
          </a:p>
          <a:p>
            <a:r>
              <a:rPr lang="zh-CN" altLang="en-US" smtClean="0"/>
              <a:t>（</a:t>
            </a:r>
            <a:r>
              <a:rPr lang="en-US" altLang="zh-CN" smtClean="0"/>
              <a:t>4</a:t>
            </a:r>
            <a:r>
              <a:rPr lang="zh-CN" altLang="en-US" smtClean="0"/>
              <a:t>）物料需要时间不一 比如造船企业材料中船用钢材、型材、板材的需求量大，占用资金和场地多，并且其材料到场日期离下料日期的间隔天数选择对企业经营有着重要的影响。选择过长的间隔天数，不利于企业的资金周转又占有过多场地资源；选择过短的间隔天数将造成因材料不能按期到货而带来过大的生产风险。</a:t>
            </a:r>
          </a:p>
          <a:p>
            <a:r>
              <a:rPr lang="zh-CN" altLang="en-US" smtClean="0"/>
              <a:t>（</a:t>
            </a:r>
            <a:r>
              <a:rPr lang="en-US" altLang="zh-CN" smtClean="0"/>
              <a:t>5</a:t>
            </a:r>
            <a:r>
              <a:rPr lang="zh-CN" altLang="en-US" smtClean="0"/>
              <a:t>）采购风险不同 在采购过程中，存在无法预料的不确定性因素</a:t>
            </a:r>
            <a:r>
              <a:rPr lang="en-US" altLang="zh-CN" smtClean="0"/>
              <a:t>, </a:t>
            </a:r>
            <a:r>
              <a:rPr lang="zh-CN" altLang="en-US" smtClean="0"/>
              <a:t>影响物料的按期到货。如近几年造船市场需求量增长快</a:t>
            </a:r>
            <a:r>
              <a:rPr lang="en-US" altLang="zh-CN" smtClean="0"/>
              <a:t>, </a:t>
            </a:r>
            <a:r>
              <a:rPr lang="zh-CN" altLang="en-US" smtClean="0"/>
              <a:t>船舶配套企业任务也比较饱满，总装厂与配套厂及原材供应衔接存在很多不确定性原因，关键设备拖期及相关机电设备厂商售后服务不能及时到位，影响船舶生产进度。</a:t>
            </a:r>
          </a:p>
          <a:p>
            <a:r>
              <a:rPr lang="en-US" altLang="zh-CN" smtClean="0"/>
              <a:t>6</a:t>
            </a:r>
            <a:r>
              <a:rPr lang="zh-CN" altLang="en-US" smtClean="0"/>
              <a:t>）各物料对船厂的重要性不同 比如主机和座椅等；同时造船总装厂对船舶配套设备的服务依赖性也很强，比如船舶所需的主机、辅机、船舶动力装备、船舶电子仪器、甲板机械</a:t>
            </a:r>
            <a:r>
              <a:rPr lang="en-US" altLang="zh-CN" smtClean="0"/>
              <a:t>, </a:t>
            </a:r>
            <a:r>
              <a:rPr lang="zh-CN" altLang="en-US" smtClean="0"/>
              <a:t>乃至装饰工程、家具从过去要求按期到货</a:t>
            </a:r>
            <a:r>
              <a:rPr lang="en-US" altLang="zh-CN" smtClean="0"/>
              <a:t>,</a:t>
            </a:r>
            <a:r>
              <a:rPr lang="zh-CN" altLang="en-US" smtClean="0"/>
              <a:t>到现在还需要供货方到现场参加调试安装。以上这些特征决定了船舶企业在船舶建造的全流程中，对原材料及船用</a:t>
            </a:r>
          </a:p>
          <a:p>
            <a:r>
              <a:rPr lang="zh-CN" altLang="en-US" smtClean="0"/>
              <a:t>配套设备的采购不能一概而论，而应分清主次关系，在重点管理的基础上实现全面管理，根据物料不同的特征实行不同的采购策略。</a:t>
            </a:r>
          </a:p>
          <a:p>
            <a:endParaRPr lang="en-US" altLang="zh-CN" smtClean="0"/>
          </a:p>
          <a:p>
            <a:pPr marL="0" marR="0" indent="0" algn="l" defTabSz="914400" rtl="0" eaLnBrk="1" fontAlgn="auto" latinLnBrk="0" hangingPunct="1">
              <a:lnSpc>
                <a:spcPct val="100000"/>
              </a:lnSpc>
              <a:spcBef>
                <a:spcPct val="0"/>
              </a:spcBef>
              <a:spcAft>
                <a:spcPct val="0"/>
              </a:spcAft>
              <a:buClrTx/>
              <a:buSzTx/>
              <a:buFontTx/>
              <a:buNone/>
              <a:defRPr/>
            </a:pPr>
            <a:r>
              <a:rPr lang="zh-CN" altLang="en-US" sz="1200" kern="1200" smtClean="0">
                <a:solidFill>
                  <a:schemeClr val="tx1"/>
                </a:solidFill>
                <a:effectLst/>
                <a:latin typeface="+mn-lt"/>
                <a:ea typeface="+mn-ea"/>
                <a:cs typeface="+mn-cs"/>
              </a:rPr>
              <a:t>以</a:t>
            </a:r>
            <a:r>
              <a:rPr lang="zh-CN" altLang="en-US" sz="1200" b="1" kern="1200" smtClean="0">
                <a:solidFill>
                  <a:schemeClr val="tx1"/>
                </a:solidFill>
                <a:effectLst/>
                <a:latin typeface="+mn-lt"/>
                <a:ea typeface="+mn-ea"/>
                <a:cs typeface="+mn-cs"/>
              </a:rPr>
              <a:t>自升式钻井平台为例，设备综合国产化率达到了</a:t>
            </a:r>
            <a:r>
              <a:rPr lang="en-US" sz="1200" b="1" kern="1200" smtClean="0">
                <a:solidFill>
                  <a:schemeClr val="tx1"/>
                </a:solidFill>
                <a:effectLst/>
                <a:latin typeface="+mn-lt"/>
                <a:ea typeface="+mn-ea"/>
                <a:cs typeface="+mn-cs"/>
              </a:rPr>
              <a:t>60%</a:t>
            </a:r>
            <a:r>
              <a:rPr lang="zh-CN" altLang="en-US" sz="1200" b="1" kern="1200" smtClean="0">
                <a:solidFill>
                  <a:schemeClr val="tx1"/>
                </a:solidFill>
                <a:effectLst/>
                <a:latin typeface="+mn-lt"/>
                <a:ea typeface="+mn-ea"/>
                <a:cs typeface="+mn-cs"/>
              </a:rPr>
              <a:t>以上</a:t>
            </a:r>
            <a:r>
              <a:rPr lang="zh-CN" altLang="en-US" sz="1200" kern="1200" smtClean="0">
                <a:solidFill>
                  <a:schemeClr val="tx1"/>
                </a:solidFill>
                <a:effectLst/>
                <a:latin typeface="+mn-lt"/>
                <a:ea typeface="+mn-ea"/>
                <a:cs typeface="+mn-cs"/>
              </a:rPr>
              <a:t>，尤其是核心钻井设备大包，中集</a:t>
            </a:r>
            <a:r>
              <a:rPr lang="zh-CN" altLang="en-US" sz="1200" b="1" kern="1200" smtClean="0">
                <a:solidFill>
                  <a:schemeClr val="tx1"/>
                </a:solidFill>
                <a:effectLst/>
                <a:latin typeface="+mn-lt"/>
                <a:ea typeface="+mn-ea"/>
                <a:cs typeface="+mn-cs"/>
              </a:rPr>
              <a:t>来福士与中国的钻井设备承包商</a:t>
            </a:r>
            <a:r>
              <a:rPr lang="en-US" sz="1200" b="1" kern="1200" smtClean="0">
                <a:solidFill>
                  <a:schemeClr val="tx1"/>
                </a:solidFill>
                <a:effectLst/>
                <a:latin typeface="+mn-lt"/>
                <a:ea typeface="+mn-ea"/>
                <a:cs typeface="+mn-cs"/>
              </a:rPr>
              <a:t>TSC</a:t>
            </a:r>
            <a:r>
              <a:rPr lang="zh-CN" altLang="en-US" sz="1200" b="1" kern="1200" smtClean="0">
                <a:solidFill>
                  <a:schemeClr val="tx1"/>
                </a:solidFill>
                <a:effectLst/>
                <a:latin typeface="+mn-lt"/>
                <a:ea typeface="+mn-ea"/>
                <a:cs typeface="+mn-cs"/>
              </a:rPr>
              <a:t>海洋集团通过股权合作建立了战略合作关系</a:t>
            </a:r>
            <a:r>
              <a:rPr lang="zh-CN" altLang="en-US" sz="1200" kern="1200" smtClean="0">
                <a:solidFill>
                  <a:schemeClr val="tx1"/>
                </a:solidFill>
                <a:effectLst/>
                <a:latin typeface="+mn-lt"/>
                <a:ea typeface="+mn-ea"/>
                <a:cs typeface="+mn-cs"/>
              </a:rPr>
              <a:t>，目前中集集团拥有</a:t>
            </a:r>
            <a:r>
              <a:rPr lang="en-US" sz="1200" kern="1200" smtClean="0">
                <a:solidFill>
                  <a:schemeClr val="tx1"/>
                </a:solidFill>
                <a:effectLst/>
                <a:latin typeface="+mn-lt"/>
                <a:ea typeface="+mn-ea"/>
                <a:cs typeface="+mn-cs"/>
              </a:rPr>
              <a:t>TSC</a:t>
            </a:r>
            <a:r>
              <a:rPr lang="zh-CN" altLang="en-US" sz="1200" kern="1200" smtClean="0">
                <a:solidFill>
                  <a:schemeClr val="tx1"/>
                </a:solidFill>
                <a:effectLst/>
                <a:latin typeface="+mn-lt"/>
                <a:ea typeface="+mn-ea"/>
                <a:cs typeface="+mn-cs"/>
              </a:rPr>
              <a:t>约</a:t>
            </a:r>
            <a:r>
              <a:rPr lang="en-US" sz="1200" kern="1200" smtClean="0">
                <a:solidFill>
                  <a:schemeClr val="tx1"/>
                </a:solidFill>
                <a:effectLst/>
                <a:latin typeface="+mn-lt"/>
                <a:ea typeface="+mn-ea"/>
                <a:cs typeface="+mn-cs"/>
              </a:rPr>
              <a:t>17%</a:t>
            </a:r>
            <a:r>
              <a:rPr lang="zh-CN" altLang="en-US" sz="1200" kern="1200" smtClean="0">
                <a:solidFill>
                  <a:schemeClr val="tx1"/>
                </a:solidFill>
                <a:effectLst/>
                <a:latin typeface="+mn-lt"/>
                <a:ea typeface="+mn-ea"/>
                <a:cs typeface="+mn-cs"/>
              </a:rPr>
              <a:t>的股份。中集来福士与</a:t>
            </a:r>
            <a:r>
              <a:rPr lang="en-US" sz="1200" kern="1200" smtClean="0">
                <a:solidFill>
                  <a:schemeClr val="tx1"/>
                </a:solidFill>
                <a:effectLst/>
                <a:latin typeface="+mn-lt"/>
                <a:ea typeface="+mn-ea"/>
                <a:cs typeface="+mn-cs"/>
              </a:rPr>
              <a:t>TSC</a:t>
            </a:r>
            <a:r>
              <a:rPr lang="zh-CN" altLang="en-US" sz="1200" kern="1200" smtClean="0">
                <a:solidFill>
                  <a:schemeClr val="tx1"/>
                </a:solidFill>
                <a:effectLst/>
                <a:latin typeface="+mn-lt"/>
                <a:ea typeface="+mn-ea"/>
                <a:cs typeface="+mn-cs"/>
              </a:rPr>
              <a:t>共同设计改进整体技术，包括钻井包流程改进、图纸改进、重量控制改进，使其产品获得船级社证书并成功将</a:t>
            </a:r>
            <a:r>
              <a:rPr lang="en-US" sz="1200" kern="1200" smtClean="0">
                <a:solidFill>
                  <a:schemeClr val="tx1"/>
                </a:solidFill>
                <a:effectLst/>
                <a:latin typeface="+mn-lt"/>
                <a:ea typeface="+mn-ea"/>
                <a:cs typeface="+mn-cs"/>
              </a:rPr>
              <a:t>6</a:t>
            </a:r>
            <a:r>
              <a:rPr lang="zh-CN" altLang="en-US" sz="1200" kern="1200" smtClean="0">
                <a:solidFill>
                  <a:schemeClr val="tx1"/>
                </a:solidFill>
                <a:effectLst/>
                <a:latin typeface="+mn-lt"/>
                <a:ea typeface="+mn-ea"/>
                <a:cs typeface="+mn-cs"/>
              </a:rPr>
              <a:t>套钻井包成批应用于中集来福士自升式平台，使</a:t>
            </a:r>
            <a:r>
              <a:rPr lang="en-US" sz="1200" kern="1200" smtClean="0">
                <a:solidFill>
                  <a:schemeClr val="tx1"/>
                </a:solidFill>
                <a:effectLst/>
                <a:latin typeface="+mn-lt"/>
                <a:ea typeface="+mn-ea"/>
                <a:cs typeface="+mn-cs"/>
              </a:rPr>
              <a:t>TSC</a:t>
            </a:r>
            <a:r>
              <a:rPr lang="zh-CN" altLang="en-US" sz="1200" kern="1200" smtClean="0">
                <a:solidFill>
                  <a:schemeClr val="tx1"/>
                </a:solidFill>
                <a:effectLst/>
                <a:latin typeface="+mn-lt"/>
                <a:ea typeface="+mn-ea"/>
                <a:cs typeface="+mn-cs"/>
              </a:rPr>
              <a:t>成为中国第一家具有海工钻井设备总承包能力的设备商钻井大包，从而整体带动国内配套企业的国产化。</a:t>
            </a:r>
            <a:endParaRPr lang="en-US" sz="1200" kern="1200" smtClean="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6</a:t>
            </a:fld>
            <a:endParaRPr lang="en-US"/>
          </a:p>
        </p:txBody>
      </p:sp>
    </p:spTree>
    <p:extLst>
      <p:ext uri="{BB962C8B-B14F-4D97-AF65-F5344CB8AC3E}">
        <p14:creationId xmlns:p14="http://schemas.microsoft.com/office/powerpoint/2010/main" val="233042143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smtClean="0"/>
              <a:t>TCO </a:t>
            </a:r>
            <a:r>
              <a:rPr lang="zh-CN" altLang="en-US" smtClean="0"/>
              <a:t>（格尔德曼。荷兰）</a:t>
            </a:r>
            <a:endParaRPr lang="en-US" altLang="zh-CN" smtClean="0"/>
          </a:p>
          <a:p>
            <a:r>
              <a:rPr lang="zh-CN" altLang="en-US" smtClean="0"/>
              <a:t>供应商层面</a:t>
            </a:r>
            <a:r>
              <a:rPr lang="hy-AM" altLang="zh-CN" smtClean="0"/>
              <a:t>=</a:t>
            </a:r>
            <a:r>
              <a:rPr lang="zh-CN" altLang="en-US" smtClean="0"/>
              <a:t>寻找供应商成本</a:t>
            </a:r>
            <a:r>
              <a:rPr lang="hy-AM" altLang="zh-CN" smtClean="0"/>
              <a:t>/</a:t>
            </a:r>
            <a:r>
              <a:rPr lang="zh-CN" altLang="en-US" smtClean="0"/>
              <a:t>供应商管理成本</a:t>
            </a:r>
            <a:endParaRPr lang="en-US" altLang="zh-CN" smtClean="0"/>
          </a:p>
          <a:p>
            <a:r>
              <a:rPr lang="zh-CN" altLang="en-US" smtClean="0"/>
              <a:t>订单层面</a:t>
            </a:r>
            <a:r>
              <a:rPr lang="hy-AM" altLang="zh-CN" smtClean="0"/>
              <a:t>=</a:t>
            </a:r>
            <a:r>
              <a:rPr lang="zh-CN" altLang="en-US" smtClean="0"/>
              <a:t>订货成本</a:t>
            </a:r>
            <a:r>
              <a:rPr lang="hy-AM" altLang="zh-CN" smtClean="0"/>
              <a:t>/</a:t>
            </a:r>
            <a:r>
              <a:rPr lang="zh-CN" altLang="en-US" smtClean="0"/>
              <a:t>订货接收成本</a:t>
            </a:r>
            <a:r>
              <a:rPr lang="hy-AM" altLang="zh-CN" smtClean="0"/>
              <a:t>/</a:t>
            </a:r>
            <a:r>
              <a:rPr lang="zh-CN" altLang="en-US" smtClean="0"/>
              <a:t>运输成本</a:t>
            </a:r>
            <a:r>
              <a:rPr lang="hy-AM" altLang="zh-CN" smtClean="0"/>
              <a:t>/</a:t>
            </a:r>
            <a:r>
              <a:rPr lang="zh-CN" altLang="en-US" smtClean="0"/>
              <a:t>验收成本</a:t>
            </a:r>
          </a:p>
          <a:p>
            <a:r>
              <a:rPr lang="zh-CN" altLang="en-US" smtClean="0"/>
              <a:t>产品层面</a:t>
            </a:r>
            <a:r>
              <a:rPr lang="hy-AM" altLang="zh-CN" smtClean="0"/>
              <a:t>=</a:t>
            </a:r>
            <a:r>
              <a:rPr lang="zh-CN" altLang="en-US" smtClean="0"/>
              <a:t>购买成本</a:t>
            </a:r>
            <a:r>
              <a:rPr lang="hy-AM" altLang="zh-CN" smtClean="0"/>
              <a:t>/</a:t>
            </a:r>
            <a:r>
              <a:rPr lang="zh-CN" altLang="en-US" smtClean="0"/>
              <a:t>库存成本</a:t>
            </a:r>
            <a:r>
              <a:rPr lang="hy-AM" altLang="zh-CN" smtClean="0"/>
              <a:t>/</a:t>
            </a:r>
            <a:r>
              <a:rPr lang="zh-CN" altLang="en-US" smtClean="0"/>
              <a:t>质量成本</a:t>
            </a:r>
            <a:r>
              <a:rPr lang="hy-AM" altLang="zh-CN" smtClean="0"/>
              <a:t>/</a:t>
            </a:r>
            <a:r>
              <a:rPr lang="zh-CN" altLang="en-US" smtClean="0"/>
              <a:t>安装调试成本</a:t>
            </a:r>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9</a:t>
            </a:fld>
            <a:endParaRPr lang="en-US"/>
          </a:p>
        </p:txBody>
      </p:sp>
    </p:spTree>
    <p:extLst>
      <p:ext uri="{BB962C8B-B14F-4D97-AF65-F5344CB8AC3E}">
        <p14:creationId xmlns:p14="http://schemas.microsoft.com/office/powerpoint/2010/main" val="310622491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四个象限定义清楚来源于</a:t>
            </a:r>
            <a:r>
              <a:rPr lang="en-US" altLang="zh-CN" smtClean="0"/>
              <a:t>s</a:t>
            </a:r>
            <a:r>
              <a:rPr lang="zh-CN" altLang="en-US" smtClean="0"/>
              <a:t>船厂对标</a:t>
            </a:r>
            <a:endParaRPr lang="en-US" altLang="zh-CN" smtClean="0"/>
          </a:p>
          <a:p>
            <a:r>
              <a:rPr lang="en-US" sz="1200" b="0" i="0" kern="1200" smtClean="0">
                <a:solidFill>
                  <a:schemeClr val="tx1"/>
                </a:solidFill>
                <a:effectLst/>
                <a:latin typeface="+mn-lt"/>
                <a:ea typeface="+mn-ea"/>
                <a:cs typeface="+mn-cs"/>
              </a:rPr>
              <a:t>Year of birth: 1939. Peter Kraljic is a Director Emeritus at McKinsey, where he spent 32 years and held a number of senior positions until his retirement in 2002. Focused mainly on industrial clients in the chemicals, pharmaceuticals, automotive assembly, and steel and aluminium sectors, he was also a member of McKinsey</a:t>
            </a:r>
            <a:r>
              <a:rPr lang="en-US" smtClean="0"/>
              <a:t>'</a:t>
            </a:r>
            <a:r>
              <a:rPr lang="en-US" sz="1200" b="0" i="0" kern="1200" smtClean="0">
                <a:solidFill>
                  <a:schemeClr val="tx1"/>
                </a:solidFill>
                <a:effectLst/>
                <a:latin typeface="+mn-lt"/>
                <a:ea typeface="+mn-ea"/>
                <a:cs typeface="+mn-cs"/>
              </a:rPr>
              <a:t>s Personnel Development Committee and has managed the company</a:t>
            </a:r>
            <a:r>
              <a:rPr lang="en-US" smtClean="0"/>
              <a:t>'</a:t>
            </a:r>
            <a:r>
              <a:rPr lang="en-US" sz="1200" b="0" i="0" kern="1200" smtClean="0">
                <a:solidFill>
                  <a:schemeClr val="tx1"/>
                </a:solidFill>
                <a:effectLst/>
                <a:latin typeface="+mn-lt"/>
                <a:ea typeface="+mn-ea"/>
                <a:cs typeface="+mn-cs"/>
              </a:rPr>
              <a:t>s activities in </a:t>
            </a:r>
            <a:r>
              <a:rPr lang="en-US" smtClean="0"/>
              <a:t>France</a:t>
            </a:r>
            <a:r>
              <a:rPr lang="en-US" sz="1200" b="0" i="0" kern="1200" smtClean="0">
                <a:solidFill>
                  <a:schemeClr val="tx1"/>
                </a:solidFill>
                <a:effectLst/>
                <a:latin typeface="+mn-lt"/>
                <a:ea typeface="+mn-ea"/>
                <a:cs typeface="+mn-cs"/>
              </a:rPr>
              <a:t> as a General Director. Peter has also written a number of scientific and business articles for publications such as the Harvard Business Review and Le Figaro Economic. He has also led special projects aimed at economic growth and job creation in </a:t>
            </a:r>
            <a:r>
              <a:rPr lang="en-US" smtClean="0"/>
              <a:t>Germany</a:t>
            </a:r>
            <a:r>
              <a:rPr lang="en-US" sz="1200" b="0" i="0" kern="1200" smtClean="0">
                <a:solidFill>
                  <a:schemeClr val="tx1"/>
                </a:solidFill>
                <a:effectLst/>
                <a:latin typeface="+mn-lt"/>
                <a:ea typeface="+mn-ea"/>
                <a:cs typeface="+mn-cs"/>
              </a:rPr>
              <a:t> and </a:t>
            </a:r>
            <a:r>
              <a:rPr lang="en-US" smtClean="0"/>
              <a:t>Brazil</a:t>
            </a:r>
            <a:r>
              <a:rPr lang="en-US" sz="1200" b="0" i="0" kern="1200" smtClean="0">
                <a:solidFill>
                  <a:schemeClr val="tx1"/>
                </a:solidFill>
                <a:effectLst/>
                <a:latin typeface="+mn-lt"/>
                <a:ea typeface="+mn-ea"/>
                <a:cs typeface="+mn-cs"/>
              </a:rPr>
              <a:t>. Peter graduated from the University of Ljubljana, Slovenia (Faculty of Metallurgy), and holds a PhD degree from </a:t>
            </a:r>
            <a:r>
              <a:rPr lang="en-US" smtClean="0"/>
              <a:t>Polytechnic</a:t>
            </a:r>
            <a:r>
              <a:rPr lang="en-US" sz="1200" b="0" i="0" kern="1200" smtClean="0">
                <a:solidFill>
                  <a:schemeClr val="tx1"/>
                </a:solidFill>
                <a:effectLst/>
                <a:latin typeface="+mn-lt"/>
                <a:ea typeface="+mn-ea"/>
                <a:cs typeface="+mn-cs"/>
              </a:rPr>
              <a:t> </a:t>
            </a:r>
            <a:r>
              <a:rPr lang="en-US" smtClean="0"/>
              <a:t>University</a:t>
            </a:r>
            <a:r>
              <a:rPr lang="en-US" sz="1200" b="0" i="0" kern="1200" smtClean="0">
                <a:solidFill>
                  <a:schemeClr val="tx1"/>
                </a:solidFill>
                <a:effectLst/>
                <a:latin typeface="+mn-lt"/>
                <a:ea typeface="+mn-ea"/>
                <a:cs typeface="+mn-cs"/>
              </a:rPr>
              <a:t> in </a:t>
            </a:r>
            <a:r>
              <a:rPr lang="en-US" smtClean="0"/>
              <a:t>Hannover, Germany</a:t>
            </a:r>
            <a:r>
              <a:rPr lang="en-US" sz="1200" b="0" i="0" kern="1200" smtClean="0">
                <a:solidFill>
                  <a:schemeClr val="tx1"/>
                </a:solidFill>
                <a:effectLst/>
                <a:latin typeface="+mn-lt"/>
                <a:ea typeface="+mn-ea"/>
                <a:cs typeface="+mn-cs"/>
              </a:rPr>
              <a:t>. He also holds a Masters degree in business management from the INSEAD business school, France.</a:t>
            </a:r>
          </a:p>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10</a:t>
            </a:fld>
            <a:endParaRPr lang="en-US"/>
          </a:p>
        </p:txBody>
      </p:sp>
    </p:spTree>
    <p:extLst>
      <p:ext uri="{BB962C8B-B14F-4D97-AF65-F5344CB8AC3E}">
        <p14:creationId xmlns:p14="http://schemas.microsoft.com/office/powerpoint/2010/main" val="2883739991"/>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11</a:t>
            </a:fld>
            <a:endParaRPr lang="en-US"/>
          </a:p>
        </p:txBody>
      </p:sp>
    </p:spTree>
    <p:extLst>
      <p:ext uri="{BB962C8B-B14F-4D97-AF65-F5344CB8AC3E}">
        <p14:creationId xmlns:p14="http://schemas.microsoft.com/office/powerpoint/2010/main" val="1269180611"/>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把思考分析维度细化为</a:t>
            </a:r>
            <a:r>
              <a:rPr lang="en-US" altLang="zh-CN" smtClean="0"/>
              <a:t>2P</a:t>
            </a:r>
          </a:p>
          <a:p>
            <a:r>
              <a:rPr lang="zh-CN" altLang="en-US" smtClean="0"/>
              <a:t>把采购策略描述</a:t>
            </a:r>
            <a:endParaRPr lang="en-US" smtClean="0"/>
          </a:p>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14</a:t>
            </a:fld>
            <a:endParaRPr lang="en-US"/>
          </a:p>
        </p:txBody>
      </p:sp>
    </p:spTree>
    <p:extLst>
      <p:ext uri="{BB962C8B-B14F-4D97-AF65-F5344CB8AC3E}">
        <p14:creationId xmlns:p14="http://schemas.microsoft.com/office/powerpoint/2010/main" val="2739485251"/>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18</a:t>
            </a:fld>
            <a:endParaRPr lang="en-US"/>
          </a:p>
        </p:txBody>
      </p:sp>
    </p:spTree>
    <p:extLst>
      <p:ext uri="{BB962C8B-B14F-4D97-AF65-F5344CB8AC3E}">
        <p14:creationId xmlns:p14="http://schemas.microsoft.com/office/powerpoint/2010/main" val="884140704"/>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采用相同颜色，分类</a:t>
            </a:r>
            <a:r>
              <a:rPr lang="en-US" altLang="zh-CN" smtClean="0"/>
              <a:t>+</a:t>
            </a:r>
            <a:r>
              <a:rPr lang="zh-CN" altLang="en-US" smtClean="0"/>
              <a:t>角标</a:t>
            </a:r>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solidFill>
                  <a:prstClr val="black"/>
                </a:solidFill>
              </a:rPr>
              <a:t>20</a:t>
            </a:fld>
            <a:endParaRPr lang="en-US">
              <a:solidFill>
                <a:prstClr val="black"/>
              </a:solidFill>
            </a:endParaRPr>
          </a:p>
        </p:txBody>
      </p:sp>
    </p:spTree>
    <p:extLst>
      <p:ext uri="{BB962C8B-B14F-4D97-AF65-F5344CB8AC3E}">
        <p14:creationId xmlns:p14="http://schemas.microsoft.com/office/powerpoint/2010/main" val="3263501873"/>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幻灯片模式可以看清楚图</a:t>
            </a:r>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21</a:t>
            </a:fld>
            <a:endParaRPr lang="en-US"/>
          </a:p>
        </p:txBody>
      </p:sp>
    </p:spTree>
    <p:extLst>
      <p:ext uri="{BB962C8B-B14F-4D97-AF65-F5344CB8AC3E}">
        <p14:creationId xmlns:p14="http://schemas.microsoft.com/office/powerpoint/2010/main" val="2482312163"/>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22</a:t>
            </a:fld>
            <a:endParaRPr lang="en-US"/>
          </a:p>
        </p:txBody>
      </p:sp>
    </p:spTree>
    <p:extLst>
      <p:ext uri="{BB962C8B-B14F-4D97-AF65-F5344CB8AC3E}">
        <p14:creationId xmlns:p14="http://schemas.microsoft.com/office/powerpoint/2010/main" val="2937440279"/>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四块象限用颜色背景</a:t>
            </a:r>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solidFill>
                  <a:prstClr val="black"/>
                </a:solidFill>
              </a:rPr>
              <a:t>23</a:t>
            </a:fld>
            <a:endParaRPr lang="en-US">
              <a:solidFill>
                <a:prstClr val="black"/>
              </a:solidFill>
            </a:endParaRPr>
          </a:p>
        </p:txBody>
      </p:sp>
    </p:spTree>
    <p:extLst>
      <p:ext uri="{BB962C8B-B14F-4D97-AF65-F5344CB8AC3E}">
        <p14:creationId xmlns:p14="http://schemas.microsoft.com/office/powerpoint/2010/main" val="412466862"/>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24</a:t>
            </a:fld>
            <a:endParaRPr lang="en-US"/>
          </a:p>
        </p:txBody>
      </p:sp>
    </p:spTree>
    <p:extLst>
      <p:ext uri="{BB962C8B-B14F-4D97-AF65-F5344CB8AC3E}">
        <p14:creationId xmlns:p14="http://schemas.microsoft.com/office/powerpoint/2010/main" val="3844368392"/>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25</a:t>
            </a:fld>
            <a:endParaRPr lang="en-US"/>
          </a:p>
        </p:txBody>
      </p:sp>
    </p:spTree>
    <p:extLst>
      <p:ext uri="{BB962C8B-B14F-4D97-AF65-F5344CB8AC3E}">
        <p14:creationId xmlns:p14="http://schemas.microsoft.com/office/powerpoint/2010/main" val="3844368392"/>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针对全部分类对象罗列，</a:t>
            </a:r>
            <a:r>
              <a:rPr lang="en-US" altLang="zh-CN" smtClean="0"/>
              <a:t>1</a:t>
            </a:r>
            <a:r>
              <a:rPr lang="zh-CN" altLang="en-US" smtClean="0"/>
              <a:t>脚注提前说明</a:t>
            </a:r>
            <a:endParaRPr lang="en-US" altLang="zh-CN" smtClean="0"/>
          </a:p>
          <a:p>
            <a:r>
              <a:rPr lang="zh-CN" altLang="en-US" smtClean="0"/>
              <a:t>评分模板由戴尔提供，但是明确提出</a:t>
            </a:r>
            <a:endParaRPr lang="en-US"/>
          </a:p>
        </p:txBody>
      </p:sp>
      <p:sp>
        <p:nvSpPr>
          <p:cNvPr id="4" name="Slide Number Placeholder 3"/>
          <p:cNvSpPr>
            <a:spLocks noGrp="1"/>
          </p:cNvSpPr>
          <p:nvPr>
            <p:ph type="sldNum" sz="quarter" idx="10"/>
          </p:nvPr>
        </p:nvSpPr>
        <p:spPr/>
        <p:txBody>
          <a:bodyPr/>
          <a:lstStyle/>
          <a:p>
            <a:fld id="{FEE7AC25-0DCC-4E3C-81E9-1CBC6FC925A7}" type="slidenum">
              <a:rPr lang="en-US" smtClean="0"/>
              <a:t>26</a:t>
            </a:fld>
            <a:endParaRPr lang="en-US"/>
          </a:p>
        </p:txBody>
      </p:sp>
    </p:spTree>
    <p:extLst>
      <p:ext uri="{BB962C8B-B14F-4D97-AF65-F5344CB8AC3E}">
        <p14:creationId xmlns:p14="http://schemas.microsoft.com/office/powerpoint/2010/main" val="164491361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CE1074-5A00-4C79-AC9F-A3DF93C5C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945E7B-D0EA-4EFA-B967-E6E29577D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3316D2-0E16-4996-BEF7-99E7DED35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A7CD2A-43EC-429E-862D-1152658B4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246C48-17AD-4B81-A3EE-BF78D1AA0F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435374-7ECE-4DE5-AC13-A88EE35004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68FDD0-F788-40FB-91DA-8504761558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83A387-6A01-41ED-828E-9277D0309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8E3C18-718E-40B5-BFC5-C3CE984C6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A25031-77DA-4043-BC53-122F826F4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2A7D4C-5755-4CAC-BF46-F3A8C06D8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Title Slide">
    <p:spTree>
      <p:nvGrpSpPr>
        <p:cNvPr id="1" name=""/>
        <p:cNvGrpSpPr/>
        <p:nvPr/>
      </p:nvGrpSpPr>
      <p:grpSpPr>
        <a:xfrm>
          <a:off x="0" y="0"/>
          <a:ext cx="0" cy="0"/>
        </a:xfrm>
      </p:grpSpPr>
      <p:sp>
        <p:nvSpPr>
          <p:cNvPr id="361476" name="Title Placeholder 21"/>
          <p:cNvSpPr>
            <a:spLocks noGrp="1"/>
          </p:cNvSpPr>
          <p:nvPr>
            <p:ph type="ctrTitle"/>
          </p:nvPr>
        </p:nvSpPr>
        <p:spPr>
          <a:xfrm>
            <a:off x="457200" y="2679490"/>
            <a:ext cx="5962650" cy="1006685"/>
          </a:xfrm>
        </p:spPr>
        <p:txBody>
          <a:bodyPr anchor="b" anchorCtr="0"/>
          <a:lstStyle>
            <a:lvl1pPr algn="l">
              <a:lnSpc>
                <a:spcPts val="4000"/>
              </a:lnSpc>
              <a:defRPr sz="3600" b="0" i="0" smtClean="0">
                <a:solidFill>
                  <a:schemeClr val="accent1"/>
                </a:solidFill>
                <a:latin typeface="Museo For Dell" pitchFamily="2" charset="0"/>
                <a:ea typeface="Museo For Dell" pitchFamily="2" charset="0"/>
              </a:defRPr>
            </a:lvl1pPr>
          </a:lstStyle>
          <a:p>
            <a:r>
              <a:rPr lang="en-US" smtClean="0"/>
              <a:t>Click to edit Master title style</a:t>
            </a:r>
            <a:endParaRPr lang="en-US" smtClean="0"/>
          </a:p>
        </p:txBody>
      </p:sp>
      <p:sp>
        <p:nvSpPr>
          <p:cNvPr id="361477" name="Text Placeholder 12"/>
          <p:cNvSpPr>
            <a:spLocks noGrp="1"/>
          </p:cNvSpPr>
          <p:nvPr>
            <p:ph type="subTitle" idx="1"/>
          </p:nvPr>
        </p:nvSpPr>
        <p:spPr>
          <a:xfrm>
            <a:off x="457200" y="4165390"/>
            <a:ext cx="5953125" cy="800101"/>
          </a:xfrm>
        </p:spPr>
        <p:txBody>
          <a:bodyPr lIns="0" tIns="0" rIns="0" bIns="0" anchor="t" anchorCtr="0">
            <a:normAutofit/>
          </a:bodyPr>
          <a:lstStyle>
            <a:lvl1pPr marL="0" indent="0" algn="l">
              <a:buFont typeface="Wingdings" pitchFamily="2" charset="2"/>
              <a:buNone/>
              <a:defRPr sz="2000" b="0" i="0" smtClean="0">
                <a:solidFill>
                  <a:schemeClr val="bg2"/>
                </a:solidFill>
                <a:latin typeface="Museo Sans For Dell" pitchFamily="2" charset="0"/>
                <a:ea typeface="Museo Sans For Dell" pitchFamily="2" charset="0"/>
              </a:defRPr>
            </a:lvl1pPr>
          </a:lstStyle>
          <a:p>
            <a:r>
              <a:rPr lang="en-US" smtClean="0"/>
              <a:t>Click to edit Master subtitle style</a:t>
            </a:r>
            <a:endParaRPr lang="en-US" smtClean="0"/>
          </a:p>
        </p:txBody>
      </p:sp>
      <p:cxnSp>
        <p:nvCxnSpPr>
          <p:cNvPr id="8" name="Straight Connector 7"/>
          <p:cNvCxnSpPr/>
          <p:nvPr/>
        </p:nvCxnSpPr>
        <p:spPr>
          <a:xfrm>
            <a:off x="447675" y="1781175"/>
            <a:ext cx="8248650" cy="0"/>
          </a:xfrm>
          <a:prstGeom prst="line">
            <a:avLst/>
          </a:prstGeom>
          <a:ln>
            <a:solidFill>
              <a:schemeClr val="tx1">
                <a:lumMod val="60000"/>
                <a:lumOff val="40000"/>
              </a:schemeClr>
            </a:solidFill>
          </a:ln>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a:off x="447675" y="5076825"/>
            <a:ext cx="8248650" cy="0"/>
          </a:xfrm>
          <a:prstGeom prst="line">
            <a:avLst/>
          </a:prstGeom>
          <a:ln>
            <a:solidFill>
              <a:schemeClr val="tx1">
                <a:lumMod val="60000"/>
                <a:lumOff val="40000"/>
              </a:schemeClr>
            </a:solidFill>
          </a:ln>
        </p:spPr>
        <p:style>
          <a:lnRef idx="1">
            <a:schemeClr val="dk1"/>
          </a:lnRef>
          <a:fillRef idx="0">
            <a:schemeClr val="dk1"/>
          </a:fillRef>
          <a:effectRef idx="0">
            <a:schemeClr val="dk1"/>
          </a:effectRef>
          <a:fontRef idx="minor">
            <a:schemeClr val="tx1"/>
          </a:fontRef>
        </p:style>
      </p:cxnSp>
      <p:sp>
        <p:nvSpPr>
          <p:cNvPr id="10" name="Rectangle 9"/>
          <p:cNvSpPr/>
          <p:nvPr/>
        </p:nvSpPr>
        <p:spPr bwMode="gray">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sp>
        <p:nvSpPr>
          <p:cNvPr id="14" name="Rectangle 13"/>
          <p:cNvSpPr/>
          <p:nvPr/>
        </p:nvSpPr>
        <p:spPr bwMode="hidden">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sp>
        <p:nvSpPr>
          <p:cNvPr id="19" name="Rectangle 18"/>
          <p:cNvSpPr/>
          <p:nvPr/>
        </p:nvSpPr>
        <p:spPr bwMode="hidden">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pic>
        <p:nvPicPr>
          <p:cNvPr id="11" name="Picture 10" descr="dell_blue_lrg_logo.png"/>
          <p:cNvPicPr>
            <a:picLocks noChangeAspect="1"/>
          </p:cNvPicPr>
          <p:nvPr/>
        </p:nvPicPr>
        <p:blipFill>
          <a:blip r:embed="rId1"/>
          <a:stretch>
            <a:fillRect/>
          </a:stretch>
        </p:blipFill>
        <p:spPr>
          <a:xfrm>
            <a:off x="7265289" y="2651760"/>
            <a:ext cx="1487427" cy="1487427"/>
          </a:xfrm>
          <a:prstGeom prst="rect">
            <a:avLst/>
          </a:prstGeom>
        </p:spPr>
      </p:pic>
    </p:spTree>
    <p:extLst>
      <p:ext uri="{BB962C8B-B14F-4D97-AF65-F5344CB8AC3E}">
        <p14:creationId xmlns:p14="http://schemas.microsoft.com/office/powerpoint/2010/main" val="2518383432"/>
      </p:ext>
    </p:extLst>
  </p:cSld>
  <p:clrMapOvr>
    <a:masterClrMapping/>
  </p:clrMapOvr>
  <p:transition spd="med">
    <p:wipe dir="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_and_Content">
    <p:spTree>
      <p:nvGrpSpPr>
        <p:cNvPr id="1" name=""/>
        <p:cNvGrpSpPr/>
        <p:nvPr/>
      </p:nvGrpSpPr>
      <p:grpSpPr>
        <a:xfrm>
          <a:off x="0" y="0"/>
          <a:ext cx="0" cy="0"/>
        </a:xfrm>
      </p:grpSpPr>
      <p:sp>
        <p:nvSpPr>
          <p:cNvPr id="2" name="Title 1"/>
          <p:cNvSpPr>
            <a:spLocks noGrp="1"/>
          </p:cNvSpPr>
          <p:nvPr>
            <p:ph type="title" hasCustomPrompt="1"/>
          </p:nvPr>
        </p:nvSpPr>
        <p:spPr>
          <a:xfrm>
            <a:off x="457200" y="261562"/>
            <a:ext cx="6299200" cy="853560"/>
          </a:xfrm>
        </p:spPr>
        <p:txBody>
          <a:bodyPr wrap="square" anchor="t"/>
          <a:lstStyle>
            <a:lvl1pPr>
              <a:lnSpc>
                <a:spcPct val="90000"/>
              </a:lnSpc>
              <a:defRPr sz="2800" b="0">
                <a:solidFill>
                  <a:schemeClr val="accent1"/>
                </a:solidFill>
                <a:latin typeface="微软雅黑" pitchFamily="34" charset="-122"/>
                <a:ea typeface="微软雅黑" pitchFamily="34" charset="-122"/>
              </a:defRPr>
            </a:lvl1pPr>
          </a:lstStyle>
          <a:p>
            <a:r>
              <a:rPr lang="en-US" smtClean="0"/>
              <a:t>Click to edit Master title style</a:t>
            </a:r>
            <a:br>
              <a:rPr lang="en-US" smtClean="0"/>
            </a:br>
            <a:endParaRPr lang="en-US"/>
          </a:p>
        </p:txBody>
      </p:sp>
      <p:sp>
        <p:nvSpPr>
          <p:cNvPr id="3" name="Content Placeholder 2"/>
          <p:cNvSpPr>
            <a:spLocks noGrp="1"/>
          </p:cNvSpPr>
          <p:nvPr>
            <p:ph sz="half" idx="1"/>
          </p:nvPr>
        </p:nvSpPr>
        <p:spPr>
          <a:xfrm>
            <a:off x="457200" y="1280160"/>
            <a:ext cx="8229600" cy="4754880"/>
          </a:xfrm>
        </p:spPr>
        <p:txBody>
          <a:bodyPr lIns="0" tIns="0" rIns="0" bIns="0"/>
          <a:lstStyle>
            <a:lvl1pPr>
              <a:spcBef>
                <a:spcPts val="100"/>
              </a:spcBef>
              <a:spcAft>
                <a:spcPts val="100"/>
              </a:spcAft>
              <a:defRPr sz="2000">
                <a:solidFill>
                  <a:schemeClr val="bg2"/>
                </a:solidFill>
                <a:latin typeface="Museo Sans For Dell" pitchFamily="2" charset="0"/>
              </a:defRPr>
            </a:lvl1pPr>
            <a:lvl2pPr>
              <a:spcBef>
                <a:spcPts val="100"/>
              </a:spcBef>
              <a:spcAft>
                <a:spcPts val="100"/>
              </a:spcAft>
              <a:buFont typeface="Museo Sans For Dell" pitchFamily="2" charset="0"/>
              <a:buChar char="–"/>
              <a:defRPr sz="1800">
                <a:solidFill>
                  <a:schemeClr val="bg2"/>
                </a:solidFill>
                <a:latin typeface="Museo Sans For Dell" pitchFamily="2" charset="0"/>
              </a:defRPr>
            </a:lvl2pPr>
            <a:lvl3pPr>
              <a:spcBef>
                <a:spcPts val="100"/>
              </a:spcBef>
              <a:spcAft>
                <a:spcPts val="100"/>
              </a:spcAft>
              <a:defRPr sz="1600">
                <a:solidFill>
                  <a:schemeClr val="bg2"/>
                </a:solidFill>
                <a:latin typeface="Museo Sans For Dell" pitchFamily="2" charset="0"/>
              </a:defRPr>
            </a:lvl3pPr>
            <a:lvl4pPr>
              <a:spcBef>
                <a:spcPts val="100"/>
              </a:spcBef>
              <a:spcAft>
                <a:spcPts val="100"/>
              </a:spcAft>
              <a:defRPr sz="1400" baseline="0">
                <a:solidFill>
                  <a:schemeClr val="bg2"/>
                </a:solidFill>
                <a:latin typeface="Museo Sans For Dell" pitchFamily="2" charset="0"/>
              </a:defRPr>
            </a:lvl4pPr>
            <a:lvl5pPr>
              <a:spcBef>
                <a:spcPts val="100"/>
              </a:spcBef>
              <a:spcAft>
                <a:spcPts val="100"/>
              </a:spcAft>
              <a:buClr>
                <a:schemeClr val="accent1"/>
              </a:buClr>
              <a:defRPr sz="120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cxnSp>
        <p:nvCxnSpPr>
          <p:cNvPr id="20" name="Straight Connector 19"/>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4" name="Picture 13"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18"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7E3F9ED0-3052-42F8-9F0F-61DC7346D60F}" type="datetime1">
              <a:rPr lang="en-US" smtClean="0">
                <a:solidFill>
                  <a:srgbClr val="000000">
                    <a:lumMod val="60000"/>
                    <a:lumOff val="40000"/>
                  </a:srgbClr>
                </a:solidFill>
              </a:rPr>
              <a:t>9/11/2013</a:t>
            </a:fld>
            <a:endParaRPr>
              <a:solidFill>
                <a:srgbClr val="000000">
                  <a:lumMod val="60000"/>
                  <a:lumOff val="40000"/>
                </a:srgbClr>
              </a:solidFill>
            </a:endParaRPr>
          </a:p>
        </p:txBody>
      </p:sp>
      <p:pic>
        <p:nvPicPr>
          <p:cNvPr id="9"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6845300" y="81657"/>
            <a:ext cx="2210493" cy="327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7715473"/>
      </p:ext>
    </p:extLst>
  </p:cSld>
  <p:clrMapOvr>
    <a:masterClrMapping/>
  </p:clrMapOvr>
  <p:transition spd="med">
    <p:wipe dir="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_Column">
    <p:spTree>
      <p:nvGrpSpPr>
        <p:cNvPr id="1" name=""/>
        <p:cNvGrpSpPr/>
        <p:nvPr/>
      </p:nvGrpSpPr>
      <p:grpSpPr>
        <a:xfrm>
          <a:off x="0" y="0"/>
          <a:ext cx="0" cy="0"/>
        </a:xfrm>
      </p:grpSpPr>
      <p:sp>
        <p:nvSpPr>
          <p:cNvPr id="12" name="Content Placeholder 2"/>
          <p:cNvSpPr>
            <a:spLocks noGrp="1"/>
          </p:cNvSpPr>
          <p:nvPr>
            <p:ph sz="half" idx="10"/>
          </p:nvPr>
        </p:nvSpPr>
        <p:spPr>
          <a:xfrm>
            <a:off x="4653246" y="1241424"/>
            <a:ext cx="4023360" cy="4890435"/>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sp>
        <p:nvSpPr>
          <p:cNvPr id="10" name="Content Placeholder 2"/>
          <p:cNvSpPr>
            <a:spLocks noGrp="1"/>
          </p:cNvSpPr>
          <p:nvPr>
            <p:ph sz="half" idx="11"/>
          </p:nvPr>
        </p:nvSpPr>
        <p:spPr>
          <a:xfrm>
            <a:off x="439738" y="1241425"/>
            <a:ext cx="4023360" cy="4890434"/>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cxnSp>
        <p:nvCxnSpPr>
          <p:cNvPr id="14" name="Straight Connector 13"/>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25" name="Picture 24"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13"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9"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5" name="Title 1"/>
          <p:cNvSpPr>
            <a:spLocks noGrp="1"/>
          </p:cNvSpPr>
          <p:nvPr>
            <p:ph type="title" hasCustomPrompt="1"/>
          </p:nvPr>
        </p:nvSpPr>
        <p:spPr>
          <a:xfrm>
            <a:off x="425904" y="261562"/>
            <a:ext cx="8239126" cy="853560"/>
          </a:xfrm>
        </p:spPr>
        <p:txBody>
          <a:bodyPr wrap="square" anchor="t"/>
          <a:lstStyle>
            <a:lvl1pPr>
              <a:lnSpc>
                <a:spcPct val="90000"/>
              </a:lnSpc>
              <a:defRPr sz="3200" b="0">
                <a:solidFill>
                  <a:schemeClr val="accent1"/>
                </a:solidFill>
                <a:latin typeface="Museo For Dell" pitchFamily="2" charset="0"/>
              </a:defRPr>
            </a:lvl1pPr>
          </a:lstStyle>
          <a:p>
            <a:r>
              <a:rPr lang="en-US" smtClean="0"/>
              <a:t>Click to edit Master title style</a:t>
            </a:r>
            <a:br>
              <a:rPr lang="en-US" smtClean="0"/>
            </a:br>
            <a:endParaRPr lang="en-US"/>
          </a:p>
        </p:txBody>
      </p:sp>
      <p:sp>
        <p:nvSpPr>
          <p:cNvPr id="16"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BC1878EA-D23A-41D5-8237-AE51739BFB00}"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2370881890"/>
      </p:ext>
    </p:extLst>
  </p:cSld>
  <p:clrMapOvr>
    <a:masterClrMapping/>
  </p:clrMapOvr>
  <p:transition spd="med">
    <p:wipe dir="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Image and text">
    <p:spTree>
      <p:nvGrpSpPr>
        <p:cNvPr id="1" name=""/>
        <p:cNvGrpSpPr/>
        <p:nvPr/>
      </p:nvGrpSpPr>
      <p:grpSpPr>
        <a:xfrm>
          <a:off x="0" y="0"/>
          <a:ext cx="0" cy="0"/>
        </a:xfrm>
      </p:grpSpPr>
      <p:sp>
        <p:nvSpPr>
          <p:cNvPr id="12" name="Content Placeholder 2"/>
          <p:cNvSpPr>
            <a:spLocks noGrp="1"/>
          </p:cNvSpPr>
          <p:nvPr>
            <p:ph sz="half" idx="10"/>
          </p:nvPr>
        </p:nvSpPr>
        <p:spPr>
          <a:xfrm>
            <a:off x="4653246" y="1237786"/>
            <a:ext cx="4023360" cy="2888166"/>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sp>
        <p:nvSpPr>
          <p:cNvPr id="10" name="Content Placeholder 2"/>
          <p:cNvSpPr>
            <a:spLocks noGrp="1"/>
          </p:cNvSpPr>
          <p:nvPr>
            <p:ph sz="half" idx="11"/>
          </p:nvPr>
        </p:nvSpPr>
        <p:spPr>
          <a:xfrm>
            <a:off x="439738" y="1237786"/>
            <a:ext cx="4023360" cy="2888166"/>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cxnSp>
        <p:nvCxnSpPr>
          <p:cNvPr id="14" name="Straight Connector 13"/>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25" name="Picture 24"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13"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9"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4" name="Content Placeholder 3"/>
          <p:cNvSpPr>
            <a:spLocks noGrp="1"/>
          </p:cNvSpPr>
          <p:nvPr>
            <p:ph sz="quarter" idx="12"/>
          </p:nvPr>
        </p:nvSpPr>
        <p:spPr>
          <a:xfrm>
            <a:off x="434975" y="4270916"/>
            <a:ext cx="8262938" cy="18949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5" name="Title 1"/>
          <p:cNvSpPr>
            <a:spLocks noGrp="1"/>
          </p:cNvSpPr>
          <p:nvPr>
            <p:ph type="title" hasCustomPrompt="1"/>
          </p:nvPr>
        </p:nvSpPr>
        <p:spPr>
          <a:xfrm>
            <a:off x="425904" y="261562"/>
            <a:ext cx="8239126" cy="853560"/>
          </a:xfrm>
        </p:spPr>
        <p:txBody>
          <a:bodyPr wrap="square" anchor="t"/>
          <a:lstStyle>
            <a:lvl1pPr>
              <a:lnSpc>
                <a:spcPct val="90000"/>
              </a:lnSpc>
              <a:defRPr sz="3200" b="0">
                <a:solidFill>
                  <a:schemeClr val="accent1"/>
                </a:solidFill>
                <a:latin typeface="Museo For Dell" pitchFamily="2" charset="0"/>
              </a:defRPr>
            </a:lvl1pPr>
          </a:lstStyle>
          <a:p>
            <a:r>
              <a:rPr lang="en-US" smtClean="0"/>
              <a:t>Click to edit Master title style</a:t>
            </a:r>
            <a:br>
              <a:rPr lang="en-US" smtClean="0"/>
            </a:br>
            <a:endParaRPr lang="en-US"/>
          </a:p>
        </p:txBody>
      </p:sp>
      <p:sp>
        <p:nvSpPr>
          <p:cNvPr id="16"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113DA715-12CB-404E-915E-7CBC0A5E5122}"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3923621875"/>
      </p:ext>
    </p:extLst>
  </p:cSld>
  <p:clrMapOvr>
    <a:masterClrMapping/>
  </p:clrMapOvr>
  <p:transition spd="med">
    <p:wipe dir="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_Only">
    <p:spTree>
      <p:nvGrpSpPr>
        <p:cNvPr id="1" name=""/>
        <p:cNvGrpSpPr/>
        <p:nvPr/>
      </p:nvGrpSpPr>
      <p:grpSpPr>
        <a:xfrm>
          <a:off x="0" y="0"/>
          <a:ext cx="0" cy="0"/>
        </a:xfrm>
      </p:grpSpPr>
      <p:cxnSp>
        <p:nvCxnSpPr>
          <p:cNvPr id="18" name="Straight Connector 17"/>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6" name="Picture 15"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9" name="Slide Number Placeholder 5"/>
          <p:cNvSpPr>
            <a:spLocks noGrp="1"/>
          </p:cNvSpPr>
          <p:nvPr>
            <p:ph type="sldNum" sz="quarter" idx="4"/>
          </p:nvPr>
        </p:nvSpPr>
        <p:spPr>
          <a:xfrm>
            <a:off x="439738" y="6431528"/>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0" name="Title 1"/>
          <p:cNvSpPr>
            <a:spLocks noGrp="1"/>
          </p:cNvSpPr>
          <p:nvPr>
            <p:ph type="title" hasCustomPrompt="1"/>
          </p:nvPr>
        </p:nvSpPr>
        <p:spPr>
          <a:xfrm>
            <a:off x="425904" y="261562"/>
            <a:ext cx="8239126" cy="853560"/>
          </a:xfrm>
        </p:spPr>
        <p:txBody>
          <a:bodyPr wrap="square" anchor="t"/>
          <a:lstStyle>
            <a:lvl1pPr>
              <a:lnSpc>
                <a:spcPct val="90000"/>
              </a:lnSpc>
              <a:defRPr sz="3200" b="0">
                <a:solidFill>
                  <a:schemeClr val="accent1"/>
                </a:solidFill>
                <a:latin typeface="Museo For Dell" pitchFamily="2" charset="0"/>
              </a:defRPr>
            </a:lvl1pPr>
          </a:lstStyle>
          <a:p>
            <a:r>
              <a:rPr lang="en-US" smtClean="0"/>
              <a:t>Click to edit Master title style</a:t>
            </a:r>
            <a:br>
              <a:rPr lang="en-US" smtClean="0"/>
            </a:br>
            <a:endParaRPr lang="en-US"/>
          </a:p>
        </p:txBody>
      </p:sp>
      <p:sp>
        <p:nvSpPr>
          <p:cNvPr id="11"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3B1ED221-1F58-4ECB-BDC4-4EA11C964147}"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3635785926"/>
      </p:ext>
    </p:extLst>
  </p:cSld>
  <p:clrMapOvr>
    <a:masterClrMapping/>
  </p:clrMapOvr>
  <p:transition spd="med">
    <p:wipe dir="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Blank">
    <p:spTree>
      <p:nvGrpSpPr>
        <p:cNvPr id="1" name=""/>
        <p:cNvGrpSpPr/>
        <p:nvPr/>
      </p:nvGrpSpPr>
      <p:grpSpPr>
        <a:xfrm>
          <a:off x="0" y="0"/>
          <a:ext cx="0" cy="0"/>
        </a:xfrm>
      </p:grpSpPr>
      <p:cxnSp>
        <p:nvCxnSpPr>
          <p:cNvPr id="18" name="Straight Connector 17"/>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6" name="Picture 15"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C85CD3B4-37C6-43E7-A70A-1EFABB0B6056}"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4171497017"/>
      </p:ext>
    </p:extLst>
  </p:cSld>
  <p:clrMapOvr>
    <a:masterClrMapping/>
  </p:clrMapOvr>
  <p:transition spd="med">
    <p:wipe dir="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Blue">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1"/>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9"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7"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50C78FE0-7F22-488C-98BE-4F1030882825}"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3772283782"/>
      </p:ext>
    </p:extLst>
  </p:cSld>
  <p:clrMapOvr>
    <a:masterClrMapping/>
  </p:clrMapOvr>
  <p:transition spd="med">
    <p:wipe dir="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Berry">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4"/>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6F80B23D-A682-489C-A0E3-10A31C18E425}"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414307497"/>
      </p:ext>
    </p:extLst>
  </p:cSld>
  <p:clrMapOvr>
    <a:masterClrMapping/>
  </p:clrMapOvr>
  <p:transition spd="med">
    <p:wipe dir="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Yellow">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3"/>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18B15F7F-3F84-4F4C-B80C-8B3D38E8A940}"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2625490200"/>
      </p:ext>
    </p:extLst>
  </p:cSld>
  <p:clrMapOvr>
    <a:masterClrMapping/>
  </p:clrMapOvr>
  <p:transition spd="med">
    <p:wipe dir="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Green">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2"/>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E253981D-58A4-47E2-BF61-55DA9F73E5F9}"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2686343869"/>
      </p:ext>
    </p:extLst>
  </p:cSld>
  <p:clrMapOvr>
    <a:masterClrMapping/>
  </p:clrMapOvr>
  <p:transition spd="med">
    <p:wipe dir="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Purple">
    <p:spTree>
      <p:nvGrpSpPr>
        <p:cNvPr id="1" name=""/>
        <p:cNvGrpSpPr/>
        <p:nvPr/>
      </p:nvGrpSpPr>
      <p:grpSpPr>
        <a:xfrm>
          <a:off x="0" y="0"/>
          <a:ext cx="0" cy="0"/>
        </a:xfrm>
      </p:grpSpPr>
      <p:sp>
        <p:nvSpPr>
          <p:cNvPr id="15" name="Title 1"/>
          <p:cNvSpPr>
            <a:spLocks noGrp="1"/>
          </p:cNvSpPr>
          <p:nvPr>
            <p:ph type="ctrTitle"/>
          </p:nvPr>
        </p:nvSpPr>
        <p:spPr>
          <a:xfrm>
            <a:off x="457200" y="457200"/>
            <a:ext cx="3657600" cy="3657600"/>
          </a:xfrm>
          <a:prstGeom prst="roundRect">
            <a:avLst>
              <a:gd name="adj" fmla="val 2752"/>
            </a:avLst>
          </a:prstGeom>
          <a:solidFill>
            <a:schemeClr val="accent6"/>
          </a:solidFill>
          <a:ln>
            <a:noFill/>
          </a:ln>
        </p:spPr>
        <p:style>
          <a:lnRef idx="2">
            <a:schemeClr val="accent1"/>
          </a:lnRef>
          <a:fillRef idx="1">
            <a:schemeClr val="lt1"/>
          </a:fillRef>
          <a:effectRef idx="0">
            <a:schemeClr val="accent1"/>
          </a:effectRef>
          <a:fontRef idx="none"/>
        </p:style>
        <p:txBody>
          <a:bodyPr lIns="228600" tIns="228600" rIns="228600" bIns="228600" anchor="t">
            <a:normAutofit/>
          </a:bodyPr>
          <a:lstStyle>
            <a:lvl1pPr>
              <a:defRPr sz="3200" b="0">
                <a:solidFill>
                  <a:schemeClr val="tx2"/>
                </a:solidFill>
                <a:latin typeface="Museo For Dell" pitchFamily="2" charset="0"/>
              </a:defRPr>
            </a:lvl1pPr>
          </a:lstStyle>
          <a:p>
            <a:r>
              <a:rPr lang="en-US" smtClean="0"/>
              <a:t>Click to edit Master title style</a:t>
            </a:r>
            <a:endParaRPr lang="en-US"/>
          </a:p>
        </p:txBody>
      </p:sp>
      <p:pic>
        <p:nvPicPr>
          <p:cNvPr id="14" name="Picture 13"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6"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9E36613A-D288-464F-846F-600FE4A4AA28}"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3801713002"/>
      </p:ext>
    </p:extLst>
  </p:cSld>
  <p:clrMapOvr>
    <a:masterClrMapping/>
  </p:clrMapOvr>
  <p:transition spd="med">
    <p:wipe dir="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Title_and_Content_Blue_Background">
    <p:bg>
      <p:bgPr>
        <a:solidFill>
          <a:schemeClr val="bg1"/>
        </a:solidFill>
        <a:effectLst/>
      </p:bgPr>
    </p:bg>
    <p:spTree>
      <p:nvGrpSpPr>
        <p:cNvPr id="1" name=""/>
        <p:cNvGrpSpPr/>
        <p:nvPr/>
      </p:nvGrpSpPr>
      <p:grpSpPr>
        <a:xfrm>
          <a:off x="0" y="0"/>
          <a:ext cx="0" cy="0"/>
        </a:xfrm>
      </p:grpSpPr>
      <p:sp>
        <p:nvSpPr>
          <p:cNvPr id="2" name="Title 1"/>
          <p:cNvSpPr>
            <a:spLocks noGrp="1"/>
          </p:cNvSpPr>
          <p:nvPr>
            <p:ph type="title"/>
          </p:nvPr>
        </p:nvSpPr>
        <p:spPr>
          <a:xfrm>
            <a:off x="447675" y="38100"/>
            <a:ext cx="8239126" cy="960120"/>
          </a:xfrm>
        </p:spPr>
        <p:txBody>
          <a:bodyPr wrap="square" anchor="b"/>
          <a:lstStyle>
            <a:lvl1pPr>
              <a:lnSpc>
                <a:spcPct val="90000"/>
              </a:lnSpc>
              <a:defRPr sz="3000" b="0">
                <a:solidFill>
                  <a:schemeClr val="tx2"/>
                </a:solidFill>
                <a:latin typeface="Museo For Dell" pitchFamily="2" charset="0"/>
              </a:defRPr>
            </a:lvl1pPr>
          </a:lstStyle>
          <a:p>
            <a:r>
              <a:rPr lang="en-US" smtClean="0"/>
              <a:t>Click to edit Master title style</a:t>
            </a:r>
            <a:endParaRPr lang="en-US"/>
          </a:p>
        </p:txBody>
      </p:sp>
      <p:sp>
        <p:nvSpPr>
          <p:cNvPr id="3" name="Content Placeholder 2"/>
          <p:cNvSpPr>
            <a:spLocks noGrp="1"/>
          </p:cNvSpPr>
          <p:nvPr>
            <p:ph sz="half" idx="1"/>
          </p:nvPr>
        </p:nvSpPr>
        <p:spPr>
          <a:xfrm>
            <a:off x="447675" y="1310640"/>
            <a:ext cx="8229600" cy="1712264"/>
          </a:xfrm>
        </p:spPr>
        <p:txBody>
          <a:bodyPr lIns="0" tIns="0" rIns="0" bIns="0"/>
          <a:lstStyle>
            <a:lvl1pPr>
              <a:spcBef>
                <a:spcPts val="1600"/>
              </a:spcBef>
              <a:buClr>
                <a:schemeClr val="tx2"/>
              </a:buClr>
              <a:defRPr sz="2200">
                <a:solidFill>
                  <a:schemeClr val="tx2"/>
                </a:solidFill>
                <a:latin typeface="Museo Sans For Dell" pitchFamily="2" charset="0"/>
              </a:defRPr>
            </a:lvl1pPr>
            <a:lvl2pPr>
              <a:spcBef>
                <a:spcPts val="800"/>
              </a:spcBef>
              <a:buClr>
                <a:schemeClr val="tx2"/>
              </a:buClr>
              <a:buFont typeface="Museo For Dell 300" pitchFamily="50" charset="0"/>
              <a:buChar char="–"/>
              <a:defRPr sz="1800">
                <a:solidFill>
                  <a:schemeClr val="tx2"/>
                </a:solidFill>
                <a:latin typeface="Museo Sans For Dell" pitchFamily="2" charset="0"/>
              </a:defRPr>
            </a:lvl2pPr>
            <a:lvl3pPr>
              <a:spcBef>
                <a:spcPts val="800"/>
              </a:spcBef>
              <a:buClr>
                <a:schemeClr val="tx2"/>
              </a:buClr>
              <a:defRPr sz="1800">
                <a:solidFill>
                  <a:schemeClr val="tx2"/>
                </a:solidFill>
                <a:latin typeface="Museo Sans For Dell" pitchFamily="2" charset="0"/>
              </a:defRPr>
            </a:lvl3pPr>
            <a:lvl4pPr>
              <a:spcBef>
                <a:spcPts val="800"/>
              </a:spcBef>
              <a:buClr>
                <a:schemeClr val="tx2"/>
              </a:buClr>
              <a:defRPr sz="1800">
                <a:solidFill>
                  <a:schemeClr val="tx2"/>
                </a:solidFill>
                <a:latin typeface="Museo Sans For Dell" pitchFamily="2" charset="0"/>
              </a:defRPr>
            </a:lvl4pPr>
            <a:lvl5pPr>
              <a:spcBef>
                <a:spcPts val="800"/>
              </a:spcBef>
              <a:buClr>
                <a:schemeClr val="tx2"/>
              </a:buClr>
              <a:defRPr sz="1800">
                <a:solidFill>
                  <a:schemeClr val="tx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cxnSp>
        <p:nvCxnSpPr>
          <p:cNvPr id="20" name="Straight Connector 19"/>
          <p:cNvCxnSpPr>
            <a:cxnSpLocks noChangeShapeType="1"/>
          </p:cNvCxnSpPr>
          <p:nvPr userDrawn="1"/>
        </p:nvCxnSpPr>
        <p:spPr bwMode="auto">
          <a:xfrm>
            <a:off x="457200" y="6172200"/>
            <a:ext cx="8229600" cy="0"/>
          </a:xfrm>
          <a:prstGeom prst="line">
            <a:avLst/>
          </a:prstGeom>
          <a:noFill/>
          <a:ln w="9525">
            <a:solidFill>
              <a:schemeClr val="tx2"/>
            </a:solidFill>
            <a:round/>
          </a:ln>
        </p:spPr>
      </p:cxnSp>
      <p:sp>
        <p:nvSpPr>
          <p:cNvPr id="22" name="TextBox 3"/>
          <p:cNvSpPr txBox="1"/>
          <p:nvPr userDrawn="1"/>
        </p:nvSpPr>
        <p:spPr bwMode="black">
          <a:xfrm>
            <a:off x="5350331" y="6425457"/>
            <a:ext cx="2743200" cy="153888"/>
          </a:xfrm>
          <a:prstGeom prst="rect">
            <a:avLst/>
          </a:prstGeom>
          <a:noFill/>
        </p:spPr>
        <p:txBody>
          <a:bodyPr lIns="0" tIns="0" rIns="0" bIns="0">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fontAlgn="base">
              <a:spcBef>
                <a:spcPct val="0"/>
              </a:spcBef>
              <a:spcAft>
                <a:spcPct val="0"/>
              </a:spcAft>
            </a:pPr>
            <a:r>
              <a:rPr lang="en-US" sz="1000">
                <a:solidFill>
                  <a:srgbClr val="FFFFFF"/>
                </a:solidFill>
              </a:rPr>
              <a:t>Global Marketing</a:t>
            </a:r>
          </a:p>
        </p:txBody>
      </p:sp>
      <p:pic>
        <p:nvPicPr>
          <p:cNvPr id="10" name="Picture 9" descr="dell_white_logo.png"/>
          <p:cNvPicPr>
            <a:picLocks noChangeAspect="1"/>
          </p:cNvPicPr>
          <p:nvPr userDrawn="1"/>
        </p:nvPicPr>
        <p:blipFill>
          <a:blip r:embed="rId1"/>
          <a:stretch>
            <a:fillRect/>
          </a:stretch>
        </p:blipFill>
        <p:spPr>
          <a:xfrm>
            <a:off x="8193024" y="6226683"/>
            <a:ext cx="573025" cy="573025"/>
          </a:xfrm>
          <a:prstGeom prst="rect">
            <a:avLst/>
          </a:prstGeom>
        </p:spPr>
      </p:pic>
      <p:sp>
        <p:nvSpPr>
          <p:cNvPr id="11"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tx2"/>
                </a:solidFill>
                <a:latin typeface="Museo Sans For Dell" pitchFamily="2" charset="0"/>
              </a:defRPr>
            </a:lvl1pPr>
          </a:lstStyle>
          <a:p>
            <a:r>
              <a:rPr lang="en-US" smtClean="0">
                <a:solidFill>
                  <a:srgbClr val="FFFFFF"/>
                </a:solidFill>
              </a:rPr>
              <a:t>Confidential</a:t>
            </a:r>
            <a:endParaRPr lang="en-US">
              <a:solidFill>
                <a:srgbClr val="FFFFFF"/>
              </a:solidFill>
            </a:endParaRPr>
          </a:p>
        </p:txBody>
      </p:sp>
      <p:sp>
        <p:nvSpPr>
          <p:cNvPr id="12" name="Slide Number Placeholder 5"/>
          <p:cNvSpPr>
            <a:spLocks noGrp="1"/>
          </p:cNvSpPr>
          <p:nvPr>
            <p:ph type="sldNum" sz="quarter" idx="4"/>
          </p:nvPr>
        </p:nvSpPr>
        <p:spPr>
          <a:xfrm>
            <a:off x="444501" y="6440492"/>
            <a:ext cx="260349" cy="152399"/>
          </a:xfrm>
          <a:prstGeom prst="rect">
            <a:avLst/>
          </a:prstGeom>
        </p:spPr>
        <p:txBody>
          <a:bodyPr vert="horz" lIns="0" tIns="0" rIns="91440" bIns="0" rtlCol="0" anchor="ctr"/>
          <a:lstStyle>
            <a:lvl1pPr algn="l">
              <a:defRPr sz="900">
                <a:solidFill>
                  <a:schemeClr val="tx2"/>
                </a:solidFill>
                <a:latin typeface="Museo Sans For Dell" pitchFamily="2" charset="0"/>
              </a:defRPr>
            </a:lvl1pPr>
          </a:lstStyle>
          <a:p>
            <a:fld id="{DBD5246C-868F-410A-AE52-FE248EDADC46}" type="slidenum">
              <a:rPr lang="en-US" smtClean="0">
                <a:solidFill>
                  <a:srgbClr val="FFFFFF"/>
                </a:solidFill>
              </a:rPr>
              <a:t>‹#›</a:t>
            </a:fld>
            <a:endParaRPr lang="en-US">
              <a:solidFill>
                <a:srgbClr val="FFFFFF"/>
              </a:solidFill>
            </a:endParaRPr>
          </a:p>
        </p:txBody>
      </p:sp>
    </p:spTree>
    <p:extLst>
      <p:ext uri="{BB962C8B-B14F-4D97-AF65-F5344CB8AC3E}">
        <p14:creationId xmlns:p14="http://schemas.microsoft.com/office/powerpoint/2010/main" val="1554512828"/>
      </p:ext>
    </p:extLst>
  </p:cSld>
  <p:clrMapOvr>
    <a:masterClrMapping/>
  </p:clrMapOvr>
  <p:transition spd="med">
    <p:wipe dir="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Title Slide">
    <p:spTree>
      <p:nvGrpSpPr>
        <p:cNvPr id="1" name=""/>
        <p:cNvGrpSpPr/>
        <p:nvPr/>
      </p:nvGrpSpPr>
      <p:grpSpPr>
        <a:xfrm>
          <a:off x="0" y="0"/>
          <a:ext cx="0" cy="0"/>
        </a:xfrm>
      </p:grpSpPr>
      <p:sp>
        <p:nvSpPr>
          <p:cNvPr id="361476" name="Title Placeholder 21"/>
          <p:cNvSpPr>
            <a:spLocks noGrp="1"/>
          </p:cNvSpPr>
          <p:nvPr>
            <p:ph type="ctrTitle"/>
          </p:nvPr>
        </p:nvSpPr>
        <p:spPr>
          <a:xfrm>
            <a:off x="457200" y="2679490"/>
            <a:ext cx="5962650" cy="1006685"/>
          </a:xfrm>
        </p:spPr>
        <p:txBody>
          <a:bodyPr anchor="b" anchorCtr="0"/>
          <a:lstStyle>
            <a:lvl1pPr algn="l">
              <a:lnSpc>
                <a:spcPts val="4000"/>
              </a:lnSpc>
              <a:defRPr sz="3600" b="0" i="0" smtClean="0">
                <a:solidFill>
                  <a:schemeClr val="accent1"/>
                </a:solidFill>
                <a:latin typeface="Museo For Dell" pitchFamily="2" charset="0"/>
                <a:ea typeface="Museo For Dell" pitchFamily="2" charset="0"/>
              </a:defRPr>
            </a:lvl1pPr>
          </a:lstStyle>
          <a:p>
            <a:r>
              <a:rPr lang="en-US" smtClean="0"/>
              <a:t>Click to edit Master title style</a:t>
            </a:r>
            <a:endParaRPr lang="en-US" smtClean="0"/>
          </a:p>
        </p:txBody>
      </p:sp>
      <p:sp>
        <p:nvSpPr>
          <p:cNvPr id="361477" name="Text Placeholder 12"/>
          <p:cNvSpPr>
            <a:spLocks noGrp="1"/>
          </p:cNvSpPr>
          <p:nvPr>
            <p:ph type="subTitle" idx="1"/>
          </p:nvPr>
        </p:nvSpPr>
        <p:spPr>
          <a:xfrm>
            <a:off x="457200" y="4165390"/>
            <a:ext cx="5953125" cy="800101"/>
          </a:xfrm>
        </p:spPr>
        <p:txBody>
          <a:bodyPr lIns="0" tIns="0" rIns="0" bIns="0" anchor="t" anchorCtr="0">
            <a:normAutofit/>
          </a:bodyPr>
          <a:lstStyle>
            <a:lvl1pPr marL="0" indent="0" algn="l">
              <a:buFont typeface="Wingdings" pitchFamily="2" charset="2"/>
              <a:buNone/>
              <a:defRPr sz="2000" b="0" i="0" smtClean="0">
                <a:solidFill>
                  <a:schemeClr val="bg2"/>
                </a:solidFill>
                <a:latin typeface="Museo Sans For Dell" pitchFamily="2" charset="0"/>
                <a:ea typeface="Museo Sans For Dell" pitchFamily="2" charset="0"/>
              </a:defRPr>
            </a:lvl1pPr>
          </a:lstStyle>
          <a:p>
            <a:r>
              <a:rPr lang="en-US" smtClean="0"/>
              <a:t>Click to edit Master subtitle style</a:t>
            </a:r>
            <a:endParaRPr lang="en-US" smtClean="0"/>
          </a:p>
        </p:txBody>
      </p:sp>
      <p:cxnSp>
        <p:nvCxnSpPr>
          <p:cNvPr id="8" name="Straight Connector 7"/>
          <p:cNvCxnSpPr/>
          <p:nvPr/>
        </p:nvCxnSpPr>
        <p:spPr>
          <a:xfrm>
            <a:off x="447675" y="1781175"/>
            <a:ext cx="8248650" cy="0"/>
          </a:xfrm>
          <a:prstGeom prst="line">
            <a:avLst/>
          </a:prstGeom>
          <a:ln>
            <a:solidFill>
              <a:schemeClr val="tx1">
                <a:lumMod val="60000"/>
                <a:lumOff val="40000"/>
              </a:schemeClr>
            </a:solidFill>
          </a:ln>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a:off x="447675" y="5076825"/>
            <a:ext cx="8248650" cy="0"/>
          </a:xfrm>
          <a:prstGeom prst="line">
            <a:avLst/>
          </a:prstGeom>
          <a:ln>
            <a:solidFill>
              <a:schemeClr val="tx1">
                <a:lumMod val="60000"/>
                <a:lumOff val="40000"/>
              </a:schemeClr>
            </a:solidFill>
          </a:ln>
        </p:spPr>
        <p:style>
          <a:lnRef idx="1">
            <a:schemeClr val="dk1"/>
          </a:lnRef>
          <a:fillRef idx="0">
            <a:schemeClr val="dk1"/>
          </a:fillRef>
          <a:effectRef idx="0">
            <a:schemeClr val="dk1"/>
          </a:effectRef>
          <a:fontRef idx="minor">
            <a:schemeClr val="tx1"/>
          </a:fontRef>
        </p:style>
      </p:cxnSp>
      <p:sp>
        <p:nvSpPr>
          <p:cNvPr id="10" name="Rectangle 9"/>
          <p:cNvSpPr/>
          <p:nvPr/>
        </p:nvSpPr>
        <p:spPr bwMode="gray">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sp>
        <p:nvSpPr>
          <p:cNvPr id="14" name="Rectangle 13"/>
          <p:cNvSpPr/>
          <p:nvPr/>
        </p:nvSpPr>
        <p:spPr bwMode="hidden">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sp>
        <p:nvSpPr>
          <p:cNvPr id="19" name="Rectangle 18"/>
          <p:cNvSpPr/>
          <p:nvPr/>
        </p:nvSpPr>
        <p:spPr bwMode="hidden">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pic>
        <p:nvPicPr>
          <p:cNvPr id="11" name="Picture 10" descr="dell_blue_lrg_logo.png"/>
          <p:cNvPicPr>
            <a:picLocks noChangeAspect="1"/>
          </p:cNvPicPr>
          <p:nvPr/>
        </p:nvPicPr>
        <p:blipFill>
          <a:blip r:embed="rId1"/>
          <a:stretch>
            <a:fillRect/>
          </a:stretch>
        </p:blipFill>
        <p:spPr>
          <a:xfrm>
            <a:off x="7265289" y="2651760"/>
            <a:ext cx="1487427" cy="1487427"/>
          </a:xfrm>
          <a:prstGeom prst="rect">
            <a:avLst/>
          </a:prstGeom>
        </p:spPr>
      </p:pic>
    </p:spTree>
    <p:extLst>
      <p:ext uri="{BB962C8B-B14F-4D97-AF65-F5344CB8AC3E}">
        <p14:creationId xmlns:p14="http://schemas.microsoft.com/office/powerpoint/2010/main" val="2140877969"/>
      </p:ext>
    </p:extLst>
  </p:cSld>
  <p:clrMapOvr>
    <a:masterClrMapping/>
  </p:clrMapOvr>
  <p:transition spd="med">
    <p:wipe dir="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_and_Content">
    <p:spTree>
      <p:nvGrpSpPr>
        <p:cNvPr id="1" name=""/>
        <p:cNvGrpSpPr/>
        <p:nvPr/>
      </p:nvGrpSpPr>
      <p:grpSpPr>
        <a:xfrm>
          <a:off x="0" y="0"/>
          <a:ext cx="0" cy="0"/>
        </a:xfrm>
      </p:grpSpPr>
      <p:sp>
        <p:nvSpPr>
          <p:cNvPr id="2" name="Title 1"/>
          <p:cNvSpPr>
            <a:spLocks noGrp="1"/>
          </p:cNvSpPr>
          <p:nvPr>
            <p:ph type="title" hasCustomPrompt="1"/>
          </p:nvPr>
        </p:nvSpPr>
        <p:spPr>
          <a:xfrm>
            <a:off x="457200" y="261562"/>
            <a:ext cx="6299200" cy="853560"/>
          </a:xfrm>
        </p:spPr>
        <p:txBody>
          <a:bodyPr wrap="square" anchor="t"/>
          <a:lstStyle>
            <a:lvl1pPr>
              <a:lnSpc>
                <a:spcPct val="90000"/>
              </a:lnSpc>
              <a:defRPr sz="2800" b="0">
                <a:solidFill>
                  <a:schemeClr val="accent1"/>
                </a:solidFill>
                <a:latin typeface="微软雅黑" pitchFamily="34" charset="-122"/>
                <a:ea typeface="微软雅黑" pitchFamily="34" charset="-122"/>
              </a:defRPr>
            </a:lvl1pPr>
          </a:lstStyle>
          <a:p>
            <a:r>
              <a:rPr lang="en-US" smtClean="0"/>
              <a:t>Click to edit Master title style</a:t>
            </a:r>
            <a:br>
              <a:rPr lang="en-US" smtClean="0"/>
            </a:br>
            <a:endParaRPr lang="en-US"/>
          </a:p>
        </p:txBody>
      </p:sp>
      <p:sp>
        <p:nvSpPr>
          <p:cNvPr id="3" name="Content Placeholder 2"/>
          <p:cNvSpPr>
            <a:spLocks noGrp="1"/>
          </p:cNvSpPr>
          <p:nvPr>
            <p:ph sz="half" idx="1"/>
          </p:nvPr>
        </p:nvSpPr>
        <p:spPr>
          <a:xfrm>
            <a:off x="457200" y="1280160"/>
            <a:ext cx="8229600" cy="4754880"/>
          </a:xfrm>
        </p:spPr>
        <p:txBody>
          <a:bodyPr lIns="0" tIns="0" rIns="0" bIns="0"/>
          <a:lstStyle>
            <a:lvl1pPr>
              <a:spcBef>
                <a:spcPts val="100"/>
              </a:spcBef>
              <a:spcAft>
                <a:spcPts val="100"/>
              </a:spcAft>
              <a:defRPr sz="2000">
                <a:solidFill>
                  <a:schemeClr val="bg2"/>
                </a:solidFill>
                <a:latin typeface="Museo Sans For Dell" pitchFamily="2" charset="0"/>
              </a:defRPr>
            </a:lvl1pPr>
            <a:lvl2pPr>
              <a:spcBef>
                <a:spcPts val="100"/>
              </a:spcBef>
              <a:spcAft>
                <a:spcPts val="100"/>
              </a:spcAft>
              <a:buFont typeface="Museo Sans For Dell" pitchFamily="2" charset="0"/>
              <a:buChar char="–"/>
              <a:defRPr sz="1800">
                <a:solidFill>
                  <a:schemeClr val="bg2"/>
                </a:solidFill>
                <a:latin typeface="Museo Sans For Dell" pitchFamily="2" charset="0"/>
              </a:defRPr>
            </a:lvl2pPr>
            <a:lvl3pPr>
              <a:spcBef>
                <a:spcPts val="100"/>
              </a:spcBef>
              <a:spcAft>
                <a:spcPts val="100"/>
              </a:spcAft>
              <a:defRPr sz="1600">
                <a:solidFill>
                  <a:schemeClr val="bg2"/>
                </a:solidFill>
                <a:latin typeface="Museo Sans For Dell" pitchFamily="2" charset="0"/>
              </a:defRPr>
            </a:lvl3pPr>
            <a:lvl4pPr>
              <a:spcBef>
                <a:spcPts val="100"/>
              </a:spcBef>
              <a:spcAft>
                <a:spcPts val="100"/>
              </a:spcAft>
              <a:defRPr sz="1400" baseline="0">
                <a:solidFill>
                  <a:schemeClr val="bg2"/>
                </a:solidFill>
                <a:latin typeface="Museo Sans For Dell" pitchFamily="2" charset="0"/>
              </a:defRPr>
            </a:lvl4pPr>
            <a:lvl5pPr>
              <a:spcBef>
                <a:spcPts val="100"/>
              </a:spcBef>
              <a:spcAft>
                <a:spcPts val="100"/>
              </a:spcAft>
              <a:buClr>
                <a:schemeClr val="accent1"/>
              </a:buClr>
              <a:defRPr sz="120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cxnSp>
        <p:nvCxnSpPr>
          <p:cNvPr id="20" name="Straight Connector 19"/>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4" name="Picture 13"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15"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6"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18"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5221E4A1-C05B-408D-AD38-5DFB2EDB0684}" type="datetime1">
              <a:rPr lang="en-US" smtClean="0">
                <a:solidFill>
                  <a:srgbClr val="000000">
                    <a:lumMod val="60000"/>
                    <a:lumOff val="40000"/>
                  </a:srgbClr>
                </a:solidFill>
              </a:rPr>
              <a:t>9/11/2013</a:t>
            </a:fld>
            <a:endParaRPr>
              <a:solidFill>
                <a:srgbClr val="000000">
                  <a:lumMod val="60000"/>
                  <a:lumOff val="40000"/>
                </a:srgbClr>
              </a:solidFill>
            </a:endParaRPr>
          </a:p>
        </p:txBody>
      </p:sp>
      <p:pic>
        <p:nvPicPr>
          <p:cNvPr id="9"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6845300" y="81657"/>
            <a:ext cx="2210493" cy="327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6669382"/>
      </p:ext>
    </p:extLst>
  </p:cSld>
  <p:clrMapOvr>
    <a:masterClrMapping/>
  </p:clrMapOvr>
  <p:transition spd="med">
    <p:wipe dir="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_Column">
    <p:spTree>
      <p:nvGrpSpPr>
        <p:cNvPr id="1" name=""/>
        <p:cNvGrpSpPr/>
        <p:nvPr/>
      </p:nvGrpSpPr>
      <p:grpSpPr>
        <a:xfrm>
          <a:off x="0" y="0"/>
          <a:ext cx="0" cy="0"/>
        </a:xfrm>
      </p:grpSpPr>
      <p:sp>
        <p:nvSpPr>
          <p:cNvPr id="12" name="Content Placeholder 2"/>
          <p:cNvSpPr>
            <a:spLocks noGrp="1"/>
          </p:cNvSpPr>
          <p:nvPr>
            <p:ph sz="half" idx="10"/>
          </p:nvPr>
        </p:nvSpPr>
        <p:spPr>
          <a:xfrm>
            <a:off x="4653246" y="1241424"/>
            <a:ext cx="4023360" cy="4890435"/>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sp>
        <p:nvSpPr>
          <p:cNvPr id="10" name="Content Placeholder 2"/>
          <p:cNvSpPr>
            <a:spLocks noGrp="1"/>
          </p:cNvSpPr>
          <p:nvPr>
            <p:ph sz="half" idx="11"/>
          </p:nvPr>
        </p:nvSpPr>
        <p:spPr>
          <a:xfrm>
            <a:off x="439738" y="1241425"/>
            <a:ext cx="4023360" cy="4890434"/>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cxnSp>
        <p:nvCxnSpPr>
          <p:cNvPr id="14" name="Straight Connector 13"/>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25" name="Picture 24"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13"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9"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5" name="Title 1"/>
          <p:cNvSpPr>
            <a:spLocks noGrp="1"/>
          </p:cNvSpPr>
          <p:nvPr>
            <p:ph type="title" hasCustomPrompt="1"/>
          </p:nvPr>
        </p:nvSpPr>
        <p:spPr>
          <a:xfrm>
            <a:off x="425904" y="261562"/>
            <a:ext cx="8239126" cy="853560"/>
          </a:xfrm>
        </p:spPr>
        <p:txBody>
          <a:bodyPr wrap="square" anchor="t"/>
          <a:lstStyle>
            <a:lvl1pPr>
              <a:lnSpc>
                <a:spcPct val="90000"/>
              </a:lnSpc>
              <a:defRPr sz="3200" b="0">
                <a:solidFill>
                  <a:schemeClr val="accent1"/>
                </a:solidFill>
                <a:latin typeface="Museo For Dell" pitchFamily="2" charset="0"/>
              </a:defRPr>
            </a:lvl1pPr>
          </a:lstStyle>
          <a:p>
            <a:r>
              <a:rPr lang="en-US" smtClean="0"/>
              <a:t>Click to edit Master title style</a:t>
            </a:r>
            <a:br>
              <a:rPr lang="en-US" smtClean="0"/>
            </a:br>
            <a:endParaRPr lang="en-US"/>
          </a:p>
        </p:txBody>
      </p:sp>
      <p:sp>
        <p:nvSpPr>
          <p:cNvPr id="16"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BB906957-46DB-4E43-8AB5-58FC474477A1}"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2130964718"/>
      </p:ext>
    </p:extLst>
  </p:cSld>
  <p:clrMapOvr>
    <a:masterClrMapping/>
  </p:clrMapOvr>
  <p:transition spd="med">
    <p:wipe dir="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Image and text">
    <p:spTree>
      <p:nvGrpSpPr>
        <p:cNvPr id="1" name=""/>
        <p:cNvGrpSpPr/>
        <p:nvPr/>
      </p:nvGrpSpPr>
      <p:grpSpPr>
        <a:xfrm>
          <a:off x="0" y="0"/>
          <a:ext cx="0" cy="0"/>
        </a:xfrm>
      </p:grpSpPr>
      <p:sp>
        <p:nvSpPr>
          <p:cNvPr id="12" name="Content Placeholder 2"/>
          <p:cNvSpPr>
            <a:spLocks noGrp="1"/>
          </p:cNvSpPr>
          <p:nvPr>
            <p:ph sz="half" idx="10"/>
          </p:nvPr>
        </p:nvSpPr>
        <p:spPr>
          <a:xfrm>
            <a:off x="4653246" y="1237786"/>
            <a:ext cx="4023360" cy="2888166"/>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sp>
        <p:nvSpPr>
          <p:cNvPr id="10" name="Content Placeholder 2"/>
          <p:cNvSpPr>
            <a:spLocks noGrp="1"/>
          </p:cNvSpPr>
          <p:nvPr>
            <p:ph sz="half" idx="11"/>
          </p:nvPr>
        </p:nvSpPr>
        <p:spPr>
          <a:xfrm>
            <a:off x="439738" y="1237786"/>
            <a:ext cx="4023360" cy="2888166"/>
          </a:xfrm>
        </p:spPr>
        <p:txBody>
          <a:bodyPr wrap="square" lIns="0" tIns="0" rIns="0" bIns="0">
            <a:normAutofit/>
          </a:bodyPr>
          <a:lstStyle>
            <a:lvl1pPr>
              <a:spcBef>
                <a:spcPts val="100"/>
              </a:spcBef>
              <a:defRPr sz="2000" b="0">
                <a:solidFill>
                  <a:schemeClr val="bg2"/>
                </a:solidFill>
                <a:latin typeface="Museo Sans For Dell" pitchFamily="2" charset="0"/>
              </a:defRPr>
            </a:lvl1pPr>
            <a:lvl2pPr marL="574675" indent="-231775">
              <a:spcBef>
                <a:spcPts val="100"/>
              </a:spcBef>
              <a:defRPr sz="1800" b="0">
                <a:solidFill>
                  <a:schemeClr val="bg2"/>
                </a:solidFill>
                <a:latin typeface="Museo Sans For Dell" pitchFamily="2" charset="0"/>
              </a:defRPr>
            </a:lvl2pPr>
            <a:lvl3pPr>
              <a:spcBef>
                <a:spcPts val="100"/>
              </a:spcBef>
              <a:defRPr sz="16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cxnSp>
        <p:nvCxnSpPr>
          <p:cNvPr id="14" name="Straight Connector 13"/>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25" name="Picture 24"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13"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9"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4" name="Content Placeholder 3"/>
          <p:cNvSpPr>
            <a:spLocks noGrp="1"/>
          </p:cNvSpPr>
          <p:nvPr>
            <p:ph sz="quarter" idx="12"/>
          </p:nvPr>
        </p:nvSpPr>
        <p:spPr>
          <a:xfrm>
            <a:off x="434975" y="4270916"/>
            <a:ext cx="8262938" cy="18949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5" name="Title 1"/>
          <p:cNvSpPr>
            <a:spLocks noGrp="1"/>
          </p:cNvSpPr>
          <p:nvPr>
            <p:ph type="title" hasCustomPrompt="1"/>
          </p:nvPr>
        </p:nvSpPr>
        <p:spPr>
          <a:xfrm>
            <a:off x="425904" y="261562"/>
            <a:ext cx="8239126" cy="853560"/>
          </a:xfrm>
        </p:spPr>
        <p:txBody>
          <a:bodyPr wrap="square" anchor="t"/>
          <a:lstStyle>
            <a:lvl1pPr>
              <a:lnSpc>
                <a:spcPct val="90000"/>
              </a:lnSpc>
              <a:defRPr sz="3200" b="0">
                <a:solidFill>
                  <a:schemeClr val="accent1"/>
                </a:solidFill>
                <a:latin typeface="Museo For Dell" pitchFamily="2" charset="0"/>
              </a:defRPr>
            </a:lvl1pPr>
          </a:lstStyle>
          <a:p>
            <a:r>
              <a:rPr lang="en-US" smtClean="0"/>
              <a:t>Click to edit Master title style</a:t>
            </a:r>
            <a:br>
              <a:rPr lang="en-US" smtClean="0"/>
            </a:br>
            <a:endParaRPr lang="en-US"/>
          </a:p>
        </p:txBody>
      </p:sp>
      <p:sp>
        <p:nvSpPr>
          <p:cNvPr id="16"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466B0A01-FDBE-4300-8386-75EFF3AA18F5}"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3557728317"/>
      </p:ext>
    </p:extLst>
  </p:cSld>
  <p:clrMapOvr>
    <a:masterClrMapping/>
  </p:clrMapOvr>
  <p:transition spd="med">
    <p:wipe dir="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_Only">
    <p:spTree>
      <p:nvGrpSpPr>
        <p:cNvPr id="1" name=""/>
        <p:cNvGrpSpPr/>
        <p:nvPr/>
      </p:nvGrpSpPr>
      <p:grpSpPr>
        <a:xfrm>
          <a:off x="0" y="0"/>
          <a:ext cx="0" cy="0"/>
        </a:xfrm>
      </p:grpSpPr>
      <p:cxnSp>
        <p:nvCxnSpPr>
          <p:cNvPr id="18" name="Straight Connector 17"/>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6" name="Picture 15"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9" name="Slide Number Placeholder 5"/>
          <p:cNvSpPr>
            <a:spLocks noGrp="1"/>
          </p:cNvSpPr>
          <p:nvPr>
            <p:ph type="sldNum" sz="quarter" idx="4"/>
          </p:nvPr>
        </p:nvSpPr>
        <p:spPr>
          <a:xfrm>
            <a:off x="439738" y="6431528"/>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0" name="Title 1"/>
          <p:cNvSpPr>
            <a:spLocks noGrp="1"/>
          </p:cNvSpPr>
          <p:nvPr>
            <p:ph type="title" hasCustomPrompt="1"/>
          </p:nvPr>
        </p:nvSpPr>
        <p:spPr>
          <a:xfrm>
            <a:off x="425904" y="261562"/>
            <a:ext cx="8239126" cy="853560"/>
          </a:xfrm>
        </p:spPr>
        <p:txBody>
          <a:bodyPr wrap="square" anchor="t"/>
          <a:lstStyle>
            <a:lvl1pPr>
              <a:lnSpc>
                <a:spcPct val="90000"/>
              </a:lnSpc>
              <a:defRPr sz="3200" b="0">
                <a:solidFill>
                  <a:schemeClr val="accent1"/>
                </a:solidFill>
                <a:latin typeface="Museo For Dell" pitchFamily="2" charset="0"/>
              </a:defRPr>
            </a:lvl1pPr>
          </a:lstStyle>
          <a:p>
            <a:r>
              <a:rPr lang="en-US" smtClean="0"/>
              <a:t>Click to edit Master title style</a:t>
            </a:r>
            <a:br>
              <a:rPr lang="en-US" smtClean="0"/>
            </a:br>
            <a:endParaRPr lang="en-US"/>
          </a:p>
        </p:txBody>
      </p:sp>
      <p:sp>
        <p:nvSpPr>
          <p:cNvPr id="11"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25756C78-6FB2-4CB6-BD6C-73E23EEA0594}"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623480310"/>
      </p:ext>
    </p:extLst>
  </p:cSld>
  <p:clrMapOvr>
    <a:masterClrMapping/>
  </p:clrMapOvr>
  <p:transition spd="med">
    <p:wipe dir="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Blank">
    <p:spTree>
      <p:nvGrpSpPr>
        <p:cNvPr id="1" name=""/>
        <p:cNvGrpSpPr/>
        <p:nvPr/>
      </p:nvGrpSpPr>
      <p:grpSpPr>
        <a:xfrm>
          <a:off x="0" y="0"/>
          <a:ext cx="0" cy="0"/>
        </a:xfrm>
      </p:grpSpPr>
      <p:cxnSp>
        <p:nvCxnSpPr>
          <p:cNvPr id="18" name="Straight Connector 17"/>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6" name="Picture 15"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00A91489-4CC7-41CA-A61C-97AD951E6DC4}"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1082723053"/>
      </p:ext>
    </p:extLst>
  </p:cSld>
  <p:clrMapOvr>
    <a:masterClrMapping/>
  </p:clrMapOvr>
  <p:transition spd="med">
    <p:wipe dir="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Blue">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1"/>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9"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7"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EF231A9C-B4E4-4CF9-8308-94C4B7D49132}"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1262552257"/>
      </p:ext>
    </p:extLst>
  </p:cSld>
  <p:clrMapOvr>
    <a:masterClrMapping/>
  </p:clrMapOvr>
  <p:transition spd="med">
    <p:wipe dir="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Berry">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4"/>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526CE259-326E-4167-AF13-2E553BA6CEC7}"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363999078"/>
      </p:ext>
    </p:extLst>
  </p:cSld>
  <p:clrMapOvr>
    <a:masterClrMapping/>
  </p:clrMapOvr>
  <p:transition spd="med">
    <p:wipe dir="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Yellow">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3"/>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4B7D7ACC-46EB-471F-8519-0102F6B6A5F1}"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212976727"/>
      </p:ext>
    </p:extLst>
  </p:cSld>
  <p:clrMapOvr>
    <a:masterClrMapping/>
  </p:clrMapOvr>
  <p:transition spd="med">
    <p:wipe dir="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Green">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2"/>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useo For Dell" pitchFamily="2" charset="0"/>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F3CBCC53-5BA6-49A4-A434-64AE8A2FF005}"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180924904"/>
      </p:ext>
    </p:extLst>
  </p:cSld>
  <p:clrMapOvr>
    <a:masterClrMapping/>
  </p:clrMapOvr>
  <p:transition spd="med">
    <p:wipe dir="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Purple">
    <p:spTree>
      <p:nvGrpSpPr>
        <p:cNvPr id="1" name=""/>
        <p:cNvGrpSpPr/>
        <p:nvPr/>
      </p:nvGrpSpPr>
      <p:grpSpPr>
        <a:xfrm>
          <a:off x="0" y="0"/>
          <a:ext cx="0" cy="0"/>
        </a:xfrm>
      </p:grpSpPr>
      <p:sp>
        <p:nvSpPr>
          <p:cNvPr id="15" name="Title 1"/>
          <p:cNvSpPr>
            <a:spLocks noGrp="1"/>
          </p:cNvSpPr>
          <p:nvPr>
            <p:ph type="ctrTitle"/>
          </p:nvPr>
        </p:nvSpPr>
        <p:spPr>
          <a:xfrm>
            <a:off x="457200" y="457200"/>
            <a:ext cx="3657600" cy="3657600"/>
          </a:xfrm>
          <a:prstGeom prst="roundRect">
            <a:avLst>
              <a:gd name="adj" fmla="val 2752"/>
            </a:avLst>
          </a:prstGeom>
          <a:solidFill>
            <a:schemeClr val="accent6"/>
          </a:solidFill>
          <a:ln>
            <a:noFill/>
          </a:ln>
        </p:spPr>
        <p:style>
          <a:lnRef idx="2">
            <a:schemeClr val="accent1"/>
          </a:lnRef>
          <a:fillRef idx="1">
            <a:schemeClr val="lt1"/>
          </a:fillRef>
          <a:effectRef idx="0">
            <a:schemeClr val="accent1"/>
          </a:effectRef>
          <a:fontRef idx="none"/>
        </p:style>
        <p:txBody>
          <a:bodyPr lIns="228600" tIns="228600" rIns="228600" bIns="228600" anchor="t">
            <a:normAutofit/>
          </a:bodyPr>
          <a:lstStyle>
            <a:lvl1pPr>
              <a:defRPr sz="3200" b="0">
                <a:solidFill>
                  <a:schemeClr val="tx2"/>
                </a:solidFill>
                <a:latin typeface="Museo For Dell" pitchFamily="2" charset="0"/>
              </a:defRPr>
            </a:lvl1pPr>
          </a:lstStyle>
          <a:p>
            <a:r>
              <a:rPr lang="en-US" smtClean="0"/>
              <a:t>Click to edit Master title style</a:t>
            </a:r>
            <a:endParaRPr lang="en-US"/>
          </a:p>
        </p:txBody>
      </p:sp>
      <p:pic>
        <p:nvPicPr>
          <p:cNvPr id="14" name="Picture 13"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6"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fld id="{DBD5246C-868F-410A-AE52-FE248EDADC46}" type="slidenum">
              <a:rPr lang="en-US" smtClean="0">
                <a:solidFill>
                  <a:srgbClr val="000000">
                    <a:lumMod val="60000"/>
                    <a:lumOff val="40000"/>
                  </a:srgbClr>
                </a:solidFill>
              </a:rPr>
              <a:t>‹#›</a:t>
            </a:fld>
            <a:endParaRPr lang="en-US">
              <a:solidFill>
                <a:srgbClr val="000000">
                  <a:lumMod val="60000"/>
                  <a:lumOff val="40000"/>
                </a:srgbClr>
              </a:solidFill>
            </a:endParaRPr>
          </a:p>
        </p:txBody>
      </p:sp>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16D7C578-0C53-4871-A23D-4AB833F1F3B1}" type="datetime1">
              <a:rPr lang="en-US" smtClean="0">
                <a:solidFill>
                  <a:srgbClr val="000000">
                    <a:lumMod val="60000"/>
                    <a:lumOff val="40000"/>
                  </a:srgbClr>
                </a:solidFill>
              </a:rPr>
              <a:t>9/11/2013</a:t>
            </a:fld>
            <a:endParaRPr>
              <a:solidFill>
                <a:srgbClr val="000000">
                  <a:lumMod val="60000"/>
                  <a:lumOff val="40000"/>
                </a:srgbClr>
              </a:solidFill>
            </a:endParaRPr>
          </a:p>
        </p:txBody>
      </p:sp>
    </p:spTree>
    <p:extLst>
      <p:ext uri="{BB962C8B-B14F-4D97-AF65-F5344CB8AC3E}">
        <p14:creationId xmlns:p14="http://schemas.microsoft.com/office/powerpoint/2010/main" val="38295571"/>
      </p:ext>
    </p:extLst>
  </p:cSld>
  <p:clrMapOvr>
    <a:masterClrMapping/>
  </p:clrMapOvr>
  <p:transition spd="med">
    <p:wipe dir="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Title_and_Content_Blue_Background">
    <p:bg>
      <p:bgPr>
        <a:solidFill>
          <a:schemeClr val="bg1"/>
        </a:solidFill>
        <a:effectLst/>
      </p:bgPr>
    </p:bg>
    <p:spTree>
      <p:nvGrpSpPr>
        <p:cNvPr id="1" name=""/>
        <p:cNvGrpSpPr/>
        <p:nvPr/>
      </p:nvGrpSpPr>
      <p:grpSpPr>
        <a:xfrm>
          <a:off x="0" y="0"/>
          <a:ext cx="0" cy="0"/>
        </a:xfrm>
      </p:grpSpPr>
      <p:sp>
        <p:nvSpPr>
          <p:cNvPr id="2" name="Title 1"/>
          <p:cNvSpPr>
            <a:spLocks noGrp="1"/>
          </p:cNvSpPr>
          <p:nvPr>
            <p:ph type="title"/>
          </p:nvPr>
        </p:nvSpPr>
        <p:spPr>
          <a:xfrm>
            <a:off x="447675" y="38100"/>
            <a:ext cx="8239126" cy="960120"/>
          </a:xfrm>
        </p:spPr>
        <p:txBody>
          <a:bodyPr wrap="square" anchor="b"/>
          <a:lstStyle>
            <a:lvl1pPr>
              <a:lnSpc>
                <a:spcPct val="90000"/>
              </a:lnSpc>
              <a:defRPr sz="3000" b="0">
                <a:solidFill>
                  <a:schemeClr val="tx2"/>
                </a:solidFill>
                <a:latin typeface="Museo For Dell" pitchFamily="2" charset="0"/>
              </a:defRPr>
            </a:lvl1pPr>
          </a:lstStyle>
          <a:p>
            <a:r>
              <a:rPr lang="en-US" smtClean="0"/>
              <a:t>Click to edit Master title style</a:t>
            </a:r>
            <a:endParaRPr lang="en-US"/>
          </a:p>
        </p:txBody>
      </p:sp>
      <p:sp>
        <p:nvSpPr>
          <p:cNvPr id="3" name="Content Placeholder 2"/>
          <p:cNvSpPr>
            <a:spLocks noGrp="1"/>
          </p:cNvSpPr>
          <p:nvPr>
            <p:ph sz="half" idx="1"/>
          </p:nvPr>
        </p:nvSpPr>
        <p:spPr>
          <a:xfrm>
            <a:off x="447675" y="1310640"/>
            <a:ext cx="8229600" cy="1712264"/>
          </a:xfrm>
        </p:spPr>
        <p:txBody>
          <a:bodyPr lIns="0" tIns="0" rIns="0" bIns="0"/>
          <a:lstStyle>
            <a:lvl1pPr>
              <a:spcBef>
                <a:spcPts val="1600"/>
              </a:spcBef>
              <a:buClr>
                <a:schemeClr val="tx2"/>
              </a:buClr>
              <a:defRPr sz="2200">
                <a:solidFill>
                  <a:schemeClr val="tx2"/>
                </a:solidFill>
                <a:latin typeface="Museo Sans For Dell" pitchFamily="2" charset="0"/>
              </a:defRPr>
            </a:lvl1pPr>
            <a:lvl2pPr>
              <a:spcBef>
                <a:spcPts val="800"/>
              </a:spcBef>
              <a:buClr>
                <a:schemeClr val="tx2"/>
              </a:buClr>
              <a:buFont typeface="Museo For Dell 300" pitchFamily="50" charset="0"/>
              <a:buChar char="–"/>
              <a:defRPr sz="1800">
                <a:solidFill>
                  <a:schemeClr val="tx2"/>
                </a:solidFill>
                <a:latin typeface="Museo Sans For Dell" pitchFamily="2" charset="0"/>
              </a:defRPr>
            </a:lvl2pPr>
            <a:lvl3pPr>
              <a:spcBef>
                <a:spcPts val="800"/>
              </a:spcBef>
              <a:buClr>
                <a:schemeClr val="tx2"/>
              </a:buClr>
              <a:defRPr sz="1800">
                <a:solidFill>
                  <a:schemeClr val="tx2"/>
                </a:solidFill>
                <a:latin typeface="Museo Sans For Dell" pitchFamily="2" charset="0"/>
              </a:defRPr>
            </a:lvl3pPr>
            <a:lvl4pPr>
              <a:spcBef>
                <a:spcPts val="800"/>
              </a:spcBef>
              <a:buClr>
                <a:schemeClr val="tx2"/>
              </a:buClr>
              <a:defRPr sz="1800">
                <a:solidFill>
                  <a:schemeClr val="tx2"/>
                </a:solidFill>
                <a:latin typeface="Museo Sans For Dell" pitchFamily="2" charset="0"/>
              </a:defRPr>
            </a:lvl4pPr>
            <a:lvl5pPr>
              <a:spcBef>
                <a:spcPts val="800"/>
              </a:spcBef>
              <a:buClr>
                <a:schemeClr val="tx2"/>
              </a:buClr>
              <a:defRPr sz="1800">
                <a:solidFill>
                  <a:schemeClr val="tx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cxnSp>
        <p:nvCxnSpPr>
          <p:cNvPr id="20" name="Straight Connector 19"/>
          <p:cNvCxnSpPr>
            <a:cxnSpLocks noChangeShapeType="1"/>
          </p:cNvCxnSpPr>
          <p:nvPr userDrawn="1"/>
        </p:nvCxnSpPr>
        <p:spPr bwMode="auto">
          <a:xfrm>
            <a:off x="457200" y="6172200"/>
            <a:ext cx="8229600" cy="0"/>
          </a:xfrm>
          <a:prstGeom prst="line">
            <a:avLst/>
          </a:prstGeom>
          <a:noFill/>
          <a:ln w="9525">
            <a:solidFill>
              <a:schemeClr val="tx2"/>
            </a:solidFill>
            <a:round/>
          </a:ln>
        </p:spPr>
      </p:cxnSp>
      <p:sp>
        <p:nvSpPr>
          <p:cNvPr id="22" name="TextBox 3"/>
          <p:cNvSpPr txBox="1"/>
          <p:nvPr userDrawn="1"/>
        </p:nvSpPr>
        <p:spPr bwMode="black">
          <a:xfrm>
            <a:off x="5350331" y="6425457"/>
            <a:ext cx="2743200" cy="153888"/>
          </a:xfrm>
          <a:prstGeom prst="rect">
            <a:avLst/>
          </a:prstGeom>
          <a:noFill/>
        </p:spPr>
        <p:txBody>
          <a:bodyPr lIns="0" tIns="0" rIns="0" bIns="0">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fontAlgn="base">
              <a:spcBef>
                <a:spcPct val="0"/>
              </a:spcBef>
              <a:spcAft>
                <a:spcPct val="0"/>
              </a:spcAft>
            </a:pPr>
            <a:r>
              <a:rPr lang="en-US" sz="1000">
                <a:solidFill>
                  <a:srgbClr val="FFFFFF"/>
                </a:solidFill>
              </a:rPr>
              <a:t>Global Marketing</a:t>
            </a:r>
          </a:p>
        </p:txBody>
      </p:sp>
      <p:pic>
        <p:nvPicPr>
          <p:cNvPr id="10" name="Picture 9" descr="dell_white_logo.png"/>
          <p:cNvPicPr>
            <a:picLocks noChangeAspect="1"/>
          </p:cNvPicPr>
          <p:nvPr userDrawn="1"/>
        </p:nvPicPr>
        <p:blipFill>
          <a:blip r:embed="rId1"/>
          <a:stretch>
            <a:fillRect/>
          </a:stretch>
        </p:blipFill>
        <p:spPr>
          <a:xfrm>
            <a:off x="8193024" y="6226683"/>
            <a:ext cx="573025" cy="573025"/>
          </a:xfrm>
          <a:prstGeom prst="rect">
            <a:avLst/>
          </a:prstGeom>
        </p:spPr>
      </p:pic>
      <p:sp>
        <p:nvSpPr>
          <p:cNvPr id="11"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tx2"/>
                </a:solidFill>
                <a:latin typeface="Museo Sans For Dell" pitchFamily="2" charset="0"/>
              </a:defRPr>
            </a:lvl1pPr>
          </a:lstStyle>
          <a:p>
            <a:r>
              <a:rPr lang="en-US" smtClean="0">
                <a:solidFill>
                  <a:srgbClr val="FFFFFF"/>
                </a:solidFill>
              </a:rPr>
              <a:t>Confidential</a:t>
            </a:r>
            <a:endParaRPr lang="en-US">
              <a:solidFill>
                <a:srgbClr val="FFFFFF"/>
              </a:solidFill>
            </a:endParaRPr>
          </a:p>
        </p:txBody>
      </p:sp>
      <p:sp>
        <p:nvSpPr>
          <p:cNvPr id="12" name="Slide Number Placeholder 5"/>
          <p:cNvSpPr>
            <a:spLocks noGrp="1"/>
          </p:cNvSpPr>
          <p:nvPr>
            <p:ph type="sldNum" sz="quarter" idx="4"/>
          </p:nvPr>
        </p:nvSpPr>
        <p:spPr>
          <a:xfrm>
            <a:off x="444501" y="6440492"/>
            <a:ext cx="260349" cy="152399"/>
          </a:xfrm>
          <a:prstGeom prst="rect">
            <a:avLst/>
          </a:prstGeom>
        </p:spPr>
        <p:txBody>
          <a:bodyPr vert="horz" lIns="0" tIns="0" rIns="91440" bIns="0" rtlCol="0" anchor="ctr"/>
          <a:lstStyle>
            <a:lvl1pPr algn="l">
              <a:defRPr sz="900">
                <a:solidFill>
                  <a:schemeClr val="tx2"/>
                </a:solidFill>
                <a:latin typeface="Museo Sans For Dell" pitchFamily="2" charset="0"/>
              </a:defRPr>
            </a:lvl1pPr>
          </a:lstStyle>
          <a:p>
            <a:fld id="{DBD5246C-868F-410A-AE52-FE248EDADC46}" type="slidenum">
              <a:rPr lang="en-US" smtClean="0">
                <a:solidFill>
                  <a:srgbClr val="FFFFFF"/>
                </a:solidFill>
              </a:rPr>
              <a:t>‹#›</a:t>
            </a:fld>
            <a:endParaRPr lang="en-US">
              <a:solidFill>
                <a:srgbClr val="FFFFFF"/>
              </a:solidFill>
            </a:endParaRPr>
          </a:p>
        </p:txBody>
      </p:sp>
    </p:spTree>
    <p:extLst>
      <p:ext uri="{BB962C8B-B14F-4D97-AF65-F5344CB8AC3E}">
        <p14:creationId xmlns:p14="http://schemas.microsoft.com/office/powerpoint/2010/main" val="1419709320"/>
      </p:ext>
    </p:extLst>
  </p:cSld>
  <p:clrMapOvr>
    <a:masterClrMapping/>
  </p:clrMapOvr>
  <p:transition spd="med">
    <p:wipe dir="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Title Slide">
    <p:spTree>
      <p:nvGrpSpPr>
        <p:cNvPr id="1" name=""/>
        <p:cNvGrpSpPr/>
        <p:nvPr/>
      </p:nvGrpSpPr>
      <p:grpSpPr>
        <a:xfrm>
          <a:off x="0" y="0"/>
          <a:ext cx="0" cy="0"/>
        </a:xfrm>
      </p:grpSpPr>
      <p:sp>
        <p:nvSpPr>
          <p:cNvPr id="361476" name="Title Placeholder 21"/>
          <p:cNvSpPr>
            <a:spLocks noGrp="1"/>
          </p:cNvSpPr>
          <p:nvPr>
            <p:ph type="ctrTitle"/>
          </p:nvPr>
        </p:nvSpPr>
        <p:spPr>
          <a:xfrm>
            <a:off x="457200" y="2679490"/>
            <a:ext cx="5962650" cy="1006685"/>
          </a:xfrm>
        </p:spPr>
        <p:txBody>
          <a:bodyPr anchor="b" anchorCtr="0"/>
          <a:lstStyle>
            <a:lvl1pPr algn="l">
              <a:lnSpc>
                <a:spcPts val="4000"/>
              </a:lnSpc>
              <a:defRPr sz="3600" b="0" i="0" smtClean="0">
                <a:solidFill>
                  <a:schemeClr val="accent1"/>
                </a:solidFill>
                <a:latin typeface="+mj-ea"/>
                <a:ea typeface="+mj-ea"/>
              </a:defRPr>
            </a:lvl1pPr>
          </a:lstStyle>
          <a:p>
            <a:r>
              <a:rPr lang="en-US" smtClean="0"/>
              <a:t>Click to edit Master title style</a:t>
            </a:r>
          </a:p>
        </p:txBody>
      </p:sp>
      <p:sp>
        <p:nvSpPr>
          <p:cNvPr id="361477" name="Text Placeholder 12"/>
          <p:cNvSpPr>
            <a:spLocks noGrp="1"/>
          </p:cNvSpPr>
          <p:nvPr>
            <p:ph type="subTitle" idx="1"/>
          </p:nvPr>
        </p:nvSpPr>
        <p:spPr>
          <a:xfrm>
            <a:off x="457200" y="4165390"/>
            <a:ext cx="5953125" cy="800101"/>
          </a:xfrm>
        </p:spPr>
        <p:txBody>
          <a:bodyPr lIns="0" tIns="0" rIns="0" bIns="0" anchor="t" anchorCtr="0">
            <a:normAutofit/>
          </a:bodyPr>
          <a:lstStyle>
            <a:lvl1pPr marL="0" indent="0" algn="l">
              <a:buFont typeface="Wingdings" pitchFamily="2" charset="2"/>
              <a:buNone/>
              <a:defRPr sz="2000" b="0" i="0" smtClean="0">
                <a:solidFill>
                  <a:schemeClr val="bg2"/>
                </a:solidFill>
                <a:latin typeface="+mn-ea"/>
                <a:ea typeface="+mn-ea"/>
              </a:defRPr>
            </a:lvl1pPr>
          </a:lstStyle>
          <a:p>
            <a:r>
              <a:rPr lang="en-US" smtClean="0"/>
              <a:t>Click to edit Master subtitle style</a:t>
            </a:r>
          </a:p>
        </p:txBody>
      </p:sp>
      <p:cxnSp>
        <p:nvCxnSpPr>
          <p:cNvPr id="8" name="Straight Connector 7"/>
          <p:cNvCxnSpPr/>
          <p:nvPr/>
        </p:nvCxnSpPr>
        <p:spPr>
          <a:xfrm>
            <a:off x="447675" y="1781175"/>
            <a:ext cx="8248650" cy="0"/>
          </a:xfrm>
          <a:prstGeom prst="line">
            <a:avLst/>
          </a:prstGeom>
          <a:ln>
            <a:solidFill>
              <a:schemeClr val="tx1">
                <a:lumMod val="60000"/>
                <a:lumOff val="40000"/>
              </a:schemeClr>
            </a:solidFill>
          </a:ln>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a:off x="447675" y="5076825"/>
            <a:ext cx="8248650" cy="0"/>
          </a:xfrm>
          <a:prstGeom prst="line">
            <a:avLst/>
          </a:prstGeom>
          <a:ln>
            <a:solidFill>
              <a:schemeClr val="tx1">
                <a:lumMod val="60000"/>
                <a:lumOff val="40000"/>
              </a:schemeClr>
            </a:solidFill>
          </a:ln>
        </p:spPr>
        <p:style>
          <a:lnRef idx="1">
            <a:schemeClr val="dk1"/>
          </a:lnRef>
          <a:fillRef idx="0">
            <a:schemeClr val="dk1"/>
          </a:fillRef>
          <a:effectRef idx="0">
            <a:schemeClr val="dk1"/>
          </a:effectRef>
          <a:fontRef idx="minor">
            <a:schemeClr val="tx1"/>
          </a:fontRef>
        </p:style>
      </p:cxnSp>
      <p:sp>
        <p:nvSpPr>
          <p:cNvPr id="10" name="Rectangle 9"/>
          <p:cNvSpPr/>
          <p:nvPr/>
        </p:nvSpPr>
        <p:spPr bwMode="gray">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sp>
        <p:nvSpPr>
          <p:cNvPr id="14" name="Rectangle 13"/>
          <p:cNvSpPr/>
          <p:nvPr/>
        </p:nvSpPr>
        <p:spPr bwMode="hidden">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sp>
        <p:nvSpPr>
          <p:cNvPr id="19" name="Rectangle 18"/>
          <p:cNvSpPr/>
          <p:nvPr/>
        </p:nvSpPr>
        <p:spPr bwMode="hidden">
          <a:xfrm>
            <a:off x="0" y="6362700"/>
            <a:ext cx="1000125" cy="4953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en-US" sz="2400">
              <a:solidFill>
                <a:srgbClr val="444444"/>
              </a:solidFill>
              <a:latin typeface="Trebuchet MS" pitchFamily="34" charset="0"/>
            </a:endParaRPr>
          </a:p>
        </p:txBody>
      </p:sp>
      <p:pic>
        <p:nvPicPr>
          <p:cNvPr id="11" name="Picture 10" descr="dell_blue_lrg_logo.png"/>
          <p:cNvPicPr>
            <a:picLocks noChangeAspect="1"/>
          </p:cNvPicPr>
          <p:nvPr/>
        </p:nvPicPr>
        <p:blipFill>
          <a:blip r:embed="rId1"/>
          <a:stretch>
            <a:fillRect/>
          </a:stretch>
        </p:blipFill>
        <p:spPr>
          <a:xfrm>
            <a:off x="7265289" y="2651760"/>
            <a:ext cx="1487427" cy="1487427"/>
          </a:xfrm>
          <a:prstGeom prst="rect">
            <a:avLst/>
          </a:prstGeom>
        </p:spPr>
      </p:pic>
    </p:spTree>
    <p:extLst>
      <p:ext uri="{BB962C8B-B14F-4D97-AF65-F5344CB8AC3E}">
        <p14:creationId xmlns:p14="http://schemas.microsoft.com/office/powerpoint/2010/main" val="2223851553"/>
      </p:ext>
    </p:extLst>
  </p:cSld>
  <p:clrMapOvr>
    <a:masterClrMapping/>
  </p:clrMapOvr>
  <p:transition spd="med">
    <p:wipe dir="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_and_Content">
    <p:spTree>
      <p:nvGrpSpPr>
        <p:cNvPr id="1" name=""/>
        <p:cNvGrpSpPr/>
        <p:nvPr/>
      </p:nvGrpSpPr>
      <p:grpSpPr>
        <a:xfrm>
          <a:off x="0" y="0"/>
          <a:ext cx="0" cy="0"/>
        </a:xfrm>
      </p:grpSpPr>
      <p:sp>
        <p:nvSpPr>
          <p:cNvPr id="2" name="Title 1"/>
          <p:cNvSpPr>
            <a:spLocks noGrp="1"/>
          </p:cNvSpPr>
          <p:nvPr>
            <p:ph type="title" hasCustomPrompt="1"/>
          </p:nvPr>
        </p:nvSpPr>
        <p:spPr>
          <a:xfrm>
            <a:off x="457200" y="261562"/>
            <a:ext cx="6299200" cy="853560"/>
          </a:xfrm>
          <a:noFill/>
          <a:ln w="9525">
            <a:noFill/>
            <a:miter lim="800000"/>
          </a:ln>
        </p:spPr>
        <p:txBody>
          <a:bodyPr vert="horz" wrap="square" lIns="0" tIns="0" rIns="0" bIns="0" numCol="1" anchor="t" anchorCtr="0" compatLnSpc="1">
            <a:prstTxWarp prst="textNoShape">
              <a:avLst/>
            </a:prstTxWarp>
          </a:bodyPr>
          <a:lstStyle>
            <a:lvl1pPr>
              <a:defRPr lang="en-US"/>
            </a:lvl1pPr>
          </a:lstStyle>
          <a:p>
            <a:pPr lvl="0"/>
            <a:r>
              <a:rPr lang="en-US" smtClean="0"/>
              <a:t>Click to edit Master title style</a:t>
            </a:r>
            <a:br>
              <a:rPr lang="en-US" smtClean="0"/>
            </a:br>
            <a:endParaRPr lang="en-US"/>
          </a:p>
        </p:txBody>
      </p:sp>
      <p:sp>
        <p:nvSpPr>
          <p:cNvPr id="3" name="Content Placeholder 2"/>
          <p:cNvSpPr>
            <a:spLocks noGrp="1"/>
          </p:cNvSpPr>
          <p:nvPr>
            <p:ph sz="half" idx="1"/>
          </p:nvPr>
        </p:nvSpPr>
        <p:spPr>
          <a:xfrm>
            <a:off x="457200" y="1280160"/>
            <a:ext cx="8229600" cy="4754880"/>
          </a:xfrm>
        </p:spPr>
        <p:txBody>
          <a:bodyPr lIns="0" tIns="0" rIns="0" bIns="0"/>
          <a:lstStyle>
            <a:lvl1pPr>
              <a:spcBef>
                <a:spcPts val="100"/>
              </a:spcBef>
              <a:spcAft>
                <a:spcPts val="100"/>
              </a:spcAft>
              <a:defRPr sz="2000">
                <a:solidFill>
                  <a:schemeClr val="bg2"/>
                </a:solidFill>
                <a:latin typeface="+mn-ea"/>
                <a:ea typeface="+mn-ea"/>
              </a:defRPr>
            </a:lvl1pPr>
            <a:lvl2pPr>
              <a:spcBef>
                <a:spcPts val="100"/>
              </a:spcBef>
              <a:spcAft>
                <a:spcPts val="100"/>
              </a:spcAft>
              <a:buFont typeface="Museo Sans For Dell" pitchFamily="2" charset="0"/>
              <a:buChar char="–"/>
              <a:defRPr sz="1800">
                <a:solidFill>
                  <a:schemeClr val="bg2"/>
                </a:solidFill>
                <a:latin typeface="+mn-ea"/>
                <a:ea typeface="+mn-ea"/>
              </a:defRPr>
            </a:lvl2pPr>
            <a:lvl3pPr>
              <a:spcBef>
                <a:spcPts val="100"/>
              </a:spcBef>
              <a:spcAft>
                <a:spcPts val="100"/>
              </a:spcAft>
              <a:defRPr sz="1600">
                <a:solidFill>
                  <a:schemeClr val="bg2"/>
                </a:solidFill>
                <a:latin typeface="+mn-ea"/>
                <a:ea typeface="+mn-ea"/>
              </a:defRPr>
            </a:lvl3pPr>
            <a:lvl4pPr>
              <a:spcBef>
                <a:spcPts val="100"/>
              </a:spcBef>
              <a:spcAft>
                <a:spcPts val="100"/>
              </a:spcAft>
              <a:defRPr sz="1400" baseline="0">
                <a:solidFill>
                  <a:schemeClr val="bg2"/>
                </a:solidFill>
                <a:latin typeface="+mn-ea"/>
                <a:ea typeface="+mn-ea"/>
              </a:defRPr>
            </a:lvl4pPr>
            <a:lvl5pPr>
              <a:spcBef>
                <a:spcPts val="100"/>
              </a:spcBef>
              <a:spcAft>
                <a:spcPts val="100"/>
              </a:spcAft>
              <a:buClr>
                <a:schemeClr val="accent1"/>
              </a:buClr>
              <a:defRPr sz="1200">
                <a:solidFill>
                  <a:schemeClr val="bg2"/>
                </a:solidFill>
                <a:latin typeface="+mn-ea"/>
                <a:ea typeface="+mn-ea"/>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cxnSp>
        <p:nvCxnSpPr>
          <p:cNvPr id="20" name="Straight Connector 19"/>
          <p:cNvCxnSpPr>
            <a:cxnSpLocks noChangeShapeType="1"/>
          </p:cNvCxnSpPr>
          <p:nvPr userDrawn="1"/>
        </p:nvCxnSpPr>
        <p:spPr bwMode="auto">
          <a:xfrm>
            <a:off x="457200" y="6172200"/>
            <a:ext cx="8229600" cy="0"/>
          </a:xfrm>
          <a:prstGeom prst="line">
            <a:avLst/>
          </a:prstGeom>
          <a:noFill/>
          <a:ln w="9525">
            <a:solidFill>
              <a:srgbClr val="AAAAAA"/>
            </a:solidFill>
            <a:round/>
          </a:ln>
        </p:spPr>
      </p:cxnSp>
      <p:pic>
        <p:nvPicPr>
          <p:cNvPr id="14" name="Picture 13" descr="dell_gray_logo.png"/>
          <p:cNvPicPr>
            <a:picLocks noChangeAspect="1"/>
          </p:cNvPicPr>
          <p:nvPr userDrawn="1"/>
        </p:nvPicPr>
        <p:blipFill>
          <a:blip r:embed="rId1"/>
          <a:stretch>
            <a:fillRect/>
          </a:stretch>
        </p:blipFill>
        <p:spPr>
          <a:xfrm>
            <a:off x="8193024" y="6226683"/>
            <a:ext cx="573025" cy="573025"/>
          </a:xfrm>
          <a:prstGeom prst="rect">
            <a:avLst/>
          </a:prstGeom>
        </p:spPr>
      </p:pic>
      <p:sp>
        <p:nvSpPr>
          <p:cNvPr id="15"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8"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AD89FF35-2FAC-4BEA-8041-F4D1A2E43F92}" type="datetime1">
              <a:rPr lang="en-US" smtClean="0">
                <a:solidFill>
                  <a:srgbClr val="000000">
                    <a:lumMod val="60000"/>
                    <a:lumOff val="40000"/>
                  </a:srgbClr>
                </a:solidFill>
              </a:rPr>
              <a:t>9/11/2013</a:t>
            </a:fld>
            <a:endParaRPr>
              <a:solidFill>
                <a:srgbClr val="000000">
                  <a:lumMod val="60000"/>
                  <a:lumOff val="40000"/>
                </a:srgbClr>
              </a:solidFill>
            </a:endParaRPr>
          </a:p>
        </p:txBody>
      </p:sp>
      <p:pic>
        <p:nvPicPr>
          <p:cNvPr id="9"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6845300" y="81657"/>
            <a:ext cx="2210493" cy="327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1693812889"/>
      </p:ext>
    </p:extLst>
  </p:cSld>
  <p:clrMapOvr>
    <a:masterClrMapping/>
  </p:clrMapOvr>
  <p:transition spd="med">
    <p:wipe dir="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_Column">
    <p:spTree>
      <p:nvGrpSpPr>
        <p:cNvPr id="1" name=""/>
        <p:cNvGrpSpPr/>
        <p:nvPr/>
      </p:nvGrpSpPr>
      <p:grpSpPr>
        <a:xfrm>
          <a:off x="0" y="0"/>
          <a:ext cx="0" cy="0"/>
        </a:xfrm>
      </p:grpSpPr>
      <p:sp>
        <p:nvSpPr>
          <p:cNvPr id="12" name="Content Placeholder 2"/>
          <p:cNvSpPr>
            <a:spLocks noGrp="1"/>
          </p:cNvSpPr>
          <p:nvPr>
            <p:ph sz="half" idx="10"/>
          </p:nvPr>
        </p:nvSpPr>
        <p:spPr>
          <a:xfrm>
            <a:off x="4653246" y="1241424"/>
            <a:ext cx="4023360" cy="4890435"/>
          </a:xfrm>
        </p:spPr>
        <p:txBody>
          <a:bodyPr wrap="square" lIns="0" tIns="0" rIns="0" bIns="0">
            <a:normAutofit/>
          </a:bodyPr>
          <a:lstStyle>
            <a:lvl1pPr>
              <a:spcBef>
                <a:spcPts val="100"/>
              </a:spcBef>
              <a:defRPr sz="2000" b="0">
                <a:solidFill>
                  <a:schemeClr val="bg2"/>
                </a:solidFill>
                <a:latin typeface="+mn-ea"/>
                <a:ea typeface="+mn-ea"/>
              </a:defRPr>
            </a:lvl1pPr>
            <a:lvl2pPr marL="574675" indent="-231775">
              <a:spcBef>
                <a:spcPts val="100"/>
              </a:spcBef>
              <a:defRPr sz="1800" b="0">
                <a:solidFill>
                  <a:schemeClr val="bg2"/>
                </a:solidFill>
                <a:latin typeface="+mn-ea"/>
                <a:ea typeface="+mn-ea"/>
              </a:defRPr>
            </a:lvl2pPr>
            <a:lvl3pPr>
              <a:spcBef>
                <a:spcPts val="100"/>
              </a:spcBef>
              <a:defRPr sz="1600" b="0">
                <a:solidFill>
                  <a:schemeClr val="bg2"/>
                </a:solidFill>
                <a:latin typeface="+mn-ea"/>
                <a:ea typeface="+mn-ea"/>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sp>
        <p:nvSpPr>
          <p:cNvPr id="10" name="Content Placeholder 2"/>
          <p:cNvSpPr>
            <a:spLocks noGrp="1"/>
          </p:cNvSpPr>
          <p:nvPr>
            <p:ph sz="half" idx="11"/>
          </p:nvPr>
        </p:nvSpPr>
        <p:spPr>
          <a:xfrm>
            <a:off x="439738" y="1241425"/>
            <a:ext cx="4023360" cy="4890434"/>
          </a:xfrm>
        </p:spPr>
        <p:txBody>
          <a:bodyPr wrap="square" lIns="0" tIns="0" rIns="0" bIns="0">
            <a:normAutofit/>
          </a:bodyPr>
          <a:lstStyle>
            <a:lvl1pPr>
              <a:spcBef>
                <a:spcPts val="100"/>
              </a:spcBef>
              <a:defRPr sz="2000" b="0">
                <a:solidFill>
                  <a:schemeClr val="bg2"/>
                </a:solidFill>
                <a:latin typeface="+mn-ea"/>
                <a:ea typeface="+mn-ea"/>
              </a:defRPr>
            </a:lvl1pPr>
            <a:lvl2pPr marL="574675" indent="-231775">
              <a:spcBef>
                <a:spcPts val="100"/>
              </a:spcBef>
              <a:defRPr sz="1800" b="0">
                <a:solidFill>
                  <a:schemeClr val="bg2"/>
                </a:solidFill>
                <a:latin typeface="+mn-ea"/>
                <a:ea typeface="+mn-ea"/>
              </a:defRPr>
            </a:lvl2pPr>
            <a:lvl3pPr>
              <a:spcBef>
                <a:spcPts val="100"/>
              </a:spcBef>
              <a:defRPr sz="1600" b="0">
                <a:solidFill>
                  <a:schemeClr val="bg2"/>
                </a:solidFill>
                <a:latin typeface="+mn-ea"/>
                <a:ea typeface="+mn-ea"/>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cxnSp>
        <p:nvCxnSpPr>
          <p:cNvPr id="14" name="Straight Connector 13"/>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25" name="Picture 24"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9"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5" name="Title 1"/>
          <p:cNvSpPr>
            <a:spLocks noGrp="1"/>
          </p:cNvSpPr>
          <p:nvPr>
            <p:ph type="title" hasCustomPrompt="1"/>
          </p:nvPr>
        </p:nvSpPr>
        <p:spPr>
          <a:xfrm>
            <a:off x="425904" y="261562"/>
            <a:ext cx="6482896" cy="853560"/>
          </a:xfrm>
        </p:spPr>
        <p:txBody>
          <a:bodyPr wrap="square" anchor="t"/>
          <a:lstStyle>
            <a:lvl1pPr>
              <a:lnSpc>
                <a:spcPct val="90000"/>
              </a:lnSpc>
              <a:defRPr sz="3200" b="0">
                <a:solidFill>
                  <a:schemeClr val="accent1"/>
                </a:solidFill>
                <a:latin typeface="+mj-ea"/>
                <a:ea typeface="+mj-ea"/>
              </a:defRPr>
            </a:lvl1pPr>
          </a:lstStyle>
          <a:p>
            <a:r>
              <a:rPr lang="en-US" smtClean="0"/>
              <a:t>Click to edit Master title style</a:t>
            </a:r>
            <a:br>
              <a:rPr lang="en-US" smtClean="0"/>
            </a:br>
            <a:endParaRPr lang="en-US"/>
          </a:p>
        </p:txBody>
      </p:sp>
      <p:sp>
        <p:nvSpPr>
          <p:cNvPr id="16"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50E2F365-58ED-4AE7-801F-56DDC6A39E06}"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11"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2415915621"/>
      </p:ext>
    </p:extLst>
  </p:cSld>
  <p:clrMapOvr>
    <a:masterClrMapping/>
  </p:clrMapOvr>
  <p:transition spd="med">
    <p:wipe dir="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Image and text">
    <p:spTree>
      <p:nvGrpSpPr>
        <p:cNvPr id="1" name=""/>
        <p:cNvGrpSpPr/>
        <p:nvPr/>
      </p:nvGrpSpPr>
      <p:grpSpPr>
        <a:xfrm>
          <a:off x="0" y="0"/>
          <a:ext cx="0" cy="0"/>
        </a:xfrm>
      </p:grpSpPr>
      <p:sp>
        <p:nvSpPr>
          <p:cNvPr id="12" name="Content Placeholder 2"/>
          <p:cNvSpPr>
            <a:spLocks noGrp="1"/>
          </p:cNvSpPr>
          <p:nvPr>
            <p:ph sz="half" idx="10"/>
          </p:nvPr>
        </p:nvSpPr>
        <p:spPr>
          <a:xfrm>
            <a:off x="4653246" y="1237786"/>
            <a:ext cx="4023360" cy="2888166"/>
          </a:xfrm>
        </p:spPr>
        <p:txBody>
          <a:bodyPr wrap="square" lIns="0" tIns="0" rIns="0" bIns="0">
            <a:normAutofit/>
          </a:bodyPr>
          <a:lstStyle>
            <a:lvl1pPr>
              <a:spcBef>
                <a:spcPts val="100"/>
              </a:spcBef>
              <a:defRPr sz="2000" b="0">
                <a:solidFill>
                  <a:schemeClr val="bg2"/>
                </a:solidFill>
                <a:latin typeface="+mn-ea"/>
                <a:ea typeface="+mn-ea"/>
              </a:defRPr>
            </a:lvl1pPr>
            <a:lvl2pPr marL="574675" indent="-231775">
              <a:spcBef>
                <a:spcPts val="100"/>
              </a:spcBef>
              <a:defRPr sz="1800" b="0">
                <a:solidFill>
                  <a:schemeClr val="bg2"/>
                </a:solidFill>
                <a:latin typeface="+mn-ea"/>
                <a:ea typeface="+mn-ea"/>
              </a:defRPr>
            </a:lvl2pPr>
            <a:lvl3pPr>
              <a:spcBef>
                <a:spcPts val="100"/>
              </a:spcBef>
              <a:defRPr sz="1600" b="0">
                <a:solidFill>
                  <a:schemeClr val="bg2"/>
                </a:solidFill>
                <a:latin typeface="+mn-ea"/>
                <a:ea typeface="+mn-ea"/>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sp>
        <p:nvSpPr>
          <p:cNvPr id="10" name="Content Placeholder 2"/>
          <p:cNvSpPr>
            <a:spLocks noGrp="1"/>
          </p:cNvSpPr>
          <p:nvPr>
            <p:ph sz="half" idx="11"/>
          </p:nvPr>
        </p:nvSpPr>
        <p:spPr>
          <a:xfrm>
            <a:off x="439738" y="1237786"/>
            <a:ext cx="4023360" cy="2888166"/>
          </a:xfrm>
        </p:spPr>
        <p:txBody>
          <a:bodyPr wrap="square" lIns="0" tIns="0" rIns="0" bIns="0">
            <a:normAutofit/>
          </a:bodyPr>
          <a:lstStyle>
            <a:lvl1pPr>
              <a:spcBef>
                <a:spcPts val="100"/>
              </a:spcBef>
              <a:defRPr sz="2000" b="0">
                <a:solidFill>
                  <a:schemeClr val="bg2"/>
                </a:solidFill>
                <a:latin typeface="+mn-ea"/>
                <a:ea typeface="+mn-ea"/>
              </a:defRPr>
            </a:lvl1pPr>
            <a:lvl2pPr marL="574675" indent="-231775">
              <a:spcBef>
                <a:spcPts val="100"/>
              </a:spcBef>
              <a:defRPr sz="1800" b="0">
                <a:solidFill>
                  <a:schemeClr val="bg2"/>
                </a:solidFill>
                <a:latin typeface="+mn-ea"/>
                <a:ea typeface="+mn-ea"/>
              </a:defRPr>
            </a:lvl2pPr>
            <a:lvl3pPr>
              <a:spcBef>
                <a:spcPts val="100"/>
              </a:spcBef>
              <a:defRPr sz="1600" b="0">
                <a:solidFill>
                  <a:schemeClr val="bg2"/>
                </a:solidFill>
                <a:latin typeface="+mn-ea"/>
                <a:ea typeface="+mn-ea"/>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p:txBody>
      </p:sp>
      <p:cxnSp>
        <p:nvCxnSpPr>
          <p:cNvPr id="14" name="Straight Connector 13"/>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25" name="Picture 24"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9"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4" name="Content Placeholder 3"/>
          <p:cNvSpPr>
            <a:spLocks noGrp="1"/>
          </p:cNvSpPr>
          <p:nvPr>
            <p:ph sz="quarter" idx="12"/>
          </p:nvPr>
        </p:nvSpPr>
        <p:spPr>
          <a:xfrm>
            <a:off x="434975" y="4270916"/>
            <a:ext cx="8262938" cy="1894933"/>
          </a:xfrm>
        </p:spPr>
        <p:txBody>
          <a:bodyPr/>
          <a:lstStyle>
            <a:lvl1pPr>
              <a:defRPr>
                <a:latin typeface="+mn-ea"/>
                <a:ea typeface="+mn-ea"/>
              </a:defRPr>
            </a:lvl1pPr>
            <a:lvl2pPr>
              <a:defRPr>
                <a:latin typeface="+mn-ea"/>
                <a:ea typeface="+mn-ea"/>
              </a:defRPr>
            </a:lvl2pPr>
            <a:lvl3pPr>
              <a:defRPr>
                <a:latin typeface="+mn-ea"/>
                <a:ea typeface="+mn-ea"/>
              </a:defRPr>
            </a:lvl3pPr>
            <a:lvl4pPr>
              <a:defRPr>
                <a:latin typeface="+mn-ea"/>
                <a:ea typeface="+mn-ea"/>
              </a:defRPr>
            </a:lvl4pPr>
            <a:lvl5pPr>
              <a:defRPr>
                <a:latin typeface="+mn-ea"/>
                <a:ea typeface="+mn-ea"/>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5" name="Title 1"/>
          <p:cNvSpPr>
            <a:spLocks noGrp="1"/>
          </p:cNvSpPr>
          <p:nvPr>
            <p:ph type="title" hasCustomPrompt="1"/>
          </p:nvPr>
        </p:nvSpPr>
        <p:spPr>
          <a:xfrm>
            <a:off x="425904" y="261562"/>
            <a:ext cx="6432096" cy="853560"/>
          </a:xfrm>
          <a:noFill/>
          <a:ln w="9525">
            <a:noFill/>
            <a:miter lim="800000"/>
          </a:ln>
        </p:spPr>
        <p:txBody>
          <a:bodyPr vert="horz" wrap="square" lIns="0" tIns="0" rIns="0" bIns="0" numCol="1" anchor="t" anchorCtr="0" compatLnSpc="1">
            <a:prstTxWarp prst="textNoShape">
              <a:avLst/>
            </a:prstTxWarp>
          </a:bodyPr>
          <a:lstStyle>
            <a:lvl1pPr>
              <a:defRPr lang="en-US"/>
            </a:lvl1pPr>
          </a:lstStyle>
          <a:p>
            <a:pPr lvl="0"/>
            <a:r>
              <a:rPr lang="en-US" smtClean="0"/>
              <a:t>Click to edit Master title style</a:t>
            </a:r>
            <a:br>
              <a:rPr lang="en-US" smtClean="0"/>
            </a:br>
            <a:endParaRPr lang="en-US"/>
          </a:p>
        </p:txBody>
      </p:sp>
      <p:sp>
        <p:nvSpPr>
          <p:cNvPr id="16"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895AB6B5-EE58-4D3C-8C26-2E866B709AA2}"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11"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366126051"/>
      </p:ext>
    </p:extLst>
  </p:cSld>
  <p:clrMapOvr>
    <a:masterClrMapping/>
  </p:clrMapOvr>
  <p:transition spd="med">
    <p:wipe dir="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_Only">
    <p:spTree>
      <p:nvGrpSpPr>
        <p:cNvPr id="1" name=""/>
        <p:cNvGrpSpPr/>
        <p:nvPr/>
      </p:nvGrpSpPr>
      <p:grpSpPr>
        <a:xfrm>
          <a:off x="0" y="0"/>
          <a:ext cx="0" cy="0"/>
        </a:xfrm>
      </p:grpSpPr>
      <p:cxnSp>
        <p:nvCxnSpPr>
          <p:cNvPr id="18" name="Straight Connector 17"/>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6" name="Picture 15"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10" name="Title 1"/>
          <p:cNvSpPr>
            <a:spLocks noGrp="1"/>
          </p:cNvSpPr>
          <p:nvPr>
            <p:ph type="title" hasCustomPrompt="1"/>
          </p:nvPr>
        </p:nvSpPr>
        <p:spPr>
          <a:xfrm>
            <a:off x="425904" y="261562"/>
            <a:ext cx="6432096" cy="853560"/>
          </a:xfrm>
          <a:noFill/>
          <a:ln w="9525">
            <a:noFill/>
            <a:miter lim="800000"/>
          </a:ln>
        </p:spPr>
        <p:txBody>
          <a:bodyPr vert="horz" wrap="square" lIns="0" tIns="0" rIns="0" bIns="0" numCol="1" anchor="t" anchorCtr="0" compatLnSpc="1">
            <a:prstTxWarp prst="textNoShape">
              <a:avLst/>
            </a:prstTxWarp>
          </a:bodyPr>
          <a:lstStyle>
            <a:lvl1pPr>
              <a:defRPr lang="en-US"/>
            </a:lvl1pPr>
          </a:lstStyle>
          <a:p>
            <a:pPr lvl="0"/>
            <a:r>
              <a:rPr lang="en-US" smtClean="0"/>
              <a:t>Click to edit Master title style</a:t>
            </a:r>
            <a:br>
              <a:rPr lang="en-US" smtClean="0"/>
            </a:br>
            <a:endParaRPr lang="en-US"/>
          </a:p>
        </p:txBody>
      </p:sp>
      <p:sp>
        <p:nvSpPr>
          <p:cNvPr id="11"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355C1996-CB51-4D2D-A2E6-E72952467265}"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8"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3171910802"/>
      </p:ext>
    </p:extLst>
  </p:cSld>
  <p:clrMapOvr>
    <a:masterClrMapping/>
  </p:clrMapOvr>
  <p:transition spd="med">
    <p:wipe dir="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Blank">
    <p:spTree>
      <p:nvGrpSpPr>
        <p:cNvPr id="1" name=""/>
        <p:cNvGrpSpPr/>
        <p:nvPr/>
      </p:nvGrpSpPr>
      <p:grpSpPr>
        <a:xfrm>
          <a:off x="0" y="0"/>
          <a:ext cx="0" cy="0"/>
        </a:xfrm>
      </p:grpSpPr>
      <p:cxnSp>
        <p:nvCxnSpPr>
          <p:cNvPr id="18" name="Straight Connector 17"/>
          <p:cNvCxnSpPr>
            <a:cxnSpLocks noChangeShapeType="1"/>
          </p:cNvCxnSpPr>
          <p:nvPr/>
        </p:nvCxnSpPr>
        <p:spPr bwMode="auto">
          <a:xfrm>
            <a:off x="457200" y="6172200"/>
            <a:ext cx="8229600" cy="0"/>
          </a:xfrm>
          <a:prstGeom prst="line">
            <a:avLst/>
          </a:prstGeom>
          <a:noFill/>
          <a:ln w="9525">
            <a:solidFill>
              <a:srgbClr val="AAAAAA"/>
            </a:solidFill>
            <a:round/>
          </a:ln>
        </p:spPr>
      </p:cxnSp>
      <p:pic>
        <p:nvPicPr>
          <p:cNvPr id="16" name="Picture 15"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1F19F90E-1EE1-4B13-9746-B1D865E614AD}"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7"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2143386257"/>
      </p:ext>
    </p:extLst>
  </p:cSld>
  <p:clrMapOvr>
    <a:masterClrMapping/>
  </p:clrMapOvr>
  <p:transition spd="med">
    <p:wipe dir="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Blue">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1"/>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j-ea"/>
                <a:ea typeface="+mj-ea"/>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7"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7844F204-B835-4B09-961B-568451217CC7}"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8"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1568230840"/>
      </p:ext>
    </p:extLst>
  </p:cSld>
  <p:clrMapOvr>
    <a:masterClrMapping/>
  </p:clrMapOvr>
  <p:transition spd="med">
    <p:wipe dir="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Berry">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4"/>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lgn="l" rtl="0" eaLnBrk="1" fontAlgn="base" hangingPunct="1">
              <a:lnSpc>
                <a:spcPct val="90000"/>
              </a:lnSpc>
              <a:spcBef>
                <a:spcPct val="0"/>
              </a:spcBef>
              <a:spcAft>
                <a:spcPct val="0"/>
              </a:spcAft>
              <a:defRPr lang="en-US" sz="3200" b="0" cap="none" baseline="0">
                <a:solidFill>
                  <a:schemeClr val="tx2"/>
                </a:solidFill>
                <a:latin typeface="+mj-ea"/>
                <a:ea typeface="+mj-ea"/>
                <a:cs typeface="+mj-cs"/>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7"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3CD2D0C1-47B9-4014-B73E-D257AA7D22A8}"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9"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1830914132"/>
      </p:ext>
    </p:extLst>
  </p:cSld>
  <p:clrMapOvr>
    <a:masterClrMapping/>
  </p:clrMapOvr>
  <p:transition spd="med">
    <p:wipe dir="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Yellow">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3"/>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defRPr sz="3200" b="0">
                <a:solidFill>
                  <a:schemeClr val="tx2"/>
                </a:solidFill>
                <a:latin typeface="+mj-ea"/>
                <a:ea typeface="+mj-ea"/>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7"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C4968E20-D621-41A2-A839-BA4C40BDE4AB}"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9"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650371843"/>
      </p:ext>
    </p:extLst>
  </p:cSld>
  <p:clrMapOvr>
    <a:masterClrMapping/>
  </p:clrMapOvr>
  <p:transition spd="med">
    <p:wipe dir="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Green">
    <p:spTree>
      <p:nvGrpSpPr>
        <p:cNvPr id="1" name=""/>
        <p:cNvGrpSpPr/>
        <p:nvPr/>
      </p:nvGrpSpPr>
      <p:grpSpPr>
        <a:xfrm>
          <a:off x="0" y="0"/>
          <a:ext cx="0" cy="0"/>
        </a:xfrm>
      </p:grpSpPr>
      <p:sp>
        <p:nvSpPr>
          <p:cNvPr id="15" name="Title 1"/>
          <p:cNvSpPr>
            <a:spLocks noGrp="1"/>
          </p:cNvSpPr>
          <p:nvPr>
            <p:ph type="ctrTitle" hasCustomPrompt="1"/>
          </p:nvPr>
        </p:nvSpPr>
        <p:spPr>
          <a:xfrm>
            <a:off x="457200" y="457200"/>
            <a:ext cx="3657600" cy="3657600"/>
          </a:xfrm>
          <a:prstGeom prst="roundRect">
            <a:avLst>
              <a:gd name="adj" fmla="val 2752"/>
            </a:avLst>
          </a:prstGeom>
          <a:solidFill>
            <a:schemeClr val="accent2"/>
          </a:solidFill>
          <a:ln>
            <a:noFill/>
          </a:ln>
        </p:spPr>
        <p:style>
          <a:lnRef idx="2">
            <a:schemeClr val="accent1"/>
          </a:lnRef>
          <a:fillRef idx="1">
            <a:schemeClr val="lt1"/>
          </a:fillRef>
          <a:effectRef idx="0">
            <a:schemeClr val="accent1"/>
          </a:effectRef>
          <a:fontRef idx="none"/>
        </p:style>
        <p:txBody>
          <a:bodyPr lIns="228600" tIns="228600" rIns="228600" bIns="228600" anchor="t" anchorCtr="0">
            <a:normAutofit/>
          </a:bodyPr>
          <a:lstStyle>
            <a:lvl1pPr algn="l" rtl="0" eaLnBrk="1" fontAlgn="base" hangingPunct="1">
              <a:lnSpc>
                <a:spcPct val="90000"/>
              </a:lnSpc>
              <a:spcBef>
                <a:spcPct val="0"/>
              </a:spcBef>
              <a:spcAft>
                <a:spcPct val="0"/>
              </a:spcAft>
              <a:defRPr lang="en-US" sz="3200" b="0" cap="none" baseline="0">
                <a:solidFill>
                  <a:schemeClr val="tx2"/>
                </a:solidFill>
                <a:latin typeface="+mj-ea"/>
                <a:ea typeface="+mj-ea"/>
                <a:cs typeface="+mj-cs"/>
              </a:defRPr>
            </a:lvl1pPr>
          </a:lstStyle>
          <a:p>
            <a:r>
              <a:rPr lang="en-US" smtClean="0"/>
              <a:t>Click to edit Master title style</a:t>
            </a:r>
            <a:br>
              <a:rPr lang="en-US" smtClean="0"/>
            </a:br>
            <a:endParaRPr lang="en-US"/>
          </a:p>
        </p:txBody>
      </p:sp>
      <p:pic>
        <p:nvPicPr>
          <p:cNvPr id="10" name="Picture 9"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6"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C6204613-6AD4-4560-BF94-727CA65A1DAC}"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7"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3845996128"/>
      </p:ext>
    </p:extLst>
  </p:cSld>
  <p:clrMapOvr>
    <a:masterClrMapping/>
  </p:clrMapOvr>
  <p:transition spd="med">
    <p:wipe dir="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_Purple">
    <p:spTree>
      <p:nvGrpSpPr>
        <p:cNvPr id="1" name=""/>
        <p:cNvGrpSpPr/>
        <p:nvPr/>
      </p:nvGrpSpPr>
      <p:grpSpPr>
        <a:xfrm>
          <a:off x="0" y="0"/>
          <a:ext cx="0" cy="0"/>
        </a:xfrm>
      </p:grpSpPr>
      <p:sp>
        <p:nvSpPr>
          <p:cNvPr id="15" name="Title 1"/>
          <p:cNvSpPr>
            <a:spLocks noGrp="1"/>
          </p:cNvSpPr>
          <p:nvPr>
            <p:ph type="ctrTitle"/>
          </p:nvPr>
        </p:nvSpPr>
        <p:spPr>
          <a:xfrm>
            <a:off x="457200" y="457200"/>
            <a:ext cx="3657600" cy="3657600"/>
          </a:xfrm>
          <a:prstGeom prst="roundRect">
            <a:avLst>
              <a:gd name="adj" fmla="val 2752"/>
            </a:avLst>
          </a:prstGeom>
          <a:solidFill>
            <a:schemeClr val="accent6"/>
          </a:solidFill>
          <a:ln>
            <a:noFill/>
          </a:ln>
        </p:spPr>
        <p:style>
          <a:lnRef idx="2">
            <a:schemeClr val="accent1"/>
          </a:lnRef>
          <a:fillRef idx="1">
            <a:schemeClr val="lt1"/>
          </a:fillRef>
          <a:effectRef idx="0">
            <a:schemeClr val="accent1"/>
          </a:effectRef>
          <a:fontRef idx="none"/>
        </p:style>
        <p:txBody>
          <a:bodyPr lIns="228600" tIns="228600" rIns="228600" bIns="228600" anchor="t">
            <a:normAutofit/>
          </a:bodyPr>
          <a:lstStyle>
            <a:lvl1pPr algn="l" rtl="0" eaLnBrk="1" fontAlgn="base" hangingPunct="1">
              <a:lnSpc>
                <a:spcPct val="90000"/>
              </a:lnSpc>
              <a:spcBef>
                <a:spcPct val="0"/>
              </a:spcBef>
              <a:spcAft>
                <a:spcPct val="0"/>
              </a:spcAft>
              <a:defRPr lang="en-US" sz="3200" b="0" cap="none" baseline="0">
                <a:solidFill>
                  <a:schemeClr val="tx2"/>
                </a:solidFill>
                <a:latin typeface="+mj-ea"/>
                <a:ea typeface="+mj-ea"/>
                <a:cs typeface="+mj-cs"/>
              </a:defRPr>
            </a:lvl1pPr>
          </a:lstStyle>
          <a:p>
            <a:r>
              <a:rPr lang="en-US" smtClean="0"/>
              <a:t>Click to edit Master title style</a:t>
            </a:r>
            <a:endParaRPr lang="en-US"/>
          </a:p>
        </p:txBody>
      </p:sp>
      <p:pic>
        <p:nvPicPr>
          <p:cNvPr id="14" name="Picture 13" descr="dell_gray_logo.png"/>
          <p:cNvPicPr>
            <a:picLocks noChangeAspect="1"/>
          </p:cNvPicPr>
          <p:nvPr/>
        </p:nvPicPr>
        <p:blipFill>
          <a:blip r:embed="rId1"/>
          <a:stretch>
            <a:fillRect/>
          </a:stretch>
        </p:blipFill>
        <p:spPr>
          <a:xfrm>
            <a:off x="8193024" y="6226683"/>
            <a:ext cx="573025" cy="573025"/>
          </a:xfrm>
          <a:prstGeom prst="rect">
            <a:avLst/>
          </a:prstGeom>
        </p:spPr>
      </p:pic>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bg2">
                    <a:lumMod val="60000"/>
                    <a:lumOff val="40000"/>
                  </a:schemeClr>
                </a:solidFill>
                <a:latin typeface="Museo Sans For Dell" pitchFamily="2" charset="0"/>
              </a:defRPr>
            </a:lvl1p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bg2">
                    <a:lumMod val="60000"/>
                    <a:lumOff val="40000"/>
                  </a:schemeClr>
                </a:solidFill>
                <a:latin typeface="Museo Sans For Dell" pitchFamily="2" charset="0"/>
                <a:ea typeface="+mn-ea"/>
                <a:cs typeface="+mn-cs"/>
              </a:defRPr>
            </a:lvl1pPr>
          </a:lstStyle>
          <a:p>
            <a:fld id="{A9B8DDBE-1822-47A5-BD0B-77AB7C3B99E4}"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8"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lvl1pPr algn="l">
              <a:defRPr sz="900">
                <a:solidFill>
                  <a:schemeClr val="bg2">
                    <a:lumMod val="60000"/>
                    <a:lumOff val="40000"/>
                  </a:schemeClr>
                </a:solidFill>
                <a:latin typeface="Museo Sans For Dell" pitchFamily="2" charset="0"/>
              </a:defRPr>
            </a:lvl1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Tree>
    <p:extLst>
      <p:ext uri="{BB962C8B-B14F-4D97-AF65-F5344CB8AC3E}">
        <p14:creationId xmlns:p14="http://schemas.microsoft.com/office/powerpoint/2010/main" val="4080288018"/>
      </p:ext>
    </p:extLst>
  </p:cSld>
  <p:clrMapOvr>
    <a:masterClrMapping/>
  </p:clrMapOvr>
  <p:transition spd="med">
    <p:wipe dir="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Title Only">
    <p:spTree>
      <p:nvGrpSpPr>
        <p:cNvPr id="1" name=""/>
        <p:cNvGrpSpPr/>
        <p:nvPr/>
      </p:nvGrpSpPr>
      <p:grpSpPr>
        <a:xfrm>
          <a:off x="0" y="0"/>
          <a:ext cx="0" cy="0"/>
        </a:xfrm>
      </p:grpSpPr>
      <p:sp>
        <p:nvSpPr>
          <p:cNvPr id="2" name="Title 1"/>
          <p:cNvSpPr>
            <a:spLocks noGrp="1"/>
          </p:cNvSpPr>
          <p:nvPr>
            <p:ph type="title"/>
          </p:nvPr>
        </p:nvSpPr>
        <p:spPr>
          <a:xfrm>
            <a:off x="288925" y="188913"/>
            <a:ext cx="8321675" cy="725487"/>
          </a:xfrm>
        </p:spPr>
        <p:txBody>
          <a:bodyPr/>
          <a:lstStyle>
            <a:lvl1pPr>
              <a:defRPr>
                <a:latin typeface="黑体" pitchFamily="49" charset="-122"/>
                <a:ea typeface="黑体" pitchFamily="49" charset="-122"/>
              </a:defRPr>
            </a:lvl1pPr>
          </a:lstStyle>
          <a:p>
            <a:r>
              <a:rPr lang="en-US" smtClean="0"/>
              <a:t>Click to edit Master title style</a:t>
            </a:r>
            <a:endParaRPr lang="en-US"/>
          </a:p>
        </p:txBody>
      </p:sp>
    </p:spTree>
    <p:extLst>
      <p:ext uri="{BB962C8B-B14F-4D97-AF65-F5344CB8AC3E}">
        <p14:creationId xmlns:p14="http://schemas.microsoft.com/office/powerpoint/2010/main" val="1274637203"/>
      </p:ext>
    </p:extLst>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extLst>
      <p:ext uri="{BB962C8B-B14F-4D97-AF65-F5344CB8AC3E}">
        <p14:creationId xmlns:p14="http://schemas.microsoft.com/office/powerpoint/2010/main" val="63396012"/>
      </p:ext>
    </p:extLst>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extLst>
      <p:ext uri="{BB962C8B-B14F-4D97-AF65-F5344CB8AC3E}">
        <p14:creationId xmlns:p14="http://schemas.microsoft.com/office/powerpoint/2010/main" val="1414853769"/>
      </p:ext>
    </p:extLst>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Tree>
    <p:extLst>
      <p:ext uri="{BB962C8B-B14F-4D97-AF65-F5344CB8AC3E}">
        <p14:creationId xmlns:p14="http://schemas.microsoft.com/office/powerpoint/2010/main" val="1656803182"/>
      </p:ext>
    </p:extLst>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76213" y="914400"/>
            <a:ext cx="4038600" cy="2286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367213" y="914400"/>
            <a:ext cx="4038600" cy="2286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extLst>
      <p:ext uri="{BB962C8B-B14F-4D97-AF65-F5344CB8AC3E}">
        <p14:creationId xmlns:p14="http://schemas.microsoft.com/office/powerpoint/2010/main" val="4055210070"/>
      </p:ext>
    </p:extLst>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cSld name="标题和四项内容">
    <p:spTree>
      <p:nvGrpSpPr>
        <p:cNvPr id="1" name=""/>
        <p:cNvGrpSpPr/>
        <p:nvPr/>
      </p:nvGrpSpPr>
      <p:grpSpPr>
        <a:xfrm>
          <a:off x="0" y="0"/>
          <a:ext cx="0" cy="0"/>
        </a:xfrm>
      </p:grpSpPr>
      <p:sp>
        <p:nvSpPr>
          <p:cNvPr id="2" name="标题 1"/>
          <p:cNvSpPr>
            <a:spLocks noGrp="1"/>
          </p:cNvSpPr>
          <p:nvPr>
            <p:ph type="title" sz="quarter"/>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457200" y="1143000"/>
            <a:ext cx="4038600" cy="21859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48200" y="1143000"/>
            <a:ext cx="4038600" cy="21859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457200" y="3481388"/>
            <a:ext cx="4038600" cy="21875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48200" y="3481388"/>
            <a:ext cx="4038600" cy="21875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extLst>
      <p:ext uri="{BB962C8B-B14F-4D97-AF65-F5344CB8AC3E}">
        <p14:creationId xmlns:p14="http://schemas.microsoft.com/office/powerpoint/2010/main" val="1617674120"/>
      </p:ext>
    </p:extLst>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AndTwoObj">
  <p:cSld name="标题，一项大型内容和两项小型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1430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48200" y="1143000"/>
            <a:ext cx="4038600" cy="21859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4648200" y="3481388"/>
            <a:ext cx="4038600" cy="21875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extLst>
      <p:ext uri="{BB962C8B-B14F-4D97-AF65-F5344CB8AC3E}">
        <p14:creationId xmlns:p14="http://schemas.microsoft.com/office/powerpoint/2010/main" val="2320374907"/>
      </p:ext>
    </p:extLst>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Title_and_Content_Blue_Background">
    <p:bg>
      <p:bgPr>
        <a:solidFill>
          <a:schemeClr val="bg1"/>
        </a:solidFill>
        <a:effectLst/>
      </p:bgPr>
    </p:bg>
    <p:spTree>
      <p:nvGrpSpPr>
        <p:cNvPr id="1" name=""/>
        <p:cNvGrpSpPr/>
        <p:nvPr/>
      </p:nvGrpSpPr>
      <p:grpSpPr>
        <a:xfrm>
          <a:off x="0" y="0"/>
          <a:ext cx="0" cy="0"/>
        </a:xfrm>
      </p:grpSpPr>
      <p:sp>
        <p:nvSpPr>
          <p:cNvPr id="2" name="Title 1"/>
          <p:cNvSpPr>
            <a:spLocks noGrp="1"/>
          </p:cNvSpPr>
          <p:nvPr>
            <p:ph type="title"/>
          </p:nvPr>
        </p:nvSpPr>
        <p:spPr>
          <a:xfrm>
            <a:off x="447675" y="38100"/>
            <a:ext cx="8239126" cy="960120"/>
          </a:xfrm>
        </p:spPr>
        <p:txBody>
          <a:bodyPr wrap="square" anchor="b"/>
          <a:lstStyle>
            <a:lvl1pPr>
              <a:lnSpc>
                <a:spcPct val="90000"/>
              </a:lnSpc>
              <a:defRPr sz="3000" b="0">
                <a:solidFill>
                  <a:schemeClr val="tx2"/>
                </a:solidFill>
                <a:latin typeface="+mj-ea"/>
                <a:ea typeface="+mj-ea"/>
              </a:defRPr>
            </a:lvl1pPr>
          </a:lstStyle>
          <a:p>
            <a:r>
              <a:rPr lang="en-US" smtClean="0"/>
              <a:t>Click to edit Master title style</a:t>
            </a:r>
            <a:endParaRPr lang="en-US"/>
          </a:p>
        </p:txBody>
      </p:sp>
      <p:sp>
        <p:nvSpPr>
          <p:cNvPr id="3" name="Content Placeholder 2"/>
          <p:cNvSpPr>
            <a:spLocks noGrp="1"/>
          </p:cNvSpPr>
          <p:nvPr>
            <p:ph sz="half" idx="1"/>
          </p:nvPr>
        </p:nvSpPr>
        <p:spPr>
          <a:xfrm>
            <a:off x="447675" y="1310640"/>
            <a:ext cx="8229600" cy="1712264"/>
          </a:xfrm>
        </p:spPr>
        <p:txBody>
          <a:bodyPr lIns="0" tIns="0" rIns="0" bIns="0"/>
          <a:lstStyle>
            <a:lvl1pPr>
              <a:spcBef>
                <a:spcPts val="1600"/>
              </a:spcBef>
              <a:buClr>
                <a:schemeClr val="tx2"/>
              </a:buClr>
              <a:defRPr sz="2200">
                <a:solidFill>
                  <a:schemeClr val="tx2"/>
                </a:solidFill>
                <a:latin typeface="+mn-ea"/>
                <a:ea typeface="+mn-ea"/>
              </a:defRPr>
            </a:lvl1pPr>
            <a:lvl2pPr>
              <a:spcBef>
                <a:spcPts val="800"/>
              </a:spcBef>
              <a:buClr>
                <a:schemeClr val="tx2"/>
              </a:buClr>
              <a:buFont typeface="Museo For Dell 300" pitchFamily="50" charset="0"/>
              <a:buChar char="–"/>
              <a:defRPr sz="1800">
                <a:solidFill>
                  <a:schemeClr val="tx2"/>
                </a:solidFill>
                <a:latin typeface="+mn-ea"/>
                <a:ea typeface="+mn-ea"/>
              </a:defRPr>
            </a:lvl2pPr>
            <a:lvl3pPr>
              <a:spcBef>
                <a:spcPts val="800"/>
              </a:spcBef>
              <a:buClr>
                <a:schemeClr val="tx2"/>
              </a:buClr>
              <a:defRPr sz="1800">
                <a:solidFill>
                  <a:schemeClr val="tx2"/>
                </a:solidFill>
                <a:latin typeface="+mn-ea"/>
                <a:ea typeface="+mn-ea"/>
              </a:defRPr>
            </a:lvl3pPr>
            <a:lvl4pPr>
              <a:spcBef>
                <a:spcPts val="800"/>
              </a:spcBef>
              <a:buClr>
                <a:schemeClr val="tx2"/>
              </a:buClr>
              <a:defRPr sz="1800">
                <a:solidFill>
                  <a:schemeClr val="tx2"/>
                </a:solidFill>
                <a:latin typeface="+mn-ea"/>
                <a:ea typeface="+mn-ea"/>
              </a:defRPr>
            </a:lvl4pPr>
            <a:lvl5pPr>
              <a:spcBef>
                <a:spcPts val="800"/>
              </a:spcBef>
              <a:buClr>
                <a:schemeClr val="tx2"/>
              </a:buClr>
              <a:defRPr sz="1800">
                <a:solidFill>
                  <a:schemeClr val="tx2"/>
                </a:solidFill>
                <a:latin typeface="+mn-ea"/>
                <a:ea typeface="+mn-ea"/>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cxnSp>
        <p:nvCxnSpPr>
          <p:cNvPr id="20" name="Straight Connector 19"/>
          <p:cNvCxnSpPr>
            <a:cxnSpLocks noChangeShapeType="1"/>
          </p:cNvCxnSpPr>
          <p:nvPr userDrawn="1"/>
        </p:nvCxnSpPr>
        <p:spPr bwMode="auto">
          <a:xfrm>
            <a:off x="457200" y="6172200"/>
            <a:ext cx="8229600" cy="0"/>
          </a:xfrm>
          <a:prstGeom prst="line">
            <a:avLst/>
          </a:prstGeom>
          <a:noFill/>
          <a:ln w="9525">
            <a:solidFill>
              <a:schemeClr val="tx2"/>
            </a:solidFill>
            <a:round/>
          </a:ln>
        </p:spPr>
      </p:cxnSp>
      <p:pic>
        <p:nvPicPr>
          <p:cNvPr id="10" name="Picture 9" descr="dell_white_logo.png"/>
          <p:cNvPicPr>
            <a:picLocks noChangeAspect="1"/>
          </p:cNvPicPr>
          <p:nvPr userDrawn="1"/>
        </p:nvPicPr>
        <p:blipFill>
          <a:blip r:embed="rId1"/>
          <a:stretch>
            <a:fillRect/>
          </a:stretch>
        </p:blipFill>
        <p:spPr>
          <a:xfrm>
            <a:off x="8193024" y="6226683"/>
            <a:ext cx="573025" cy="573025"/>
          </a:xfrm>
          <a:prstGeom prst="rect">
            <a:avLst/>
          </a:prstGeom>
        </p:spPr>
      </p:pic>
      <p:sp>
        <p:nvSpPr>
          <p:cNvPr id="11"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lvl1pPr algn="l">
              <a:defRPr sz="1000">
                <a:solidFill>
                  <a:schemeClr val="tx2"/>
                </a:solidFill>
                <a:latin typeface="Museo Sans For Dell" pitchFamily="2" charset="0"/>
              </a:defRPr>
            </a:lvl1pPr>
          </a:lstStyle>
          <a:p>
            <a:r>
              <a:rPr lang="en-US" smtClean="0">
                <a:solidFill>
                  <a:srgbClr val="FFFFFF"/>
                </a:solidFill>
              </a:rPr>
              <a:t>Confidential</a:t>
            </a:r>
            <a:endParaRPr lang="en-US">
              <a:solidFill>
                <a:srgbClr val="FFFFFF"/>
              </a:solidFill>
            </a:endParaRPr>
          </a:p>
        </p:txBody>
      </p:sp>
      <p:sp>
        <p:nvSpPr>
          <p:cNvPr id="12" name="Slide Number Placeholder 5"/>
          <p:cNvSpPr>
            <a:spLocks noGrp="1"/>
          </p:cNvSpPr>
          <p:nvPr>
            <p:ph type="sldNum" sz="quarter" idx="4"/>
          </p:nvPr>
        </p:nvSpPr>
        <p:spPr>
          <a:xfrm>
            <a:off x="444501" y="6440492"/>
            <a:ext cx="260349" cy="152399"/>
          </a:xfrm>
          <a:prstGeom prst="rect">
            <a:avLst/>
          </a:prstGeom>
        </p:spPr>
        <p:txBody>
          <a:bodyPr vert="horz" lIns="0" tIns="0" rIns="91440" bIns="0" rtlCol="0" anchor="ctr"/>
          <a:lstStyle>
            <a:lvl1pPr algn="l">
              <a:defRPr sz="900">
                <a:solidFill>
                  <a:schemeClr val="tx2"/>
                </a:solidFill>
                <a:latin typeface="Museo Sans For Dell" pitchFamily="2" charset="0"/>
              </a:defRPr>
            </a:lvl1pPr>
          </a:lstStyle>
          <a:p>
            <a:fld id="{DBD5246C-868F-410A-AE52-FE248EDADC46}" type="slidenum">
              <a:rPr lang="en-US" smtClean="0">
                <a:solidFill>
                  <a:srgbClr val="FFFFFF"/>
                </a:solidFill>
              </a:rPr>
              <a:t>‹#›</a:t>
            </a:fld>
            <a:endParaRPr lang="en-US">
              <a:solidFill>
                <a:srgbClr val="FFFFFF"/>
              </a:solidFill>
            </a:endParaRPr>
          </a:p>
        </p:txBody>
      </p:sp>
      <p:sp>
        <p:nvSpPr>
          <p:cNvPr id="9" name="Date Placeholder 8"/>
          <p:cNvSpPr>
            <a:spLocks noGrp="1"/>
          </p:cNvSpPr>
          <p:nvPr>
            <p:ph type="dt" sz="half" idx="2"/>
          </p:nvPr>
        </p:nvSpPr>
        <p:spPr>
          <a:xfrm>
            <a:off x="1828800" y="6428232"/>
            <a:ext cx="914401" cy="152399"/>
          </a:xfrm>
          <a:prstGeom prst="rect">
            <a:avLst/>
          </a:prstGeom>
        </p:spPr>
        <p:txBody>
          <a:bodyPr vert="horz" lIns="91440" tIns="45720" rIns="91440" bIns="45720" rtlCol="0" anchor="ctr"/>
          <a:lstStyle>
            <a:lvl1pPr algn="l" rtl="0" fontAlgn="base">
              <a:spcBef>
                <a:spcPct val="0"/>
              </a:spcBef>
              <a:spcAft>
                <a:spcPct val="0"/>
              </a:spcAft>
              <a:defRPr lang="en-US" sz="1000" kern="1200" smtClean="0">
                <a:solidFill>
                  <a:schemeClr val="tx2"/>
                </a:solidFill>
                <a:latin typeface="Museo Sans For Dell" pitchFamily="2" charset="0"/>
                <a:ea typeface="+mn-ea"/>
                <a:cs typeface="+mn-cs"/>
              </a:defRPr>
            </a:lvl1pPr>
          </a:lstStyle>
          <a:p>
            <a:fld id="{D84525D5-162E-49FF-B63F-C28FA8BB40D2}" type="datetime1">
              <a:rPr lang="en-US" smtClean="0">
                <a:solidFill>
                  <a:srgbClr val="FFFFFF"/>
                </a:solidFill>
              </a:rPr>
              <a:t>9/11/2013</a:t>
            </a:fld>
            <a:endParaRPr>
              <a:solidFill>
                <a:srgbClr val="FFFFFF"/>
              </a:solidFill>
            </a:endParaRPr>
          </a:p>
        </p:txBody>
      </p:sp>
      <p:sp>
        <p:nvSpPr>
          <p:cNvPr id="13" name="Footer Placeholder 4"/>
          <p:cNvSpPr txBox="1"/>
          <p:nvPr userDrawn="1"/>
        </p:nvSpPr>
        <p:spPr>
          <a:xfrm>
            <a:off x="6953250" y="6442075"/>
            <a:ext cx="1885950" cy="152400"/>
          </a:xfrm>
          <a:prstGeom prst="rect">
            <a:avLst/>
          </a:prstGeom>
        </p:spPr>
        <p:txBody>
          <a:bodyPr vert="horz" lIns="0" tIns="0" rIns="91440" bIns="0" rtlCol="0" anchor="ctr"/>
          <a:lstStyle>
            <a:defPPr>
              <a:defRPr lang="en-US"/>
            </a:defPPr>
            <a:lvl1pPr marL="0" algn="l" defTabSz="914400" rtl="0" eaLnBrk="1" latinLnBrk="0" hangingPunct="1">
              <a:defRPr sz="1000" kern="1200">
                <a:solidFill>
                  <a:schemeClr val="tx2"/>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srgbClr val="FFFFFF"/>
                </a:solidFill>
              </a:rPr>
              <a:t>Dell Consulting</a:t>
            </a:r>
            <a:endParaRPr lang="en-US">
              <a:solidFill>
                <a:srgbClr val="FFFFFF"/>
              </a:solidFill>
            </a:endParaRPr>
          </a:p>
        </p:txBody>
      </p:sp>
    </p:spTree>
    <p:extLst>
      <p:ext uri="{BB962C8B-B14F-4D97-AF65-F5344CB8AC3E}">
        <p14:creationId xmlns:p14="http://schemas.microsoft.com/office/powerpoint/2010/main" val="1763896929"/>
      </p:ext>
    </p:extLst>
  </p:cSld>
  <p:clrMapOvr>
    <a:masterClrMapping/>
  </p:clrMapOvr>
  <p:transition spd="med">
    <p:wipe dir="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image" Target="../media/image2.png" /><Relationship Id="rId14" Type="http://schemas.openxmlformats.org/officeDocument/2006/relationships/theme" Target="../theme/theme3.xml" /><Relationship Id="rId2" Type="http://schemas.openxmlformats.org/officeDocument/2006/relationships/slideLayout" Target="../slideLayouts/slideLayout25.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slideLayout" Target="../slideLayouts/slideLayout45.xml" /><Relationship Id="rId11" Type="http://schemas.openxmlformats.org/officeDocument/2006/relationships/slideLayout" Target="../slideLayouts/slideLayout46.xml" /><Relationship Id="rId12" Type="http://schemas.openxmlformats.org/officeDocument/2006/relationships/slideLayout" Target="../slideLayouts/slideLayout47.xml" /><Relationship Id="rId13" Type="http://schemas.openxmlformats.org/officeDocument/2006/relationships/slideLayout" Target="../slideLayouts/slideLayout48.xml" /><Relationship Id="rId14" Type="http://schemas.openxmlformats.org/officeDocument/2006/relationships/slideLayout" Target="../slideLayouts/slideLayout49.xml" /><Relationship Id="rId15" Type="http://schemas.openxmlformats.org/officeDocument/2006/relationships/slideLayout" Target="../slideLayouts/slideLayout50.xml" /><Relationship Id="rId16" Type="http://schemas.openxmlformats.org/officeDocument/2006/relationships/slideLayout" Target="../slideLayouts/slideLayout51.xml" /><Relationship Id="rId17" Type="http://schemas.openxmlformats.org/officeDocument/2006/relationships/slideLayout" Target="../slideLayouts/slideLayout52.xml" /><Relationship Id="rId18" Type="http://schemas.openxmlformats.org/officeDocument/2006/relationships/slideLayout" Target="../slideLayouts/slideLayout53.xml" /><Relationship Id="rId19" Type="http://schemas.openxmlformats.org/officeDocument/2006/relationships/slideLayout" Target="../slideLayouts/slideLayout54.xml" /><Relationship Id="rId2" Type="http://schemas.openxmlformats.org/officeDocument/2006/relationships/slideLayout" Target="../slideLayouts/slideLayout37.xml" /><Relationship Id="rId20" Type="http://schemas.openxmlformats.org/officeDocument/2006/relationships/image" Target="../media/image2.png" /><Relationship Id="rId21" Type="http://schemas.openxmlformats.org/officeDocument/2006/relationships/image" Target="../media/image3.png" /><Relationship Id="rId22" Type="http://schemas.openxmlformats.org/officeDocument/2006/relationships/theme" Target="../theme/theme4.xml" /><Relationship Id="rId3" Type="http://schemas.openxmlformats.org/officeDocument/2006/relationships/slideLayout" Target="../slideLayouts/slideLayout38.xml" /><Relationship Id="rId4" Type="http://schemas.openxmlformats.org/officeDocument/2006/relationships/slideLayout" Target="../slideLayouts/slideLayout39.xml" /><Relationship Id="rId5" Type="http://schemas.openxmlformats.org/officeDocument/2006/relationships/slideLayout" Target="../slideLayouts/slideLayout40.xml" /><Relationship Id="rId6" Type="http://schemas.openxmlformats.org/officeDocument/2006/relationships/slideLayout" Target="../slideLayouts/slideLayout41.xml" /><Relationship Id="rId7" Type="http://schemas.openxmlformats.org/officeDocument/2006/relationships/slideLayout" Target="../slideLayouts/slideLayout42.xml" /><Relationship Id="rId8" Type="http://schemas.openxmlformats.org/officeDocument/2006/relationships/slideLayout" Target="../slideLayouts/slideLayout43.xml" /><Relationship Id="rId9" Type="http://schemas.openxmlformats.org/officeDocument/2006/relationships/slideLayout" Target="../slideLayouts/slideLayout4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tx2"/>
        </a:solidFill>
        <a:effectLst/>
      </p:bgPr>
    </p:bg>
    <p:spTree>
      <p:nvGrpSpPr>
        <p:cNvPr id="1" name=""/>
        <p:cNvGrpSpPr/>
        <p:nvPr/>
      </p:nvGrpSpPr>
      <p:grpSpPr>
        <a:xfrm>
          <a:off x="0" y="0"/>
          <a:ext cx="0" cy="0"/>
        </a:xfrm>
      </p:grpSpPr>
      <p:sp>
        <p:nvSpPr>
          <p:cNvPr id="1028" name="Title Placeholder 21"/>
          <p:cNvSpPr>
            <a:spLocks noGrp="1"/>
          </p:cNvSpPr>
          <p:nvPr>
            <p:ph type="title"/>
          </p:nvPr>
        </p:nvSpPr>
        <p:spPr bwMode="auto">
          <a:xfrm>
            <a:off x="457200" y="261562"/>
            <a:ext cx="8229600" cy="850392"/>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smtClean="0"/>
              <a:t>Click to edit Master title style</a:t>
            </a:r>
            <a:endParaRPr lang="en-US" smtClean="0"/>
          </a:p>
        </p:txBody>
      </p:sp>
      <p:sp>
        <p:nvSpPr>
          <p:cNvPr id="1029" name="Text Placeholder 12"/>
          <p:cNvSpPr>
            <a:spLocks noGrp="1"/>
          </p:cNvSpPr>
          <p:nvPr>
            <p:ph type="body" idx="1"/>
          </p:nvPr>
        </p:nvSpPr>
        <p:spPr bwMode="auto">
          <a:xfrm>
            <a:off x="457200" y="1280160"/>
            <a:ext cx="8229600" cy="4754880"/>
          </a:xfrm>
          <a:prstGeom prst="rect">
            <a:avLst/>
          </a:prstGeom>
          <a:noFill/>
          <a:ln w="9525">
            <a:noFill/>
            <a:miter lim="800000"/>
          </a:ln>
        </p:spPr>
        <p:txBody>
          <a:bodyPr vert="horz" wrap="square" lIns="0" tIns="0" rIns="0" bIns="0" numCol="1" anchor="t" anchorCtr="0" compatLnSpc="1">
            <a:prstTxWarp prst="textNoShape">
              <a:avLst/>
            </a:prstTxWarp>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2"/>
            <a:endParaRPr lang="en-US" smtClean="0"/>
          </a:p>
        </p:txBody>
      </p:sp>
      <p:sp>
        <p:nvSpPr>
          <p:cNvPr id="4" name="TextBox 3"/>
          <p:cNvSpPr txBox="1"/>
          <p:nvPr/>
        </p:nvSpPr>
        <p:spPr bwMode="black">
          <a:xfrm>
            <a:off x="5350331" y="6434985"/>
            <a:ext cx="2743200" cy="153888"/>
          </a:xfrm>
          <a:prstGeom prst="rect">
            <a:avLst/>
          </a:prstGeom>
          <a:noFill/>
        </p:spPr>
        <p:txBody>
          <a:bodyPr lIns="0" tIns="0" rIns="0" bIns="0">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fontAlgn="base">
              <a:spcBef>
                <a:spcPct val="0"/>
              </a:spcBef>
              <a:spcAft>
                <a:spcPct val="0"/>
              </a:spcAft>
            </a:pPr>
            <a:r>
              <a:rPr lang="en-US" sz="1000">
                <a:solidFill>
                  <a:srgbClr val="000000">
                    <a:lumMod val="60000"/>
                    <a:lumOff val="40000"/>
                  </a:srgbClr>
                </a:solidFill>
              </a:rPr>
              <a:t>Dell Consulting</a:t>
            </a:r>
          </a:p>
        </p:txBody>
      </p:sp>
      <p:pic>
        <p:nvPicPr>
          <p:cNvPr id="6" name="Picture 5" descr="dell_gray_logo.png"/>
          <p:cNvPicPr>
            <a:picLocks noChangeAspect="1"/>
          </p:cNvPicPr>
          <p:nvPr/>
        </p:nvPicPr>
        <p:blipFill>
          <a:blip r:embed="rId13"/>
          <a:stretch>
            <a:fillRect/>
          </a:stretch>
        </p:blipFill>
        <p:spPr>
          <a:xfrm>
            <a:off x="8193024" y="6226683"/>
            <a:ext cx="573025" cy="573025"/>
          </a:xfrm>
          <a:prstGeom prst="rect">
            <a:avLst/>
          </a:prstGeom>
        </p:spPr>
      </p:pic>
      <p:sp>
        <p:nvSpPr>
          <p:cNvPr id="7" name="Footer Placeholder 4"/>
          <p:cNvSpPr>
            <a:spLocks noGrp="1"/>
          </p:cNvSpPr>
          <p:nvPr>
            <p:ph type="ftr" sz="quarter" idx="3"/>
          </p:nvPr>
        </p:nvSpPr>
        <p:spPr>
          <a:xfrm>
            <a:off x="1123949" y="6429375"/>
            <a:ext cx="1885950" cy="152400"/>
          </a:xfrm>
          <a:prstGeom prst="rect">
            <a:avLst/>
          </a:prstGeom>
        </p:spPr>
        <p:txBody>
          <a:bodyPr vert="horz" lIns="0" tIns="0" rIns="91440" bIns="0" rtlCol="0" anchor="ctr"/>
          <a:lstStyle>
            <a:defPPr>
              <a:defRPr lang="en-US"/>
            </a:defPPr>
            <a:lvl1pPr marL="0" algn="l" defTabSz="914400" rtl="0" eaLnBrk="1" latinLnBrk="0" hangingPunct="1">
              <a:defRPr sz="10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8" name="Slide Number Placeholder 5"/>
          <p:cNvSpPr>
            <a:spLocks noGrp="1"/>
          </p:cNvSpPr>
          <p:nvPr>
            <p:ph type="sldNum" sz="quarter" idx="4"/>
          </p:nvPr>
        </p:nvSpPr>
        <p:spPr>
          <a:xfrm>
            <a:off x="435536" y="6431527"/>
            <a:ext cx="555064" cy="157346"/>
          </a:xfrm>
          <a:prstGeom prst="rect">
            <a:avLst/>
          </a:prstGeom>
        </p:spPr>
        <p:txBody>
          <a:bodyPr vert="horz" lIns="0" tIns="0" rIns="91440" bIns="0" rtlCol="0" anchor="ctr"/>
          <a:lstStyle>
            <a:defPPr>
              <a:defRPr lang="en-US"/>
            </a:defPPr>
            <a:lvl1pPr marL="0" algn="l" defTabSz="914400" rtl="0" eaLnBrk="1" latinLnBrk="0" hangingPunct="1">
              <a:defRPr sz="9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
        <p:nvSpPr>
          <p:cNvPr id="10" name="Date Placeholder 8"/>
          <p:cNvSpPr>
            <a:spLocks noGrp="1"/>
          </p:cNvSpPr>
          <p:nvPr>
            <p:ph type="dt" sz="half" idx="2"/>
          </p:nvPr>
        </p:nvSpPr>
        <p:spPr>
          <a:xfrm>
            <a:off x="2209799" y="6428896"/>
            <a:ext cx="914401" cy="152399"/>
          </a:xfrm>
          <a:prstGeom prst="rect">
            <a:avLst/>
          </a:prstGeom>
        </p:spPr>
        <p:txBody>
          <a:bodyPr vert="horz" lIns="91440" tIns="45720" rIns="91440" bIns="45720" rtlCol="0" anchor="ctr"/>
          <a:lstStyle>
            <a:defPPr>
              <a:defRPr lang="en-US"/>
            </a:defPPr>
            <a:lvl1pPr marL="0" algn="l" defTabSz="914400" rtl="0" eaLnBrk="1" fontAlgn="base" latinLnBrk="0" hangingPunct="1">
              <a:spcBef>
                <a:spcPct val="0"/>
              </a:spcBef>
              <a:spcAft>
                <a:spcPct val="0"/>
              </a:spcAft>
              <a:defRPr lang="en-US" sz="10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B936111-CD7F-43F3-821A-776425B17FA9}" type="datetime1">
              <a:rPr lang="en-US" smtClean="0">
                <a:solidFill>
                  <a:srgbClr val="000000">
                    <a:lumMod val="60000"/>
                    <a:lumOff val="40000"/>
                  </a:srgbClr>
                </a:solidFill>
              </a:rPr>
              <a:t>9/11/2013</a:t>
            </a:fld>
            <a:endParaRPr lang="en-US">
              <a:solidFill>
                <a:srgbClr val="000000">
                  <a:lumMod val="60000"/>
                  <a:lumOff val="40000"/>
                </a:srgbClr>
              </a:solidFill>
            </a:endParaRPr>
          </a:p>
        </p:txBody>
      </p:sp>
      <p:sp>
        <p:nvSpPr>
          <p:cNvPr id="2" name="fl"/>
          <p:cNvSpPr txBox="1"/>
          <p:nvPr userDrawn="1"/>
        </p:nvSpPr>
        <p:spPr>
          <a:xfrm>
            <a:off x="0" y="6677914"/>
            <a:ext cx="9144000" cy="210058"/>
          </a:xfrm>
          <a:prstGeom prst="rect">
            <a:avLst/>
          </a:prstGeom>
          <a:noFill/>
        </p:spPr>
        <p:txBody>
          <a:bodyPr vert="horz"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3363" indent="-233363" algn="l">
              <a:lnSpc>
                <a:spcPct val="90000"/>
              </a:lnSpc>
              <a:spcBef>
                <a:spcPts val="100"/>
              </a:spcBef>
              <a:spcAft>
                <a:spcPts val="100"/>
              </a:spcAft>
              <a:buClr>
                <a:schemeClr val="bg1"/>
              </a:buClr>
              <a:buFont typeface="Arial" pitchFamily="34" charset="0"/>
              <a:buChar char="•"/>
            </a:pPr>
            <a:endParaRPr lang="en-US" sz="850" b="1" i="0" u="none" baseline="0" smtClean="0">
              <a:solidFill>
                <a:srgbClr val="7F7F7F"/>
              </a:solidFill>
              <a:latin typeface="museo sans for dell"/>
            </a:endParaRPr>
          </a:p>
        </p:txBody>
      </p:sp>
      <p:sp>
        <p:nvSpPr>
          <p:cNvPr id="3" name="TextBox 2"/>
          <p:cNvSpPr txBox="1"/>
          <p:nvPr userDrawn="1"/>
        </p:nvSpPr>
        <p:spPr>
          <a:xfrm>
            <a:off x="487900" y="6398550"/>
            <a:ext cx="1219200" cy="21698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90000"/>
              </a:lnSpc>
              <a:spcBef>
                <a:spcPts val="100"/>
              </a:spcBef>
              <a:spcAft>
                <a:spcPts val="100"/>
              </a:spcAft>
              <a:buClr>
                <a:schemeClr val="bg1"/>
              </a:buClr>
              <a:buFont typeface="Arial" pitchFamily="34" charset="0"/>
              <a:buNone/>
            </a:pPr>
            <a:r>
              <a:rPr lang="en-US" sz="900" smtClean="0">
                <a:solidFill>
                  <a:schemeClr val="bg2"/>
                </a:solidFill>
                <a:latin typeface="+mn-lt"/>
              </a:rPr>
              <a:t>/51</a:t>
            </a:r>
            <a:endParaRPr lang="en-US" sz="900" smtClean="0">
              <a:solidFill>
                <a:schemeClr val="bg2"/>
              </a:solidFill>
              <a:latin typeface="+mn-lt"/>
            </a:endParaRPr>
          </a:p>
        </p:txBody>
      </p:sp>
    </p:spTree>
    <p:extLst>
      <p:ext uri="{BB962C8B-B14F-4D97-AF65-F5344CB8AC3E}">
        <p14:creationId xmlns:p14="http://schemas.microsoft.com/office/powerpoint/2010/main" val="3557111020"/>
      </p:ext>
    </p:extLst>
  </p:cSld>
  <p:clrMap bg1="dk2" tx1="lt1" bg2="dk1"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spd="med">
    <p:wipe dir="r"/>
  </p:transition>
  <p:timing/>
  <p:hf hdr="0"/>
  <p:txStyles>
    <p:titleStyle>
      <a:lvl1pPr algn="l" rtl="0" eaLnBrk="1" fontAlgn="base" hangingPunct="1">
        <a:lnSpc>
          <a:spcPct val="90000"/>
        </a:lnSpc>
        <a:spcBef>
          <a:spcPct val="0"/>
        </a:spcBef>
        <a:spcAft>
          <a:spcPct val="0"/>
        </a:spcAft>
        <a:defRPr sz="3200" b="0" cap="none" baseline="0">
          <a:solidFill>
            <a:schemeClr val="accent1"/>
          </a:solidFill>
          <a:latin typeface="Museo For Dell" pitchFamily="2" charset="0"/>
          <a:ea typeface="Museo For Dell" pitchFamily="2" charset="0"/>
          <a:cs typeface="+mj-cs"/>
        </a:defRPr>
      </a:lvl1pPr>
      <a:lvl2pPr algn="l" rtl="0" eaLnBrk="1" fontAlgn="base" hangingPunct="1">
        <a:lnSpc>
          <a:spcPct val="80000"/>
        </a:lnSpc>
        <a:spcBef>
          <a:spcPct val="0"/>
        </a:spcBef>
        <a:spcAft>
          <a:spcPct val="0"/>
        </a:spcAft>
        <a:defRPr sz="3200" b="1">
          <a:solidFill>
            <a:schemeClr val="accent1"/>
          </a:solidFill>
          <a:latin typeface="Arial Black" pitchFamily="34" charset="0"/>
        </a:defRPr>
      </a:lvl2pPr>
      <a:lvl3pPr algn="l" rtl="0" eaLnBrk="1" fontAlgn="base" hangingPunct="1">
        <a:lnSpc>
          <a:spcPct val="80000"/>
        </a:lnSpc>
        <a:spcBef>
          <a:spcPct val="0"/>
        </a:spcBef>
        <a:spcAft>
          <a:spcPct val="0"/>
        </a:spcAft>
        <a:defRPr sz="3200" b="1">
          <a:solidFill>
            <a:schemeClr val="accent1"/>
          </a:solidFill>
          <a:latin typeface="Arial Black" pitchFamily="34" charset="0"/>
        </a:defRPr>
      </a:lvl3pPr>
      <a:lvl4pPr algn="l" rtl="0" eaLnBrk="1" fontAlgn="base" hangingPunct="1">
        <a:lnSpc>
          <a:spcPct val="80000"/>
        </a:lnSpc>
        <a:spcBef>
          <a:spcPct val="0"/>
        </a:spcBef>
        <a:spcAft>
          <a:spcPct val="0"/>
        </a:spcAft>
        <a:defRPr sz="3200" b="1">
          <a:solidFill>
            <a:schemeClr val="accent1"/>
          </a:solidFill>
          <a:latin typeface="Arial Black" pitchFamily="34" charset="0"/>
        </a:defRPr>
      </a:lvl4pPr>
      <a:lvl5pPr algn="l" rtl="0" eaLnBrk="1" fontAlgn="base" hangingPunct="1">
        <a:lnSpc>
          <a:spcPct val="80000"/>
        </a:lnSpc>
        <a:spcBef>
          <a:spcPct val="0"/>
        </a:spcBef>
        <a:spcAft>
          <a:spcPct val="0"/>
        </a:spcAft>
        <a:defRPr sz="3200" b="1">
          <a:solidFill>
            <a:schemeClr val="accent1"/>
          </a:solidFill>
          <a:latin typeface="Arial Black" pitchFamily="34" charset="0"/>
        </a:defRPr>
      </a:lvl5pPr>
      <a:lvl6pPr marL="457200" algn="l" rtl="0" eaLnBrk="1" fontAlgn="base" hangingPunct="1">
        <a:lnSpc>
          <a:spcPct val="70000"/>
        </a:lnSpc>
        <a:spcBef>
          <a:spcPct val="0"/>
        </a:spcBef>
        <a:spcAft>
          <a:spcPct val="0"/>
        </a:spcAft>
        <a:defRPr sz="4400" b="1">
          <a:solidFill>
            <a:schemeClr val="accent1"/>
          </a:solidFill>
          <a:latin typeface="Arial Black" pitchFamily="34" charset="0"/>
        </a:defRPr>
      </a:lvl6pPr>
      <a:lvl7pPr marL="914400" algn="l" rtl="0" eaLnBrk="1" fontAlgn="base" hangingPunct="1">
        <a:lnSpc>
          <a:spcPct val="70000"/>
        </a:lnSpc>
        <a:spcBef>
          <a:spcPct val="0"/>
        </a:spcBef>
        <a:spcAft>
          <a:spcPct val="0"/>
        </a:spcAft>
        <a:defRPr sz="4400" b="1">
          <a:solidFill>
            <a:schemeClr val="accent1"/>
          </a:solidFill>
          <a:latin typeface="Arial Black" pitchFamily="34" charset="0"/>
        </a:defRPr>
      </a:lvl7pPr>
      <a:lvl8pPr marL="1371600" algn="l" rtl="0" eaLnBrk="1" fontAlgn="base" hangingPunct="1">
        <a:lnSpc>
          <a:spcPct val="70000"/>
        </a:lnSpc>
        <a:spcBef>
          <a:spcPct val="0"/>
        </a:spcBef>
        <a:spcAft>
          <a:spcPct val="0"/>
        </a:spcAft>
        <a:defRPr sz="4400" b="1">
          <a:solidFill>
            <a:schemeClr val="accent1"/>
          </a:solidFill>
          <a:latin typeface="Arial Black" pitchFamily="34" charset="0"/>
        </a:defRPr>
      </a:lvl8pPr>
      <a:lvl9pPr marL="1828800" algn="l" rtl="0" eaLnBrk="1" fontAlgn="base" hangingPunct="1">
        <a:lnSpc>
          <a:spcPct val="70000"/>
        </a:lnSpc>
        <a:spcBef>
          <a:spcPct val="0"/>
        </a:spcBef>
        <a:spcAft>
          <a:spcPct val="0"/>
        </a:spcAft>
        <a:defRPr sz="4400" b="1">
          <a:solidFill>
            <a:schemeClr val="accent1"/>
          </a:solidFill>
          <a:latin typeface="Arial Black" pitchFamily="34" charset="0"/>
        </a:defRPr>
      </a:lvl9pPr>
    </p:titleStyle>
    <p:bodyStyle>
      <a:lvl1pPr marL="228600" indent="-228600" algn="l" rtl="0" eaLnBrk="1" fontAlgn="base" hangingPunct="1">
        <a:lnSpc>
          <a:spcPct val="90000"/>
        </a:lnSpc>
        <a:spcBef>
          <a:spcPts val="100"/>
        </a:spcBef>
        <a:spcAft>
          <a:spcPts val="100"/>
        </a:spcAft>
        <a:buClr>
          <a:schemeClr val="accent1"/>
        </a:buClr>
        <a:buFont typeface="Arial" pitchFamily="34" charset="0"/>
        <a:buChar char="•"/>
        <a:defRPr sz="2000">
          <a:solidFill>
            <a:schemeClr val="bg2"/>
          </a:solidFill>
          <a:latin typeface="Museo Sans For Dell" pitchFamily="2" charset="0"/>
          <a:ea typeface="Museo Sans For Dell" pitchFamily="2" charset="0"/>
          <a:cs typeface="+mn-cs"/>
        </a:defRPr>
      </a:lvl1pPr>
      <a:lvl2pPr marL="574675" indent="-223838" algn="l" rtl="0" eaLnBrk="1" fontAlgn="base" hangingPunct="1">
        <a:lnSpc>
          <a:spcPct val="90000"/>
        </a:lnSpc>
        <a:spcBef>
          <a:spcPts val="100"/>
        </a:spcBef>
        <a:spcAft>
          <a:spcPts val="100"/>
        </a:spcAft>
        <a:buClr>
          <a:schemeClr val="accent1"/>
        </a:buClr>
        <a:buFont typeface="Museo Sans For Dell" pitchFamily="2" charset="0"/>
        <a:buChar char="–"/>
        <a:defRPr sz="1800" baseline="0">
          <a:solidFill>
            <a:schemeClr val="bg2"/>
          </a:solidFill>
          <a:latin typeface="Museo Sans For Dell" pitchFamily="2" charset="0"/>
          <a:ea typeface="Museo Sans For Dell" pitchFamily="2" charset="0"/>
        </a:defRPr>
      </a:lvl2pPr>
      <a:lvl3pPr marL="909638" indent="-220663" algn="l" rtl="0" eaLnBrk="1" fontAlgn="base" hangingPunct="1">
        <a:lnSpc>
          <a:spcPct val="90000"/>
        </a:lnSpc>
        <a:spcBef>
          <a:spcPts val="100"/>
        </a:spcBef>
        <a:spcAft>
          <a:spcPts val="100"/>
        </a:spcAft>
        <a:buClr>
          <a:schemeClr val="accent1"/>
        </a:buClr>
        <a:buFont typeface="Museo Sans For Dell" pitchFamily="2" charset="0"/>
        <a:buChar char="›"/>
        <a:defRPr sz="1600" baseline="0">
          <a:solidFill>
            <a:schemeClr val="bg2"/>
          </a:solidFill>
          <a:latin typeface="Museo Sans For Dell" pitchFamily="2" charset="0"/>
          <a:ea typeface="Museo Sans For Dell" pitchFamily="2" charset="0"/>
        </a:defRPr>
      </a:lvl3pPr>
      <a:lvl4pPr marL="1246188" indent="-222250" algn="l" rtl="0" eaLnBrk="1" fontAlgn="base" hangingPunct="1">
        <a:lnSpc>
          <a:spcPct val="90000"/>
        </a:lnSpc>
        <a:spcBef>
          <a:spcPts val="100"/>
        </a:spcBef>
        <a:spcAft>
          <a:spcPts val="100"/>
        </a:spcAft>
        <a:buClr>
          <a:schemeClr val="accent1"/>
        </a:buClr>
        <a:buFont typeface="Museo For Dell 300" pitchFamily="50" charset="0"/>
        <a:buChar char="–"/>
        <a:defRPr sz="1400">
          <a:solidFill>
            <a:schemeClr val="bg2"/>
          </a:solidFill>
          <a:latin typeface="Museo Sans For Dell" pitchFamily="2" charset="0"/>
          <a:ea typeface="Museo Sans For Dell" pitchFamily="2" charset="0"/>
        </a:defRPr>
      </a:lvl4pPr>
      <a:lvl5pPr marL="1608138" indent="-236538" algn="l" rtl="0" eaLnBrk="1" fontAlgn="base" hangingPunct="1">
        <a:lnSpc>
          <a:spcPct val="90000"/>
        </a:lnSpc>
        <a:spcBef>
          <a:spcPts val="800"/>
        </a:spcBef>
        <a:spcAft>
          <a:spcPct val="0"/>
        </a:spcAft>
        <a:buClr>
          <a:schemeClr val="bg1"/>
        </a:buClr>
        <a:buFont typeface="Museo For Dell 300" pitchFamily="50" charset="0"/>
        <a:buChar char="–"/>
        <a:defRPr sz="1800">
          <a:solidFill>
            <a:schemeClr val="bg2"/>
          </a:solidFill>
          <a:latin typeface="Museo Sans For Dell" pitchFamily="2" charset="0"/>
          <a:ea typeface="Museo Sans For Dell" pitchFamily="2" charset="0"/>
        </a:defRPr>
      </a:lvl5pPr>
      <a:lvl6pPr marL="20653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6pPr>
      <a:lvl7pPr marL="25225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7pPr>
      <a:lvl8pPr marL="29797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8pPr>
      <a:lvl9pPr marL="34369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tx2"/>
        </a:solidFill>
        <a:effectLst/>
      </p:bgPr>
    </p:bg>
    <p:spTree>
      <p:nvGrpSpPr>
        <p:cNvPr id="1" name=""/>
        <p:cNvGrpSpPr/>
        <p:nvPr/>
      </p:nvGrpSpPr>
      <p:grpSpPr>
        <a:xfrm>
          <a:off x="0" y="0"/>
          <a:ext cx="0" cy="0"/>
        </a:xfrm>
      </p:grpSpPr>
      <p:sp>
        <p:nvSpPr>
          <p:cNvPr id="1028" name="Title Placeholder 21"/>
          <p:cNvSpPr>
            <a:spLocks noGrp="1"/>
          </p:cNvSpPr>
          <p:nvPr>
            <p:ph type="title"/>
          </p:nvPr>
        </p:nvSpPr>
        <p:spPr bwMode="auto">
          <a:xfrm>
            <a:off x="457200" y="261562"/>
            <a:ext cx="8229600" cy="850392"/>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smtClean="0"/>
              <a:t>Click to edit Master title style</a:t>
            </a:r>
            <a:endParaRPr lang="en-US" smtClean="0"/>
          </a:p>
        </p:txBody>
      </p:sp>
      <p:sp>
        <p:nvSpPr>
          <p:cNvPr id="1029" name="Text Placeholder 12"/>
          <p:cNvSpPr>
            <a:spLocks noGrp="1"/>
          </p:cNvSpPr>
          <p:nvPr>
            <p:ph type="body" idx="1"/>
          </p:nvPr>
        </p:nvSpPr>
        <p:spPr bwMode="auto">
          <a:xfrm>
            <a:off x="457200" y="1280160"/>
            <a:ext cx="8229600" cy="4754880"/>
          </a:xfrm>
          <a:prstGeom prst="rect">
            <a:avLst/>
          </a:prstGeom>
          <a:noFill/>
          <a:ln w="9525">
            <a:noFill/>
            <a:miter lim="800000"/>
          </a:ln>
        </p:spPr>
        <p:txBody>
          <a:bodyPr vert="horz" wrap="square" lIns="0" tIns="0" rIns="0" bIns="0" numCol="1" anchor="t" anchorCtr="0" compatLnSpc="1">
            <a:prstTxWarp prst="textNoShape">
              <a:avLst/>
            </a:prstTxWarp>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2"/>
            <a:endParaRPr lang="en-US" smtClean="0"/>
          </a:p>
        </p:txBody>
      </p:sp>
      <p:sp>
        <p:nvSpPr>
          <p:cNvPr id="4" name="TextBox 3"/>
          <p:cNvSpPr txBox="1"/>
          <p:nvPr/>
        </p:nvSpPr>
        <p:spPr bwMode="black">
          <a:xfrm>
            <a:off x="5350331" y="6434985"/>
            <a:ext cx="2743200" cy="153888"/>
          </a:xfrm>
          <a:prstGeom prst="rect">
            <a:avLst/>
          </a:prstGeom>
          <a:noFill/>
        </p:spPr>
        <p:txBody>
          <a:bodyPr lIns="0" tIns="0" rIns="0" bIns="0">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fontAlgn="base">
              <a:spcBef>
                <a:spcPct val="0"/>
              </a:spcBef>
              <a:spcAft>
                <a:spcPct val="0"/>
              </a:spcAft>
            </a:pPr>
            <a:r>
              <a:rPr lang="en-US" sz="1000" smtClean="0">
                <a:solidFill>
                  <a:srgbClr val="000000">
                    <a:lumMod val="60000"/>
                    <a:lumOff val="40000"/>
                  </a:srgbClr>
                </a:solidFill>
              </a:rPr>
              <a:t>Dell Consulting</a:t>
            </a:r>
            <a:endParaRPr lang="en-US" sz="1000">
              <a:solidFill>
                <a:srgbClr val="000000">
                  <a:lumMod val="60000"/>
                  <a:lumOff val="40000"/>
                </a:srgbClr>
              </a:solidFill>
            </a:endParaRPr>
          </a:p>
        </p:txBody>
      </p:sp>
      <p:pic>
        <p:nvPicPr>
          <p:cNvPr id="6" name="Picture 5" descr="dell_gray_logo.png"/>
          <p:cNvPicPr>
            <a:picLocks noChangeAspect="1"/>
          </p:cNvPicPr>
          <p:nvPr/>
        </p:nvPicPr>
        <p:blipFill>
          <a:blip r:embed="rId13"/>
          <a:stretch>
            <a:fillRect/>
          </a:stretch>
        </p:blipFill>
        <p:spPr>
          <a:xfrm>
            <a:off x="8193024" y="6226683"/>
            <a:ext cx="573025" cy="573025"/>
          </a:xfrm>
          <a:prstGeom prst="rect">
            <a:avLst/>
          </a:prstGeom>
        </p:spPr>
      </p:pic>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defPPr>
              <a:defRPr lang="en-US"/>
            </a:defPPr>
            <a:lvl1pPr marL="0" algn="l" defTabSz="914400" rtl="0" eaLnBrk="1" latinLnBrk="0" hangingPunct="1">
              <a:defRPr sz="10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8" name="Slide Number Placeholder 5"/>
          <p:cNvSpPr>
            <a:spLocks noGrp="1"/>
          </p:cNvSpPr>
          <p:nvPr>
            <p:ph type="sldNum" sz="quarter" idx="4"/>
          </p:nvPr>
        </p:nvSpPr>
        <p:spPr>
          <a:xfrm>
            <a:off x="435536" y="6431527"/>
            <a:ext cx="260349" cy="152399"/>
          </a:xfrm>
          <a:prstGeom prst="rect">
            <a:avLst/>
          </a:prstGeom>
        </p:spPr>
        <p:txBody>
          <a:bodyPr vert="horz" lIns="0" tIns="0" rIns="91440" bIns="0" rtlCol="0" anchor="ctr"/>
          <a:lstStyle>
            <a:defPPr>
              <a:defRPr lang="en-US"/>
            </a:defPPr>
            <a:lvl1pPr marL="0" algn="l" defTabSz="914400" rtl="0" eaLnBrk="1" latinLnBrk="0" hangingPunct="1">
              <a:defRPr sz="9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
        <p:nvSpPr>
          <p:cNvPr id="10" name="Date Placeholder 8"/>
          <p:cNvSpPr>
            <a:spLocks noGrp="1"/>
          </p:cNvSpPr>
          <p:nvPr>
            <p:ph type="dt" sz="half" idx="2"/>
          </p:nvPr>
        </p:nvSpPr>
        <p:spPr>
          <a:xfrm>
            <a:off x="1828800" y="6428896"/>
            <a:ext cx="914401" cy="152399"/>
          </a:xfrm>
          <a:prstGeom prst="rect">
            <a:avLst/>
          </a:prstGeom>
        </p:spPr>
        <p:txBody>
          <a:bodyPr vert="horz" lIns="91440" tIns="45720" rIns="91440" bIns="45720" rtlCol="0" anchor="ctr"/>
          <a:lstStyle>
            <a:defPPr>
              <a:defRPr lang="en-US"/>
            </a:defPPr>
            <a:lvl1pPr marL="0" algn="l" defTabSz="914400" rtl="0" eaLnBrk="1" fontAlgn="base" latinLnBrk="0" hangingPunct="1">
              <a:spcBef>
                <a:spcPct val="0"/>
              </a:spcBef>
              <a:spcAft>
                <a:spcPct val="0"/>
              </a:spcAft>
              <a:defRPr lang="en-US" sz="10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8CAD60B-CC64-4789-BE4A-1EE9FA0C9C59}" type="datetime1">
              <a:rPr lang="en-US" smtClean="0">
                <a:solidFill>
                  <a:srgbClr val="000000">
                    <a:lumMod val="60000"/>
                    <a:lumOff val="40000"/>
                  </a:srgbClr>
                </a:solidFill>
              </a:rPr>
              <a:t>9/11/2013</a:t>
            </a:fld>
            <a:endParaRPr>
              <a:solidFill>
                <a:srgbClr val="000000">
                  <a:lumMod val="60000"/>
                  <a:lumOff val="40000"/>
                </a:srgbClr>
              </a:solidFill>
            </a:endParaRPr>
          </a:p>
        </p:txBody>
      </p:sp>
      <p:sp>
        <p:nvSpPr>
          <p:cNvPr id="2" name="fl"/>
          <p:cNvSpPr txBox="1"/>
          <p:nvPr userDrawn="1"/>
        </p:nvSpPr>
        <p:spPr>
          <a:xfrm>
            <a:off x="0" y="6677914"/>
            <a:ext cx="9144000" cy="210058"/>
          </a:xfrm>
          <a:prstGeom prst="rect">
            <a:avLst/>
          </a:prstGeom>
          <a:noFill/>
        </p:spPr>
        <p:txBody>
          <a:bodyPr vert="horz"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3363" indent="-233363" algn="l">
              <a:lnSpc>
                <a:spcPct val="90000"/>
              </a:lnSpc>
              <a:spcBef>
                <a:spcPts val="100"/>
              </a:spcBef>
              <a:spcAft>
                <a:spcPts val="100"/>
              </a:spcAft>
              <a:buClr>
                <a:schemeClr val="bg1"/>
              </a:buClr>
              <a:buFont typeface="Arial" pitchFamily="34" charset="0"/>
              <a:buChar char="•"/>
            </a:pPr>
            <a:endParaRPr lang="en-US" sz="850" b="1" i="0" u="none" baseline="0" smtClean="0">
              <a:solidFill>
                <a:srgbClr val="7F7F7F"/>
              </a:solidFill>
              <a:latin typeface="museo sans for dell"/>
            </a:endParaRPr>
          </a:p>
        </p:txBody>
      </p:sp>
    </p:spTree>
    <p:extLst>
      <p:ext uri="{BB962C8B-B14F-4D97-AF65-F5344CB8AC3E}">
        <p14:creationId xmlns:p14="http://schemas.microsoft.com/office/powerpoint/2010/main" val="1212539536"/>
      </p:ext>
    </p:extLst>
  </p:cSld>
  <p:clrMap bg1="dk2" tx1="lt1" bg2="dk1" tx2="lt2" accent1="accent1" accent2="accent2" accent3="accent3" accent4="accent4" accent5="accent5" accent6="accent6" hlink="hlink" folHlink="folHlink"/>
  <p:sldLayoutIdLst>
    <p:sldLayoutId id="2147483674"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Lst>
  <p:transition spd="med">
    <p:wipe dir="r"/>
  </p:transition>
  <p:timing/>
  <p:hf hdr="0"/>
  <p:txStyles>
    <p:titleStyle>
      <a:lvl1pPr algn="l" rtl="0" eaLnBrk="1" fontAlgn="base" hangingPunct="1">
        <a:lnSpc>
          <a:spcPct val="90000"/>
        </a:lnSpc>
        <a:spcBef>
          <a:spcPct val="0"/>
        </a:spcBef>
        <a:spcAft>
          <a:spcPct val="0"/>
        </a:spcAft>
        <a:defRPr sz="3200" b="0" cap="none" baseline="0">
          <a:solidFill>
            <a:schemeClr val="accent1"/>
          </a:solidFill>
          <a:latin typeface="Museo For Dell" pitchFamily="2" charset="0"/>
          <a:ea typeface="Museo For Dell" pitchFamily="2" charset="0"/>
          <a:cs typeface="+mj-cs"/>
        </a:defRPr>
      </a:lvl1pPr>
      <a:lvl2pPr algn="l" rtl="0" eaLnBrk="1" fontAlgn="base" hangingPunct="1">
        <a:lnSpc>
          <a:spcPct val="80000"/>
        </a:lnSpc>
        <a:spcBef>
          <a:spcPct val="0"/>
        </a:spcBef>
        <a:spcAft>
          <a:spcPct val="0"/>
        </a:spcAft>
        <a:defRPr sz="3200" b="1">
          <a:solidFill>
            <a:schemeClr val="accent1"/>
          </a:solidFill>
          <a:latin typeface="Arial Black" pitchFamily="34" charset="0"/>
        </a:defRPr>
      </a:lvl2pPr>
      <a:lvl3pPr algn="l" rtl="0" eaLnBrk="1" fontAlgn="base" hangingPunct="1">
        <a:lnSpc>
          <a:spcPct val="80000"/>
        </a:lnSpc>
        <a:spcBef>
          <a:spcPct val="0"/>
        </a:spcBef>
        <a:spcAft>
          <a:spcPct val="0"/>
        </a:spcAft>
        <a:defRPr sz="3200" b="1">
          <a:solidFill>
            <a:schemeClr val="accent1"/>
          </a:solidFill>
          <a:latin typeface="Arial Black" pitchFamily="34" charset="0"/>
        </a:defRPr>
      </a:lvl3pPr>
      <a:lvl4pPr algn="l" rtl="0" eaLnBrk="1" fontAlgn="base" hangingPunct="1">
        <a:lnSpc>
          <a:spcPct val="80000"/>
        </a:lnSpc>
        <a:spcBef>
          <a:spcPct val="0"/>
        </a:spcBef>
        <a:spcAft>
          <a:spcPct val="0"/>
        </a:spcAft>
        <a:defRPr sz="3200" b="1">
          <a:solidFill>
            <a:schemeClr val="accent1"/>
          </a:solidFill>
          <a:latin typeface="Arial Black" pitchFamily="34" charset="0"/>
        </a:defRPr>
      </a:lvl4pPr>
      <a:lvl5pPr algn="l" rtl="0" eaLnBrk="1" fontAlgn="base" hangingPunct="1">
        <a:lnSpc>
          <a:spcPct val="80000"/>
        </a:lnSpc>
        <a:spcBef>
          <a:spcPct val="0"/>
        </a:spcBef>
        <a:spcAft>
          <a:spcPct val="0"/>
        </a:spcAft>
        <a:defRPr sz="3200" b="1">
          <a:solidFill>
            <a:schemeClr val="accent1"/>
          </a:solidFill>
          <a:latin typeface="Arial Black" pitchFamily="34" charset="0"/>
        </a:defRPr>
      </a:lvl5pPr>
      <a:lvl6pPr marL="457200" algn="l" rtl="0" eaLnBrk="1" fontAlgn="base" hangingPunct="1">
        <a:lnSpc>
          <a:spcPct val="70000"/>
        </a:lnSpc>
        <a:spcBef>
          <a:spcPct val="0"/>
        </a:spcBef>
        <a:spcAft>
          <a:spcPct val="0"/>
        </a:spcAft>
        <a:defRPr sz="4400" b="1">
          <a:solidFill>
            <a:schemeClr val="accent1"/>
          </a:solidFill>
          <a:latin typeface="Arial Black" pitchFamily="34" charset="0"/>
        </a:defRPr>
      </a:lvl6pPr>
      <a:lvl7pPr marL="914400" algn="l" rtl="0" eaLnBrk="1" fontAlgn="base" hangingPunct="1">
        <a:lnSpc>
          <a:spcPct val="70000"/>
        </a:lnSpc>
        <a:spcBef>
          <a:spcPct val="0"/>
        </a:spcBef>
        <a:spcAft>
          <a:spcPct val="0"/>
        </a:spcAft>
        <a:defRPr sz="4400" b="1">
          <a:solidFill>
            <a:schemeClr val="accent1"/>
          </a:solidFill>
          <a:latin typeface="Arial Black" pitchFamily="34" charset="0"/>
        </a:defRPr>
      </a:lvl7pPr>
      <a:lvl8pPr marL="1371600" algn="l" rtl="0" eaLnBrk="1" fontAlgn="base" hangingPunct="1">
        <a:lnSpc>
          <a:spcPct val="70000"/>
        </a:lnSpc>
        <a:spcBef>
          <a:spcPct val="0"/>
        </a:spcBef>
        <a:spcAft>
          <a:spcPct val="0"/>
        </a:spcAft>
        <a:defRPr sz="4400" b="1">
          <a:solidFill>
            <a:schemeClr val="accent1"/>
          </a:solidFill>
          <a:latin typeface="Arial Black" pitchFamily="34" charset="0"/>
        </a:defRPr>
      </a:lvl8pPr>
      <a:lvl9pPr marL="1828800" algn="l" rtl="0" eaLnBrk="1" fontAlgn="base" hangingPunct="1">
        <a:lnSpc>
          <a:spcPct val="70000"/>
        </a:lnSpc>
        <a:spcBef>
          <a:spcPct val="0"/>
        </a:spcBef>
        <a:spcAft>
          <a:spcPct val="0"/>
        </a:spcAft>
        <a:defRPr sz="4400" b="1">
          <a:solidFill>
            <a:schemeClr val="accent1"/>
          </a:solidFill>
          <a:latin typeface="Arial Black" pitchFamily="34" charset="0"/>
        </a:defRPr>
      </a:lvl9pPr>
    </p:titleStyle>
    <p:bodyStyle>
      <a:lvl1pPr marL="228600" indent="-228600" algn="l" rtl="0" eaLnBrk="1" fontAlgn="base" hangingPunct="1">
        <a:lnSpc>
          <a:spcPct val="90000"/>
        </a:lnSpc>
        <a:spcBef>
          <a:spcPts val="100"/>
        </a:spcBef>
        <a:spcAft>
          <a:spcPts val="100"/>
        </a:spcAft>
        <a:buClr>
          <a:schemeClr val="accent1"/>
        </a:buClr>
        <a:buFont typeface="Arial" pitchFamily="34" charset="0"/>
        <a:buChar char="•"/>
        <a:defRPr sz="2000">
          <a:solidFill>
            <a:schemeClr val="bg2"/>
          </a:solidFill>
          <a:latin typeface="Museo Sans For Dell" pitchFamily="2" charset="0"/>
          <a:ea typeface="Museo Sans For Dell" pitchFamily="2" charset="0"/>
          <a:cs typeface="+mn-cs"/>
        </a:defRPr>
      </a:lvl1pPr>
      <a:lvl2pPr marL="574675" indent="-223838" algn="l" rtl="0" eaLnBrk="1" fontAlgn="base" hangingPunct="1">
        <a:lnSpc>
          <a:spcPct val="90000"/>
        </a:lnSpc>
        <a:spcBef>
          <a:spcPts val="100"/>
        </a:spcBef>
        <a:spcAft>
          <a:spcPts val="100"/>
        </a:spcAft>
        <a:buClr>
          <a:schemeClr val="accent1"/>
        </a:buClr>
        <a:buFont typeface="Museo Sans For Dell" pitchFamily="2" charset="0"/>
        <a:buChar char="–"/>
        <a:defRPr sz="1800" baseline="0">
          <a:solidFill>
            <a:schemeClr val="bg2"/>
          </a:solidFill>
          <a:latin typeface="Museo Sans For Dell" pitchFamily="2" charset="0"/>
          <a:ea typeface="Museo Sans For Dell" pitchFamily="2" charset="0"/>
        </a:defRPr>
      </a:lvl2pPr>
      <a:lvl3pPr marL="909638" indent="-220663" algn="l" rtl="0" eaLnBrk="1" fontAlgn="base" hangingPunct="1">
        <a:lnSpc>
          <a:spcPct val="90000"/>
        </a:lnSpc>
        <a:spcBef>
          <a:spcPts val="100"/>
        </a:spcBef>
        <a:spcAft>
          <a:spcPts val="100"/>
        </a:spcAft>
        <a:buClr>
          <a:schemeClr val="accent1"/>
        </a:buClr>
        <a:buFont typeface="Museo Sans For Dell" pitchFamily="2" charset="0"/>
        <a:buChar char="›"/>
        <a:defRPr sz="1600" baseline="0">
          <a:solidFill>
            <a:schemeClr val="bg2"/>
          </a:solidFill>
          <a:latin typeface="Museo Sans For Dell" pitchFamily="2" charset="0"/>
          <a:ea typeface="Museo Sans For Dell" pitchFamily="2" charset="0"/>
        </a:defRPr>
      </a:lvl3pPr>
      <a:lvl4pPr marL="1246188" indent="-222250" algn="l" rtl="0" eaLnBrk="1" fontAlgn="base" hangingPunct="1">
        <a:lnSpc>
          <a:spcPct val="90000"/>
        </a:lnSpc>
        <a:spcBef>
          <a:spcPts val="100"/>
        </a:spcBef>
        <a:spcAft>
          <a:spcPts val="100"/>
        </a:spcAft>
        <a:buClr>
          <a:schemeClr val="accent1"/>
        </a:buClr>
        <a:buFont typeface="Museo For Dell 300" pitchFamily="50" charset="0"/>
        <a:buChar char="–"/>
        <a:defRPr sz="1400">
          <a:solidFill>
            <a:schemeClr val="bg2"/>
          </a:solidFill>
          <a:latin typeface="Museo Sans For Dell" pitchFamily="2" charset="0"/>
          <a:ea typeface="Museo Sans For Dell" pitchFamily="2" charset="0"/>
        </a:defRPr>
      </a:lvl4pPr>
      <a:lvl5pPr marL="1608138" indent="-236538" algn="l" rtl="0" eaLnBrk="1" fontAlgn="base" hangingPunct="1">
        <a:lnSpc>
          <a:spcPct val="90000"/>
        </a:lnSpc>
        <a:spcBef>
          <a:spcPts val="800"/>
        </a:spcBef>
        <a:spcAft>
          <a:spcPct val="0"/>
        </a:spcAft>
        <a:buClr>
          <a:schemeClr val="bg1"/>
        </a:buClr>
        <a:buFont typeface="Museo For Dell 300" pitchFamily="50" charset="0"/>
        <a:buChar char="–"/>
        <a:defRPr sz="1800">
          <a:solidFill>
            <a:schemeClr val="bg2"/>
          </a:solidFill>
          <a:latin typeface="Museo Sans For Dell" pitchFamily="2" charset="0"/>
          <a:ea typeface="Museo Sans For Dell" pitchFamily="2" charset="0"/>
        </a:defRPr>
      </a:lvl5pPr>
      <a:lvl6pPr marL="20653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6pPr>
      <a:lvl7pPr marL="25225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7pPr>
      <a:lvl8pPr marL="29797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8pPr>
      <a:lvl9pPr marL="34369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tx2"/>
        </a:solidFill>
        <a:effectLst/>
      </p:bgPr>
    </p:bg>
    <p:spTree>
      <p:nvGrpSpPr>
        <p:cNvPr id="1" name=""/>
        <p:cNvGrpSpPr/>
        <p:nvPr/>
      </p:nvGrpSpPr>
      <p:grpSpPr>
        <a:xfrm>
          <a:off x="0" y="0"/>
          <a:ext cx="0" cy="0"/>
        </a:xfrm>
      </p:grpSpPr>
      <p:sp>
        <p:nvSpPr>
          <p:cNvPr id="1028" name="Title Placeholder 21"/>
          <p:cNvSpPr>
            <a:spLocks noGrp="1"/>
          </p:cNvSpPr>
          <p:nvPr>
            <p:ph type="title"/>
          </p:nvPr>
        </p:nvSpPr>
        <p:spPr bwMode="auto">
          <a:xfrm>
            <a:off x="457200" y="261562"/>
            <a:ext cx="6388100" cy="850392"/>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smtClean="0"/>
              <a:t>Click to edit Master title style</a:t>
            </a:r>
          </a:p>
        </p:txBody>
      </p:sp>
      <p:sp>
        <p:nvSpPr>
          <p:cNvPr id="1029" name="Text Placeholder 12"/>
          <p:cNvSpPr>
            <a:spLocks noGrp="1"/>
          </p:cNvSpPr>
          <p:nvPr>
            <p:ph type="body" idx="1"/>
          </p:nvPr>
        </p:nvSpPr>
        <p:spPr bwMode="auto">
          <a:xfrm>
            <a:off x="457200" y="1280160"/>
            <a:ext cx="8229600" cy="4754880"/>
          </a:xfrm>
          <a:prstGeom prst="rect">
            <a:avLst/>
          </a:prstGeom>
          <a:noFill/>
          <a:ln w="9525">
            <a:noFill/>
            <a:miter lim="800000"/>
          </a:ln>
        </p:spPr>
        <p:txBody>
          <a:bodyPr vert="horz" wrap="square" lIns="0" tIns="0" rIns="0" bIns="0" numCol="1" anchor="t" anchorCtr="0" compatLnSpc="1">
            <a:prstTxWarp prst="textNoShape">
              <a:avLst/>
            </a:prstTxWarp>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2"/>
            <a:endParaRPr lang="en-US" smtClean="0"/>
          </a:p>
        </p:txBody>
      </p:sp>
      <p:sp>
        <p:nvSpPr>
          <p:cNvPr id="4" name="TextBox 3"/>
          <p:cNvSpPr txBox="1"/>
          <p:nvPr/>
        </p:nvSpPr>
        <p:spPr bwMode="black">
          <a:xfrm>
            <a:off x="5350331" y="6434985"/>
            <a:ext cx="2743200" cy="153888"/>
          </a:xfrm>
          <a:prstGeom prst="rect">
            <a:avLst/>
          </a:prstGeom>
          <a:noFill/>
        </p:spPr>
        <p:txBody>
          <a:bodyPr lIns="0" tIns="0" rIns="0" bIns="0">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fontAlgn="base">
              <a:spcBef>
                <a:spcPct val="0"/>
              </a:spcBef>
              <a:spcAft>
                <a:spcPct val="0"/>
              </a:spcAft>
            </a:pPr>
            <a:r>
              <a:rPr lang="en-US" sz="1000">
                <a:solidFill>
                  <a:srgbClr val="000000">
                    <a:lumMod val="60000"/>
                    <a:lumOff val="40000"/>
                  </a:srgbClr>
                </a:solidFill>
              </a:rPr>
              <a:t>Dell Consulting</a:t>
            </a:r>
          </a:p>
        </p:txBody>
      </p:sp>
      <p:pic>
        <p:nvPicPr>
          <p:cNvPr id="6" name="Picture 5" descr="dell_gray_logo.png"/>
          <p:cNvPicPr>
            <a:picLocks noChangeAspect="1"/>
          </p:cNvPicPr>
          <p:nvPr/>
        </p:nvPicPr>
        <p:blipFill>
          <a:blip r:embed="rId20"/>
          <a:stretch>
            <a:fillRect/>
          </a:stretch>
        </p:blipFill>
        <p:spPr>
          <a:xfrm>
            <a:off x="8193024" y="6226683"/>
            <a:ext cx="573025" cy="573025"/>
          </a:xfrm>
          <a:prstGeom prst="rect">
            <a:avLst/>
          </a:prstGeom>
        </p:spPr>
      </p:pic>
      <p:sp>
        <p:nvSpPr>
          <p:cNvPr id="7" name="Footer Placeholder 4"/>
          <p:cNvSpPr>
            <a:spLocks noGrp="1"/>
          </p:cNvSpPr>
          <p:nvPr>
            <p:ph type="ftr" sz="quarter" idx="3"/>
          </p:nvPr>
        </p:nvSpPr>
        <p:spPr>
          <a:xfrm>
            <a:off x="742950" y="6429375"/>
            <a:ext cx="1885950" cy="152400"/>
          </a:xfrm>
          <a:prstGeom prst="rect">
            <a:avLst/>
          </a:prstGeom>
        </p:spPr>
        <p:txBody>
          <a:bodyPr vert="horz" lIns="0" tIns="0" rIns="91440" bIns="0" rtlCol="0" anchor="ctr"/>
          <a:lstStyle>
            <a:defPPr>
              <a:defRPr lang="en-US"/>
            </a:defPPr>
            <a:lvl1pPr marL="0" algn="l" defTabSz="914400" rtl="0" eaLnBrk="1" latinLnBrk="0" hangingPunct="1">
              <a:defRPr sz="10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8" name="Slide Number Placeholder 5"/>
          <p:cNvSpPr>
            <a:spLocks noGrp="1"/>
          </p:cNvSpPr>
          <p:nvPr>
            <p:ph type="sldNum" sz="quarter" idx="4"/>
          </p:nvPr>
        </p:nvSpPr>
        <p:spPr>
          <a:xfrm>
            <a:off x="421917" y="6431527"/>
            <a:ext cx="287586" cy="152399"/>
          </a:xfrm>
          <a:prstGeom prst="rect">
            <a:avLst/>
          </a:prstGeom>
        </p:spPr>
        <p:txBody>
          <a:bodyPr vert="horz" lIns="0" tIns="0" rIns="91440" bIns="0" rtlCol="0" anchor="ctr"/>
          <a:lstStyle>
            <a:defPPr>
              <a:defRPr lang="en-US"/>
            </a:defPPr>
            <a:lvl1pPr marL="0" algn="l" defTabSz="914400" rtl="0" eaLnBrk="1" latinLnBrk="0" hangingPunct="1">
              <a:defRPr sz="9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a:t>
            </a:fld>
            <a:endParaRPr lang="en-US">
              <a:solidFill>
                <a:srgbClr val="000000">
                  <a:lumMod val="60000"/>
                  <a:lumOff val="40000"/>
                </a:srgbClr>
              </a:solidFill>
            </a:endParaRPr>
          </a:p>
        </p:txBody>
      </p:sp>
      <p:sp>
        <p:nvSpPr>
          <p:cNvPr id="10" name="Date Placeholder 8"/>
          <p:cNvSpPr>
            <a:spLocks noGrp="1"/>
          </p:cNvSpPr>
          <p:nvPr>
            <p:ph type="dt" sz="half" idx="2"/>
          </p:nvPr>
        </p:nvSpPr>
        <p:spPr>
          <a:xfrm>
            <a:off x="1828800" y="6428896"/>
            <a:ext cx="914401" cy="152399"/>
          </a:xfrm>
          <a:prstGeom prst="rect">
            <a:avLst/>
          </a:prstGeom>
        </p:spPr>
        <p:txBody>
          <a:bodyPr vert="horz" lIns="91440" tIns="45720" rIns="91440" bIns="45720" rtlCol="0" anchor="ctr"/>
          <a:lstStyle>
            <a:defPPr>
              <a:defRPr lang="en-US"/>
            </a:defPPr>
            <a:lvl1pPr marL="0" algn="l" defTabSz="914400" rtl="0" eaLnBrk="1" fontAlgn="base" latinLnBrk="0" hangingPunct="1">
              <a:spcBef>
                <a:spcPct val="0"/>
              </a:spcBef>
              <a:spcAft>
                <a:spcPct val="0"/>
              </a:spcAft>
              <a:defRPr lang="en-US" sz="1000" kern="1200">
                <a:solidFill>
                  <a:schemeClr val="bg2">
                    <a:lumMod val="60000"/>
                    <a:lumOff val="40000"/>
                  </a:schemeClr>
                </a:solidFill>
                <a:latin typeface="Museo Sans For Dell" pitchFamily="2"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EF5ED6-4BA9-4334-AB33-12CDDD59CA22}" type="datetime1">
              <a:rPr lang="en-US" smtClean="0">
                <a:solidFill>
                  <a:srgbClr val="000000">
                    <a:lumMod val="60000"/>
                    <a:lumOff val="40000"/>
                  </a:srgbClr>
                </a:solidFill>
              </a:rPr>
              <a:t>9/11/2013</a:t>
            </a:fld>
            <a:endParaRPr>
              <a:solidFill>
                <a:srgbClr val="000000">
                  <a:lumMod val="60000"/>
                  <a:lumOff val="40000"/>
                </a:srgbClr>
              </a:solidFill>
            </a:endParaRPr>
          </a:p>
        </p:txBody>
      </p:sp>
      <p:pic>
        <p:nvPicPr>
          <p:cNvPr id="9" name="Picture 2"/>
          <p:cNvPicPr>
            <a:picLocks noChangeAspect="1" noChangeArrowheads="1"/>
          </p:cNvPicPr>
          <p:nvPr userDrawn="1"/>
        </p:nvPicPr>
        <p:blipFill>
          <a:blip r:embed="rId21">
            <a:extLst>
              <a:ext uri="{28A0092B-C50C-407E-A947-70E740481C1C}">
                <a14:useLocalDpi xmlns:a14="http://schemas.microsoft.com/office/drawing/2010/main" val="0"/>
              </a:ext>
            </a:extLst>
          </a:blip>
          <a:stretch>
            <a:fillRect/>
          </a:stretch>
        </p:blipFill>
        <p:spPr bwMode="auto">
          <a:xfrm>
            <a:off x="6845300" y="81657"/>
            <a:ext cx="2210493" cy="327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l"/>
          <p:cNvSpPr txBox="1"/>
          <p:nvPr userDrawn="1"/>
        </p:nvSpPr>
        <p:spPr>
          <a:xfrm>
            <a:off x="0" y="6677914"/>
            <a:ext cx="9144000" cy="210058"/>
          </a:xfrm>
          <a:prstGeom prst="rect">
            <a:avLst/>
          </a:prstGeom>
          <a:noFill/>
        </p:spPr>
        <p:txBody>
          <a:bodyPr vert="horz"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3363" indent="-233363" algn="l">
              <a:lnSpc>
                <a:spcPct val="90000"/>
              </a:lnSpc>
              <a:spcBef>
                <a:spcPts val="100"/>
              </a:spcBef>
              <a:spcAft>
                <a:spcPts val="100"/>
              </a:spcAft>
              <a:buClr>
                <a:schemeClr val="bg1"/>
              </a:buClr>
              <a:buFont typeface="Arial" pitchFamily="34" charset="0"/>
              <a:buChar char="•"/>
            </a:pPr>
            <a:endParaRPr lang="en-US" sz="850" b="1" i="0" u="none" baseline="0" smtClean="0">
              <a:solidFill>
                <a:srgbClr val="7F7F7F"/>
              </a:solidFill>
              <a:latin typeface="museo sans for dell"/>
            </a:endParaRPr>
          </a:p>
        </p:txBody>
      </p:sp>
    </p:spTree>
    <p:extLst>
      <p:ext uri="{BB962C8B-B14F-4D97-AF65-F5344CB8AC3E}">
        <p14:creationId xmlns:p14="http://schemas.microsoft.com/office/powerpoint/2010/main" val="2773993754"/>
      </p:ext>
    </p:extLst>
  </p:cSld>
  <p:clrMap bg1="dk2" tx1="lt1" bg2="dk1" tx2="lt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 id="2147483831" r:id="rId17"/>
    <p:sldLayoutId id="2147483832" r:id="rId18"/>
    <p:sldLayoutId id="2147483833" r:id="rId19"/>
  </p:sldLayoutIdLst>
  <p:transition spd="med">
    <p:wipe dir="r"/>
  </p:transition>
  <p:timing/>
  <p:hf hdr="0"/>
  <p:txStyles>
    <p:titleStyle>
      <a:lvl1pPr algn="l" rtl="0" eaLnBrk="1" fontAlgn="base" hangingPunct="1">
        <a:lnSpc>
          <a:spcPct val="90000"/>
        </a:lnSpc>
        <a:spcBef>
          <a:spcPct val="0"/>
        </a:spcBef>
        <a:spcAft>
          <a:spcPct val="0"/>
        </a:spcAft>
        <a:defRPr lang="en-US" sz="3200" b="0" cap="none" baseline="0" smtClean="0">
          <a:solidFill>
            <a:schemeClr val="accent1"/>
          </a:solidFill>
          <a:latin typeface="+mj-ea"/>
          <a:ea typeface="+mj-ea"/>
          <a:cs typeface="+mj-cs"/>
        </a:defRPr>
      </a:lvl1pPr>
      <a:lvl2pPr algn="l" rtl="0" eaLnBrk="1" fontAlgn="base" hangingPunct="1">
        <a:lnSpc>
          <a:spcPct val="80000"/>
        </a:lnSpc>
        <a:spcBef>
          <a:spcPct val="0"/>
        </a:spcBef>
        <a:spcAft>
          <a:spcPct val="0"/>
        </a:spcAft>
        <a:defRPr sz="3200" b="1">
          <a:solidFill>
            <a:schemeClr val="accent1"/>
          </a:solidFill>
          <a:latin typeface="Arial Black" pitchFamily="34" charset="0"/>
        </a:defRPr>
      </a:lvl2pPr>
      <a:lvl3pPr algn="l" rtl="0" eaLnBrk="1" fontAlgn="base" hangingPunct="1">
        <a:lnSpc>
          <a:spcPct val="80000"/>
        </a:lnSpc>
        <a:spcBef>
          <a:spcPct val="0"/>
        </a:spcBef>
        <a:spcAft>
          <a:spcPct val="0"/>
        </a:spcAft>
        <a:defRPr sz="3200" b="1">
          <a:solidFill>
            <a:schemeClr val="accent1"/>
          </a:solidFill>
          <a:latin typeface="Arial Black" pitchFamily="34" charset="0"/>
        </a:defRPr>
      </a:lvl3pPr>
      <a:lvl4pPr algn="l" rtl="0" eaLnBrk="1" fontAlgn="base" hangingPunct="1">
        <a:lnSpc>
          <a:spcPct val="80000"/>
        </a:lnSpc>
        <a:spcBef>
          <a:spcPct val="0"/>
        </a:spcBef>
        <a:spcAft>
          <a:spcPct val="0"/>
        </a:spcAft>
        <a:defRPr sz="3200" b="1">
          <a:solidFill>
            <a:schemeClr val="accent1"/>
          </a:solidFill>
          <a:latin typeface="Arial Black" pitchFamily="34" charset="0"/>
        </a:defRPr>
      </a:lvl4pPr>
      <a:lvl5pPr algn="l" rtl="0" eaLnBrk="1" fontAlgn="base" hangingPunct="1">
        <a:lnSpc>
          <a:spcPct val="80000"/>
        </a:lnSpc>
        <a:spcBef>
          <a:spcPct val="0"/>
        </a:spcBef>
        <a:spcAft>
          <a:spcPct val="0"/>
        </a:spcAft>
        <a:defRPr sz="3200" b="1">
          <a:solidFill>
            <a:schemeClr val="accent1"/>
          </a:solidFill>
          <a:latin typeface="Arial Black" pitchFamily="34" charset="0"/>
        </a:defRPr>
      </a:lvl5pPr>
      <a:lvl6pPr marL="457200" algn="l" rtl="0" eaLnBrk="1" fontAlgn="base" hangingPunct="1">
        <a:lnSpc>
          <a:spcPct val="70000"/>
        </a:lnSpc>
        <a:spcBef>
          <a:spcPct val="0"/>
        </a:spcBef>
        <a:spcAft>
          <a:spcPct val="0"/>
        </a:spcAft>
        <a:defRPr sz="4400" b="1">
          <a:solidFill>
            <a:schemeClr val="accent1"/>
          </a:solidFill>
          <a:latin typeface="Arial Black" pitchFamily="34" charset="0"/>
        </a:defRPr>
      </a:lvl6pPr>
      <a:lvl7pPr marL="914400" algn="l" rtl="0" eaLnBrk="1" fontAlgn="base" hangingPunct="1">
        <a:lnSpc>
          <a:spcPct val="70000"/>
        </a:lnSpc>
        <a:spcBef>
          <a:spcPct val="0"/>
        </a:spcBef>
        <a:spcAft>
          <a:spcPct val="0"/>
        </a:spcAft>
        <a:defRPr sz="4400" b="1">
          <a:solidFill>
            <a:schemeClr val="accent1"/>
          </a:solidFill>
          <a:latin typeface="Arial Black" pitchFamily="34" charset="0"/>
        </a:defRPr>
      </a:lvl7pPr>
      <a:lvl8pPr marL="1371600" algn="l" rtl="0" eaLnBrk="1" fontAlgn="base" hangingPunct="1">
        <a:lnSpc>
          <a:spcPct val="70000"/>
        </a:lnSpc>
        <a:spcBef>
          <a:spcPct val="0"/>
        </a:spcBef>
        <a:spcAft>
          <a:spcPct val="0"/>
        </a:spcAft>
        <a:defRPr sz="4400" b="1">
          <a:solidFill>
            <a:schemeClr val="accent1"/>
          </a:solidFill>
          <a:latin typeface="Arial Black" pitchFamily="34" charset="0"/>
        </a:defRPr>
      </a:lvl8pPr>
      <a:lvl9pPr marL="1828800" algn="l" rtl="0" eaLnBrk="1" fontAlgn="base" hangingPunct="1">
        <a:lnSpc>
          <a:spcPct val="70000"/>
        </a:lnSpc>
        <a:spcBef>
          <a:spcPct val="0"/>
        </a:spcBef>
        <a:spcAft>
          <a:spcPct val="0"/>
        </a:spcAft>
        <a:defRPr sz="4400" b="1">
          <a:solidFill>
            <a:schemeClr val="accent1"/>
          </a:solidFill>
          <a:latin typeface="Arial Black" pitchFamily="34" charset="0"/>
        </a:defRPr>
      </a:lvl9pPr>
    </p:titleStyle>
    <p:bodyStyle>
      <a:lvl1pPr marL="228600" indent="-228600" algn="l" rtl="0" eaLnBrk="1" fontAlgn="base" hangingPunct="1">
        <a:lnSpc>
          <a:spcPct val="90000"/>
        </a:lnSpc>
        <a:spcBef>
          <a:spcPts val="100"/>
        </a:spcBef>
        <a:spcAft>
          <a:spcPts val="100"/>
        </a:spcAft>
        <a:buClr>
          <a:schemeClr val="accent1"/>
        </a:buClr>
        <a:buFont typeface="Arial" pitchFamily="34" charset="0"/>
        <a:buChar char="•"/>
        <a:defRPr sz="2000">
          <a:solidFill>
            <a:schemeClr val="bg2"/>
          </a:solidFill>
          <a:latin typeface="+mn-ea"/>
          <a:ea typeface="+mn-ea"/>
          <a:cs typeface="+mn-cs"/>
        </a:defRPr>
      </a:lvl1pPr>
      <a:lvl2pPr marL="574675" indent="-223838" algn="l" rtl="0" eaLnBrk="1" fontAlgn="base" hangingPunct="1">
        <a:lnSpc>
          <a:spcPct val="90000"/>
        </a:lnSpc>
        <a:spcBef>
          <a:spcPts val="100"/>
        </a:spcBef>
        <a:spcAft>
          <a:spcPts val="100"/>
        </a:spcAft>
        <a:buClr>
          <a:schemeClr val="accent1"/>
        </a:buClr>
        <a:buFont typeface="Museo Sans For Dell" pitchFamily="2" charset="0"/>
        <a:buChar char="–"/>
        <a:defRPr sz="1800" baseline="0">
          <a:solidFill>
            <a:schemeClr val="bg2"/>
          </a:solidFill>
          <a:latin typeface="+mn-ea"/>
          <a:ea typeface="+mn-ea"/>
        </a:defRPr>
      </a:lvl2pPr>
      <a:lvl3pPr marL="909638" indent="-220663" algn="l" rtl="0" eaLnBrk="1" fontAlgn="base" hangingPunct="1">
        <a:lnSpc>
          <a:spcPct val="90000"/>
        </a:lnSpc>
        <a:spcBef>
          <a:spcPts val="100"/>
        </a:spcBef>
        <a:spcAft>
          <a:spcPts val="100"/>
        </a:spcAft>
        <a:buClr>
          <a:schemeClr val="accent1"/>
        </a:buClr>
        <a:buFont typeface="Museo Sans For Dell" pitchFamily="2" charset="0"/>
        <a:buChar char="›"/>
        <a:defRPr sz="1600" baseline="0">
          <a:solidFill>
            <a:schemeClr val="bg2"/>
          </a:solidFill>
          <a:latin typeface="+mn-ea"/>
          <a:ea typeface="+mn-ea"/>
        </a:defRPr>
      </a:lvl3pPr>
      <a:lvl4pPr marL="1246188" indent="-222250" algn="l" rtl="0" eaLnBrk="1" fontAlgn="base" hangingPunct="1">
        <a:lnSpc>
          <a:spcPct val="90000"/>
        </a:lnSpc>
        <a:spcBef>
          <a:spcPts val="100"/>
        </a:spcBef>
        <a:spcAft>
          <a:spcPts val="100"/>
        </a:spcAft>
        <a:buClr>
          <a:schemeClr val="accent1"/>
        </a:buClr>
        <a:buFont typeface="Museo For Dell 300" pitchFamily="50" charset="0"/>
        <a:buChar char="–"/>
        <a:defRPr sz="1400">
          <a:solidFill>
            <a:schemeClr val="bg2"/>
          </a:solidFill>
          <a:latin typeface="+mn-ea"/>
          <a:ea typeface="+mn-ea"/>
        </a:defRPr>
      </a:lvl4pPr>
      <a:lvl5pPr marL="1608138" indent="-236538" algn="l" rtl="0" eaLnBrk="1" fontAlgn="base" hangingPunct="1">
        <a:lnSpc>
          <a:spcPct val="90000"/>
        </a:lnSpc>
        <a:spcBef>
          <a:spcPts val="800"/>
        </a:spcBef>
        <a:spcAft>
          <a:spcPct val="0"/>
        </a:spcAft>
        <a:buClr>
          <a:schemeClr val="bg1"/>
        </a:buClr>
        <a:buFont typeface="Museo For Dell 300" pitchFamily="50" charset="0"/>
        <a:buChar char="–"/>
        <a:defRPr sz="1800">
          <a:solidFill>
            <a:schemeClr val="bg2"/>
          </a:solidFill>
          <a:latin typeface="Museo Sans For Dell" pitchFamily="2" charset="0"/>
          <a:ea typeface="Museo Sans For Dell" pitchFamily="2" charset="0"/>
        </a:defRPr>
      </a:lvl5pPr>
      <a:lvl6pPr marL="20653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6pPr>
      <a:lvl7pPr marL="25225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7pPr>
      <a:lvl8pPr marL="29797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8pPr>
      <a:lvl9pPr marL="3436938" indent="-236538" algn="l" rtl="0" eaLnBrk="1" fontAlgn="base" hangingPunct="1">
        <a:lnSpc>
          <a:spcPct val="95000"/>
        </a:lnSpc>
        <a:spcBef>
          <a:spcPct val="30000"/>
        </a:spcBef>
        <a:spcAft>
          <a:spcPct val="0"/>
        </a:spcAft>
        <a:buClr>
          <a:schemeClr val="accent1"/>
        </a:buClr>
        <a:buFont typeface="Arial"/>
        <a:buChar char="–"/>
        <a:defRPr sz="16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notesSlide" Target="../notesSlides/notesSlide1.xml"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1.xml" /><Relationship Id="rId3" Type="http://schemas.openxmlformats.org/officeDocument/2006/relationships/image" Target="../media/image9.emf"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10.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10.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package" Target="../embeddings/Microsoft_Excel_Worksheet1.xlsx" TargetMode="Internal" /><Relationship Id="rId4" Type="http://schemas.openxmlformats.org/officeDocument/2006/relationships/image" Target="../media/image11.emf" /><Relationship Id="rId5" Type="http://schemas.openxmlformats.org/officeDocument/2006/relationships/vmlDrawing" Target="../drawings/vmlDrawing1.v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0413304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ctrTitle"/>
          </p:nvPr>
        </p:nvSpPr>
        <p:spPr>
          <a:xfrm>
            <a:off x="457198" y="2601533"/>
            <a:ext cx="6705602" cy="1561166"/>
          </a:xfrm>
        </p:spPr>
        <p:txBody>
          <a:bodyPr anchor="ctr"/>
          <a:lstStyle/>
          <a:p>
            <a:pPr>
              <a:lnSpc>
                <a:spcPct val="100000"/>
              </a:lnSpc>
            </a:pPr>
            <a:r>
              <a:rPr lang="zh-CN" altLang="en-US" b="1" smtClean="0">
                <a:latin typeface="微软雅黑" pitchFamily="34" charset="-122"/>
                <a:ea typeface="微软雅黑" pitchFamily="34" charset="-122"/>
              </a:rPr>
              <a:t>中集来</a:t>
            </a:r>
            <a:r>
              <a:rPr lang="zh-CN" altLang="en-US" b="1">
                <a:latin typeface="微软雅黑" pitchFamily="34" charset="-122"/>
                <a:ea typeface="微软雅黑" pitchFamily="34" charset="-122"/>
              </a:rPr>
              <a:t>福</a:t>
            </a:r>
            <a:r>
              <a:rPr lang="zh-CN" altLang="en-US" b="1" smtClean="0">
                <a:latin typeface="微软雅黑" pitchFamily="34" charset="-122"/>
                <a:ea typeface="微软雅黑" pitchFamily="34" charset="-122"/>
              </a:rPr>
              <a:t>士物资分类与采购策略</a:t>
            </a:r>
            <a:endParaRPr lang="en-US" sz="2400" b="1">
              <a:latin typeface="微软雅黑" pitchFamily="34" charset="-122"/>
              <a:ea typeface="微软雅黑" pitchFamily="34" charset="-122"/>
            </a:endParaRPr>
          </a:p>
        </p:txBody>
      </p:sp>
      <p:sp>
        <p:nvSpPr>
          <p:cNvPr id="3" name="Subtitle 2"/>
          <p:cNvSpPr>
            <a:spLocks noGrp="1"/>
          </p:cNvSpPr>
          <p:nvPr>
            <p:ph type="subTitle" idx="1"/>
          </p:nvPr>
        </p:nvSpPr>
        <p:spPr>
          <a:xfrm>
            <a:off x="482959" y="4191148"/>
            <a:ext cx="1417094" cy="651808"/>
          </a:xfrm>
        </p:spPr>
        <p:txBody>
          <a:bodyPr>
            <a:normAutofit/>
          </a:bodyPr>
          <a:lstStyle/>
          <a:p>
            <a:pPr>
              <a:lnSpc>
                <a:spcPct val="100000"/>
              </a:lnSpc>
            </a:pPr>
            <a:r>
              <a:rPr lang="zh-CN" altLang="en-US" sz="1800">
                <a:latin typeface="微软雅黑" pitchFamily="34" charset="-122"/>
                <a:ea typeface="微软雅黑" pitchFamily="34" charset="-122"/>
              </a:rPr>
              <a:t>戴</a:t>
            </a:r>
            <a:r>
              <a:rPr lang="zh-CN" altLang="en-US" sz="1800" smtClean="0">
                <a:latin typeface="微软雅黑" pitchFamily="34" charset="-122"/>
                <a:ea typeface="微软雅黑" pitchFamily="34" charset="-122"/>
              </a:rPr>
              <a:t>尔</a:t>
            </a:r>
            <a:r>
              <a:rPr lang="zh-CN" altLang="en-US" sz="1800">
                <a:latin typeface="微软雅黑" pitchFamily="34" charset="-122"/>
                <a:ea typeface="微软雅黑" pitchFamily="34" charset="-122"/>
              </a:rPr>
              <a:t>服务</a:t>
            </a:r>
            <a:endParaRPr lang="en-US" sz="1800">
              <a:latin typeface="微软雅黑" pitchFamily="34" charset="-122"/>
              <a:ea typeface="微软雅黑" pitchFamily="34" charset="-122"/>
            </a:endParaRPr>
          </a:p>
          <a:p>
            <a:pPr>
              <a:lnSpc>
                <a:spcPct val="100000"/>
              </a:lnSpc>
            </a:pPr>
            <a:r>
              <a:rPr lang="en-US" sz="1800" smtClean="0">
                <a:latin typeface="微软雅黑" pitchFamily="34" charset="-122"/>
                <a:ea typeface="微软雅黑" pitchFamily="34" charset="-122"/>
              </a:rPr>
              <a:t>201</a:t>
            </a:r>
            <a:r>
              <a:rPr lang="en-US" sz="1800">
                <a:latin typeface="微软雅黑" pitchFamily="34" charset="-122"/>
                <a:ea typeface="微软雅黑" pitchFamily="34" charset="-122"/>
              </a:rPr>
              <a:t>3</a:t>
            </a:r>
            <a:r>
              <a:rPr lang="zh-CN" altLang="en-US" sz="1800" smtClean="0">
                <a:latin typeface="微软雅黑" pitchFamily="34" charset="-122"/>
                <a:ea typeface="微软雅黑" pitchFamily="34" charset="-122"/>
              </a:rPr>
              <a:t>年</a:t>
            </a:r>
            <a:r>
              <a:rPr lang="en-US" altLang="zh-CN" sz="1800" smtClean="0">
                <a:latin typeface="微软雅黑" pitchFamily="34" charset="-122"/>
                <a:ea typeface="微软雅黑" pitchFamily="34" charset="-122"/>
              </a:rPr>
              <a:t>09</a:t>
            </a:r>
            <a:r>
              <a:rPr lang="zh-CN" altLang="en-US" sz="1800" smtClean="0">
                <a:latin typeface="微软雅黑" pitchFamily="34" charset="-122"/>
                <a:ea typeface="微软雅黑" pitchFamily="34" charset="-122"/>
              </a:rPr>
              <a:t>月</a:t>
            </a:r>
            <a:endParaRPr lang="en-US" sz="1800">
              <a:latin typeface="微软雅黑" pitchFamily="34" charset="-122"/>
              <a:ea typeface="微软雅黑" pitchFamily="34" charset="-122"/>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41478" y="1210614"/>
            <a:ext cx="3609515" cy="5347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56641502"/>
      </p:ext>
    </p:extLst>
  </p:cSld>
  <p:clrMapOvr>
    <a:masterClrMapping/>
  </p:clrMapOvr>
  <p:transition spd="med">
    <p:wipe dir="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知识产权与保密声明</a:t>
            </a:r>
            <a:endParaRPr lang="en-US"/>
          </a:p>
        </p:txBody>
      </p:sp>
      <p:sp>
        <p:nvSpPr>
          <p:cNvPr id="3" name="Content Placeholder 2"/>
          <p:cNvSpPr>
            <a:spLocks noGrp="1"/>
          </p:cNvSpPr>
          <p:nvPr>
            <p:ph sz="half" idx="1"/>
          </p:nvPr>
        </p:nvSpPr>
        <p:spPr>
          <a:xfrm>
            <a:off x="489396" y="4520510"/>
            <a:ext cx="8133009" cy="1674236"/>
          </a:xfrm>
        </p:spPr>
        <p:txBody>
          <a:bodyPr>
            <a:normAutofit/>
          </a:bodyPr>
          <a:lstStyle/>
          <a:p>
            <a:pPr marL="0" indent="0">
              <a:lnSpc>
                <a:spcPct val="100000"/>
              </a:lnSpc>
              <a:buNone/>
            </a:pPr>
            <a:r>
              <a:rPr lang="zh-CN" altLang="en-US" sz="1400">
                <a:latin typeface="微软雅黑" pitchFamily="34" charset="-122"/>
                <a:ea typeface="微软雅黑" pitchFamily="34" charset="-122"/>
              </a:rPr>
              <a:t>本文件包含属于戴尔服务（中国）有限公司（“戴尔服务”）、其关联公司和</a:t>
            </a:r>
            <a:r>
              <a:rPr lang="en-US" altLang="zh-CN" sz="1400">
                <a:latin typeface="微软雅黑" pitchFamily="34" charset="-122"/>
                <a:ea typeface="微软雅黑" pitchFamily="34" charset="-122"/>
              </a:rPr>
              <a:t>/</a:t>
            </a:r>
            <a:r>
              <a:rPr lang="zh-CN" altLang="en-US" sz="1400">
                <a:latin typeface="微软雅黑" pitchFamily="34" charset="-122"/>
                <a:ea typeface="微软雅黑" pitchFamily="34" charset="-122"/>
              </a:rPr>
              <a:t>或其合作伙伴（如适用）的专有的和机密的信息。本文件仅可为评估戴尔服务的目的而使用；除此之外，不得全部或部分披露或者以其他方式使用本文件。严格禁止任何未经戴尔服务事先书面许可而全部或者部分披露或者使用本文件的行为。</a:t>
            </a:r>
          </a:p>
          <a:p>
            <a:pPr marL="0" indent="0">
              <a:lnSpc>
                <a:spcPct val="100000"/>
              </a:lnSpc>
              <a:buNone/>
            </a:pPr>
            <a:endParaRPr lang="zh-CN" altLang="en-US" sz="1400">
              <a:latin typeface="微软雅黑" pitchFamily="34" charset="-122"/>
              <a:ea typeface="微软雅黑" pitchFamily="34" charset="-122"/>
            </a:endParaRPr>
          </a:p>
          <a:p>
            <a:pPr marL="0" indent="0">
              <a:lnSpc>
                <a:spcPct val="100000"/>
              </a:lnSpc>
              <a:buNone/>
            </a:pPr>
            <a:r>
              <a:rPr lang="en-US" altLang="zh-CN" sz="1400">
                <a:latin typeface="微软雅黑" pitchFamily="34" charset="-122"/>
                <a:ea typeface="微软雅黑" pitchFamily="34" charset="-122"/>
              </a:rPr>
              <a:t>© </a:t>
            </a:r>
            <a:r>
              <a:rPr lang="en-US" altLang="zh-CN" sz="1400" smtClean="0">
                <a:latin typeface="微软雅黑" pitchFamily="34" charset="-122"/>
                <a:ea typeface="微软雅黑" pitchFamily="34" charset="-122"/>
              </a:rPr>
              <a:t>2013 </a:t>
            </a:r>
            <a:r>
              <a:rPr lang="zh-CN" altLang="en-US" sz="1400">
                <a:latin typeface="微软雅黑" pitchFamily="34" charset="-122"/>
                <a:ea typeface="微软雅黑" pitchFamily="34" charset="-122"/>
              </a:rPr>
              <a:t>戴尔服务（中国）有限公司版权所有 </a:t>
            </a:r>
          </a:p>
        </p:txBody>
      </p:sp>
      <p:sp>
        <p:nvSpPr>
          <p:cNvPr id="4" name="Footer Placeholder 3"/>
          <p:cNvSpPr>
            <a:spLocks noGrp="1"/>
          </p:cNvSpPr>
          <p:nvPr>
            <p:ph type="ftr" sz="quarter" idx="3"/>
          </p:nvPr>
        </p:nvSpPr>
        <p:spPr/>
        <p:txBody>
          <a:bodyPr/>
          <a:lstStyle/>
          <a:p>
            <a:r>
              <a:rPr lang="en-US" smtClean="0">
                <a:solidFill>
                  <a:srgbClr val="000000">
                    <a:lumMod val="60000"/>
                    <a:lumOff val="40000"/>
                  </a:srgbClr>
                </a:solidFill>
                <a:latin typeface="微软雅黑" pitchFamily="34" charset="-122"/>
                <a:ea typeface="微软雅黑" pitchFamily="34" charset="-122"/>
              </a:rPr>
              <a:t>Confidential</a:t>
            </a:r>
            <a:endParaRPr lang="en-US">
              <a:solidFill>
                <a:srgbClr val="000000">
                  <a:lumMod val="60000"/>
                  <a:lumOff val="40000"/>
                </a:srgbClr>
              </a:solidFill>
              <a:latin typeface="微软雅黑" pitchFamily="34" charset="-122"/>
              <a:ea typeface="微软雅黑" pitchFamily="34" charset="-122"/>
            </a:endParaRPr>
          </a:p>
        </p:txBody>
      </p:sp>
      <p:sp>
        <p:nvSpPr>
          <p:cNvPr id="5" name="Slide Number Placeholder 4"/>
          <p:cNvSpPr>
            <a:spLocks noGrp="1"/>
          </p:cNvSpPr>
          <p:nvPr>
            <p:ph type="sldNum" sz="quarter" idx="4"/>
          </p:nvPr>
        </p:nvSpPr>
        <p:spPr/>
        <p:txBody>
          <a:bodyPr/>
          <a:lstStyle/>
          <a:p>
            <a:fld id="{DBD5246C-868F-410A-AE52-FE248EDADC46}" type="slidenum">
              <a:rPr lang="en-US" smtClean="0">
                <a:solidFill>
                  <a:srgbClr val="000000">
                    <a:lumMod val="60000"/>
                    <a:lumOff val="40000"/>
                  </a:srgbClr>
                </a:solidFill>
                <a:latin typeface="微软雅黑" pitchFamily="34" charset="-122"/>
                <a:ea typeface="微软雅黑" pitchFamily="34" charset="-122"/>
              </a:rPr>
              <a:t>2</a:t>
            </a:fld>
            <a:endParaRPr lang="en-US">
              <a:solidFill>
                <a:srgbClr val="000000">
                  <a:lumMod val="60000"/>
                  <a:lumOff val="40000"/>
                </a:srgbClr>
              </a:solidFill>
              <a:latin typeface="微软雅黑" pitchFamily="34" charset="-122"/>
              <a:ea typeface="微软雅黑" pitchFamily="34" charset="-122"/>
            </a:endParaRPr>
          </a:p>
        </p:txBody>
      </p:sp>
      <p:sp>
        <p:nvSpPr>
          <p:cNvPr id="6" name="Date Placeholder 5"/>
          <p:cNvSpPr>
            <a:spLocks noGrp="1"/>
          </p:cNvSpPr>
          <p:nvPr>
            <p:ph type="dt" sz="half" idx="2"/>
          </p:nvPr>
        </p:nvSpPr>
        <p:spPr/>
        <p:txBody>
          <a:bodyPr/>
          <a:lstStyle/>
          <a:p>
            <a:fld id="{76D7DA78-1DF5-41A6-9492-107286CBAB3C}" type="datetime1">
              <a:rPr lang="en-US" smtClean="0">
                <a:solidFill>
                  <a:srgbClr val="000000">
                    <a:lumMod val="60000"/>
                    <a:lumOff val="40000"/>
                  </a:srgbClr>
                </a:solidFill>
                <a:latin typeface="微软雅黑" pitchFamily="34" charset="-122"/>
                <a:ea typeface="微软雅黑" pitchFamily="34" charset="-122"/>
              </a:rPr>
              <a:t>8/31/2024</a:t>
            </a:fld>
            <a:endParaRPr>
              <a:solidFill>
                <a:srgbClr val="000000">
                  <a:lumMod val="60000"/>
                  <a:lumOff val="40000"/>
                </a:srgbClr>
              </a:solidFill>
              <a:latin typeface="微软雅黑" pitchFamily="34" charset="-122"/>
              <a:ea typeface="微软雅黑" pitchFamily="34" charset="-122"/>
            </a:endParaRPr>
          </a:p>
        </p:txBody>
      </p:sp>
    </p:spTree>
    <p:extLst>
      <p:ext uri="{BB962C8B-B14F-4D97-AF65-F5344CB8AC3E}">
        <p14:creationId xmlns:p14="http://schemas.microsoft.com/office/powerpoint/2010/main" val="315959016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3"/>
          </p:nvPr>
        </p:nvSpPr>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3" name="Title 2"/>
          <p:cNvSpPr>
            <a:spLocks noGrp="1"/>
          </p:cNvSpPr>
          <p:nvPr>
            <p:ph type="title"/>
          </p:nvPr>
        </p:nvSpPr>
        <p:spPr/>
        <p:txBody>
          <a:bodyPr/>
          <a:lstStyle/>
          <a:p>
            <a:r>
              <a:rPr lang="zh-CN" altLang="en-US" sz="2800"/>
              <a:t>本文对标指南</a:t>
            </a:r>
            <a:endParaRPr lang="en-US" sz="2800"/>
          </a:p>
        </p:txBody>
      </p:sp>
      <p:sp>
        <p:nvSpPr>
          <p:cNvPr id="4" name="Date Placeholder 3"/>
          <p:cNvSpPr>
            <a:spLocks noGrp="1"/>
          </p:cNvSpPr>
          <p:nvPr>
            <p:ph type="dt" sz="half" idx="2"/>
          </p:nvPr>
        </p:nvSpPr>
        <p:spPr/>
        <p:txBody>
          <a:bodyPr/>
          <a:lstStyle/>
          <a:p>
            <a:fld id="{9971DFBF-E85F-438E-A8D9-9B3CF4E8BE95}" type="datetime1">
              <a:rPr lang="en-US" smtClean="0">
                <a:solidFill>
                  <a:srgbClr val="000000">
                    <a:lumMod val="60000"/>
                    <a:lumOff val="40000"/>
                  </a:srgbClr>
                </a:solidFill>
              </a:rPr>
              <a:t>8/31/2024</a:t>
            </a:fld>
            <a:endParaRPr>
              <a:solidFill>
                <a:srgbClr val="000000">
                  <a:lumMod val="60000"/>
                  <a:lumOff val="40000"/>
                </a:srgbClr>
              </a:solidFill>
            </a:endParaRPr>
          </a:p>
        </p:txBody>
      </p:sp>
      <p:sp>
        <p:nvSpPr>
          <p:cNvPr id="5" name="Slide Number Placeholder 4"/>
          <p:cNvSpPr>
            <a:spLocks noGrp="1"/>
          </p:cNvSpPr>
          <p:nvPr>
            <p:ph type="sldNum" sz="quarter" idx="4"/>
          </p:nvPr>
        </p:nvSpPr>
        <p:spPr/>
        <p:txBody>
          <a:bodyPr/>
          <a:lstStyle/>
          <a:p>
            <a:pPr fontAlgn="base">
              <a:spcBef>
                <a:spcPct val="0"/>
              </a:spcBef>
              <a:spcAft>
                <a:spcPct val="0"/>
              </a:spcAft>
            </a:pPr>
            <a:fld id="{DBD5246C-868F-410A-AE52-FE248EDADC46}" type="slidenum">
              <a:rPr lang="en-US" smtClean="0">
                <a:solidFill>
                  <a:srgbClr val="000000">
                    <a:lumMod val="60000"/>
                    <a:lumOff val="40000"/>
                  </a:srgbClr>
                </a:solidFill>
              </a:rPr>
              <a:pPr fontAlgn="base">
                <a:spcBef>
                  <a:spcPct val="0"/>
                </a:spcBef>
                <a:spcAft>
                  <a:spcPct val="0"/>
                </a:spcAft>
              </a:pPr>
              <a:t>3</a:t>
            </a:fld>
            <a:endParaRPr lang="en-US">
              <a:solidFill>
                <a:srgbClr val="000000">
                  <a:lumMod val="60000"/>
                  <a:lumOff val="40000"/>
                </a:srgbClr>
              </a:solidFill>
            </a:endParaRPr>
          </a:p>
        </p:txBody>
      </p:sp>
      <p:sp>
        <p:nvSpPr>
          <p:cNvPr id="44" name="文本框 2"/>
          <p:cNvSpPr txBox="1"/>
          <p:nvPr/>
        </p:nvSpPr>
        <p:spPr>
          <a:xfrm>
            <a:off x="493589" y="995379"/>
            <a:ext cx="8156824" cy="480131"/>
          </a:xfrm>
          <a:prstGeom prst="rect">
            <a:avLst/>
          </a:prstGeom>
          <a:solidFill>
            <a:schemeClr val="accent1">
              <a:lumMod val="75000"/>
            </a:schemeClr>
          </a:solidFill>
          <a:effectLst>
            <a:outerShdw blurRad="50800" dist="38100" dir="2700000" algn="tl"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rgbClr val="0085C3"/>
              </a:buClr>
            </a:pPr>
            <a:r>
              <a:rPr kumimoji="1" lang="zh-CN" altLang="en-US" sz="1400" smtClean="0">
                <a:solidFill>
                  <a:srgbClr val="FFFFFF"/>
                </a:solidFill>
                <a:latin typeface="微软雅黑"/>
                <a:cs typeface="微软雅黑"/>
              </a:rPr>
              <a:t>在采购体系构建项目中，戴尔服务将基于以下行业针对采购体系中相关流程进行对标，供来福士借鉴参考。</a:t>
            </a: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6209" y="1562493"/>
            <a:ext cx="8481996"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文本框 61"/>
          <p:cNvSpPr txBox="1"/>
          <p:nvPr/>
        </p:nvSpPr>
        <p:spPr>
          <a:xfrm>
            <a:off x="493588" y="5677293"/>
            <a:ext cx="8156824" cy="435101"/>
          </a:xfrm>
          <a:prstGeom prst="rect">
            <a:avLst/>
          </a:prstGeom>
          <a:solidFill>
            <a:schemeClr val="accent1">
              <a:lumMod val="75000"/>
            </a:schemeClr>
          </a:solidFill>
          <a:ln>
            <a:solidFill>
              <a:schemeClr val="accent1">
                <a:lumMod val="75000"/>
              </a:schemeClr>
            </a:solidFill>
          </a:ln>
          <a:effectLst>
            <a:outerShdw blurRad="50800" dist="38100" dir="2700000" algn="tl" rotWithShape="0">
              <a:prstClr val="black">
                <a:alpha val="40000"/>
              </a:prstClr>
            </a:outerShdw>
          </a:effectLst>
        </p:spPr>
        <p:txBody>
          <a:bodyPr wrap="square"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rgbClr val="0085C3"/>
              </a:buClr>
            </a:pPr>
            <a:r>
              <a:rPr kumimoji="1" lang="zh-CN" altLang="en-US" sz="1600">
                <a:solidFill>
                  <a:srgbClr val="FFFFFF"/>
                </a:solidFill>
                <a:latin typeface="微软雅黑"/>
                <a:cs typeface="微软雅黑"/>
              </a:rPr>
              <a:t>本文对标业务范</a:t>
            </a:r>
            <a:r>
              <a:rPr kumimoji="1" lang="zh-CN" altLang="en-US" sz="1600" smtClean="0">
                <a:solidFill>
                  <a:srgbClr val="FFFFFF"/>
                </a:solidFill>
                <a:latin typeface="微软雅黑"/>
                <a:cs typeface="微软雅黑"/>
              </a:rPr>
              <a:t>围包括两方面：物资分类维度与指标的建立；物资分类采购策略的制定</a:t>
            </a:r>
            <a:endParaRPr kumimoji="1" lang="zh-CN" altLang="en-US" sz="1200">
              <a:solidFill>
                <a:srgbClr val="C00000"/>
              </a:solidFill>
              <a:latin typeface="微软雅黑"/>
              <a:cs typeface="微软雅黑"/>
            </a:endParaRPr>
          </a:p>
        </p:txBody>
      </p:sp>
      <p:sp>
        <p:nvSpPr>
          <p:cNvPr id="6" name="Rectangle 5"/>
          <p:cNvSpPr/>
          <p:nvPr/>
        </p:nvSpPr>
        <p:spPr>
          <a:xfrm>
            <a:off x="3352800" y="2590800"/>
            <a:ext cx="1752600" cy="838200"/>
          </a:xfrm>
          <a:prstGeom prst="rect">
            <a:avLst/>
          </a:prstGeom>
          <a:solidFill>
            <a:srgbClr val="7F7F7F">
              <a:alpha val="76863"/>
            </a:srgbClr>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err="1">
              <a:solidFill>
                <a:schemeClr val="tx2"/>
              </a:solidFill>
            </a:endParaRPr>
          </a:p>
        </p:txBody>
      </p:sp>
      <p:sp>
        <p:nvSpPr>
          <p:cNvPr id="11" name="Rectangle 10"/>
          <p:cNvSpPr/>
          <p:nvPr/>
        </p:nvSpPr>
        <p:spPr>
          <a:xfrm>
            <a:off x="2667000" y="3524009"/>
            <a:ext cx="5983413" cy="838200"/>
          </a:xfrm>
          <a:prstGeom prst="rect">
            <a:avLst/>
          </a:prstGeom>
          <a:solidFill>
            <a:srgbClr val="7F7F7F">
              <a:alpha val="76863"/>
            </a:srgbClr>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12" name="Rectangle 11"/>
          <p:cNvSpPr/>
          <p:nvPr/>
        </p:nvSpPr>
        <p:spPr>
          <a:xfrm>
            <a:off x="493588" y="4495800"/>
            <a:ext cx="3621212" cy="990600"/>
          </a:xfrm>
          <a:prstGeom prst="rect">
            <a:avLst/>
          </a:prstGeom>
          <a:solidFill>
            <a:srgbClr val="7F7F7F">
              <a:alpha val="76863"/>
            </a:srgbClr>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err="1">
              <a:solidFill>
                <a:schemeClr val="tx2"/>
              </a:solidFill>
            </a:endParaRPr>
          </a:p>
        </p:txBody>
      </p:sp>
      <p:sp>
        <p:nvSpPr>
          <p:cNvPr id="13" name="Rectangle 12"/>
          <p:cNvSpPr/>
          <p:nvPr/>
        </p:nvSpPr>
        <p:spPr>
          <a:xfrm>
            <a:off x="6949899" y="1676400"/>
            <a:ext cx="1752600" cy="838200"/>
          </a:xfrm>
          <a:prstGeom prst="rect">
            <a:avLst/>
          </a:prstGeom>
          <a:solidFill>
            <a:srgbClr val="7F7F7F">
              <a:alpha val="76863"/>
            </a:srgbClr>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err="1">
              <a:solidFill>
                <a:schemeClr val="tx2"/>
              </a:solidFill>
            </a:endParaRPr>
          </a:p>
        </p:txBody>
      </p:sp>
      <p:sp>
        <p:nvSpPr>
          <p:cNvPr id="14" name="Rectangle 13"/>
          <p:cNvSpPr/>
          <p:nvPr/>
        </p:nvSpPr>
        <p:spPr>
          <a:xfrm>
            <a:off x="1119850" y="1653250"/>
            <a:ext cx="2133600" cy="838200"/>
          </a:xfrm>
          <a:prstGeom prst="rect">
            <a:avLst/>
          </a:prstGeom>
          <a:solidFill>
            <a:srgbClr val="7F7F7F">
              <a:alpha val="76863"/>
            </a:srgbClr>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err="1">
              <a:solidFill>
                <a:schemeClr val="tx2"/>
              </a:solidFill>
            </a:endParaRPr>
          </a:p>
        </p:txBody>
      </p:sp>
    </p:spTree>
    <p:extLst>
      <p:ext uri="{BB962C8B-B14F-4D97-AF65-F5344CB8AC3E}">
        <p14:creationId xmlns:p14="http://schemas.microsoft.com/office/powerpoint/2010/main" val="1422264590"/>
      </p:ext>
    </p:extLst>
  </p:cSld>
  <p:clrMapOvr>
    <a:masterClrMapping/>
  </p:clrMapOvr>
  <p:transition spd="med">
    <p:wipe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报告目录</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4</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4DF52522-1B0A-4582-B1B6-EC055BF2EB43}" type="datetime1">
              <a:rPr lang="en-US" smtClean="0">
                <a:solidFill>
                  <a:srgbClr val="000000">
                    <a:lumMod val="60000"/>
                    <a:lumOff val="40000"/>
                  </a:srgbClr>
                </a:solidFill>
              </a:rPr>
              <a:t>8/31/2024</a:t>
            </a:fld>
            <a:endParaRPr>
              <a:solidFill>
                <a:srgbClr val="000000">
                  <a:lumMod val="60000"/>
                  <a:lumOff val="40000"/>
                </a:srgbClr>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8281" y="1184858"/>
            <a:ext cx="3172214" cy="21148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4056185" y="990600"/>
            <a:ext cx="5029200" cy="201285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7663" indent="-347663" fontAlgn="base">
              <a:lnSpc>
                <a:spcPct val="130000"/>
              </a:lnSpc>
              <a:buClr>
                <a:srgbClr val="0085C3"/>
              </a:buClr>
              <a:buFont typeface="Wingdings" pitchFamily="2" charset="2"/>
              <a:buChar char="§"/>
            </a:pPr>
            <a:r>
              <a:rPr lang="zh-CN" altLang="en-US" sz="2400">
                <a:solidFill>
                  <a:schemeClr val="bg1"/>
                </a:solidFill>
                <a:latin typeface="微软雅黑" pitchFamily="34" charset="-122"/>
                <a:ea typeface="微软雅黑" pitchFamily="34" charset="-122"/>
              </a:rPr>
              <a:t>海工行</a:t>
            </a:r>
            <a:r>
              <a:rPr lang="zh-CN" altLang="en-US" sz="2400" smtClean="0">
                <a:solidFill>
                  <a:schemeClr val="bg1"/>
                </a:solidFill>
                <a:latin typeface="微软雅黑" pitchFamily="34" charset="-122"/>
                <a:ea typeface="微软雅黑" pitchFamily="34" charset="-122"/>
              </a:rPr>
              <a:t>业物资特征</a:t>
            </a:r>
            <a:endParaRPr lang="en-US" altLang="zh-CN" sz="2400" smtClean="0">
              <a:solidFill>
                <a:schemeClr val="bg1"/>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a:solidFill>
                  <a:schemeClr val="bg2"/>
                </a:solidFill>
                <a:latin typeface="微软雅黑" pitchFamily="34" charset="-122"/>
                <a:ea typeface="微软雅黑" pitchFamily="34" charset="-122"/>
              </a:rPr>
              <a:t>物资分类</a:t>
            </a:r>
            <a:r>
              <a:rPr lang="zh-CN" altLang="en-US" sz="2400" smtClean="0">
                <a:solidFill>
                  <a:schemeClr val="bg2"/>
                </a:solidFill>
                <a:latin typeface="微软雅黑" pitchFamily="34" charset="-122"/>
                <a:ea typeface="微软雅黑" pitchFamily="34" charset="-122"/>
              </a:rPr>
              <a:t>的方法</a:t>
            </a:r>
            <a:endParaRPr lang="zh-CN" altLang="en-US" sz="2400">
              <a:solidFill>
                <a:schemeClr val="bg2"/>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a:solidFill>
                  <a:schemeClr val="bg2"/>
                </a:solidFill>
                <a:latin typeface="微软雅黑" pitchFamily="34" charset="-122"/>
                <a:ea typeface="微软雅黑" pitchFamily="34" charset="-122"/>
              </a:rPr>
              <a:t>中集来福士物资分类与采购策略</a:t>
            </a:r>
            <a:endParaRPr lang="en-US" altLang="zh-CN" sz="2400">
              <a:solidFill>
                <a:schemeClr val="bg2"/>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smtClean="0">
                <a:solidFill>
                  <a:schemeClr val="bg2"/>
                </a:solidFill>
                <a:latin typeface="微软雅黑" pitchFamily="34" charset="-122"/>
                <a:ea typeface="微软雅黑" pitchFamily="34" charset="-122"/>
              </a:rPr>
              <a:t>中集来福士物资分类实施路线</a:t>
            </a:r>
            <a:endParaRPr lang="en-US" altLang="zh-CN" sz="2400" smtClean="0">
              <a:solidFill>
                <a:schemeClr val="bg2"/>
              </a:solidFill>
              <a:latin typeface="微软雅黑" pitchFamily="34" charset="-122"/>
              <a:ea typeface="微软雅黑" pitchFamily="34" charset="-122"/>
            </a:endParaRPr>
          </a:p>
        </p:txBody>
      </p:sp>
    </p:spTree>
    <p:extLst>
      <p:ext uri="{BB962C8B-B14F-4D97-AF65-F5344CB8AC3E}">
        <p14:creationId xmlns:p14="http://schemas.microsoft.com/office/powerpoint/2010/main" val="757345424"/>
      </p:ext>
    </p:extLst>
  </p:cSld>
  <p:clrMapOvr>
    <a:masterClrMapping/>
  </p:clrMapOvr>
  <p:transition spd="med">
    <p:wipe dir="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海工行业特征显著</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5</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71F3749C-16C9-40BC-AAB7-419D94271916}" type="datetime1">
              <a:rPr lang="en-US" smtClean="0">
                <a:solidFill>
                  <a:srgbClr val="000000">
                    <a:lumMod val="60000"/>
                    <a:lumOff val="40000"/>
                  </a:srgbClr>
                </a:solidFill>
              </a:rPr>
              <a:t>8/31/2024</a:t>
            </a:fld>
            <a:endParaRPr lang="en-US">
              <a:solidFill>
                <a:srgbClr val="000000">
                  <a:lumMod val="60000"/>
                  <a:lumOff val="40000"/>
                </a:srgbClr>
              </a:solidFill>
            </a:endParaRPr>
          </a:p>
        </p:txBody>
      </p:sp>
      <p:grpSp>
        <p:nvGrpSpPr>
          <p:cNvPr id="23" name="Group 22"/>
          <p:cNvGrpSpPr/>
          <p:nvPr/>
        </p:nvGrpSpPr>
        <p:grpSpPr>
          <a:xfrm>
            <a:off x="446336" y="1184565"/>
            <a:ext cx="8088064" cy="1101435"/>
            <a:chOff x="455233" y="1302911"/>
            <a:chExt cx="8088064" cy="1101435"/>
          </a:xfrm>
        </p:grpSpPr>
        <p:grpSp>
          <p:nvGrpSpPr>
            <p:cNvPr id="24" name="Group 23"/>
            <p:cNvGrpSpPr/>
            <p:nvPr/>
          </p:nvGrpSpPr>
          <p:grpSpPr>
            <a:xfrm>
              <a:off x="455233" y="1313278"/>
              <a:ext cx="1527934" cy="595845"/>
              <a:chOff x="323720" y="1336807"/>
              <a:chExt cx="2168738" cy="518363"/>
            </a:xfrm>
          </p:grpSpPr>
          <p:sp>
            <p:nvSpPr>
              <p:cNvPr id="26" name="Freeform 25"/>
              <p:cNvSpPr/>
              <p:nvPr/>
            </p:nvSpPr>
            <p:spPr bwMode="auto">
              <a:xfrm>
                <a:off x="426033" y="1336807"/>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27" name="TextBox 26"/>
              <p:cNvSpPr txBox="1"/>
              <p:nvPr/>
            </p:nvSpPr>
            <p:spPr>
              <a:xfrm>
                <a:off x="323720" y="1480314"/>
                <a:ext cx="298064"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rPr>
                  <a:t>1</a:t>
                </a:r>
              </a:p>
            </p:txBody>
          </p:sp>
          <p:sp>
            <p:nvSpPr>
              <p:cNvPr id="28" name="TextBox 27"/>
              <p:cNvSpPr txBox="1"/>
              <p:nvPr/>
            </p:nvSpPr>
            <p:spPr>
              <a:xfrm>
                <a:off x="690721" y="1428053"/>
                <a:ext cx="1801737" cy="293620"/>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生产流程复杂</a:t>
                </a:r>
              </a:p>
            </p:txBody>
          </p:sp>
        </p:grpSp>
        <p:sp>
          <p:nvSpPr>
            <p:cNvPr id="25" name="Rectangle 24"/>
            <p:cNvSpPr/>
            <p:nvPr/>
          </p:nvSpPr>
          <p:spPr>
            <a:xfrm>
              <a:off x="2066297" y="1302911"/>
              <a:ext cx="6477000" cy="1101435"/>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海工建造是典型的小批量、</a:t>
              </a:r>
              <a:r>
                <a:rPr lang="zh-CN" altLang="en-US" sz="1200">
                  <a:solidFill>
                    <a:srgbClr val="C00000"/>
                  </a:solidFill>
                  <a:latin typeface="微软雅黑" pitchFamily="34" charset="-122"/>
                  <a:ea typeface="微软雅黑" pitchFamily="34" charset="-122"/>
                </a:rPr>
                <a:t>按订单生产的建造模式</a:t>
              </a:r>
              <a:r>
                <a:rPr lang="zh-CN" altLang="en-US" sz="1200">
                  <a:latin typeface="微软雅黑" pitchFamily="34" charset="-122"/>
                  <a:ea typeface="微软雅黑" pitchFamily="34" charset="-122"/>
                </a:rPr>
                <a:t>，海工产品属于大型综合型产品，结构复杂、技术性高、产品开发设计难度大、周期长、零组件内容多、产品经营机制反应慢。</a:t>
              </a:r>
            </a:p>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多数订单要进行</a:t>
              </a:r>
              <a:r>
                <a:rPr lang="zh-CN" altLang="en-US" sz="1200">
                  <a:solidFill>
                    <a:srgbClr val="C00000"/>
                  </a:solidFill>
                  <a:latin typeface="微软雅黑" pitchFamily="34" charset="-122"/>
                  <a:ea typeface="微软雅黑" pitchFamily="34" charset="-122"/>
                </a:rPr>
                <a:t>产品设计、施工设计、工程准备以及有关制造技术的开发</a:t>
              </a:r>
              <a:r>
                <a:rPr lang="zh-CN" altLang="en-US" sz="1200">
                  <a:latin typeface="微软雅黑" pitchFamily="34" charset="-122"/>
                  <a:ea typeface="微软雅黑" pitchFamily="34" charset="-122"/>
                </a:rPr>
                <a:t>，多任务种类、多专业混合管理困难；生产管理与计划作业复杂多变，且横跨整个生产周期；企业资源规划配置困难。</a:t>
              </a:r>
            </a:p>
          </p:txBody>
        </p:sp>
      </p:grpSp>
      <p:grpSp>
        <p:nvGrpSpPr>
          <p:cNvPr id="29" name="Group 28"/>
          <p:cNvGrpSpPr/>
          <p:nvPr/>
        </p:nvGrpSpPr>
        <p:grpSpPr>
          <a:xfrm>
            <a:off x="453266" y="2429164"/>
            <a:ext cx="8100917" cy="1101437"/>
            <a:chOff x="603699" y="2847629"/>
            <a:chExt cx="8100917" cy="880346"/>
          </a:xfrm>
        </p:grpSpPr>
        <p:grpSp>
          <p:nvGrpSpPr>
            <p:cNvPr id="30" name="Group 29"/>
            <p:cNvGrpSpPr/>
            <p:nvPr/>
          </p:nvGrpSpPr>
          <p:grpSpPr>
            <a:xfrm>
              <a:off x="603699" y="2847639"/>
              <a:ext cx="1527934" cy="660252"/>
              <a:chOff x="534452" y="1711598"/>
              <a:chExt cx="2168738" cy="574394"/>
            </a:xfrm>
          </p:grpSpPr>
          <p:sp>
            <p:nvSpPr>
              <p:cNvPr id="32" name="Freeform 31"/>
              <p:cNvSpPr/>
              <p:nvPr/>
            </p:nvSpPr>
            <p:spPr bwMode="auto">
              <a:xfrm>
                <a:off x="636765" y="1711598"/>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33" name="TextBox 32"/>
              <p:cNvSpPr txBox="1"/>
              <p:nvPr/>
            </p:nvSpPr>
            <p:spPr>
              <a:xfrm>
                <a:off x="534452" y="1855105"/>
                <a:ext cx="298064"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lang="en-GB" sz="2800" kern="0">
                    <a:solidFill>
                      <a:schemeClr val="accent3"/>
                    </a:solidFill>
                    <a:latin typeface="微软雅黑" pitchFamily="34" charset="-122"/>
                    <a:ea typeface="微软雅黑" pitchFamily="34" charset="-122"/>
                  </a:rPr>
                  <a:t>2</a:t>
                </a:r>
                <a:endPar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endParaRPr>
              </a:p>
            </p:txBody>
          </p:sp>
          <p:sp>
            <p:nvSpPr>
              <p:cNvPr id="34" name="TextBox 33"/>
              <p:cNvSpPr txBox="1"/>
              <p:nvPr/>
            </p:nvSpPr>
            <p:spPr>
              <a:xfrm>
                <a:off x="901453" y="1802846"/>
                <a:ext cx="1801737" cy="483146"/>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设计占有重要地位</a:t>
                </a:r>
              </a:p>
            </p:txBody>
          </p:sp>
        </p:grpSp>
        <p:sp>
          <p:nvSpPr>
            <p:cNvPr id="31" name="Rectangle 30"/>
            <p:cNvSpPr/>
            <p:nvPr/>
          </p:nvSpPr>
          <p:spPr>
            <a:xfrm>
              <a:off x="2227616" y="2847629"/>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海工生产施工量大，信息量庞杂且变化快，尤其</a:t>
              </a:r>
              <a:r>
                <a:rPr lang="zh-CN" altLang="en-US" sz="1200">
                  <a:solidFill>
                    <a:srgbClr val="C00000"/>
                  </a:solidFill>
                  <a:latin typeface="微软雅黑" pitchFamily="34" charset="-122"/>
                  <a:ea typeface="微软雅黑" pitchFamily="34" charset="-122"/>
                </a:rPr>
                <a:t>设计阶段是业务、生产、管理的主要信息源头，是决定产品的成本、质量、周期的最关键因素</a:t>
              </a:r>
              <a:r>
                <a:rPr lang="zh-CN" altLang="en-US" sz="1200">
                  <a:latin typeface="微软雅黑" pitchFamily="34" charset="-122"/>
                  <a:ea typeface="微软雅黑" pitchFamily="34" charset="-122"/>
                </a:rPr>
                <a:t>。</a:t>
              </a:r>
            </a:p>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由于竞争的激烈，设计周期较短，且经常要面临数种产品同时设计的挑战，因此产品设计及工程设计占有十分重要的地位，需要迅速地将设计信息传输至上游供应商。</a:t>
              </a:r>
              <a:endParaRPr lang="en-US" altLang="zh-CN" sz="1200" kern="1200" smtClean="0">
                <a:latin typeface="微软雅黑" pitchFamily="34" charset="-122"/>
                <a:ea typeface="微软雅黑" pitchFamily="34" charset="-122"/>
              </a:endParaRPr>
            </a:p>
          </p:txBody>
        </p:sp>
      </p:grpSp>
      <p:grpSp>
        <p:nvGrpSpPr>
          <p:cNvPr id="35" name="Group 34"/>
          <p:cNvGrpSpPr/>
          <p:nvPr/>
        </p:nvGrpSpPr>
        <p:grpSpPr>
          <a:xfrm>
            <a:off x="455233" y="3673765"/>
            <a:ext cx="8088064" cy="1101435"/>
            <a:chOff x="455233" y="3731102"/>
            <a:chExt cx="8088064" cy="880346"/>
          </a:xfrm>
        </p:grpSpPr>
        <p:grpSp>
          <p:nvGrpSpPr>
            <p:cNvPr id="36" name="Group 35"/>
            <p:cNvGrpSpPr/>
            <p:nvPr/>
          </p:nvGrpSpPr>
          <p:grpSpPr>
            <a:xfrm>
              <a:off x="455233" y="3731102"/>
              <a:ext cx="1527934" cy="660251"/>
              <a:chOff x="323720" y="1520132"/>
              <a:chExt cx="2168738" cy="574394"/>
            </a:xfrm>
          </p:grpSpPr>
          <p:sp>
            <p:nvSpPr>
              <p:cNvPr id="38" name="Freeform 37"/>
              <p:cNvSpPr/>
              <p:nvPr/>
            </p:nvSpPr>
            <p:spPr bwMode="auto">
              <a:xfrm>
                <a:off x="426032" y="1520132"/>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39" name="TextBox 38"/>
              <p:cNvSpPr txBox="1"/>
              <p:nvPr/>
            </p:nvSpPr>
            <p:spPr>
              <a:xfrm>
                <a:off x="323720" y="1663639"/>
                <a:ext cx="298064"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lang="en-GB" sz="2800" kern="0" noProof="0" smtClean="0">
                    <a:solidFill>
                      <a:schemeClr val="accent3"/>
                    </a:solidFill>
                    <a:latin typeface="微软雅黑" pitchFamily="34" charset="-122"/>
                    <a:ea typeface="微软雅黑" pitchFamily="34" charset="-122"/>
                  </a:rPr>
                  <a:t>3</a:t>
                </a:r>
                <a:endPar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endParaRPr>
              </a:p>
            </p:txBody>
          </p:sp>
          <p:sp>
            <p:nvSpPr>
              <p:cNvPr id="40" name="TextBox 39"/>
              <p:cNvSpPr txBox="1"/>
              <p:nvPr/>
            </p:nvSpPr>
            <p:spPr>
              <a:xfrm>
                <a:off x="690721" y="1611380"/>
                <a:ext cx="1801737" cy="483146"/>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属于大型配套产业</a:t>
                </a:r>
              </a:p>
            </p:txBody>
          </p:sp>
        </p:grpSp>
        <p:sp>
          <p:nvSpPr>
            <p:cNvPr id="37" name="Rectangle 36"/>
            <p:cNvSpPr/>
            <p:nvPr/>
          </p:nvSpPr>
          <p:spPr>
            <a:xfrm>
              <a:off x="2066297" y="3731102"/>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海工配套</a:t>
              </a:r>
              <a:r>
                <a:rPr lang="zh-CN" altLang="en-US" sz="1200">
                  <a:solidFill>
                    <a:srgbClr val="C00000"/>
                  </a:solidFill>
                  <a:latin typeface="微软雅黑" pitchFamily="34" charset="-122"/>
                  <a:ea typeface="微软雅黑" pitchFamily="34" charset="-122"/>
                </a:rPr>
                <a:t>采购成本占采购总成本的</a:t>
              </a:r>
              <a:r>
                <a:rPr lang="en-US" altLang="zh-CN" sz="1200">
                  <a:solidFill>
                    <a:srgbClr val="C00000"/>
                  </a:solidFill>
                  <a:latin typeface="微软雅黑" pitchFamily="34" charset="-122"/>
                  <a:ea typeface="微软雅黑" pitchFamily="34" charset="-122"/>
                </a:rPr>
                <a:t>60%-70%</a:t>
              </a:r>
              <a:r>
                <a:rPr lang="zh-CN" altLang="en-US" sz="1200">
                  <a:latin typeface="微软雅黑" pitchFamily="34" charset="-122"/>
                  <a:ea typeface="微软雅黑" pitchFamily="34" charset="-122"/>
                </a:rPr>
                <a:t>，包括多种装备、设备、仪器、仪表等配套件，所有配套设备不仅涉及性能，而且涉及订货资金与交货期。</a:t>
              </a:r>
            </a:p>
          </p:txBody>
        </p:sp>
      </p:grpSp>
      <p:grpSp>
        <p:nvGrpSpPr>
          <p:cNvPr id="47" name="Group 46"/>
          <p:cNvGrpSpPr/>
          <p:nvPr/>
        </p:nvGrpSpPr>
        <p:grpSpPr>
          <a:xfrm>
            <a:off x="455233" y="4918365"/>
            <a:ext cx="8088064" cy="1101435"/>
            <a:chOff x="455233" y="3731102"/>
            <a:chExt cx="8088064" cy="880346"/>
          </a:xfrm>
        </p:grpSpPr>
        <p:grpSp>
          <p:nvGrpSpPr>
            <p:cNvPr id="48" name="Group 47"/>
            <p:cNvGrpSpPr/>
            <p:nvPr/>
          </p:nvGrpSpPr>
          <p:grpSpPr>
            <a:xfrm>
              <a:off x="455233" y="3731102"/>
              <a:ext cx="1527934" cy="660251"/>
              <a:chOff x="323720" y="1520132"/>
              <a:chExt cx="2168738" cy="574394"/>
            </a:xfrm>
          </p:grpSpPr>
          <p:sp>
            <p:nvSpPr>
              <p:cNvPr id="50" name="Freeform 49"/>
              <p:cNvSpPr/>
              <p:nvPr/>
            </p:nvSpPr>
            <p:spPr bwMode="auto">
              <a:xfrm>
                <a:off x="426032" y="1520132"/>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51" name="TextBox 50"/>
              <p:cNvSpPr txBox="1"/>
              <p:nvPr/>
            </p:nvSpPr>
            <p:spPr>
              <a:xfrm>
                <a:off x="323720" y="1663639"/>
                <a:ext cx="304888"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lang="en-GB" sz="2800" kern="0">
                    <a:solidFill>
                      <a:schemeClr val="accent3"/>
                    </a:solidFill>
                    <a:latin typeface="微软雅黑" pitchFamily="34" charset="-122"/>
                    <a:ea typeface="微软雅黑" pitchFamily="34" charset="-122"/>
                  </a:rPr>
                  <a:t>4</a:t>
                </a:r>
                <a:endPar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endParaRPr>
              </a:p>
            </p:txBody>
          </p:sp>
          <p:sp>
            <p:nvSpPr>
              <p:cNvPr id="52" name="TextBox 51"/>
              <p:cNvSpPr txBox="1"/>
              <p:nvPr/>
            </p:nvSpPr>
            <p:spPr>
              <a:xfrm>
                <a:off x="690721" y="1611380"/>
                <a:ext cx="1801737" cy="483146"/>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零组件及装备多样</a:t>
                </a:r>
              </a:p>
            </p:txBody>
          </p:sp>
        </p:grpSp>
        <p:sp>
          <p:nvSpPr>
            <p:cNvPr id="49" name="Rectangle 48"/>
            <p:cNvSpPr/>
            <p:nvPr/>
          </p:nvSpPr>
          <p:spPr>
            <a:xfrm>
              <a:off x="2066297" y="3731102"/>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由于船东订购的多样性、多变性以及产品的复杂性，零组件及装备的多样性及施工的多样性，决定了其生产管理与计划的不确定性，以及物资与库存管理的复杂性。</a:t>
              </a:r>
            </a:p>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生产计划变更与物资库存管理信息需要实时准确地传输至上游供应商。</a:t>
              </a:r>
            </a:p>
          </p:txBody>
        </p:sp>
      </p:grpSp>
    </p:spTree>
    <p:extLst>
      <p:ext uri="{BB962C8B-B14F-4D97-AF65-F5344CB8AC3E}">
        <p14:creationId xmlns:p14="http://schemas.microsoft.com/office/powerpoint/2010/main" val="1568063191"/>
      </p:ext>
    </p:extLst>
  </p:cSld>
  <p:clrMapOvr>
    <a:masterClrMapping/>
  </p:clrMapOvr>
  <p:transition spd="med">
    <p:wipe dir="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海工行业</a:t>
            </a:r>
            <a:r>
              <a:rPr lang="zh-CN" altLang="en-US"/>
              <a:t>的</a:t>
            </a:r>
            <a:r>
              <a:rPr lang="zh-CN" altLang="en-US" smtClean="0"/>
              <a:t>物</a:t>
            </a:r>
            <a:r>
              <a:rPr lang="zh-CN" altLang="en-US"/>
              <a:t>资特征</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6</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CFBCF6D6-6B42-437D-96DD-31AFB0E8E23F}" type="datetime1">
              <a:rPr lang="en-US" smtClean="0">
                <a:solidFill>
                  <a:srgbClr val="000000">
                    <a:lumMod val="60000"/>
                    <a:lumOff val="40000"/>
                  </a:srgbClr>
                </a:solidFill>
              </a:rPr>
              <a:t>8/31/2024</a:t>
            </a:fld>
            <a:endParaRPr lang="en-US">
              <a:solidFill>
                <a:srgbClr val="000000">
                  <a:lumMod val="60000"/>
                  <a:lumOff val="40000"/>
                </a:srgbClr>
              </a:solidFill>
            </a:endParaRPr>
          </a:p>
        </p:txBody>
      </p:sp>
      <p:grpSp>
        <p:nvGrpSpPr>
          <p:cNvPr id="28" name="Group 27"/>
          <p:cNvGrpSpPr/>
          <p:nvPr/>
        </p:nvGrpSpPr>
        <p:grpSpPr>
          <a:xfrm>
            <a:off x="456216" y="914400"/>
            <a:ext cx="8088064" cy="880346"/>
            <a:chOff x="455233" y="1524000"/>
            <a:chExt cx="8088064" cy="880346"/>
          </a:xfrm>
        </p:grpSpPr>
        <p:grpSp>
          <p:nvGrpSpPr>
            <p:cNvPr id="29" name="Group 28"/>
            <p:cNvGrpSpPr/>
            <p:nvPr/>
          </p:nvGrpSpPr>
          <p:grpSpPr>
            <a:xfrm>
              <a:off x="455233" y="1524001"/>
              <a:ext cx="1527934" cy="595845"/>
              <a:chOff x="323720" y="1520132"/>
              <a:chExt cx="2168738" cy="518363"/>
            </a:xfrm>
          </p:grpSpPr>
          <p:sp>
            <p:nvSpPr>
              <p:cNvPr id="39" name="Freeform 38"/>
              <p:cNvSpPr/>
              <p:nvPr/>
            </p:nvSpPr>
            <p:spPr bwMode="auto">
              <a:xfrm>
                <a:off x="426032" y="1520132"/>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43" name="TextBox 42"/>
              <p:cNvSpPr txBox="1"/>
              <p:nvPr/>
            </p:nvSpPr>
            <p:spPr>
              <a:xfrm>
                <a:off x="323720" y="1663639"/>
                <a:ext cx="298064"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rPr>
                  <a:t>1</a:t>
                </a:r>
              </a:p>
            </p:txBody>
          </p:sp>
          <p:sp>
            <p:nvSpPr>
              <p:cNvPr id="44" name="TextBox 43"/>
              <p:cNvSpPr txBox="1"/>
              <p:nvPr/>
            </p:nvSpPr>
            <p:spPr>
              <a:xfrm>
                <a:off x="690721" y="1611380"/>
                <a:ext cx="1801737" cy="293620"/>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品种繁多要求不一</a:t>
                </a:r>
              </a:p>
            </p:txBody>
          </p:sp>
        </p:grpSp>
        <p:sp>
          <p:nvSpPr>
            <p:cNvPr id="30" name="Rectangle 29"/>
            <p:cNvSpPr/>
            <p:nvPr/>
          </p:nvSpPr>
          <p:spPr>
            <a:xfrm>
              <a:off x="2066297" y="1524000"/>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由于海工产品属于大型综合产品</a:t>
              </a:r>
              <a:r>
                <a:rPr lang="zh-CN" altLang="en-US" sz="1200" smtClean="0">
                  <a:latin typeface="微软雅黑" pitchFamily="34" charset="-122"/>
                  <a:ea typeface="微软雅黑" pitchFamily="34" charset="-122"/>
                </a:rPr>
                <a:t>，种类多，结</a:t>
              </a:r>
              <a:r>
                <a:rPr lang="zh-CN" altLang="en-US" sz="1200">
                  <a:latin typeface="微软雅黑" pitchFamily="34" charset="-122"/>
                  <a:ea typeface="微软雅黑" pitchFamily="34" charset="-122"/>
                </a:rPr>
                <a:t>构复杂，因此所需物资品种繁多且要求不一。</a:t>
              </a:r>
            </a:p>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海工行业设备上百种，</a:t>
              </a:r>
              <a:r>
                <a:rPr lang="zh-CN" altLang="en-US" sz="1200">
                  <a:solidFill>
                    <a:srgbClr val="C00000"/>
                  </a:solidFill>
                  <a:latin typeface="微软雅黑" pitchFamily="34" charset="-122"/>
                  <a:ea typeface="微软雅黑" pitchFamily="34" charset="-122"/>
                </a:rPr>
                <a:t>技术规格繁杂</a:t>
              </a:r>
              <a:r>
                <a:rPr lang="zh-CN" altLang="en-US" sz="1200">
                  <a:latin typeface="微软雅黑" pitchFamily="34" charset="-122"/>
                  <a:ea typeface="微软雅黑" pitchFamily="34" charset="-122"/>
                </a:rPr>
                <a:t>；材料不同规格总计上万种。</a:t>
              </a:r>
            </a:p>
          </p:txBody>
        </p:sp>
      </p:grpSp>
      <p:grpSp>
        <p:nvGrpSpPr>
          <p:cNvPr id="45" name="Group 44"/>
          <p:cNvGrpSpPr/>
          <p:nvPr/>
        </p:nvGrpSpPr>
        <p:grpSpPr>
          <a:xfrm>
            <a:off x="456216" y="1842655"/>
            <a:ext cx="8088064" cy="880346"/>
            <a:chOff x="455233" y="2627551"/>
            <a:chExt cx="8088064" cy="880346"/>
          </a:xfrm>
        </p:grpSpPr>
        <p:grpSp>
          <p:nvGrpSpPr>
            <p:cNvPr id="49" name="Group 48"/>
            <p:cNvGrpSpPr/>
            <p:nvPr/>
          </p:nvGrpSpPr>
          <p:grpSpPr>
            <a:xfrm>
              <a:off x="455233" y="2627551"/>
              <a:ext cx="1527934" cy="660251"/>
              <a:chOff x="323720" y="1520132"/>
              <a:chExt cx="2168738" cy="574394"/>
            </a:xfrm>
          </p:grpSpPr>
          <p:sp>
            <p:nvSpPr>
              <p:cNvPr id="55" name="Freeform 54"/>
              <p:cNvSpPr/>
              <p:nvPr/>
            </p:nvSpPr>
            <p:spPr bwMode="auto">
              <a:xfrm>
                <a:off x="426032" y="1520132"/>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57" name="TextBox 56"/>
              <p:cNvSpPr txBox="1"/>
              <p:nvPr/>
            </p:nvSpPr>
            <p:spPr>
              <a:xfrm>
                <a:off x="323720" y="1663639"/>
                <a:ext cx="298064"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lang="en-GB" sz="2800" kern="0">
                    <a:solidFill>
                      <a:schemeClr val="accent3"/>
                    </a:solidFill>
                    <a:latin typeface="微软雅黑" pitchFamily="34" charset="-122"/>
                    <a:ea typeface="微软雅黑" pitchFamily="34" charset="-122"/>
                  </a:rPr>
                  <a:t>2</a:t>
                </a:r>
                <a:endPar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endParaRPr>
              </a:p>
            </p:txBody>
          </p:sp>
          <p:sp>
            <p:nvSpPr>
              <p:cNvPr id="59" name="TextBox 58"/>
              <p:cNvSpPr txBox="1"/>
              <p:nvPr/>
            </p:nvSpPr>
            <p:spPr>
              <a:xfrm>
                <a:off x="690721" y="1611380"/>
                <a:ext cx="1801737" cy="483146"/>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采购成本差距大</a:t>
                </a:r>
              </a:p>
            </p:txBody>
          </p:sp>
        </p:grpSp>
        <p:sp>
          <p:nvSpPr>
            <p:cNvPr id="54" name="Rectangle 53"/>
            <p:cNvSpPr/>
            <p:nvPr/>
          </p:nvSpPr>
          <p:spPr>
            <a:xfrm>
              <a:off x="2066297" y="2627551"/>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不同物资的采购成本差距较大，例如物资需求中</a:t>
              </a:r>
              <a:r>
                <a:rPr lang="zh-CN" altLang="en-US" sz="1200">
                  <a:solidFill>
                    <a:srgbClr val="C00000"/>
                  </a:solidFill>
                  <a:latin typeface="微软雅黑" pitchFamily="34" charset="-122"/>
                  <a:ea typeface="微软雅黑" pitchFamily="34" charset="-122"/>
                </a:rPr>
                <a:t>设备采购成本占约占总采购成本的</a:t>
              </a:r>
              <a:r>
                <a:rPr lang="en-US" altLang="zh-CN" sz="1200">
                  <a:solidFill>
                    <a:srgbClr val="C00000"/>
                  </a:solidFill>
                  <a:latin typeface="微软雅黑" pitchFamily="34" charset="-122"/>
                  <a:ea typeface="微软雅黑" pitchFamily="34" charset="-122"/>
                </a:rPr>
                <a:t>65%</a:t>
              </a:r>
              <a:r>
                <a:rPr lang="zh-CN" altLang="en-US" sz="1200">
                  <a:latin typeface="微软雅黑" pitchFamily="34" charset="-122"/>
                  <a:ea typeface="微软雅黑" pitchFamily="34" charset="-122"/>
                </a:rPr>
                <a:t>，对于半潜平台，仅钻井大包的采购成本就达到采购总成本的</a:t>
              </a:r>
              <a:r>
                <a:rPr lang="en-US" altLang="zh-CN" sz="1200">
                  <a:latin typeface="微软雅黑" pitchFamily="34" charset="-122"/>
                  <a:ea typeface="微软雅黑" pitchFamily="34" charset="-122"/>
                </a:rPr>
                <a:t>40%</a:t>
              </a:r>
              <a:r>
                <a:rPr lang="zh-CN" altLang="en-US" sz="1200">
                  <a:latin typeface="微软雅黑" pitchFamily="34" charset="-122"/>
                  <a:ea typeface="微软雅黑" pitchFamily="34" charset="-122"/>
                </a:rPr>
                <a:t>左右。</a:t>
              </a:r>
            </a:p>
          </p:txBody>
        </p:sp>
      </p:grpSp>
      <p:grpSp>
        <p:nvGrpSpPr>
          <p:cNvPr id="60" name="Group 59"/>
          <p:cNvGrpSpPr/>
          <p:nvPr/>
        </p:nvGrpSpPr>
        <p:grpSpPr>
          <a:xfrm>
            <a:off x="456216" y="2770910"/>
            <a:ext cx="8088064" cy="880346"/>
            <a:chOff x="455233" y="3731102"/>
            <a:chExt cx="8088064" cy="880346"/>
          </a:xfrm>
        </p:grpSpPr>
        <p:grpSp>
          <p:nvGrpSpPr>
            <p:cNvPr id="61" name="Group 60"/>
            <p:cNvGrpSpPr/>
            <p:nvPr/>
          </p:nvGrpSpPr>
          <p:grpSpPr>
            <a:xfrm>
              <a:off x="455233" y="3731102"/>
              <a:ext cx="1527934" cy="660251"/>
              <a:chOff x="323720" y="1520132"/>
              <a:chExt cx="2168738" cy="574394"/>
            </a:xfrm>
          </p:grpSpPr>
          <p:sp>
            <p:nvSpPr>
              <p:cNvPr id="63" name="Freeform 62"/>
              <p:cNvSpPr/>
              <p:nvPr/>
            </p:nvSpPr>
            <p:spPr bwMode="auto">
              <a:xfrm>
                <a:off x="426032" y="1520132"/>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64" name="TextBox 63"/>
              <p:cNvSpPr txBox="1"/>
              <p:nvPr/>
            </p:nvSpPr>
            <p:spPr>
              <a:xfrm>
                <a:off x="323720" y="1663639"/>
                <a:ext cx="298064"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lang="en-GB" sz="2800" kern="0" noProof="0" smtClean="0">
                    <a:solidFill>
                      <a:schemeClr val="accent3"/>
                    </a:solidFill>
                    <a:latin typeface="微软雅黑" pitchFamily="34" charset="-122"/>
                    <a:ea typeface="微软雅黑" pitchFamily="34" charset="-122"/>
                  </a:rPr>
                  <a:t>3</a:t>
                </a:r>
                <a:endPar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endParaRPr>
              </a:p>
            </p:txBody>
          </p:sp>
          <p:sp>
            <p:nvSpPr>
              <p:cNvPr id="65" name="TextBox 64"/>
              <p:cNvSpPr txBox="1"/>
              <p:nvPr/>
            </p:nvSpPr>
            <p:spPr>
              <a:xfrm>
                <a:off x="690721" y="1611380"/>
                <a:ext cx="1801737" cy="483146"/>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供应源分散</a:t>
                </a:r>
              </a:p>
            </p:txBody>
          </p:sp>
        </p:grpSp>
        <p:sp>
          <p:nvSpPr>
            <p:cNvPr id="62" name="Rectangle 61"/>
            <p:cNvSpPr/>
            <p:nvPr/>
          </p:nvSpPr>
          <p:spPr>
            <a:xfrm>
              <a:off x="2066297" y="3731102"/>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供应商遍及全球，且依靠国外进口趋势明显；供应商分散导致船厂议价能力降低且替代品转换成本升高。</a:t>
              </a:r>
            </a:p>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目前国内</a:t>
              </a:r>
              <a:r>
                <a:rPr lang="zh-CN" altLang="en-US" sz="1200" smtClean="0">
                  <a:latin typeface="微软雅黑" pitchFamily="34" charset="-122"/>
                  <a:ea typeface="微软雅黑" pitchFamily="34" charset="-122"/>
                </a:rPr>
                <a:t>海工</a:t>
              </a:r>
              <a:r>
                <a:rPr lang="zh-CN" altLang="en-US" sz="1200">
                  <a:latin typeface="微软雅黑" pitchFamily="34" charset="-122"/>
                  <a:ea typeface="微软雅黑" pitchFamily="34" charset="-122"/>
                </a:rPr>
                <a:t>行业</a:t>
              </a:r>
              <a:r>
                <a:rPr lang="zh-CN" altLang="en-US" sz="1200">
                  <a:solidFill>
                    <a:srgbClr val="C00000"/>
                  </a:solidFill>
                  <a:latin typeface="微软雅黑" pitchFamily="34" charset="-122"/>
                  <a:ea typeface="微软雅黑" pitchFamily="34" charset="-122"/>
                </a:rPr>
                <a:t>物资整体国产化率不</a:t>
              </a:r>
              <a:r>
                <a:rPr lang="zh-CN" altLang="en-US" sz="1200" smtClean="0">
                  <a:solidFill>
                    <a:srgbClr val="C00000"/>
                  </a:solidFill>
                  <a:latin typeface="微软雅黑" pitchFamily="34" charset="-122"/>
                  <a:ea typeface="微软雅黑" pitchFamily="34" charset="-122"/>
                </a:rPr>
                <a:t>高</a:t>
              </a:r>
              <a:r>
                <a:rPr lang="zh-CN" altLang="en-US" sz="1200" smtClean="0">
                  <a:latin typeface="微软雅黑" pitchFamily="34" charset="-122"/>
                  <a:ea typeface="微软雅黑" pitchFamily="34" charset="-122"/>
                </a:rPr>
                <a:t>。</a:t>
              </a:r>
              <a:endParaRPr lang="zh-CN" altLang="en-US" sz="1200">
                <a:latin typeface="微软雅黑" pitchFamily="34" charset="-122"/>
                <a:ea typeface="微软雅黑" pitchFamily="34" charset="-122"/>
              </a:endParaRPr>
            </a:p>
          </p:txBody>
        </p:sp>
      </p:grpSp>
      <p:grpSp>
        <p:nvGrpSpPr>
          <p:cNvPr id="66" name="Group 65"/>
          <p:cNvGrpSpPr/>
          <p:nvPr/>
        </p:nvGrpSpPr>
        <p:grpSpPr>
          <a:xfrm>
            <a:off x="456216" y="4627420"/>
            <a:ext cx="8088064" cy="880346"/>
            <a:chOff x="455233" y="4834654"/>
            <a:chExt cx="8088064" cy="880346"/>
          </a:xfrm>
        </p:grpSpPr>
        <p:grpSp>
          <p:nvGrpSpPr>
            <p:cNvPr id="67" name="Group 66"/>
            <p:cNvGrpSpPr/>
            <p:nvPr/>
          </p:nvGrpSpPr>
          <p:grpSpPr>
            <a:xfrm>
              <a:off x="455233" y="4834654"/>
              <a:ext cx="1527934" cy="660251"/>
              <a:chOff x="323720" y="1520132"/>
              <a:chExt cx="2168738" cy="574394"/>
            </a:xfrm>
          </p:grpSpPr>
          <p:sp>
            <p:nvSpPr>
              <p:cNvPr id="69" name="Freeform 68"/>
              <p:cNvSpPr/>
              <p:nvPr/>
            </p:nvSpPr>
            <p:spPr bwMode="auto">
              <a:xfrm>
                <a:off x="426032" y="1520132"/>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70" name="TextBox 69"/>
              <p:cNvSpPr txBox="1"/>
              <p:nvPr/>
            </p:nvSpPr>
            <p:spPr>
              <a:xfrm>
                <a:off x="323720" y="1663639"/>
                <a:ext cx="298064"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lang="en-GB" sz="2800" kern="0" noProof="0" smtClean="0">
                    <a:solidFill>
                      <a:schemeClr val="accent3"/>
                    </a:solidFill>
                    <a:latin typeface="微软雅黑" pitchFamily="34" charset="-122"/>
                    <a:ea typeface="微软雅黑" pitchFamily="34" charset="-122"/>
                  </a:rPr>
                  <a:t>5</a:t>
                </a:r>
                <a:endPar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endParaRPr>
              </a:p>
            </p:txBody>
          </p:sp>
          <p:sp>
            <p:nvSpPr>
              <p:cNvPr id="71" name="TextBox 70"/>
              <p:cNvSpPr txBox="1"/>
              <p:nvPr/>
            </p:nvSpPr>
            <p:spPr>
              <a:xfrm>
                <a:off x="690721" y="1611380"/>
                <a:ext cx="1801737" cy="483146"/>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采购风险不同</a:t>
                </a:r>
              </a:p>
            </p:txBody>
          </p:sp>
        </p:grpSp>
        <p:sp>
          <p:nvSpPr>
            <p:cNvPr id="68" name="Rectangle 67"/>
            <p:cNvSpPr/>
            <p:nvPr/>
          </p:nvSpPr>
          <p:spPr>
            <a:xfrm>
              <a:off x="2066297" y="4834654"/>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采购过程中</a:t>
              </a:r>
              <a:r>
                <a:rPr lang="zh-CN" altLang="en-US" sz="1200">
                  <a:solidFill>
                    <a:srgbClr val="C00000"/>
                  </a:solidFill>
                  <a:latin typeface="微软雅黑" pitchFamily="34" charset="-122"/>
                  <a:ea typeface="微软雅黑" pitchFamily="34" charset="-122"/>
                </a:rPr>
                <a:t>不确定性因素较多</a:t>
              </a:r>
              <a:r>
                <a:rPr lang="zh-CN" altLang="en-US" sz="1200">
                  <a:latin typeface="微软雅黑" pitchFamily="34" charset="-122"/>
                  <a:ea typeface="微软雅黑" pitchFamily="34" charset="-122"/>
                </a:rPr>
                <a:t>，影响物资的按需到货。</a:t>
              </a:r>
            </a:p>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部分关键物资直接决定整个建造项目的质量与交期，例如钻井设备。</a:t>
              </a:r>
            </a:p>
          </p:txBody>
        </p:sp>
      </p:grpSp>
      <p:grpSp>
        <p:nvGrpSpPr>
          <p:cNvPr id="72" name="Group 71"/>
          <p:cNvGrpSpPr/>
          <p:nvPr/>
        </p:nvGrpSpPr>
        <p:grpSpPr>
          <a:xfrm>
            <a:off x="456216" y="3699165"/>
            <a:ext cx="8088064" cy="880346"/>
            <a:chOff x="455233" y="3731102"/>
            <a:chExt cx="8088064" cy="880346"/>
          </a:xfrm>
        </p:grpSpPr>
        <p:grpSp>
          <p:nvGrpSpPr>
            <p:cNvPr id="73" name="Group 72"/>
            <p:cNvGrpSpPr/>
            <p:nvPr/>
          </p:nvGrpSpPr>
          <p:grpSpPr>
            <a:xfrm>
              <a:off x="455233" y="3731102"/>
              <a:ext cx="1527934" cy="660251"/>
              <a:chOff x="323720" y="1520132"/>
              <a:chExt cx="2168738" cy="574394"/>
            </a:xfrm>
          </p:grpSpPr>
          <p:sp>
            <p:nvSpPr>
              <p:cNvPr id="75" name="Freeform 74"/>
              <p:cNvSpPr/>
              <p:nvPr/>
            </p:nvSpPr>
            <p:spPr bwMode="auto">
              <a:xfrm>
                <a:off x="426032" y="1520132"/>
                <a:ext cx="2066425" cy="186653"/>
              </a:xfrm>
              <a:custGeom>
                <a:gdLst>
                  <a:gd name="connsiteX0" fmla="*/ 0 w 2847975"/>
                  <a:gd name="connsiteY0" fmla="*/ 204788 h 204788"/>
                  <a:gd name="connsiteX1" fmla="*/ 0 w 2847975"/>
                  <a:gd name="connsiteY1" fmla="*/ 0 h 204788"/>
                  <a:gd name="connsiteX2" fmla="*/ 2847975 w 2847975"/>
                  <a:gd name="connsiteY2" fmla="*/ 0 h 204788"/>
                </a:gdLst>
                <a:cxnLst>
                  <a:cxn ang="0">
                    <a:pos x="connsiteX0" y="connsiteY0"/>
                  </a:cxn>
                  <a:cxn ang="0">
                    <a:pos x="connsiteX1" y="connsiteY1"/>
                  </a:cxn>
                  <a:cxn ang="0">
                    <a:pos x="connsiteX2" y="connsiteY2"/>
                  </a:cxn>
                </a:cxnLst>
                <a:rect l="l" t="t" r="r" b="b"/>
                <a:pathLst>
                  <a:path w="2847975" h="204787">
                    <a:moveTo>
                      <a:pt x="0" y="204788"/>
                    </a:moveTo>
                    <a:lnTo>
                      <a:pt x="0" y="0"/>
                    </a:lnTo>
                    <a:lnTo>
                      <a:pt x="2847975" y="0"/>
                    </a:lnTo>
                  </a:path>
                </a:pathLst>
              </a:custGeom>
              <a:noFill/>
              <a:ln w="9525" cap="flat" cmpd="sng" algn="ctr">
                <a:solidFill>
                  <a:srgbClr val="0085C3"/>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endParaRPr kumimoji="0" lang="en-GB" sz="2400" b="0" i="0" u="none" strike="noStrike" kern="0" cap="none" spc="0" normalizeH="0" baseline="0" noProof="0" smtClean="0">
                  <a:ln>
                    <a:noFill/>
                  </a:ln>
                  <a:solidFill>
                    <a:srgbClr val="0085C3"/>
                  </a:solidFill>
                  <a:effectLst/>
                  <a:uLnTx/>
                  <a:uFillTx/>
                  <a:latin typeface="微软雅黑" pitchFamily="34" charset="-122"/>
                  <a:ea typeface="微软雅黑" pitchFamily="34" charset="-122"/>
                </a:endParaRPr>
              </a:p>
            </p:txBody>
          </p:sp>
          <p:sp>
            <p:nvSpPr>
              <p:cNvPr id="76" name="TextBox 75"/>
              <p:cNvSpPr txBox="1"/>
              <p:nvPr/>
            </p:nvSpPr>
            <p:spPr>
              <a:xfrm>
                <a:off x="323720" y="1663639"/>
                <a:ext cx="304888" cy="374856"/>
              </a:xfrm>
              <a:prstGeom prst="rect">
                <a:avLst/>
              </a:prstGeom>
              <a:noFill/>
            </p:spPr>
            <p:txBody>
              <a:bodyPr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base" latinLnBrk="0" hangingPunct="0">
                  <a:lnSpc>
                    <a:spcPct val="100000"/>
                  </a:lnSpc>
                  <a:spcBef>
                    <a:spcPct val="0"/>
                  </a:spcBef>
                  <a:spcAft>
                    <a:spcPct val="0"/>
                  </a:spcAft>
                  <a:buClrTx/>
                  <a:buSzTx/>
                  <a:buFontTx/>
                  <a:buNone/>
                  <a:defRPr/>
                </a:pPr>
                <a:r>
                  <a:rPr lang="en-GB" sz="2800" kern="0">
                    <a:solidFill>
                      <a:schemeClr val="accent3"/>
                    </a:solidFill>
                    <a:latin typeface="微软雅黑" pitchFamily="34" charset="-122"/>
                    <a:ea typeface="微软雅黑" pitchFamily="34" charset="-122"/>
                  </a:rPr>
                  <a:t>4</a:t>
                </a:r>
                <a:endParaRPr kumimoji="0" lang="en-GB" sz="2800" b="0" i="0" u="none" strike="noStrike" kern="0" cap="none" spc="0" normalizeH="0" baseline="0" noProof="0" smtClean="0">
                  <a:ln>
                    <a:noFill/>
                  </a:ln>
                  <a:solidFill>
                    <a:schemeClr val="accent3"/>
                  </a:solidFill>
                  <a:effectLst/>
                  <a:uLnTx/>
                  <a:uFillTx/>
                  <a:latin typeface="微软雅黑" pitchFamily="34" charset="-122"/>
                  <a:ea typeface="微软雅黑" pitchFamily="34" charset="-122"/>
                </a:endParaRPr>
              </a:p>
            </p:txBody>
          </p:sp>
          <p:sp>
            <p:nvSpPr>
              <p:cNvPr id="77" name="TextBox 76"/>
              <p:cNvSpPr txBox="1"/>
              <p:nvPr/>
            </p:nvSpPr>
            <p:spPr>
              <a:xfrm>
                <a:off x="690721" y="1611380"/>
                <a:ext cx="1801737" cy="483146"/>
              </a:xfrm>
              <a:prstGeom prst="rect">
                <a:avLst/>
              </a:prstGeom>
              <a:noFill/>
            </p:spPr>
            <p:txBody>
              <a:bodyPr vert="horz"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90000"/>
                  </a:lnSpc>
                  <a:spcBef>
                    <a:spcPts val="600"/>
                  </a:spcBef>
                  <a:buClr>
                    <a:srgbClr val="0085C3"/>
                  </a:buClr>
                  <a:defRPr/>
                </a:pPr>
                <a:r>
                  <a:rPr lang="zh-CN" altLang="en-US" sz="1600" b="1" kern="0">
                    <a:solidFill>
                      <a:srgbClr val="444444"/>
                    </a:solidFill>
                    <a:latin typeface="微软雅黑" pitchFamily="34" charset="-122"/>
                    <a:ea typeface="微软雅黑" pitchFamily="34" charset="-122"/>
                  </a:rPr>
                  <a:t>需求时间不一</a:t>
                </a:r>
              </a:p>
            </p:txBody>
          </p:sp>
        </p:grpSp>
        <p:sp>
          <p:nvSpPr>
            <p:cNvPr id="74" name="Rectangle 73"/>
            <p:cNvSpPr/>
            <p:nvPr/>
          </p:nvSpPr>
          <p:spPr>
            <a:xfrm>
              <a:off x="2066297" y="3731102"/>
              <a:ext cx="6477000" cy="880346"/>
            </a:xfrm>
            <a:prstGeom prst="rect">
              <a:avLst/>
            </a:prstGeom>
            <a:solidFill>
              <a:schemeClr val="tx2">
                <a:lumMod val="85000"/>
              </a:schemeClr>
            </a:solidFill>
            <a:effectLst>
              <a:outerShdw blurRad="50800" dist="38100" dir="2700000" algn="tl" rotWithShape="0">
                <a:prstClr val="black">
                  <a:alpha val="40000"/>
                </a:prstClr>
              </a:outerShdw>
            </a:effectLst>
          </p:spPr>
          <p:txBody>
            <a:bodyPr wrap="square" tIns="18288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物资</a:t>
              </a:r>
              <a:r>
                <a:rPr lang="zh-CN" altLang="en-US" sz="1200">
                  <a:solidFill>
                    <a:srgbClr val="C00000"/>
                  </a:solidFill>
                  <a:latin typeface="微软雅黑" pitchFamily="34" charset="-122"/>
                  <a:ea typeface="微软雅黑" pitchFamily="34" charset="-122"/>
                </a:rPr>
                <a:t>需求时间差异较大且计划准确性较低</a:t>
              </a:r>
              <a:r>
                <a:rPr lang="zh-CN" altLang="en-US" sz="1200">
                  <a:latin typeface="微软雅黑" pitchFamily="34" charset="-122"/>
                  <a:ea typeface="微软雅黑" pitchFamily="34" charset="-122"/>
                </a:rPr>
                <a:t>。</a:t>
              </a:r>
            </a:p>
            <a:p>
              <a:pPr marL="171450" indent="-171450">
                <a:lnSpc>
                  <a:spcPct val="90000"/>
                </a:lnSpc>
                <a:spcBef>
                  <a:spcPts val="100"/>
                </a:spcBef>
                <a:spcAft>
                  <a:spcPts val="100"/>
                </a:spcAft>
                <a:buFont typeface="Arial" pitchFamily="34" charset="0"/>
                <a:buChar char="•"/>
              </a:pPr>
              <a:r>
                <a:rPr lang="zh-CN" altLang="en-US" sz="1200">
                  <a:latin typeface="微软雅黑" pitchFamily="34" charset="-122"/>
                  <a:ea typeface="微软雅黑" pitchFamily="34" charset="-122"/>
                </a:rPr>
                <a:t>钢材、型材、板材等物资需求量大，库存成本较高，物资到厂与下达采购申请之间的间隔时间对于船厂经营非常重要。</a:t>
              </a:r>
            </a:p>
          </p:txBody>
        </p:sp>
      </p:grpSp>
      <p:sp>
        <p:nvSpPr>
          <p:cNvPr id="36" name="Rectangle 35"/>
          <p:cNvSpPr/>
          <p:nvPr/>
        </p:nvSpPr>
        <p:spPr>
          <a:xfrm>
            <a:off x="423333" y="5598311"/>
            <a:ext cx="8311278" cy="58477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rgbClr val="C00000"/>
                </a:solidFill>
                <a:latin typeface="微软雅黑" pitchFamily="34" charset="-122"/>
                <a:ea typeface="微软雅黑" pitchFamily="34" charset="-122"/>
              </a:rPr>
              <a:t>海工行业物资的显著特征将影响物资分类，</a:t>
            </a:r>
            <a:r>
              <a:rPr lang="zh-CN" altLang="en-US" sz="1600" b="1">
                <a:solidFill>
                  <a:srgbClr val="C00000"/>
                </a:solidFill>
                <a:latin typeface="微软雅黑" pitchFamily="34" charset="-122"/>
                <a:ea typeface="微软雅黑" pitchFamily="34" charset="-122"/>
              </a:rPr>
              <a:t>进而</a:t>
            </a:r>
            <a:r>
              <a:rPr lang="zh-CN" altLang="en-US" sz="1600" b="1" smtClean="0">
                <a:solidFill>
                  <a:srgbClr val="C00000"/>
                </a:solidFill>
                <a:latin typeface="微软雅黑" pitchFamily="34" charset="-122"/>
                <a:ea typeface="微软雅黑" pitchFamily="34" charset="-122"/>
              </a:rPr>
              <a:t>影响供应商</a:t>
            </a:r>
            <a:r>
              <a:rPr lang="zh-CN" altLang="en-US" sz="1600" b="1">
                <a:solidFill>
                  <a:srgbClr val="C00000"/>
                </a:solidFill>
                <a:latin typeface="微软雅黑" pitchFamily="34" charset="-122"/>
                <a:ea typeface="微软雅黑" pitchFamily="34" charset="-122"/>
              </a:rPr>
              <a:t>管理</a:t>
            </a:r>
            <a:r>
              <a:rPr lang="zh-CN" altLang="en-US" sz="1600" b="1" smtClean="0">
                <a:solidFill>
                  <a:srgbClr val="C00000"/>
                </a:solidFill>
                <a:latin typeface="微软雅黑" pitchFamily="34" charset="-122"/>
                <a:ea typeface="微软雅黑" pitchFamily="34" charset="-122"/>
              </a:rPr>
              <a:t>策略、库存策略等多维度采购策略。</a:t>
            </a:r>
            <a:endParaRPr lang="zh-CN" altLang="en-US" sz="1600" b="1">
              <a:solidFill>
                <a:srgbClr val="C00000"/>
              </a:solidFill>
              <a:latin typeface="微软雅黑" pitchFamily="34" charset="-122"/>
              <a:ea typeface="微软雅黑" pitchFamily="34" charset="-122"/>
            </a:endParaRPr>
          </a:p>
        </p:txBody>
      </p:sp>
    </p:spTree>
    <p:extLst>
      <p:ext uri="{BB962C8B-B14F-4D97-AF65-F5344CB8AC3E}">
        <p14:creationId xmlns:p14="http://schemas.microsoft.com/office/powerpoint/2010/main" val="4087477694"/>
      </p:ext>
    </p:extLst>
  </p:cSld>
  <p:clrMapOvr>
    <a:masterClrMapping/>
  </p:clrMapOvr>
  <p:transition spd="med">
    <p:wipe dir="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为什么要进行物资分类？</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7</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7E3F9ED0-3052-42F8-9F0F-61DC7346D60F}"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Rectangle 6"/>
          <p:cNvSpPr/>
          <p:nvPr/>
        </p:nvSpPr>
        <p:spPr>
          <a:xfrm>
            <a:off x="533400" y="1752600"/>
            <a:ext cx="8311278" cy="3416320"/>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smtClean="0">
                <a:solidFill>
                  <a:srgbClr val="C00000"/>
                </a:solidFill>
                <a:latin typeface="微软雅黑" pitchFamily="34" charset="-122"/>
                <a:ea typeface="微软雅黑" pitchFamily="34" charset="-122"/>
              </a:rPr>
              <a:t>什么是我们的瓶颈物资？ </a:t>
            </a:r>
            <a:endParaRPr lang="en-US" altLang="zh-CN" b="1" smtClean="0">
              <a:solidFill>
                <a:srgbClr val="C00000"/>
              </a:solidFill>
              <a:latin typeface="微软雅黑" pitchFamily="34" charset="-122"/>
              <a:ea typeface="微软雅黑" pitchFamily="34" charset="-122"/>
            </a:endParaRPr>
          </a:p>
          <a:p>
            <a:pPr>
              <a:lnSpc>
                <a:spcPct val="150000"/>
              </a:lnSpc>
            </a:pPr>
            <a:r>
              <a:rPr lang="zh-CN" altLang="en-US" b="1" smtClean="0">
                <a:solidFill>
                  <a:srgbClr val="C00000"/>
                </a:solidFill>
                <a:latin typeface="微软雅黑" pitchFamily="34" charset="-122"/>
                <a:ea typeface="微软雅黑" pitchFamily="34" charset="-122"/>
              </a:rPr>
              <a:t>什么是我们的战略物资？ </a:t>
            </a:r>
            <a:endParaRPr lang="en-US" altLang="zh-CN" b="1" smtClean="0">
              <a:solidFill>
                <a:srgbClr val="C00000"/>
              </a:solidFill>
              <a:latin typeface="微软雅黑" pitchFamily="34" charset="-122"/>
              <a:ea typeface="微软雅黑" pitchFamily="34" charset="-122"/>
            </a:endParaRPr>
          </a:p>
          <a:p>
            <a:pPr>
              <a:lnSpc>
                <a:spcPct val="150000"/>
              </a:lnSpc>
            </a:pPr>
            <a:r>
              <a:rPr lang="zh-CN" altLang="en-US" b="1" smtClean="0">
                <a:solidFill>
                  <a:srgbClr val="C00000"/>
                </a:solidFill>
                <a:latin typeface="微软雅黑" pitchFamily="34" charset="-122"/>
                <a:ea typeface="微软雅黑" pitchFamily="34" charset="-122"/>
              </a:rPr>
              <a:t>我们哪些物资需用备库存？ </a:t>
            </a:r>
            <a:endParaRPr lang="en-US" altLang="zh-CN" b="1" smtClean="0">
              <a:solidFill>
                <a:srgbClr val="C00000"/>
              </a:solidFill>
              <a:latin typeface="微软雅黑" pitchFamily="34" charset="-122"/>
              <a:ea typeface="微软雅黑" pitchFamily="34" charset="-122"/>
            </a:endParaRPr>
          </a:p>
          <a:p>
            <a:pPr>
              <a:lnSpc>
                <a:spcPct val="150000"/>
              </a:lnSpc>
            </a:pPr>
            <a:r>
              <a:rPr lang="zh-CN" altLang="en-US" b="1" smtClean="0">
                <a:solidFill>
                  <a:srgbClr val="C00000"/>
                </a:solidFill>
                <a:latin typeface="微软雅黑" pitchFamily="34" charset="-122"/>
                <a:ea typeface="微软雅黑" pitchFamily="34" charset="-122"/>
              </a:rPr>
              <a:t>我们这类物资的供应商数量合适吗？</a:t>
            </a:r>
            <a:endParaRPr lang="en-US" altLang="zh-CN" b="1" smtClean="0">
              <a:solidFill>
                <a:srgbClr val="C00000"/>
              </a:solidFill>
              <a:latin typeface="微软雅黑" pitchFamily="34" charset="-122"/>
              <a:ea typeface="微软雅黑" pitchFamily="34" charset="-122"/>
            </a:endParaRPr>
          </a:p>
          <a:p>
            <a:pPr>
              <a:lnSpc>
                <a:spcPct val="150000"/>
              </a:lnSpc>
            </a:pPr>
            <a:r>
              <a:rPr lang="zh-CN" altLang="en-US" b="1" smtClean="0">
                <a:solidFill>
                  <a:srgbClr val="C00000"/>
                </a:solidFill>
                <a:latin typeface="微软雅黑" pitchFamily="34" charset="-122"/>
                <a:ea typeface="微软雅黑" pitchFamily="34" charset="-122"/>
              </a:rPr>
              <a:t>哪些物资纳期最受挑战？ 如何应对？</a:t>
            </a:r>
            <a:endParaRPr lang="en-US" altLang="zh-CN" b="1" smtClean="0">
              <a:solidFill>
                <a:srgbClr val="C00000"/>
              </a:solidFill>
              <a:latin typeface="微软雅黑" pitchFamily="34" charset="-122"/>
              <a:ea typeface="微软雅黑" pitchFamily="34" charset="-122"/>
            </a:endParaRPr>
          </a:p>
          <a:p>
            <a:pPr>
              <a:lnSpc>
                <a:spcPct val="150000"/>
              </a:lnSpc>
            </a:pPr>
            <a:r>
              <a:rPr lang="zh-CN" altLang="en-US" b="1" smtClean="0">
                <a:solidFill>
                  <a:srgbClr val="C00000"/>
                </a:solidFill>
                <a:latin typeface="微软雅黑" pitchFamily="34" charset="-122"/>
                <a:ea typeface="微软雅黑" pitchFamily="34" charset="-122"/>
              </a:rPr>
              <a:t>哪些供应商可以压价？</a:t>
            </a:r>
            <a:endParaRPr lang="en-US" altLang="zh-CN" b="1" smtClean="0">
              <a:solidFill>
                <a:srgbClr val="C00000"/>
              </a:solidFill>
              <a:latin typeface="微软雅黑" pitchFamily="34" charset="-122"/>
              <a:ea typeface="微软雅黑" pitchFamily="34" charset="-122"/>
            </a:endParaRPr>
          </a:p>
          <a:p>
            <a:pPr>
              <a:lnSpc>
                <a:spcPct val="150000"/>
              </a:lnSpc>
            </a:pPr>
            <a:r>
              <a:rPr lang="zh-CN" altLang="en-US" b="1" smtClean="0">
                <a:solidFill>
                  <a:srgbClr val="C00000"/>
                </a:solidFill>
                <a:latin typeface="微软雅黑" pitchFamily="34" charset="-122"/>
                <a:ea typeface="微软雅黑" pitchFamily="34" charset="-122"/>
              </a:rPr>
              <a:t>哪些供应商必须加快支付流程？否则后悔是我们自己 。。。</a:t>
            </a:r>
            <a:endParaRPr lang="en-US" altLang="zh-CN" b="1" smtClean="0">
              <a:solidFill>
                <a:srgbClr val="C00000"/>
              </a:solidFill>
              <a:latin typeface="微软雅黑" pitchFamily="34" charset="-122"/>
              <a:ea typeface="微软雅黑" pitchFamily="34" charset="-122"/>
            </a:endParaRPr>
          </a:p>
          <a:p>
            <a:pPr>
              <a:lnSpc>
                <a:spcPct val="150000"/>
              </a:lnSpc>
            </a:pPr>
            <a:r>
              <a:rPr lang="zh-CN" altLang="en-US" b="1">
                <a:solidFill>
                  <a:srgbClr val="C00000"/>
                </a:solidFill>
                <a:latin typeface="微软雅黑" pitchFamily="34" charset="-122"/>
                <a:ea typeface="微软雅黑" pitchFamily="34" charset="-122"/>
              </a:rPr>
              <a:t>哪</a:t>
            </a:r>
            <a:r>
              <a:rPr lang="zh-CN" altLang="en-US" b="1" smtClean="0">
                <a:solidFill>
                  <a:srgbClr val="C00000"/>
                </a:solidFill>
                <a:latin typeface="微软雅黑" pitchFamily="34" charset="-122"/>
                <a:ea typeface="微软雅黑" pitchFamily="34" charset="-122"/>
              </a:rPr>
              <a:t>些还有哪些是我们采购需要思考的？</a:t>
            </a:r>
            <a:endParaRPr lang="zh-CN" altLang="en-US" b="1">
              <a:solidFill>
                <a:srgbClr val="C00000"/>
              </a:solidFill>
              <a:latin typeface="微软雅黑" pitchFamily="34" charset="-122"/>
              <a:ea typeface="微软雅黑" pitchFamily="34" charset="-122"/>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990600"/>
            <a:ext cx="2619375" cy="227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6917609"/>
      </p:ext>
    </p:extLst>
  </p:cSld>
  <p:clrMapOvr>
    <a:masterClrMapping/>
  </p:clrMapOvr>
  <p:transition spd="med">
    <p:wipe dir="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报告目录</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8</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F29D262F-EEC3-4F72-990B-76FCC5CD7CDD}" type="datetime1">
              <a:rPr lang="en-US" smtClean="0">
                <a:solidFill>
                  <a:srgbClr val="000000">
                    <a:lumMod val="60000"/>
                    <a:lumOff val="40000"/>
                  </a:srgbClr>
                </a:solidFill>
              </a:rPr>
              <a:t>8/31/2024</a:t>
            </a:fld>
            <a:endParaRPr>
              <a:solidFill>
                <a:srgbClr val="000000">
                  <a:lumMod val="60000"/>
                  <a:lumOff val="40000"/>
                </a:srgbClr>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8281" y="1184858"/>
            <a:ext cx="3172214" cy="21148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4056185" y="990600"/>
            <a:ext cx="5029200" cy="201285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7663" indent="-347663" fontAlgn="base">
              <a:lnSpc>
                <a:spcPct val="130000"/>
              </a:lnSpc>
              <a:buClr>
                <a:srgbClr val="0085C3"/>
              </a:buClr>
              <a:buFont typeface="Wingdings" pitchFamily="2" charset="2"/>
              <a:buChar char="§"/>
            </a:pPr>
            <a:r>
              <a:rPr lang="zh-CN" altLang="en-US" sz="2400">
                <a:solidFill>
                  <a:schemeClr val="bg2"/>
                </a:solidFill>
                <a:latin typeface="微软雅黑" pitchFamily="34" charset="-122"/>
                <a:ea typeface="微软雅黑" pitchFamily="34" charset="-122"/>
              </a:rPr>
              <a:t>海工行</a:t>
            </a:r>
            <a:r>
              <a:rPr lang="zh-CN" altLang="en-US" sz="2400" smtClean="0">
                <a:solidFill>
                  <a:schemeClr val="bg2"/>
                </a:solidFill>
                <a:latin typeface="微软雅黑" pitchFamily="34" charset="-122"/>
                <a:ea typeface="微软雅黑" pitchFamily="34" charset="-122"/>
              </a:rPr>
              <a:t>业物资特征</a:t>
            </a:r>
            <a:endParaRPr lang="en-US" altLang="zh-CN" sz="2400" smtClean="0">
              <a:solidFill>
                <a:schemeClr val="bg2"/>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a:solidFill>
                  <a:schemeClr val="bg1"/>
                </a:solidFill>
                <a:latin typeface="微软雅黑" pitchFamily="34" charset="-122"/>
                <a:ea typeface="微软雅黑" pitchFamily="34" charset="-122"/>
              </a:rPr>
              <a:t>物资分</a:t>
            </a:r>
            <a:r>
              <a:rPr lang="zh-CN" altLang="en-US" sz="2400" smtClean="0">
                <a:solidFill>
                  <a:schemeClr val="bg1"/>
                </a:solidFill>
                <a:latin typeface="微软雅黑" pitchFamily="34" charset="-122"/>
                <a:ea typeface="微软雅黑" pitchFamily="34" charset="-122"/>
              </a:rPr>
              <a:t>类的方法</a:t>
            </a:r>
            <a:endParaRPr lang="zh-CN" altLang="en-US" sz="2400">
              <a:solidFill>
                <a:schemeClr val="bg1"/>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a:solidFill>
                  <a:schemeClr val="bg2"/>
                </a:solidFill>
                <a:latin typeface="微软雅黑" pitchFamily="34" charset="-122"/>
                <a:ea typeface="微软雅黑" pitchFamily="34" charset="-122"/>
              </a:rPr>
              <a:t>中集来福士物资分类与采购策略</a:t>
            </a:r>
            <a:endParaRPr lang="en-US" altLang="zh-CN" sz="2400">
              <a:solidFill>
                <a:schemeClr val="bg2"/>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smtClean="0">
                <a:solidFill>
                  <a:schemeClr val="bg2"/>
                </a:solidFill>
                <a:latin typeface="微软雅黑" pitchFamily="34" charset="-122"/>
                <a:ea typeface="微软雅黑" pitchFamily="34" charset="-122"/>
              </a:rPr>
              <a:t>中集来福士物资分类实施路线</a:t>
            </a:r>
            <a:endParaRPr lang="en-US" altLang="zh-CN" sz="2400" smtClean="0">
              <a:solidFill>
                <a:schemeClr val="bg2"/>
              </a:solidFill>
              <a:latin typeface="微软雅黑" pitchFamily="34" charset="-122"/>
              <a:ea typeface="微软雅黑" pitchFamily="34" charset="-122"/>
            </a:endParaRPr>
          </a:p>
        </p:txBody>
      </p:sp>
    </p:spTree>
    <p:extLst>
      <p:ext uri="{BB962C8B-B14F-4D97-AF65-F5344CB8AC3E}">
        <p14:creationId xmlns:p14="http://schemas.microsoft.com/office/powerpoint/2010/main" val="1203158448"/>
      </p:ext>
    </p:extLst>
  </p:cSld>
  <p:clrMapOvr>
    <a:masterClrMapping/>
  </p:clrMapOvr>
  <p:transition spd="med">
    <p:wipe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物资分类在采购管理中的战略</a:t>
            </a:r>
            <a:r>
              <a:rPr lang="zh-CN" altLang="en-US"/>
              <a:t>价值</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9</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B0D67651-2AB7-4F35-9BBF-2508F5140322}"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102" name="Rectangle 3"/>
          <p:cNvSpPr>
            <a:spLocks noChangeArrowheads="1"/>
          </p:cNvSpPr>
          <p:nvPr/>
        </p:nvSpPr>
        <p:spPr bwMode="auto">
          <a:xfrm>
            <a:off x="460374" y="1014347"/>
            <a:ext cx="8226425" cy="93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30000"/>
              </a:lnSpc>
              <a:spcBef>
                <a:spcPct val="0"/>
              </a:spcBef>
              <a:spcAft>
                <a:spcPct val="0"/>
              </a:spcAft>
              <a:buClrTx/>
              <a:buSzTx/>
              <a:buFontTx/>
              <a:buNone/>
              <a:defRPr/>
            </a:pPr>
            <a:r>
              <a:rPr kumimoji="0" lang="zh-CN" altLang="en-US" sz="1400" i="0" strike="noStrike" kern="0" cap="none" spc="0" normalizeH="0" baseline="0" noProof="0" smtClean="0">
                <a:ln>
                  <a:noFill/>
                </a:ln>
                <a:solidFill>
                  <a:schemeClr val="bg2"/>
                </a:solidFill>
                <a:effectLst/>
                <a:uLnTx/>
                <a:uFillTx/>
                <a:latin typeface="微软雅黑" pitchFamily="34" charset="-122"/>
                <a:ea typeface="微软雅黑" pitchFamily="34" charset="-122"/>
              </a:rPr>
              <a:t>有效的采购和供应管理需要根据</a:t>
            </a:r>
            <a:r>
              <a:rPr lang="zh-CN" altLang="en-US" sz="1400" kern="0" noProof="0">
                <a:solidFill>
                  <a:schemeClr val="bg2"/>
                </a:solidFill>
                <a:latin typeface="微软雅黑" pitchFamily="34" charset="-122"/>
                <a:ea typeface="微软雅黑" pitchFamily="34" charset="-122"/>
              </a:rPr>
              <a:t>当前</a:t>
            </a:r>
            <a:r>
              <a:rPr kumimoji="0" lang="zh-CN" altLang="en-US" sz="1400" i="0" strike="noStrike" kern="0" cap="none" spc="0" normalizeH="0" baseline="0" noProof="0" smtClean="0">
                <a:ln>
                  <a:noFill/>
                </a:ln>
                <a:solidFill>
                  <a:schemeClr val="bg2"/>
                </a:solidFill>
                <a:effectLst/>
                <a:uLnTx/>
                <a:uFillTx/>
                <a:latin typeface="微软雅黑" pitchFamily="34" charset="-122"/>
                <a:ea typeface="微软雅黑" pitchFamily="34" charset="-122"/>
              </a:rPr>
              <a:t>环境选取相应的</a:t>
            </a:r>
            <a:r>
              <a:rPr lang="zh-CN" altLang="en-US" sz="1400" kern="0">
                <a:solidFill>
                  <a:schemeClr val="bg2"/>
                </a:solidFill>
                <a:latin typeface="微软雅黑" pitchFamily="34" charset="-122"/>
                <a:ea typeface="微软雅黑" pitchFamily="34" charset="-122"/>
              </a:rPr>
              <a:t>策略</a:t>
            </a:r>
            <a:r>
              <a:rPr kumimoji="0" lang="zh-CN" altLang="en-US" sz="1400" i="0" strike="noStrike" kern="0" cap="none" spc="0" normalizeH="0" baseline="0" noProof="0" smtClean="0">
                <a:ln>
                  <a:noFill/>
                </a:ln>
                <a:solidFill>
                  <a:schemeClr val="bg2"/>
                </a:solidFill>
                <a:effectLst/>
                <a:uLnTx/>
                <a:uFillTx/>
                <a:latin typeface="微软雅黑" pitchFamily="34" charset="-122"/>
                <a:ea typeface="微软雅黑" pitchFamily="34" charset="-122"/>
              </a:rPr>
              <a:t>。成功的供应管理往往</a:t>
            </a:r>
            <a:r>
              <a:rPr kumimoji="0" lang="zh-CN" altLang="en-US" sz="1400" b="1" i="0" strike="noStrike" kern="0" cap="none" spc="0" normalizeH="0" baseline="0" noProof="0" smtClean="0">
                <a:ln>
                  <a:noFill/>
                </a:ln>
                <a:solidFill>
                  <a:schemeClr val="bg2"/>
                </a:solidFill>
                <a:effectLst/>
                <a:uLnTx/>
                <a:uFillTx/>
                <a:latin typeface="微软雅黑" pitchFamily="34" charset="-122"/>
                <a:ea typeface="微软雅黑" pitchFamily="34" charset="-122"/>
              </a:rPr>
              <a:t>需要高效地管理一系列供应关系</a:t>
            </a:r>
            <a:r>
              <a:rPr kumimoji="0" lang="zh-CN" altLang="en-US" sz="1400" i="0" strike="noStrike" kern="0" cap="none" spc="0" normalizeH="0" baseline="0" noProof="0" smtClean="0">
                <a:ln>
                  <a:noFill/>
                </a:ln>
                <a:solidFill>
                  <a:schemeClr val="bg2"/>
                </a:solidFill>
                <a:effectLst/>
                <a:uLnTx/>
                <a:uFillTx/>
                <a:latin typeface="微软雅黑" pitchFamily="34" charset="-122"/>
                <a:ea typeface="微软雅黑" pitchFamily="34" charset="-122"/>
              </a:rPr>
              <a:t>。这使得采购经理需要更多地关注于</a:t>
            </a:r>
            <a:r>
              <a:rPr kumimoji="0" lang="zh-CN" altLang="en-US" sz="1400" b="1" i="0" strike="noStrike" kern="0" cap="none" spc="0" normalizeH="0" baseline="0" noProof="0" smtClean="0">
                <a:ln>
                  <a:noFill/>
                </a:ln>
                <a:solidFill>
                  <a:srgbClr val="C00000"/>
                </a:solidFill>
                <a:effectLst/>
                <a:uLnTx/>
                <a:uFillTx/>
                <a:latin typeface="微软雅黑" pitchFamily="34" charset="-122"/>
                <a:ea typeface="微软雅黑" pitchFamily="34" charset="-122"/>
              </a:rPr>
              <a:t>开发和执行一系列差异化的采购战略</a:t>
            </a:r>
            <a:r>
              <a:rPr lang="zh-CN" altLang="en-US" sz="1400" b="1" kern="0">
                <a:solidFill>
                  <a:srgbClr val="C00000"/>
                </a:solidFill>
                <a:latin typeface="微软雅黑" pitchFamily="34" charset="-122"/>
                <a:ea typeface="微软雅黑" pitchFamily="34" charset="-122"/>
              </a:rPr>
              <a:t>，</a:t>
            </a:r>
            <a:r>
              <a:rPr kumimoji="0" lang="zh-CN" altLang="en-US" sz="1400" b="1" i="0" strike="noStrike" kern="0" cap="none" spc="0" normalizeH="0" baseline="0" noProof="0" smtClean="0">
                <a:ln>
                  <a:noFill/>
                </a:ln>
                <a:solidFill>
                  <a:srgbClr val="C00000"/>
                </a:solidFill>
                <a:effectLst/>
                <a:uLnTx/>
                <a:uFillTx/>
                <a:latin typeface="微软雅黑" pitchFamily="34" charset="-122"/>
                <a:ea typeface="微软雅黑" pitchFamily="34" charset="-122"/>
              </a:rPr>
              <a:t>而这又将是以物资分类为基础</a:t>
            </a:r>
            <a:r>
              <a:rPr lang="zh-CN" altLang="en-US" sz="1400" b="1" kern="0">
                <a:solidFill>
                  <a:srgbClr val="C00000"/>
                </a:solidFill>
                <a:latin typeface="微软雅黑" pitchFamily="34" charset="-122"/>
                <a:ea typeface="微软雅黑" pitchFamily="34" charset="-122"/>
              </a:rPr>
              <a:t>开展</a:t>
            </a:r>
            <a:r>
              <a:rPr kumimoji="0" lang="en-US" altLang="zh-CN" sz="1400" i="0" strike="noStrike" kern="0" cap="none" spc="0" normalizeH="0" baseline="0" noProof="0" smtClean="0">
                <a:ln>
                  <a:noFill/>
                </a:ln>
                <a:solidFill>
                  <a:schemeClr val="bg2"/>
                </a:solidFill>
                <a:effectLst/>
                <a:uLnTx/>
                <a:uFillTx/>
                <a:latin typeface="微软雅黑" pitchFamily="34" charset="-122"/>
                <a:ea typeface="微软雅黑" pitchFamily="34" charset="-122"/>
              </a:rPr>
              <a:t>……</a:t>
            </a:r>
            <a:r>
              <a:rPr kumimoji="0" lang="zh-CN" altLang="en-US" sz="1400" b="1" i="0" strike="noStrike" kern="0" cap="none" spc="0" normalizeH="0" baseline="0" noProof="0" smtClean="0">
                <a:ln>
                  <a:noFill/>
                </a:ln>
                <a:solidFill>
                  <a:schemeClr val="bg2"/>
                </a:solidFill>
                <a:effectLst/>
                <a:uLnTx/>
                <a:uFillTx/>
                <a:latin typeface="微软雅黑" pitchFamily="34" charset="-122"/>
                <a:ea typeface="微软雅黑" pitchFamily="34" charset="-122"/>
              </a:rPr>
              <a:t>根据物资分类管理模型实施差异化的采购策略</a:t>
            </a:r>
            <a:r>
              <a:rPr kumimoji="0" lang="zh-CN" altLang="en-US" sz="1400" i="0" strike="noStrike" kern="0" cap="none" spc="0" normalizeH="0" baseline="0" noProof="0" smtClean="0">
                <a:ln>
                  <a:noFill/>
                </a:ln>
                <a:solidFill>
                  <a:schemeClr val="bg2"/>
                </a:solidFill>
                <a:effectLst/>
                <a:uLnTx/>
                <a:uFillTx/>
                <a:latin typeface="微软雅黑" pitchFamily="34" charset="-122"/>
                <a:ea typeface="微软雅黑" pitchFamily="34" charset="-122"/>
              </a:rPr>
              <a:t>已经成为一种广泛的需求</a:t>
            </a:r>
            <a:r>
              <a:rPr lang="zh-CN" altLang="en-US" sz="1400" kern="0" baseline="30000">
                <a:solidFill>
                  <a:schemeClr val="bg2"/>
                </a:solidFill>
                <a:latin typeface="微软雅黑" pitchFamily="34" charset="-122"/>
                <a:ea typeface="微软雅黑" pitchFamily="34" charset="-122"/>
              </a:rPr>
              <a:t>。</a:t>
            </a:r>
            <a:endParaRPr kumimoji="0" lang="zh-CN" altLang="en-US" sz="1400" i="0" strike="noStrike" kern="0" cap="none" spc="0" normalizeH="0" baseline="30000" noProof="0" smtClean="0">
              <a:ln>
                <a:noFill/>
              </a:ln>
              <a:solidFill>
                <a:schemeClr val="bg2"/>
              </a:solidFill>
              <a:effectLst/>
              <a:uLnTx/>
              <a:uFillTx/>
              <a:latin typeface="微软雅黑" pitchFamily="34" charset="-122"/>
              <a:ea typeface="微软雅黑" pitchFamily="34" charset="-122"/>
            </a:endParaRPr>
          </a:p>
        </p:txBody>
      </p:sp>
      <p:sp>
        <p:nvSpPr>
          <p:cNvPr id="68" name="Rectangle 67"/>
          <p:cNvSpPr/>
          <p:nvPr/>
        </p:nvSpPr>
        <p:spPr>
          <a:xfrm>
            <a:off x="4838700" y="1932802"/>
            <a:ext cx="3924300"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solidFill>
                  <a:schemeClr val="bg2"/>
                </a:solidFill>
              </a:rPr>
              <a:t>— </a:t>
            </a:r>
            <a:r>
              <a:rPr lang="nl-NL" sz="1200" i="1" smtClean="0">
                <a:solidFill>
                  <a:schemeClr val="bg2"/>
                </a:solidFill>
              </a:rPr>
              <a:t>Drs </a:t>
            </a:r>
            <a:r>
              <a:rPr lang="nl-NL" sz="1200" i="1">
                <a:solidFill>
                  <a:schemeClr val="bg2"/>
                </a:solidFill>
              </a:rPr>
              <a:t>C.J. Gelderman, </a:t>
            </a:r>
            <a:r>
              <a:rPr lang="nl-NL" sz="1200" i="1" smtClean="0">
                <a:solidFill>
                  <a:schemeClr val="bg2"/>
                </a:solidFill>
              </a:rPr>
              <a:t>Open </a:t>
            </a:r>
            <a:r>
              <a:rPr lang="nl-NL" sz="1200" i="1">
                <a:solidFill>
                  <a:schemeClr val="bg2"/>
                </a:solidFill>
              </a:rPr>
              <a:t>Universiteit Nederland</a:t>
            </a:r>
          </a:p>
        </p:txBody>
      </p:sp>
      <p:sp>
        <p:nvSpPr>
          <p:cNvPr id="10" name="Rectangle 9"/>
          <p:cNvSpPr/>
          <p:nvPr/>
        </p:nvSpPr>
        <p:spPr>
          <a:xfrm>
            <a:off x="1657350" y="2057400"/>
            <a:ext cx="6286500"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nl-NL" sz="1200" i="1">
              <a:solidFill>
                <a:schemeClr val="bg2"/>
              </a:solidFill>
              <a:latin typeface="微软雅黑" pitchFamily="34" charset="-122"/>
              <a:ea typeface="微软雅黑" pitchFamily="34" charset="-122"/>
            </a:endParaRPr>
          </a:p>
        </p:txBody>
      </p:sp>
      <p:sp>
        <p:nvSpPr>
          <p:cNvPr id="3" name="Rectangle 2"/>
          <p:cNvSpPr/>
          <p:nvPr/>
        </p:nvSpPr>
        <p:spPr>
          <a:xfrm>
            <a:off x="990600" y="2209800"/>
            <a:ext cx="7219950" cy="3519101"/>
          </a:xfrm>
          <a:prstGeom prst="rect">
            <a:avLst/>
          </a:prstGeom>
          <a:solidFill>
            <a:schemeClr val="tx2"/>
          </a:solidFill>
          <a:ln>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1200" kern="1200" err="1" smtClean="0">
              <a:solidFill>
                <a:schemeClr val="tx2"/>
              </a:solidFill>
              <a:latin typeface="微软雅黑" pitchFamily="34" charset="-122"/>
              <a:ea typeface="微软雅黑" pitchFamily="34" charset="-122"/>
            </a:endParaRPr>
          </a:p>
        </p:txBody>
      </p:sp>
      <p:sp>
        <p:nvSpPr>
          <p:cNvPr id="20" name="Line 4"/>
          <p:cNvSpPr>
            <a:spLocks noChangeShapeType="1"/>
          </p:cNvSpPr>
          <p:nvPr/>
        </p:nvSpPr>
        <p:spPr bwMode="auto">
          <a:xfrm flipH="1">
            <a:off x="2286000" y="2428875"/>
            <a:ext cx="0" cy="3068647"/>
          </a:xfrm>
          <a:prstGeom prst="line">
            <a:avLst/>
          </a:prstGeom>
          <a:noFill/>
          <a:ln w="1905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21" name="Line 5"/>
          <p:cNvSpPr>
            <a:spLocks noChangeShapeType="1"/>
          </p:cNvSpPr>
          <p:nvPr/>
        </p:nvSpPr>
        <p:spPr bwMode="auto">
          <a:xfrm>
            <a:off x="1099344" y="3959225"/>
            <a:ext cx="7002462" cy="0"/>
          </a:xfrm>
          <a:prstGeom prst="line">
            <a:avLst/>
          </a:prstGeom>
          <a:noFill/>
          <a:ln w="6350">
            <a:solidFill>
              <a:schemeClr val="tx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22" name="Text Box 6"/>
          <p:cNvSpPr txBox="1">
            <a:spLocks noChangeArrowheads="1"/>
          </p:cNvSpPr>
          <p:nvPr/>
        </p:nvSpPr>
        <p:spPr bwMode="auto">
          <a:xfrm>
            <a:off x="990600" y="4452068"/>
            <a:ext cx="1317625" cy="424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pPr>
            <a:r>
              <a:rPr lang="zh-CN" altLang="en-US" sz="1200" b="1">
                <a:latin typeface="微软雅黑" pitchFamily="34" charset="-122"/>
                <a:ea typeface="微软雅黑" pitchFamily="34" charset="-122"/>
                <a:cs typeface="Arial" pitchFamily="34" charset="0"/>
              </a:rPr>
              <a:t>需要不断优化采购基础架</a:t>
            </a:r>
            <a:r>
              <a:rPr lang="zh-CN" altLang="en-US" sz="1200" b="1" smtClean="0">
                <a:latin typeface="微软雅黑" pitchFamily="34" charset="-122"/>
                <a:ea typeface="微软雅黑" pitchFamily="34" charset="-122"/>
                <a:cs typeface="Arial" pitchFamily="34" charset="0"/>
              </a:rPr>
              <a:t>构</a:t>
            </a:r>
            <a:endParaRPr lang="zh-CN" altLang="en-US" sz="1200" b="1">
              <a:latin typeface="微软雅黑" pitchFamily="34" charset="-122"/>
              <a:ea typeface="微软雅黑" pitchFamily="34" charset="-122"/>
              <a:cs typeface="Arial" pitchFamily="34" charset="0"/>
            </a:endParaRPr>
          </a:p>
        </p:txBody>
      </p:sp>
      <p:sp>
        <p:nvSpPr>
          <p:cNvPr id="23" name="Text Box 7"/>
          <p:cNvSpPr txBox="1">
            <a:spLocks noChangeArrowheads="1"/>
          </p:cNvSpPr>
          <p:nvPr/>
        </p:nvSpPr>
        <p:spPr bwMode="auto">
          <a:xfrm>
            <a:off x="990600" y="2971800"/>
            <a:ext cx="121285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1200" b="1">
                <a:latin typeface="微软雅黑" pitchFamily="34" charset="-122"/>
                <a:ea typeface="微软雅黑" pitchFamily="34" charset="-122"/>
                <a:cs typeface="Arial" pitchFamily="34" charset="0"/>
              </a:rPr>
              <a:t>战略性采</a:t>
            </a:r>
            <a:r>
              <a:rPr lang="zh-CN" altLang="en-US" sz="1200" b="1" smtClean="0">
                <a:latin typeface="微软雅黑" pitchFamily="34" charset="-122"/>
                <a:ea typeface="微软雅黑" pitchFamily="34" charset="-122"/>
                <a:cs typeface="Arial" pitchFamily="34" charset="0"/>
              </a:rPr>
              <a:t>购</a:t>
            </a:r>
            <a:endParaRPr lang="zh-CN" altLang="en-US" sz="1200" b="1">
              <a:latin typeface="微软雅黑" pitchFamily="34" charset="-122"/>
              <a:ea typeface="微软雅黑" pitchFamily="34" charset="-122"/>
              <a:cs typeface="Arial" pitchFamily="34" charset="0"/>
            </a:endParaRPr>
          </a:p>
        </p:txBody>
      </p:sp>
      <p:grpSp>
        <p:nvGrpSpPr>
          <p:cNvPr id="78" name="Group 61"/>
          <p:cNvGrpSpPr/>
          <p:nvPr/>
        </p:nvGrpSpPr>
        <p:grpSpPr>
          <a:xfrm>
            <a:off x="2549525" y="2441575"/>
            <a:ext cx="650875" cy="3035300"/>
            <a:chOff x="1248" y="1392"/>
            <a:chExt cx="464" cy="2184"/>
          </a:xfrm>
          <a:solidFill>
            <a:schemeClr val="bg2">
              <a:lumMod val="50000"/>
              <a:lumOff val="50000"/>
            </a:schemeClr>
          </a:solidFill>
        </p:grpSpPr>
        <p:sp>
          <p:nvSpPr>
            <p:cNvPr id="79" name="AutoShape 62"/>
            <p:cNvSpPr>
              <a:spLocks noChangeArrowheads="1"/>
            </p:cNvSpPr>
            <p:nvPr/>
          </p:nvSpPr>
          <p:spPr bwMode="auto">
            <a:xfrm>
              <a:off x="1248" y="1392"/>
              <a:ext cx="464" cy="2184"/>
            </a:xfrm>
            <a:prstGeom prst="upDownArrow">
              <a:avLst>
                <a:gd name="adj1" fmla="val 50000"/>
                <a:gd name="adj2" fmla="val 77337"/>
              </a:avLst>
            </a:prstGeom>
            <a:gradFill flip="none" rotWithShape="1">
              <a:gsLst>
                <a:gs pos="0">
                  <a:schemeClr val="accent5">
                    <a:shade val="30000"/>
                    <a:satMod val="115000"/>
                  </a:schemeClr>
                </a:gs>
                <a:gs pos="48000">
                  <a:schemeClr val="accent5">
                    <a:shade val="67500"/>
                    <a:satMod val="115000"/>
                  </a:schemeClr>
                </a:gs>
                <a:gs pos="100000">
                  <a:schemeClr val="bg1">
                    <a:lumMod val="40000"/>
                    <a:lumOff val="60000"/>
                  </a:schemeClr>
                </a:gs>
              </a:gsLst>
              <a:lin ang="16200000" scaled="1"/>
            </a:gradFill>
            <a:ln w="12700"/>
          </p:spPr>
          <p:style>
            <a:lnRef idx="3">
              <a:schemeClr val="lt1"/>
            </a:lnRef>
            <a:fillRef idx="1">
              <a:schemeClr val="accent5"/>
            </a:fillRef>
            <a:effectRef idx="1">
              <a:schemeClr val="accent5"/>
            </a:effectRef>
            <a:fontRef idx="minor">
              <a:schemeClr val="lt1"/>
            </a:fontRef>
          </p:style>
          <p:txBody>
            <a:bodyPr wrap="none" anchor="ct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endParaRPr lang="en-US" sz="1200">
                <a:latin typeface="微软雅黑" pitchFamily="34" charset="-122"/>
                <a:ea typeface="微软雅黑" pitchFamily="34" charset="-122"/>
              </a:endParaRPr>
            </a:p>
          </p:txBody>
        </p:sp>
        <p:sp>
          <p:nvSpPr>
            <p:cNvPr id="80" name="Text Box 63"/>
            <p:cNvSpPr txBox="1">
              <a:spLocks noChangeArrowheads="1"/>
            </p:cNvSpPr>
            <p:nvPr/>
          </p:nvSpPr>
          <p:spPr bwMode="auto">
            <a:xfrm>
              <a:off x="1375" y="1716"/>
              <a:ext cx="263" cy="1616"/>
            </a:xfrm>
            <a:prstGeom prst="rect">
              <a:avLst/>
            </a:prstGeom>
            <a:noFill/>
            <a:ln>
              <a:noFill/>
            </a:ln>
          </p:spPr>
          <p:style>
            <a:lnRef idx="3">
              <a:schemeClr val="lt1"/>
            </a:lnRef>
            <a:fillRef idx="1">
              <a:schemeClr val="accent5"/>
            </a:fillRef>
            <a:effectRef idx="1">
              <a:schemeClr val="accent5"/>
            </a:effectRef>
            <a:fontRef idx="minor">
              <a:schemeClr val="lt1"/>
            </a:fontRef>
          </p:style>
          <p:txBody>
            <a:bodyPr vert="eaVert" anchor="ctr">
              <a:spAutoFit/>
            </a:bodyP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pPr algn="ctr">
                <a:spcBef>
                  <a:spcPct val="50000"/>
                </a:spcBef>
                <a:buFont typeface="Wingdings" pitchFamily="2" charset="2"/>
                <a:buNone/>
              </a:pPr>
              <a:r>
                <a:rPr lang="zh-CN" altLang="en-US" sz="1200" b="1">
                  <a:solidFill>
                    <a:schemeClr val="tx2"/>
                  </a:solidFill>
                  <a:latin typeface="微软雅黑" pitchFamily="34" charset="-122"/>
                  <a:ea typeface="微软雅黑" pitchFamily="34" charset="-122"/>
                  <a:cs typeface="Arial" pitchFamily="34" charset="0"/>
                </a:rPr>
                <a:t>采购行为的全过程受控</a:t>
              </a:r>
            </a:p>
          </p:txBody>
        </p:sp>
      </p:grpSp>
      <p:sp>
        <p:nvSpPr>
          <p:cNvPr id="82" name="Freeform 65"/>
          <p:cNvSpPr/>
          <p:nvPr/>
        </p:nvSpPr>
        <p:spPr bwMode="auto">
          <a:xfrm>
            <a:off x="3621087" y="2438400"/>
            <a:ext cx="1319213" cy="442912"/>
          </a:xfrm>
          <a:custGeom>
            <a:gdLst>
              <a:gd name="T0" fmla="*/ 0 w 882"/>
              <a:gd name="T1" fmla="*/ 0 h 285"/>
              <a:gd name="T2" fmla="*/ 591 w 882"/>
              <a:gd name="T3" fmla="*/ 0 h 285"/>
              <a:gd name="T4" fmla="*/ 882 w 882"/>
              <a:gd name="T5" fmla="*/ 285 h 285"/>
              <a:gd name="T6" fmla="*/ 0 w 882"/>
              <a:gd name="T7" fmla="*/ 285 h 285"/>
              <a:gd name="T8" fmla="*/ 0 w 882"/>
              <a:gd name="T9" fmla="*/ 0 h 285"/>
            </a:gdLst>
            <a:cxnLst>
              <a:cxn ang="0">
                <a:pos x="T0" y="T1"/>
              </a:cxn>
              <a:cxn ang="0">
                <a:pos x="T2" y="T3"/>
              </a:cxn>
              <a:cxn ang="0">
                <a:pos x="T4" y="T5"/>
              </a:cxn>
              <a:cxn ang="0">
                <a:pos x="T6" y="T7"/>
              </a:cxn>
              <a:cxn ang="0">
                <a:pos x="T8" y="T9"/>
              </a:cxn>
            </a:cxnLst>
            <a:rect l="0" t="0" r="r" b="b"/>
            <a:pathLst>
              <a:path w="882" h="285">
                <a:moveTo>
                  <a:pt x="0" y="0"/>
                </a:moveTo>
                <a:lnTo>
                  <a:pt x="591" y="0"/>
                </a:lnTo>
                <a:lnTo>
                  <a:pt x="882" y="285"/>
                </a:lnTo>
                <a:lnTo>
                  <a:pt x="0" y="285"/>
                </a:lnTo>
                <a:lnTo>
                  <a:pt x="0" y="0"/>
                </a:lnTo>
                <a:close/>
              </a:path>
            </a:pathLst>
          </a:custGeom>
          <a:solidFill>
            <a:schemeClr val="tx1">
              <a:lumMod val="40000"/>
              <a:lumOff val="60000"/>
            </a:schemeClr>
          </a:solidFill>
          <a:ln w="12700"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83" name="Freeform 66"/>
          <p:cNvSpPr/>
          <p:nvPr/>
        </p:nvSpPr>
        <p:spPr bwMode="auto">
          <a:xfrm>
            <a:off x="3621087" y="3325812"/>
            <a:ext cx="1314450" cy="447675"/>
          </a:xfrm>
          <a:custGeom>
            <a:gdLst>
              <a:gd name="T0" fmla="*/ 0 w 882"/>
              <a:gd name="T1" fmla="*/ 0 h 282"/>
              <a:gd name="T2" fmla="*/ 882 w 882"/>
              <a:gd name="T3" fmla="*/ 0 h 282"/>
              <a:gd name="T4" fmla="*/ 591 w 882"/>
              <a:gd name="T5" fmla="*/ 282 h 282"/>
              <a:gd name="T6" fmla="*/ 0 w 882"/>
              <a:gd name="T7" fmla="*/ 282 h 282"/>
              <a:gd name="T8" fmla="*/ 0 w 882"/>
              <a:gd name="T9" fmla="*/ 0 h 282"/>
            </a:gdLst>
            <a:cxnLst>
              <a:cxn ang="0">
                <a:pos x="T0" y="T1"/>
              </a:cxn>
              <a:cxn ang="0">
                <a:pos x="T2" y="T3"/>
              </a:cxn>
              <a:cxn ang="0">
                <a:pos x="T4" y="T5"/>
              </a:cxn>
              <a:cxn ang="0">
                <a:pos x="T6" y="T7"/>
              </a:cxn>
              <a:cxn ang="0">
                <a:pos x="T8" y="T9"/>
              </a:cxn>
            </a:cxnLst>
            <a:rect l="0" t="0" r="r" b="b"/>
            <a:pathLst>
              <a:path w="882" h="282">
                <a:moveTo>
                  <a:pt x="0" y="0"/>
                </a:moveTo>
                <a:lnTo>
                  <a:pt x="882" y="0"/>
                </a:lnTo>
                <a:lnTo>
                  <a:pt x="591" y="282"/>
                </a:lnTo>
                <a:lnTo>
                  <a:pt x="0" y="282"/>
                </a:lnTo>
                <a:lnTo>
                  <a:pt x="0" y="0"/>
                </a:lnTo>
                <a:close/>
              </a:path>
            </a:pathLst>
          </a:custGeom>
          <a:solidFill>
            <a:schemeClr val="tx1">
              <a:lumMod val="40000"/>
              <a:lumOff val="60000"/>
            </a:schemeClr>
          </a:solidFill>
          <a:ln w="12700"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84" name="Freeform 67"/>
          <p:cNvSpPr/>
          <p:nvPr/>
        </p:nvSpPr>
        <p:spPr bwMode="auto">
          <a:xfrm>
            <a:off x="3621087" y="2881312"/>
            <a:ext cx="1528763" cy="444500"/>
          </a:xfrm>
          <a:custGeom>
            <a:gdLst>
              <a:gd name="T0" fmla="*/ 0 w 1026"/>
              <a:gd name="T1" fmla="*/ 0 h 291"/>
              <a:gd name="T2" fmla="*/ 885 w 1026"/>
              <a:gd name="T3" fmla="*/ 0 h 291"/>
              <a:gd name="T4" fmla="*/ 1026 w 1026"/>
              <a:gd name="T5" fmla="*/ 144 h 291"/>
              <a:gd name="T6" fmla="*/ 882 w 1026"/>
              <a:gd name="T7" fmla="*/ 291 h 291"/>
              <a:gd name="T8" fmla="*/ 0 w 1026"/>
              <a:gd name="T9" fmla="*/ 291 h 291"/>
              <a:gd name="T10" fmla="*/ 0 w 1026"/>
              <a:gd name="T11" fmla="*/ 0 h 291"/>
            </a:gdLst>
            <a:cxnLst>
              <a:cxn ang="0">
                <a:pos x="T0" y="T1"/>
              </a:cxn>
              <a:cxn ang="0">
                <a:pos x="T2" y="T3"/>
              </a:cxn>
              <a:cxn ang="0">
                <a:pos x="T4" y="T5"/>
              </a:cxn>
              <a:cxn ang="0">
                <a:pos x="T6" y="T7"/>
              </a:cxn>
              <a:cxn ang="0">
                <a:pos x="T8" y="T9"/>
              </a:cxn>
              <a:cxn ang="0">
                <a:pos x="T10" y="T11"/>
              </a:cxn>
            </a:cxnLst>
            <a:rect l="0" t="0" r="r" b="b"/>
            <a:pathLst>
              <a:path w="1026" h="291">
                <a:moveTo>
                  <a:pt x="0" y="0"/>
                </a:moveTo>
                <a:lnTo>
                  <a:pt x="885" y="0"/>
                </a:lnTo>
                <a:lnTo>
                  <a:pt x="1026" y="144"/>
                </a:lnTo>
                <a:lnTo>
                  <a:pt x="882" y="291"/>
                </a:lnTo>
                <a:lnTo>
                  <a:pt x="0" y="291"/>
                </a:lnTo>
                <a:lnTo>
                  <a:pt x="0" y="0"/>
                </a:lnTo>
                <a:close/>
              </a:path>
            </a:pathLst>
          </a:custGeom>
          <a:solidFill>
            <a:schemeClr val="tx1">
              <a:lumMod val="40000"/>
              <a:lumOff val="60000"/>
            </a:schemeClr>
          </a:solidFill>
          <a:ln w="12700"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85" name="Text Box 68"/>
          <p:cNvSpPr txBox="1">
            <a:spLocks noChangeArrowheads="1"/>
          </p:cNvSpPr>
          <p:nvPr/>
        </p:nvSpPr>
        <p:spPr bwMode="auto">
          <a:xfrm>
            <a:off x="3544887" y="2900362"/>
            <a:ext cx="1150938" cy="320675"/>
          </a:xfrm>
          <a:prstGeom prst="rect">
            <a:avLst/>
          </a:prstGeom>
          <a:noFill/>
          <a:ln>
            <a:noFill/>
          </a:ln>
          <a:effectLst/>
          <a:extLst>
            <a:ext uri="{909E8E84-426E-40DD-AFC4-6F175D3DCCD1}">
              <a14:hiddenFill xmlns:a14="http://schemas.microsoft.com/office/drawing/2010/main">
                <a:solidFill>
                  <a:srgbClr val="BF910C"/>
                </a:solidFill>
              </a14:hiddenFill>
            </a:ext>
            <a:ext uri="{91240B29-F687-4F45-9708-019B960494DF}">
              <a14:hiddenLine xmlns:a14="http://schemas.microsoft.com/office/drawing/2010/main" w="12700" cap="rnd">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pPr>
            <a:r>
              <a:rPr lang="zh-CN" altLang="en-US" sz="1200" b="1">
                <a:latin typeface="微软雅黑" pitchFamily="34" charset="-122"/>
                <a:ea typeface="微软雅黑" pitchFamily="34" charset="-122"/>
                <a:cs typeface="Arial" pitchFamily="34" charset="0"/>
              </a:rPr>
              <a:t>确定采购</a:t>
            </a:r>
          </a:p>
          <a:p>
            <a:pPr algn="ctr" eaLnBrk="0" hangingPunct="0">
              <a:lnSpc>
                <a:spcPct val="90000"/>
              </a:lnSpc>
            </a:pPr>
            <a:r>
              <a:rPr lang="zh-CN" altLang="en-US" sz="1200" b="1">
                <a:latin typeface="微软雅黑" pitchFamily="34" charset="-122"/>
                <a:ea typeface="微软雅黑" pitchFamily="34" charset="-122"/>
                <a:cs typeface="Arial" pitchFamily="34" charset="0"/>
              </a:rPr>
              <a:t>需求</a:t>
            </a:r>
          </a:p>
        </p:txBody>
      </p:sp>
      <p:sp>
        <p:nvSpPr>
          <p:cNvPr id="86" name="Freeform 69"/>
          <p:cNvSpPr/>
          <p:nvPr/>
        </p:nvSpPr>
        <p:spPr bwMode="auto">
          <a:xfrm>
            <a:off x="4722812" y="2660650"/>
            <a:ext cx="1258888" cy="885825"/>
          </a:xfrm>
          <a:custGeom>
            <a:gdLst>
              <a:gd name="T0" fmla="*/ 0 w 843"/>
              <a:gd name="T1" fmla="*/ 0 h 576"/>
              <a:gd name="T2" fmla="*/ 582 w 843"/>
              <a:gd name="T3" fmla="*/ 0 h 576"/>
              <a:gd name="T4" fmla="*/ 843 w 843"/>
              <a:gd name="T5" fmla="*/ 288 h 576"/>
              <a:gd name="T6" fmla="*/ 582 w 843"/>
              <a:gd name="T7" fmla="*/ 576 h 576"/>
              <a:gd name="T8" fmla="*/ 0 w 843"/>
              <a:gd name="T9" fmla="*/ 576 h 576"/>
              <a:gd name="T10" fmla="*/ 285 w 843"/>
              <a:gd name="T11" fmla="*/ 288 h 576"/>
              <a:gd name="T12" fmla="*/ 0 w 843"/>
              <a:gd name="T13" fmla="*/ 0 h 576"/>
            </a:gdLst>
            <a:cxnLst>
              <a:cxn ang="0">
                <a:pos x="T0" y="T1"/>
              </a:cxn>
              <a:cxn ang="0">
                <a:pos x="T2" y="T3"/>
              </a:cxn>
              <a:cxn ang="0">
                <a:pos x="T4" y="T5"/>
              </a:cxn>
              <a:cxn ang="0">
                <a:pos x="T6" y="T7"/>
              </a:cxn>
              <a:cxn ang="0">
                <a:pos x="T8" y="T9"/>
              </a:cxn>
              <a:cxn ang="0">
                <a:pos x="T10" y="T11"/>
              </a:cxn>
              <a:cxn ang="0">
                <a:pos x="T12" y="T13"/>
              </a:cxn>
            </a:cxnLst>
            <a:rect l="0" t="0" r="r" b="b"/>
            <a:pathLst>
              <a:path w="843" h="576">
                <a:moveTo>
                  <a:pt x="0" y="0"/>
                </a:moveTo>
                <a:lnTo>
                  <a:pt x="582" y="0"/>
                </a:lnTo>
                <a:lnTo>
                  <a:pt x="843" y="288"/>
                </a:lnTo>
                <a:lnTo>
                  <a:pt x="582" y="576"/>
                </a:lnTo>
                <a:lnTo>
                  <a:pt x="0" y="576"/>
                </a:lnTo>
                <a:lnTo>
                  <a:pt x="285" y="288"/>
                </a:lnTo>
                <a:lnTo>
                  <a:pt x="0" y="0"/>
                </a:lnTo>
                <a:close/>
              </a:path>
            </a:pathLst>
          </a:custGeom>
          <a:solidFill>
            <a:schemeClr val="accent3"/>
          </a:solidFill>
          <a:ln w="12700"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87" name="Freeform 70"/>
          <p:cNvSpPr/>
          <p:nvPr/>
        </p:nvSpPr>
        <p:spPr bwMode="auto">
          <a:xfrm>
            <a:off x="5580062" y="2660650"/>
            <a:ext cx="1292225" cy="885825"/>
          </a:xfrm>
          <a:custGeom>
            <a:gdLst>
              <a:gd name="T0" fmla="*/ 0 w 864"/>
              <a:gd name="T1" fmla="*/ 0 h 576"/>
              <a:gd name="T2" fmla="*/ 606 w 864"/>
              <a:gd name="T3" fmla="*/ 0 h 576"/>
              <a:gd name="T4" fmla="*/ 864 w 864"/>
              <a:gd name="T5" fmla="*/ 288 h 576"/>
              <a:gd name="T6" fmla="*/ 606 w 864"/>
              <a:gd name="T7" fmla="*/ 576 h 576"/>
              <a:gd name="T8" fmla="*/ 0 w 864"/>
              <a:gd name="T9" fmla="*/ 576 h 576"/>
              <a:gd name="T10" fmla="*/ 264 w 864"/>
              <a:gd name="T11" fmla="*/ 288 h 576"/>
              <a:gd name="T12" fmla="*/ 0 w 864"/>
              <a:gd name="T13" fmla="*/ 0 h 576"/>
            </a:gdLst>
            <a:cxnLst>
              <a:cxn ang="0">
                <a:pos x="T0" y="T1"/>
              </a:cxn>
              <a:cxn ang="0">
                <a:pos x="T2" y="T3"/>
              </a:cxn>
              <a:cxn ang="0">
                <a:pos x="T4" y="T5"/>
              </a:cxn>
              <a:cxn ang="0">
                <a:pos x="T6" y="T7"/>
              </a:cxn>
              <a:cxn ang="0">
                <a:pos x="T8" y="T9"/>
              </a:cxn>
              <a:cxn ang="0">
                <a:pos x="T10" y="T11"/>
              </a:cxn>
              <a:cxn ang="0">
                <a:pos x="T12" y="T13"/>
              </a:cxn>
            </a:cxnLst>
            <a:rect l="0" t="0" r="r" b="b"/>
            <a:pathLst>
              <a:path w="864" h="576">
                <a:moveTo>
                  <a:pt x="0" y="0"/>
                </a:moveTo>
                <a:lnTo>
                  <a:pt x="606" y="0"/>
                </a:lnTo>
                <a:lnTo>
                  <a:pt x="864" y="288"/>
                </a:lnTo>
                <a:lnTo>
                  <a:pt x="606" y="576"/>
                </a:lnTo>
                <a:lnTo>
                  <a:pt x="0" y="576"/>
                </a:lnTo>
                <a:lnTo>
                  <a:pt x="264" y="288"/>
                </a:lnTo>
                <a:lnTo>
                  <a:pt x="0" y="0"/>
                </a:lnTo>
                <a:close/>
              </a:path>
            </a:pathLst>
          </a:custGeom>
          <a:solidFill>
            <a:schemeClr val="tx2">
              <a:lumMod val="95000"/>
            </a:schemeClr>
          </a:solidFill>
          <a:ln w="12700"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88" name="Text Box 71"/>
          <p:cNvSpPr txBox="1">
            <a:spLocks noChangeArrowheads="1"/>
          </p:cNvSpPr>
          <p:nvPr/>
        </p:nvSpPr>
        <p:spPr bwMode="auto">
          <a:xfrm>
            <a:off x="5915025" y="2819400"/>
            <a:ext cx="771525" cy="444500"/>
          </a:xfrm>
          <a:prstGeom prst="rect">
            <a:avLst/>
          </a:prstGeom>
          <a:noFill/>
          <a:ln>
            <a:noFill/>
          </a:ln>
          <a:effectLst/>
          <a:extLst>
            <a:ext uri="{909E8E84-426E-40DD-AFC4-6F175D3DCCD1}">
              <a14:hiddenFill xmlns:a14="http://schemas.microsoft.com/office/drawing/2010/main">
                <a:solidFill>
                  <a:srgbClr val="BF910C"/>
                </a:solidFill>
              </a14:hiddenFill>
            </a:ext>
            <a:ext uri="{91240B29-F687-4F45-9708-019B960494DF}">
              <a14:hiddenLine xmlns:a14="http://schemas.microsoft.com/office/drawing/2010/main" w="12700" cap="rnd">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pPr>
            <a:r>
              <a:rPr lang="zh-CN" altLang="en-US" sz="1200" b="1">
                <a:latin typeface="微软雅黑" pitchFamily="34" charset="-122"/>
                <a:ea typeface="微软雅黑" pitchFamily="34" charset="-122"/>
                <a:cs typeface="Arial" pitchFamily="34" charset="0"/>
              </a:rPr>
              <a:t>供应商选择及管理</a:t>
            </a:r>
          </a:p>
        </p:txBody>
      </p:sp>
      <p:sp>
        <p:nvSpPr>
          <p:cNvPr id="89" name="Text Box 72"/>
          <p:cNvSpPr txBox="1">
            <a:spLocks noChangeArrowheads="1"/>
          </p:cNvSpPr>
          <p:nvPr/>
        </p:nvSpPr>
        <p:spPr bwMode="auto">
          <a:xfrm>
            <a:off x="5183187" y="2798762"/>
            <a:ext cx="639763" cy="446088"/>
          </a:xfrm>
          <a:prstGeom prst="rect">
            <a:avLst/>
          </a:prstGeom>
          <a:noFill/>
          <a:ln>
            <a:noFill/>
          </a:ln>
          <a:effectLst/>
          <a:extLst>
            <a:ext uri="{909E8E84-426E-40DD-AFC4-6F175D3DCCD1}">
              <a14:hiddenFill xmlns:a14="http://schemas.microsoft.com/office/drawing/2010/main">
                <a:solidFill>
                  <a:srgbClr val="BF910C"/>
                </a:solidFill>
              </a14:hiddenFill>
            </a:ext>
            <a:ext uri="{91240B29-F687-4F45-9708-019B960494DF}">
              <a14:hiddenLine xmlns:a14="http://schemas.microsoft.com/office/drawing/2010/main" w="12700" cap="rnd">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pPr>
            <a:r>
              <a:rPr lang="zh-CN" altLang="en-US" sz="1200" b="1">
                <a:latin typeface="微软雅黑" pitchFamily="34" charset="-122"/>
                <a:ea typeface="微软雅黑" pitchFamily="34" charset="-122"/>
                <a:cs typeface="Arial" pitchFamily="34" charset="0"/>
              </a:rPr>
              <a:t>制</a:t>
            </a:r>
            <a:r>
              <a:rPr lang="zh-CN" altLang="en-US" sz="1200" b="1" smtClean="0">
                <a:latin typeface="微软雅黑" pitchFamily="34" charset="-122"/>
                <a:ea typeface="微软雅黑" pitchFamily="34" charset="-122"/>
                <a:cs typeface="Arial" pitchFamily="34" charset="0"/>
              </a:rPr>
              <a:t>定物资分类采购策</a:t>
            </a:r>
            <a:r>
              <a:rPr lang="zh-CN" altLang="en-US" sz="1200" b="1">
                <a:latin typeface="微软雅黑" pitchFamily="34" charset="-122"/>
                <a:ea typeface="微软雅黑" pitchFamily="34" charset="-122"/>
                <a:cs typeface="Arial" pitchFamily="34" charset="0"/>
              </a:rPr>
              <a:t>略</a:t>
            </a:r>
          </a:p>
        </p:txBody>
      </p:sp>
      <p:sp>
        <p:nvSpPr>
          <p:cNvPr id="90" name="AutoShape 73"/>
          <p:cNvSpPr>
            <a:spLocks noChangeArrowheads="1"/>
          </p:cNvSpPr>
          <p:nvPr/>
        </p:nvSpPr>
        <p:spPr bwMode="blackWhite">
          <a:xfrm>
            <a:off x="4575175" y="2552700"/>
            <a:ext cx="644525" cy="1104900"/>
          </a:xfrm>
          <a:prstGeom prst="homePlate">
            <a:avLst>
              <a:gd name="adj" fmla="val 34301"/>
            </a:avLst>
          </a:prstGeom>
          <a:solidFill>
            <a:schemeClr val="tx1">
              <a:lumMod val="40000"/>
              <a:lumOff val="60000"/>
              <a:alpha val="50000"/>
            </a:schemeClr>
          </a:solidFill>
          <a:ln w="12700">
            <a:solidFill>
              <a:schemeClr val="tx1"/>
            </a:solidFill>
            <a:miter lim="800000"/>
          </a:ln>
          <a:effectLst/>
        </p:spPr>
        <p:txBody>
          <a:bodyPr wrap="none"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50000"/>
              </a:spcBef>
            </a:pPr>
            <a:endParaRPr lang="en-GB" sz="1200">
              <a:solidFill>
                <a:schemeClr val="bg1"/>
              </a:solidFill>
              <a:latin typeface="微软雅黑" pitchFamily="34" charset="-122"/>
              <a:ea typeface="微软雅黑" pitchFamily="34" charset="-122"/>
              <a:cs typeface="Arial" pitchFamily="34" charset="0"/>
            </a:endParaRPr>
          </a:p>
        </p:txBody>
      </p:sp>
      <p:sp>
        <p:nvSpPr>
          <p:cNvPr id="91" name="Text Box 74"/>
          <p:cNvSpPr txBox="1">
            <a:spLocks noChangeArrowheads="1"/>
          </p:cNvSpPr>
          <p:nvPr/>
        </p:nvSpPr>
        <p:spPr bwMode="auto">
          <a:xfrm>
            <a:off x="4543425" y="2957512"/>
            <a:ext cx="55880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50000"/>
              </a:spcBef>
            </a:pPr>
            <a:r>
              <a:rPr lang="en-US" altLang="zh-CN" sz="1100" b="1" smtClean="0">
                <a:latin typeface="微软雅黑" pitchFamily="34" charset="-122"/>
                <a:ea typeface="微软雅黑" pitchFamily="34" charset="-122"/>
                <a:cs typeface="Arial" pitchFamily="34" charset="0"/>
              </a:rPr>
              <a:t>TCO</a:t>
            </a:r>
            <a:r>
              <a:rPr lang="en-US" altLang="zh-CN" sz="1100" b="1" baseline="30000" smtClean="0">
                <a:latin typeface="微软雅黑" pitchFamily="34" charset="-122"/>
                <a:ea typeface="微软雅黑" pitchFamily="34" charset="-122"/>
                <a:cs typeface="Arial" pitchFamily="34" charset="0"/>
              </a:rPr>
              <a:t>1</a:t>
            </a:r>
            <a:endParaRPr lang="en-GB" sz="1100" b="1" baseline="30000">
              <a:latin typeface="微软雅黑" pitchFamily="34" charset="-122"/>
              <a:ea typeface="微软雅黑" pitchFamily="34" charset="-122"/>
              <a:cs typeface="Arial" pitchFamily="34" charset="0"/>
            </a:endParaRPr>
          </a:p>
        </p:txBody>
      </p:sp>
      <p:sp>
        <p:nvSpPr>
          <p:cNvPr id="92" name="Text Box 75"/>
          <p:cNvSpPr txBox="1">
            <a:spLocks noChangeArrowheads="1"/>
          </p:cNvSpPr>
          <p:nvPr/>
        </p:nvSpPr>
        <p:spPr bwMode="auto">
          <a:xfrm>
            <a:off x="3690937" y="3321050"/>
            <a:ext cx="844550" cy="320675"/>
          </a:xfrm>
          <a:prstGeom prst="rect">
            <a:avLst/>
          </a:prstGeom>
          <a:noFill/>
          <a:ln>
            <a:noFill/>
          </a:ln>
          <a:effectLst/>
          <a:extLst>
            <a:ext uri="{909E8E84-426E-40DD-AFC4-6F175D3DCCD1}">
              <a14:hiddenFill xmlns:a14="http://schemas.microsoft.com/office/drawing/2010/main">
                <a:solidFill>
                  <a:srgbClr val="73B5FF"/>
                </a:solidFill>
              </a14:hiddenFill>
            </a:ext>
            <a:ext uri="{91240B29-F687-4F45-9708-019B960494DF}">
              <a14:hiddenLine xmlns:a14="http://schemas.microsoft.com/office/drawing/2010/main" w="38100" cap="rnd">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90000"/>
              </a:lnSpc>
            </a:pPr>
            <a:r>
              <a:rPr lang="zh-CN" altLang="en-US" sz="1200" b="1">
                <a:latin typeface="微软雅黑" pitchFamily="34" charset="-122"/>
                <a:ea typeface="微软雅黑" pitchFamily="34" charset="-122"/>
                <a:cs typeface="Arial" pitchFamily="34" charset="0"/>
              </a:rPr>
              <a:t>外部供应</a:t>
            </a:r>
          </a:p>
          <a:p>
            <a:pPr eaLnBrk="0" hangingPunct="0">
              <a:lnSpc>
                <a:spcPct val="90000"/>
              </a:lnSpc>
            </a:pPr>
            <a:r>
              <a:rPr lang="zh-CN" altLang="en-US" sz="1200" b="1">
                <a:latin typeface="微软雅黑" pitchFamily="34" charset="-122"/>
                <a:ea typeface="微软雅黑" pitchFamily="34" charset="-122"/>
                <a:cs typeface="Arial" pitchFamily="34" charset="0"/>
              </a:rPr>
              <a:t>市场分析</a:t>
            </a:r>
          </a:p>
        </p:txBody>
      </p:sp>
      <p:sp>
        <p:nvSpPr>
          <p:cNvPr id="93" name="Text Box 76"/>
          <p:cNvSpPr txBox="1">
            <a:spLocks noChangeArrowheads="1"/>
          </p:cNvSpPr>
          <p:nvPr/>
        </p:nvSpPr>
        <p:spPr bwMode="auto">
          <a:xfrm>
            <a:off x="3695700" y="2538412"/>
            <a:ext cx="876300" cy="322263"/>
          </a:xfrm>
          <a:prstGeom prst="rect">
            <a:avLst/>
          </a:prstGeom>
          <a:noFill/>
          <a:ln>
            <a:noFill/>
          </a:ln>
          <a:effectLst/>
          <a:extLst>
            <a:ext uri="{909E8E84-426E-40DD-AFC4-6F175D3DCCD1}">
              <a14:hiddenFill xmlns:a14="http://schemas.microsoft.com/office/drawing/2010/main">
                <a:solidFill>
                  <a:srgbClr val="BF910C"/>
                </a:solidFill>
              </a14:hiddenFill>
            </a:ext>
            <a:ext uri="{91240B29-F687-4F45-9708-019B960494DF}">
              <a14:hiddenLine xmlns:a14="http://schemas.microsoft.com/office/drawing/2010/main" w="12700" cap="rnd">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90000"/>
              </a:lnSpc>
            </a:pPr>
            <a:r>
              <a:rPr lang="zh-CN" altLang="en-US" sz="1200" b="1">
                <a:latin typeface="微软雅黑" pitchFamily="34" charset="-122"/>
                <a:ea typeface="微软雅黑" pitchFamily="34" charset="-122"/>
                <a:cs typeface="Arial" pitchFamily="34" charset="0"/>
              </a:rPr>
              <a:t>支出分析</a:t>
            </a:r>
          </a:p>
        </p:txBody>
      </p:sp>
      <p:sp>
        <p:nvSpPr>
          <p:cNvPr id="94" name="Freeform 77"/>
          <p:cNvSpPr/>
          <p:nvPr/>
        </p:nvSpPr>
        <p:spPr bwMode="auto">
          <a:xfrm>
            <a:off x="6478587" y="2660650"/>
            <a:ext cx="1293813" cy="885825"/>
          </a:xfrm>
          <a:custGeom>
            <a:gdLst>
              <a:gd name="T0" fmla="*/ 0 w 864"/>
              <a:gd name="T1" fmla="*/ 0 h 576"/>
              <a:gd name="T2" fmla="*/ 606 w 864"/>
              <a:gd name="T3" fmla="*/ 0 h 576"/>
              <a:gd name="T4" fmla="*/ 864 w 864"/>
              <a:gd name="T5" fmla="*/ 288 h 576"/>
              <a:gd name="T6" fmla="*/ 606 w 864"/>
              <a:gd name="T7" fmla="*/ 576 h 576"/>
              <a:gd name="T8" fmla="*/ 0 w 864"/>
              <a:gd name="T9" fmla="*/ 576 h 576"/>
              <a:gd name="T10" fmla="*/ 264 w 864"/>
              <a:gd name="T11" fmla="*/ 288 h 576"/>
              <a:gd name="T12" fmla="*/ 0 w 864"/>
              <a:gd name="T13" fmla="*/ 0 h 576"/>
            </a:gdLst>
            <a:cxnLst>
              <a:cxn ang="0">
                <a:pos x="T0" y="T1"/>
              </a:cxn>
              <a:cxn ang="0">
                <a:pos x="T2" y="T3"/>
              </a:cxn>
              <a:cxn ang="0">
                <a:pos x="T4" y="T5"/>
              </a:cxn>
              <a:cxn ang="0">
                <a:pos x="T6" y="T7"/>
              </a:cxn>
              <a:cxn ang="0">
                <a:pos x="T8" y="T9"/>
              </a:cxn>
              <a:cxn ang="0">
                <a:pos x="T10" y="T11"/>
              </a:cxn>
              <a:cxn ang="0">
                <a:pos x="T12" y="T13"/>
              </a:cxn>
            </a:cxnLst>
            <a:rect l="0" t="0" r="r" b="b"/>
            <a:pathLst>
              <a:path w="864" h="576">
                <a:moveTo>
                  <a:pt x="0" y="0"/>
                </a:moveTo>
                <a:lnTo>
                  <a:pt x="606" y="0"/>
                </a:lnTo>
                <a:lnTo>
                  <a:pt x="864" y="288"/>
                </a:lnTo>
                <a:lnTo>
                  <a:pt x="606" y="576"/>
                </a:lnTo>
                <a:lnTo>
                  <a:pt x="0" y="576"/>
                </a:lnTo>
                <a:lnTo>
                  <a:pt x="264" y="288"/>
                </a:lnTo>
                <a:lnTo>
                  <a:pt x="0" y="0"/>
                </a:lnTo>
                <a:close/>
              </a:path>
            </a:pathLst>
          </a:custGeom>
          <a:solidFill>
            <a:schemeClr val="tx2">
              <a:lumMod val="95000"/>
            </a:schemeClr>
          </a:solidFill>
          <a:ln w="12700"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latin typeface="微软雅黑" pitchFamily="34" charset="-122"/>
              <a:ea typeface="微软雅黑" pitchFamily="34" charset="-122"/>
            </a:endParaRPr>
          </a:p>
        </p:txBody>
      </p:sp>
      <p:sp>
        <p:nvSpPr>
          <p:cNvPr id="95" name="Text Box 78"/>
          <p:cNvSpPr txBox="1">
            <a:spLocks noChangeArrowheads="1"/>
          </p:cNvSpPr>
          <p:nvPr/>
        </p:nvSpPr>
        <p:spPr bwMode="auto">
          <a:xfrm>
            <a:off x="6791325" y="2765425"/>
            <a:ext cx="773112" cy="447675"/>
          </a:xfrm>
          <a:prstGeom prst="rect">
            <a:avLst/>
          </a:prstGeom>
          <a:noFill/>
          <a:ln>
            <a:noFill/>
          </a:ln>
          <a:effectLst/>
          <a:extLst>
            <a:ext uri="{909E8E84-426E-40DD-AFC4-6F175D3DCCD1}">
              <a14:hiddenFill xmlns:a14="http://schemas.microsoft.com/office/drawing/2010/main">
                <a:solidFill>
                  <a:srgbClr val="BF910C"/>
                </a:solidFill>
              </a14:hiddenFill>
            </a:ext>
            <a:ext uri="{91240B29-F687-4F45-9708-019B960494DF}">
              <a14:hiddenLine xmlns:a14="http://schemas.microsoft.com/office/drawing/2010/main" w="12700" cap="rnd">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pPr>
            <a:r>
              <a:rPr lang="zh-CN" altLang="en-US" sz="1200" b="1">
                <a:latin typeface="微软雅黑" pitchFamily="34" charset="-122"/>
                <a:ea typeface="微软雅黑" pitchFamily="34" charset="-122"/>
                <a:cs typeface="Arial" pitchFamily="34" charset="0"/>
              </a:rPr>
              <a:t>管理供应基础及利益相关人</a:t>
            </a:r>
          </a:p>
        </p:txBody>
      </p:sp>
      <p:sp>
        <p:nvSpPr>
          <p:cNvPr id="7" name="Rectangle 6"/>
          <p:cNvSpPr/>
          <p:nvPr/>
        </p:nvSpPr>
        <p:spPr>
          <a:xfrm>
            <a:off x="3659544" y="4037210"/>
            <a:ext cx="3998913" cy="1614101"/>
          </a:xfrm>
          <a:prstGeom prst="rect">
            <a:avLst/>
          </a:prstGeom>
          <a:solidFill>
            <a:schemeClr val="accent3">
              <a:lumMod val="20000"/>
              <a:lumOff val="80000"/>
            </a:schemeClr>
          </a:solidFill>
          <a:ln w="9525">
            <a:solidFill>
              <a:schemeClr val="tx1"/>
            </a:solidFill>
            <a:prstDash val="sysDash"/>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17" name="Rectangle 16"/>
          <p:cNvSpPr/>
          <p:nvPr/>
        </p:nvSpPr>
        <p:spPr>
          <a:xfrm>
            <a:off x="4897001" y="4114800"/>
            <a:ext cx="1524000" cy="420164"/>
          </a:xfrm>
          <a:prstGeom prst="rect">
            <a:avLst/>
          </a:prstGeom>
          <a:solidFill>
            <a:schemeClr val="tx2">
              <a:lumMod val="95000"/>
            </a:schemeClr>
          </a:solidFill>
          <a:ln w="12700">
            <a:solidFill>
              <a:schemeClr val="bg2"/>
            </a:solidFill>
          </a:ln>
          <a:effectLst/>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zh-CN" altLang="en-US" sz="1200" b="1">
                <a:latin typeface="微软雅黑" pitchFamily="34" charset="-122"/>
                <a:ea typeface="微软雅黑" pitchFamily="34" charset="-122"/>
              </a:rPr>
              <a:t>供应</a:t>
            </a:r>
            <a:r>
              <a:rPr lang="zh-CN" altLang="en-US" sz="1200" b="1" smtClean="0">
                <a:latin typeface="微软雅黑" pitchFamily="34" charset="-122"/>
                <a:ea typeface="微软雅黑" pitchFamily="34" charset="-122"/>
              </a:rPr>
              <a:t>商管理</a:t>
            </a:r>
            <a:endParaRPr lang="en-US" sz="1200" b="1" kern="1200" err="1" smtClean="0">
              <a:latin typeface="微软雅黑" pitchFamily="34" charset="-122"/>
              <a:ea typeface="微软雅黑" pitchFamily="34" charset="-122"/>
            </a:endParaRPr>
          </a:p>
        </p:txBody>
      </p:sp>
      <p:sp>
        <p:nvSpPr>
          <p:cNvPr id="96" name="Rectangle 95"/>
          <p:cNvSpPr/>
          <p:nvPr/>
        </p:nvSpPr>
        <p:spPr>
          <a:xfrm>
            <a:off x="5727700" y="4625264"/>
            <a:ext cx="1524000" cy="420164"/>
          </a:xfrm>
          <a:prstGeom prst="rect">
            <a:avLst/>
          </a:prstGeom>
          <a:solidFill>
            <a:schemeClr val="tx2">
              <a:lumMod val="95000"/>
            </a:schemeClr>
          </a:solidFill>
          <a:ln w="12700">
            <a:solidFill>
              <a:schemeClr val="bg2"/>
            </a:solidFill>
          </a:ln>
          <a:effectLst/>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zh-CN" altLang="en-US" sz="1200" b="1" kern="1200" smtClean="0">
                <a:latin typeface="微软雅黑" pitchFamily="34" charset="-122"/>
                <a:ea typeface="微软雅黑" pitchFamily="34" charset="-122"/>
              </a:rPr>
              <a:t>采购绩效考核</a:t>
            </a:r>
            <a:endParaRPr lang="en-US" sz="1200" b="1" kern="1200" err="1" smtClean="0">
              <a:latin typeface="微软雅黑" pitchFamily="34" charset="-122"/>
              <a:ea typeface="微软雅黑" pitchFamily="34" charset="-122"/>
            </a:endParaRPr>
          </a:p>
        </p:txBody>
      </p:sp>
      <p:sp>
        <p:nvSpPr>
          <p:cNvPr id="97" name="Rectangle 96"/>
          <p:cNvSpPr/>
          <p:nvPr/>
        </p:nvSpPr>
        <p:spPr>
          <a:xfrm>
            <a:off x="4068326" y="4634179"/>
            <a:ext cx="1524000" cy="420164"/>
          </a:xfrm>
          <a:prstGeom prst="rect">
            <a:avLst/>
          </a:prstGeom>
          <a:solidFill>
            <a:schemeClr val="tx2">
              <a:lumMod val="95000"/>
            </a:schemeClr>
          </a:solidFill>
          <a:ln w="12700">
            <a:solidFill>
              <a:schemeClr val="bg2"/>
            </a:solidFill>
          </a:ln>
          <a:effectLst/>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zh-CN" altLang="en-US" sz="1200" b="1" kern="1200" smtClean="0">
                <a:latin typeface="微软雅黑" pitchFamily="34" charset="-122"/>
                <a:ea typeface="微软雅黑" pitchFamily="34" charset="-122"/>
              </a:rPr>
              <a:t>采购人员发展</a:t>
            </a:r>
            <a:endParaRPr lang="en-US" sz="1200" b="1" kern="1200" err="1" smtClean="0">
              <a:latin typeface="微软雅黑" pitchFamily="34" charset="-122"/>
              <a:ea typeface="微软雅黑" pitchFamily="34" charset="-122"/>
            </a:endParaRPr>
          </a:p>
        </p:txBody>
      </p:sp>
      <p:sp>
        <p:nvSpPr>
          <p:cNvPr id="98" name="Rectangle 97"/>
          <p:cNvSpPr/>
          <p:nvPr/>
        </p:nvSpPr>
        <p:spPr>
          <a:xfrm>
            <a:off x="5727700" y="5143501"/>
            <a:ext cx="1524000" cy="420164"/>
          </a:xfrm>
          <a:prstGeom prst="rect">
            <a:avLst/>
          </a:prstGeom>
          <a:solidFill>
            <a:schemeClr val="tx2">
              <a:lumMod val="95000"/>
            </a:schemeClr>
          </a:solidFill>
          <a:ln w="12700">
            <a:solidFill>
              <a:schemeClr val="bg2"/>
            </a:solidFill>
          </a:ln>
          <a:effectLst/>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zh-CN" altLang="en-US" sz="1200" b="1" kern="1200" smtClean="0">
                <a:latin typeface="微软雅黑" pitchFamily="34" charset="-122"/>
                <a:ea typeface="微软雅黑" pitchFamily="34" charset="-122"/>
              </a:rPr>
              <a:t>采购组织</a:t>
            </a:r>
            <a:endParaRPr lang="en-US" sz="1200" b="1" kern="1200" err="1" smtClean="0">
              <a:latin typeface="微软雅黑" pitchFamily="34" charset="-122"/>
              <a:ea typeface="微软雅黑" pitchFamily="34" charset="-122"/>
            </a:endParaRPr>
          </a:p>
        </p:txBody>
      </p:sp>
      <p:sp>
        <p:nvSpPr>
          <p:cNvPr id="99" name="Rectangle 98"/>
          <p:cNvSpPr/>
          <p:nvPr/>
        </p:nvSpPr>
        <p:spPr>
          <a:xfrm>
            <a:off x="4068326" y="5153558"/>
            <a:ext cx="1524000" cy="420164"/>
          </a:xfrm>
          <a:prstGeom prst="rect">
            <a:avLst/>
          </a:prstGeom>
          <a:solidFill>
            <a:schemeClr val="tx2">
              <a:lumMod val="95000"/>
            </a:schemeClr>
          </a:solidFill>
          <a:ln w="12700">
            <a:solidFill>
              <a:schemeClr val="bg2"/>
            </a:solidFill>
          </a:ln>
          <a:effectLst/>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zh-CN" altLang="en-US" sz="1200" b="1" kern="1200" smtClean="0">
                <a:latin typeface="微软雅黑" pitchFamily="34" charset="-122"/>
                <a:ea typeface="微软雅黑" pitchFamily="34" charset="-122"/>
              </a:rPr>
              <a:t>采购信息平台</a:t>
            </a:r>
            <a:endParaRPr lang="en-US" sz="1200" b="1" kern="1200" err="1" smtClean="0">
              <a:latin typeface="微软雅黑" pitchFamily="34" charset="-122"/>
              <a:ea typeface="微软雅黑" pitchFamily="34" charset="-122"/>
            </a:endParaRPr>
          </a:p>
        </p:txBody>
      </p:sp>
      <p:sp>
        <p:nvSpPr>
          <p:cNvPr id="101" name="TextBox 100"/>
          <p:cNvSpPr txBox="1"/>
          <p:nvPr/>
        </p:nvSpPr>
        <p:spPr>
          <a:xfrm>
            <a:off x="438134" y="5965372"/>
            <a:ext cx="7772400" cy="2585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altLang="zh-CN" sz="1200" smtClean="0">
                <a:solidFill>
                  <a:schemeClr val="bg2"/>
                </a:solidFill>
                <a:latin typeface="微软雅黑" pitchFamily="34" charset="-122"/>
                <a:ea typeface="微软雅黑" pitchFamily="34" charset="-122"/>
              </a:rPr>
              <a:t>1. Total </a:t>
            </a:r>
            <a:r>
              <a:rPr lang="en-US" altLang="zh-CN" sz="1200">
                <a:solidFill>
                  <a:schemeClr val="bg2"/>
                </a:solidFill>
                <a:latin typeface="微软雅黑" pitchFamily="34" charset="-122"/>
                <a:ea typeface="微软雅黑" pitchFamily="34" charset="-122"/>
              </a:rPr>
              <a:t>Cost of Ownership, </a:t>
            </a:r>
            <a:r>
              <a:rPr lang="zh-CN" altLang="en-US" sz="1200">
                <a:solidFill>
                  <a:schemeClr val="bg2"/>
                </a:solidFill>
                <a:latin typeface="微软雅黑" pitchFamily="34" charset="-122"/>
                <a:ea typeface="微软雅黑" pitchFamily="34" charset="-122"/>
              </a:rPr>
              <a:t>总体拥有成</a:t>
            </a:r>
            <a:r>
              <a:rPr lang="zh-CN" altLang="en-US" sz="1200" smtClean="0">
                <a:solidFill>
                  <a:schemeClr val="bg2"/>
                </a:solidFill>
                <a:latin typeface="微软雅黑" pitchFamily="34" charset="-122"/>
                <a:ea typeface="微软雅黑" pitchFamily="34" charset="-122"/>
              </a:rPr>
              <a:t>本，包括供应商层面、订单层面与产品层面成本</a:t>
            </a:r>
            <a:endParaRPr lang="zh-CN" altLang="en-US" sz="1200">
              <a:solidFill>
                <a:schemeClr val="bg2"/>
              </a:solidFill>
              <a:latin typeface="微软雅黑" pitchFamily="34" charset="-122"/>
              <a:ea typeface="微软雅黑" pitchFamily="34" charset="-122"/>
            </a:endParaRPr>
          </a:p>
        </p:txBody>
      </p:sp>
    </p:spTree>
    <p:extLst>
      <p:ext uri="{BB962C8B-B14F-4D97-AF65-F5344CB8AC3E}">
        <p14:creationId xmlns:p14="http://schemas.microsoft.com/office/powerpoint/2010/main" val="1686133757"/>
      </p:ext>
    </p:extLst>
  </p:cSld>
  <p:clrMapOvr>
    <a:masterClrMapping/>
  </p:clrMapOvr>
  <p:transition spd="med">
    <p:wipe dir="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本</a:t>
            </a:r>
            <a:r>
              <a:rPr lang="zh-CN" altLang="en-US" smtClean="0"/>
              <a:t>文所阐述的物</a:t>
            </a:r>
            <a:r>
              <a:rPr lang="zh-CN" altLang="en-US"/>
              <a:t>资分</a:t>
            </a:r>
            <a:r>
              <a:rPr lang="zh-CN" altLang="en-US" smtClean="0"/>
              <a:t>类方法来源于卡拉杰克的采购组合管理模型</a:t>
            </a:r>
            <a:endParaRPr lang="en-US"/>
          </a:p>
        </p:txBody>
      </p:sp>
      <p:sp>
        <p:nvSpPr>
          <p:cNvPr id="4" name="Footer Placeholder 3"/>
          <p:cNvSpPr>
            <a:spLocks noGrp="1"/>
          </p:cNvSpPr>
          <p:nvPr>
            <p:ph type="ftr" sz="quarter" idx="4294967295"/>
          </p:nvPr>
        </p:nvSpPr>
        <p:spPr>
          <a:xfrm>
            <a:off x="742950" y="6428232"/>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28232"/>
            <a:ext cx="260349" cy="152399"/>
          </a:xfrm>
        </p:spPr>
        <p:txBody>
          <a:bodyPr/>
          <a:lstStyle/>
          <a:p>
            <a:fld id="{DBD5246C-868F-410A-AE52-FE248EDADC46}" type="slidenum">
              <a:rPr lang="en-US" smtClean="0">
                <a:solidFill>
                  <a:srgbClr val="000000">
                    <a:lumMod val="60000"/>
                    <a:lumOff val="40000"/>
                  </a:srgbClr>
                </a:solidFill>
              </a:rPr>
              <a:t>10</a:t>
            </a:fld>
            <a:endParaRPr lang="en-US">
              <a:solidFill>
                <a:srgbClr val="000000">
                  <a:lumMod val="60000"/>
                  <a:lumOff val="40000"/>
                </a:srgbClr>
              </a:solidFill>
            </a:endParaRPr>
          </a:p>
        </p:txBody>
      </p:sp>
      <p:sp>
        <p:nvSpPr>
          <p:cNvPr id="6" name="Date Placeholder 5"/>
          <p:cNvSpPr>
            <a:spLocks noGrp="1"/>
          </p:cNvSpPr>
          <p:nvPr>
            <p:ph type="dt" sz="half" idx="2"/>
          </p:nvPr>
        </p:nvSpPr>
        <p:spPr>
          <a:xfrm>
            <a:off x="1828800" y="6428232"/>
            <a:ext cx="914401" cy="152399"/>
          </a:xfrm>
        </p:spPr>
        <p:txBody>
          <a:bodyPr/>
          <a:lstStyle/>
          <a:p>
            <a:fld id="{889A029E-1CC3-4C34-9B67-8E5F9178BE37}"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9" name="Rounded Rectangle 8"/>
          <p:cNvSpPr/>
          <p:nvPr/>
        </p:nvSpPr>
        <p:spPr>
          <a:xfrm>
            <a:off x="5660599" y="1490295"/>
            <a:ext cx="3102401" cy="4107309"/>
          </a:xfrm>
          <a:prstGeom prst="roundRect">
            <a:avLst>
              <a:gd name="adj" fmla="val 4377"/>
            </a:avLst>
          </a:prstGeom>
          <a:solidFill>
            <a:schemeClr val="bg1">
              <a:lumMod val="75000"/>
            </a:schemeClr>
          </a:solidFill>
          <a:effectLst/>
        </p:spPr>
        <p:txBody>
          <a:bodyPr wrap="square" lIns="182880" tIns="137160" rIns="137160" bIns="13716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600"/>
              </a:spcBef>
              <a:spcAft>
                <a:spcPct val="0"/>
              </a:spcAft>
            </a:pPr>
            <a:endParaRPr lang="en-US" sz="2000" err="1" smtClean="0">
              <a:solidFill>
                <a:schemeClr val="tx2"/>
              </a:solidFill>
              <a:latin typeface="+mn-lt"/>
            </a:endParaRPr>
          </a:p>
        </p:txBody>
      </p:sp>
      <p:sp>
        <p:nvSpPr>
          <p:cNvPr id="10" name="Pentagon 9"/>
          <p:cNvSpPr/>
          <p:nvPr/>
        </p:nvSpPr>
        <p:spPr>
          <a:xfrm>
            <a:off x="0" y="1490295"/>
            <a:ext cx="6115050" cy="4107308"/>
          </a:xfrm>
          <a:prstGeom prst="homePlate">
            <a:avLst>
              <a:gd name="adj" fmla="val 19526"/>
            </a:avLst>
          </a:prstGeom>
          <a:solidFill>
            <a:schemeClr val="tx2"/>
          </a:solidFill>
          <a:ln>
            <a:solidFill>
              <a:schemeClr val="bg1">
                <a:lumMod val="75000"/>
              </a:schemeClr>
            </a:solidFill>
          </a:ln>
          <a:effectLst/>
        </p:spPr>
        <p:txBody>
          <a:bodyPr wrap="square" lIns="182880" tIns="137160" rIns="137160" bIns="13716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600"/>
              </a:spcBef>
              <a:spcAft>
                <a:spcPct val="0"/>
              </a:spcAft>
            </a:pPr>
            <a:endParaRPr lang="en-US" sz="2000" err="1" smtClean="0">
              <a:solidFill>
                <a:schemeClr val="tx2"/>
              </a:solidFill>
              <a:latin typeface="+mn-lt"/>
            </a:endParaRPr>
          </a:p>
        </p:txBody>
      </p:sp>
      <p:sp>
        <p:nvSpPr>
          <p:cNvPr id="8" name="Rectangle 7"/>
          <p:cNvSpPr/>
          <p:nvPr/>
        </p:nvSpPr>
        <p:spPr>
          <a:xfrm>
            <a:off x="152400" y="1713416"/>
            <a:ext cx="5181600" cy="3391984"/>
          </a:xfrm>
          <a:prstGeom prst="rect">
            <a:avLst/>
          </a:prstGeom>
          <a:blipFill>
            <a:blip r:embed="rId3"/>
            <a:tile tx="0" ty="0" sx="100000" sy="100000" flip="none" algn="tl"/>
          </a:blipFill>
          <a:ln w="19050">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13" name="Rectangle 12"/>
          <p:cNvSpPr/>
          <p:nvPr/>
        </p:nvSpPr>
        <p:spPr>
          <a:xfrm>
            <a:off x="5943600" y="1702419"/>
            <a:ext cx="2819400" cy="3683060"/>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9725" indent="-285750">
              <a:lnSpc>
                <a:spcPts val="2000"/>
              </a:lnSpc>
              <a:buFont typeface="Wingdings" pitchFamily="2" charset="2"/>
              <a:buChar char="§"/>
            </a:pPr>
            <a:r>
              <a:rPr lang="zh-CN" altLang="en-US" sz="1400" smtClean="0">
                <a:solidFill>
                  <a:schemeClr val="tx2"/>
                </a:solidFill>
                <a:latin typeface="微软雅黑" pitchFamily="34" charset="-122"/>
                <a:ea typeface="微软雅黑" pitchFamily="34" charset="-122"/>
              </a:rPr>
              <a:t>卡拉杰克作为</a:t>
            </a:r>
            <a:r>
              <a:rPr lang="zh-CN" altLang="en-US" sz="1400">
                <a:solidFill>
                  <a:schemeClr val="tx2"/>
                </a:solidFill>
                <a:latin typeface="微软雅黑" pitchFamily="34" charset="-122"/>
                <a:ea typeface="微软雅黑" pitchFamily="34" charset="-122"/>
              </a:rPr>
              <a:t>麦肯锡</a:t>
            </a:r>
            <a:r>
              <a:rPr lang="zh-CN" altLang="en-US" sz="1400" smtClean="0">
                <a:solidFill>
                  <a:schemeClr val="tx2"/>
                </a:solidFill>
                <a:latin typeface="微软雅黑" pitchFamily="34" charset="-122"/>
                <a:ea typeface="微软雅黑" pitchFamily="34" charset="-122"/>
              </a:rPr>
              <a:t>名</a:t>
            </a:r>
            <a:r>
              <a:rPr lang="zh-CN" altLang="en-US" sz="1400">
                <a:solidFill>
                  <a:schemeClr val="tx2"/>
                </a:solidFill>
                <a:latin typeface="微软雅黑" pitchFamily="34" charset="-122"/>
                <a:ea typeface="微软雅黑" pitchFamily="34" charset="-122"/>
              </a:rPr>
              <a:t>誉</a:t>
            </a:r>
            <a:r>
              <a:rPr lang="zh-CN" altLang="en-US" sz="1400" smtClean="0">
                <a:solidFill>
                  <a:schemeClr val="tx2"/>
                </a:solidFill>
                <a:latin typeface="微软雅黑" pitchFamily="34" charset="-122"/>
                <a:ea typeface="微软雅黑" pitchFamily="34" charset="-122"/>
              </a:rPr>
              <a:t>董事，曾任职于麦肯锡</a:t>
            </a:r>
            <a:r>
              <a:rPr lang="en-US" altLang="zh-CN" sz="1400" smtClean="0">
                <a:solidFill>
                  <a:schemeClr val="tx2"/>
                </a:solidFill>
                <a:latin typeface="微软雅黑" pitchFamily="34" charset="-122"/>
                <a:ea typeface="微软雅黑" pitchFamily="34" charset="-122"/>
              </a:rPr>
              <a:t>32</a:t>
            </a:r>
            <a:r>
              <a:rPr lang="zh-CN" altLang="en-US" sz="1400" smtClean="0">
                <a:solidFill>
                  <a:schemeClr val="tx2"/>
                </a:solidFill>
                <a:latin typeface="微软雅黑" pitchFamily="34" charset="-122"/>
                <a:ea typeface="微软雅黑" pitchFamily="34" charset="-122"/>
              </a:rPr>
              <a:t>年并担任多个高级职位；</a:t>
            </a:r>
            <a:endParaRPr lang="en-US" altLang="zh-CN" sz="1400" smtClean="0">
              <a:solidFill>
                <a:schemeClr val="tx2"/>
              </a:solidFill>
              <a:latin typeface="微软雅黑" pitchFamily="34" charset="-122"/>
              <a:ea typeface="微软雅黑" pitchFamily="34" charset="-122"/>
            </a:endParaRPr>
          </a:p>
          <a:p>
            <a:pPr marL="339725" indent="-285750">
              <a:lnSpc>
                <a:spcPts val="2000"/>
              </a:lnSpc>
              <a:buFont typeface="Wingdings" pitchFamily="2" charset="2"/>
              <a:buChar char="§"/>
            </a:pPr>
            <a:r>
              <a:rPr lang="zh-CN" altLang="en-US" sz="1400" smtClean="0">
                <a:solidFill>
                  <a:schemeClr val="tx2"/>
                </a:solidFill>
                <a:latin typeface="微软雅黑" pitchFamily="34" charset="-122"/>
                <a:ea typeface="微软雅黑" pitchFamily="34" charset="-122"/>
              </a:rPr>
              <a:t>在</a:t>
            </a:r>
            <a:r>
              <a:rPr lang="en-US" altLang="zh-CN" sz="1400" smtClean="0">
                <a:solidFill>
                  <a:schemeClr val="tx2"/>
                </a:solidFill>
                <a:latin typeface="微软雅黑" pitchFamily="34" charset="-122"/>
                <a:ea typeface="微软雅黑" pitchFamily="34" charset="-122"/>
              </a:rPr>
              <a:t>《</a:t>
            </a:r>
            <a:r>
              <a:rPr lang="zh-CN" altLang="en-US" sz="1400">
                <a:solidFill>
                  <a:schemeClr val="tx2"/>
                </a:solidFill>
                <a:latin typeface="微软雅黑" pitchFamily="34" charset="-122"/>
                <a:ea typeface="微软雅黑" pitchFamily="34" charset="-122"/>
              </a:rPr>
              <a:t>哈</a:t>
            </a:r>
            <a:r>
              <a:rPr lang="zh-CN" altLang="en-US" sz="1400" smtClean="0">
                <a:solidFill>
                  <a:schemeClr val="tx2"/>
                </a:solidFill>
                <a:latin typeface="微软雅黑" pitchFamily="34" charset="-122"/>
                <a:ea typeface="微软雅黑" pitchFamily="34" charset="-122"/>
              </a:rPr>
              <a:t>佛商业评论</a:t>
            </a:r>
            <a:r>
              <a:rPr lang="en-US" altLang="zh-CN" sz="1400" smtClean="0">
                <a:solidFill>
                  <a:schemeClr val="tx2"/>
                </a:solidFill>
                <a:latin typeface="微软雅黑" pitchFamily="34" charset="-122"/>
                <a:ea typeface="微软雅黑" pitchFamily="34" charset="-122"/>
              </a:rPr>
              <a:t>》</a:t>
            </a:r>
            <a:r>
              <a:rPr lang="zh-CN" altLang="en-US" sz="1400" smtClean="0">
                <a:solidFill>
                  <a:schemeClr val="tx2"/>
                </a:solidFill>
                <a:latin typeface="微软雅黑" pitchFamily="34" charset="-122"/>
                <a:ea typeface="微软雅黑" pitchFamily="34" charset="-122"/>
              </a:rPr>
              <a:t>中，</a:t>
            </a:r>
            <a:r>
              <a:rPr lang="zh-CN" altLang="en-US" sz="1400">
                <a:solidFill>
                  <a:schemeClr val="tx2"/>
                </a:solidFill>
                <a:latin typeface="微软雅黑" pitchFamily="34" charset="-122"/>
                <a:ea typeface="微软雅黑" pitchFamily="34" charset="-122"/>
              </a:rPr>
              <a:t>卡拉杰克</a:t>
            </a:r>
            <a:r>
              <a:rPr lang="zh-CN" altLang="en-US" sz="1400" smtClean="0">
                <a:solidFill>
                  <a:schemeClr val="tx2"/>
                </a:solidFill>
                <a:latin typeface="微软雅黑" pitchFamily="34" charset="-122"/>
                <a:ea typeface="微软雅黑" pitchFamily="34" charset="-122"/>
              </a:rPr>
              <a:t>首次提出采购组合管理模型；</a:t>
            </a:r>
            <a:endParaRPr lang="en-US" altLang="zh-CN" sz="1400" smtClean="0">
              <a:solidFill>
                <a:schemeClr val="tx2"/>
              </a:solidFill>
              <a:latin typeface="微软雅黑" pitchFamily="34" charset="-122"/>
              <a:ea typeface="微软雅黑" pitchFamily="34" charset="-122"/>
            </a:endParaRPr>
          </a:p>
          <a:p>
            <a:pPr marL="339725" indent="-285750">
              <a:lnSpc>
                <a:spcPts val="2000"/>
              </a:lnSpc>
              <a:buFont typeface="Wingdings" pitchFamily="2" charset="2"/>
              <a:buChar char="§"/>
            </a:pPr>
            <a:r>
              <a:rPr lang="zh-CN" altLang="en-US" sz="1400" smtClean="0">
                <a:solidFill>
                  <a:schemeClr val="tx2"/>
                </a:solidFill>
                <a:latin typeface="微软雅黑" pitchFamily="34" charset="-122"/>
                <a:ea typeface="微软雅黑" pitchFamily="34" charset="-122"/>
              </a:rPr>
              <a:t>主要通过物资收益影响与供应风险两个维度将物资细分为四类并制定相应采购策略：</a:t>
            </a:r>
            <a:endParaRPr lang="en-US" altLang="zh-CN" sz="1400" smtClean="0">
              <a:solidFill>
                <a:schemeClr val="tx2"/>
              </a:solidFill>
              <a:latin typeface="微软雅黑" pitchFamily="34" charset="-122"/>
              <a:ea typeface="微软雅黑" pitchFamily="34" charset="-122"/>
            </a:endParaRPr>
          </a:p>
          <a:p>
            <a:pPr marL="511175" lvl="1">
              <a:lnSpc>
                <a:spcPts val="2000"/>
              </a:lnSpc>
            </a:pPr>
            <a:r>
              <a:rPr lang="en-US" altLang="zh-CN" sz="1400" b="1" smtClean="0">
                <a:solidFill>
                  <a:schemeClr val="tx2"/>
                </a:solidFill>
                <a:latin typeface="微软雅黑" pitchFamily="34" charset="-122"/>
                <a:ea typeface="微软雅黑" pitchFamily="34" charset="-122"/>
              </a:rPr>
              <a:t>· </a:t>
            </a:r>
            <a:r>
              <a:rPr lang="zh-CN" altLang="en-US" sz="1400" b="1" smtClean="0">
                <a:solidFill>
                  <a:schemeClr val="tx2"/>
                </a:solidFill>
                <a:latin typeface="微软雅黑" pitchFamily="34" charset="-122"/>
                <a:ea typeface="微软雅黑" pitchFamily="34" charset="-122"/>
              </a:rPr>
              <a:t>战略物资</a:t>
            </a:r>
            <a:r>
              <a:rPr lang="en-US" altLang="zh-CN" sz="1400" b="1" smtClean="0">
                <a:solidFill>
                  <a:schemeClr val="tx2"/>
                </a:solidFill>
                <a:latin typeface="微软雅黑" pitchFamily="34" charset="-122"/>
                <a:ea typeface="微软雅黑" pitchFamily="34" charset="-122"/>
              </a:rPr>
              <a:t>-</a:t>
            </a:r>
            <a:r>
              <a:rPr lang="zh-CN" altLang="en-US" sz="1400" b="1" smtClean="0">
                <a:solidFill>
                  <a:schemeClr val="tx2"/>
                </a:solidFill>
                <a:latin typeface="微软雅黑" pitchFamily="34" charset="-122"/>
                <a:ea typeface="微软雅黑" pitchFamily="34" charset="-122"/>
              </a:rPr>
              <a:t>采购多</a:t>
            </a:r>
            <a:r>
              <a:rPr lang="zh-CN" altLang="en-US" sz="1400" b="1">
                <a:solidFill>
                  <a:schemeClr val="tx2"/>
                </a:solidFill>
                <a:latin typeface="微软雅黑" pitchFamily="34" charset="-122"/>
                <a:ea typeface="微软雅黑" pitchFamily="34" charset="-122"/>
              </a:rPr>
              <a:t>样</a:t>
            </a:r>
            <a:r>
              <a:rPr lang="zh-CN" altLang="en-US" sz="1400" b="1" smtClean="0">
                <a:solidFill>
                  <a:schemeClr val="tx2"/>
                </a:solidFill>
                <a:latin typeface="微软雅黑" pitchFamily="34" charset="-122"/>
                <a:ea typeface="微软雅黑" pitchFamily="34" charset="-122"/>
              </a:rPr>
              <a:t>化与平衡、</a:t>
            </a:r>
            <a:r>
              <a:rPr lang="zh-CN" altLang="en-US" sz="1400" b="1">
                <a:solidFill>
                  <a:schemeClr val="tx2"/>
                </a:solidFill>
                <a:latin typeface="微软雅黑" pitchFamily="34" charset="-122"/>
                <a:ea typeface="微软雅黑" pitchFamily="34" charset="-122"/>
              </a:rPr>
              <a:t>供应商</a:t>
            </a:r>
            <a:r>
              <a:rPr lang="zh-CN" altLang="en-US" sz="1400" b="1" smtClean="0">
                <a:solidFill>
                  <a:schemeClr val="tx2"/>
                </a:solidFill>
                <a:latin typeface="微软雅黑" pitchFamily="34" charset="-122"/>
                <a:ea typeface="微软雅黑" pitchFamily="34" charset="-122"/>
              </a:rPr>
              <a:t>开发</a:t>
            </a:r>
            <a:endParaRPr lang="en-US" altLang="zh-CN" sz="1400" b="1" smtClean="0">
              <a:solidFill>
                <a:schemeClr val="tx2"/>
              </a:solidFill>
              <a:latin typeface="微软雅黑" pitchFamily="34" charset="-122"/>
              <a:ea typeface="微软雅黑" pitchFamily="34" charset="-122"/>
            </a:endParaRPr>
          </a:p>
          <a:p>
            <a:pPr marL="511175" lvl="1">
              <a:lnSpc>
                <a:spcPts val="2000"/>
              </a:lnSpc>
            </a:pPr>
            <a:r>
              <a:rPr lang="en-US" altLang="zh-CN" sz="1400" b="1" smtClean="0">
                <a:solidFill>
                  <a:schemeClr val="tx2"/>
                </a:solidFill>
                <a:latin typeface="微软雅黑" pitchFamily="34" charset="-122"/>
                <a:ea typeface="微软雅黑" pitchFamily="34" charset="-122"/>
              </a:rPr>
              <a:t>· </a:t>
            </a:r>
            <a:r>
              <a:rPr lang="zh-CN" altLang="en-US" sz="1400" b="1" smtClean="0">
                <a:solidFill>
                  <a:schemeClr val="tx2"/>
                </a:solidFill>
                <a:latin typeface="微软雅黑" pitchFamily="34" charset="-122"/>
                <a:ea typeface="微软雅黑" pitchFamily="34" charset="-122"/>
              </a:rPr>
              <a:t>杠杆物资</a:t>
            </a:r>
            <a:r>
              <a:rPr lang="en-US" altLang="zh-CN" sz="1400" b="1" smtClean="0">
                <a:solidFill>
                  <a:schemeClr val="tx2"/>
                </a:solidFill>
                <a:latin typeface="微软雅黑" pitchFamily="34" charset="-122"/>
                <a:ea typeface="微软雅黑" pitchFamily="34" charset="-122"/>
              </a:rPr>
              <a:t>-</a:t>
            </a:r>
            <a:r>
              <a:rPr lang="zh-CN" altLang="en-US" sz="1400" b="1">
                <a:solidFill>
                  <a:schemeClr val="tx2"/>
                </a:solidFill>
                <a:latin typeface="微软雅黑" pitchFamily="34" charset="-122"/>
                <a:ea typeface="微软雅黑" pitchFamily="34" charset="-122"/>
              </a:rPr>
              <a:t>建</a:t>
            </a:r>
            <a:r>
              <a:rPr lang="zh-CN" altLang="en-US" sz="1400" b="1" smtClean="0">
                <a:solidFill>
                  <a:schemeClr val="tx2"/>
                </a:solidFill>
                <a:latin typeface="微软雅黑" pitchFamily="34" charset="-122"/>
                <a:ea typeface="微软雅黑" pitchFamily="34" charset="-122"/>
              </a:rPr>
              <a:t>立</a:t>
            </a:r>
            <a:r>
              <a:rPr lang="zh-CN" altLang="en-US" sz="1400" b="1">
                <a:solidFill>
                  <a:schemeClr val="tx2"/>
                </a:solidFill>
                <a:latin typeface="微软雅黑" pitchFamily="34" charset="-122"/>
                <a:ea typeface="微软雅黑" pitchFamily="34" charset="-122"/>
              </a:rPr>
              <a:t>采购</a:t>
            </a:r>
            <a:r>
              <a:rPr lang="zh-CN" altLang="en-US" sz="1400" b="1" smtClean="0">
                <a:solidFill>
                  <a:schemeClr val="tx2"/>
                </a:solidFill>
                <a:latin typeface="微软雅黑" pitchFamily="34" charset="-122"/>
                <a:ea typeface="微软雅黑" pitchFamily="34" charset="-122"/>
              </a:rPr>
              <a:t>优势</a:t>
            </a:r>
            <a:endParaRPr lang="en-US" altLang="zh-CN" sz="1400" b="1" smtClean="0">
              <a:solidFill>
                <a:schemeClr val="tx2"/>
              </a:solidFill>
              <a:latin typeface="微软雅黑" pitchFamily="34" charset="-122"/>
              <a:ea typeface="微软雅黑" pitchFamily="34" charset="-122"/>
            </a:endParaRPr>
          </a:p>
          <a:p>
            <a:pPr marL="511175" lvl="1">
              <a:lnSpc>
                <a:spcPts val="2000"/>
              </a:lnSpc>
            </a:pPr>
            <a:r>
              <a:rPr lang="en-US" altLang="zh-CN" sz="1400" b="1" smtClean="0">
                <a:solidFill>
                  <a:schemeClr val="tx2"/>
                </a:solidFill>
                <a:latin typeface="微软雅黑" pitchFamily="34" charset="-122"/>
                <a:ea typeface="微软雅黑" pitchFamily="34" charset="-122"/>
              </a:rPr>
              <a:t>· </a:t>
            </a:r>
            <a:r>
              <a:rPr lang="zh-CN" altLang="en-US" sz="1400" b="1" smtClean="0">
                <a:solidFill>
                  <a:schemeClr val="tx2"/>
                </a:solidFill>
                <a:latin typeface="微软雅黑" pitchFamily="34" charset="-122"/>
                <a:ea typeface="微软雅黑" pitchFamily="34" charset="-122"/>
              </a:rPr>
              <a:t>瓶颈物资</a:t>
            </a:r>
            <a:r>
              <a:rPr lang="en-US" altLang="zh-CN" sz="1400" b="1" smtClean="0">
                <a:solidFill>
                  <a:schemeClr val="tx2"/>
                </a:solidFill>
                <a:latin typeface="微软雅黑" pitchFamily="34" charset="-122"/>
                <a:ea typeface="微软雅黑" pitchFamily="34" charset="-122"/>
              </a:rPr>
              <a:t>-</a:t>
            </a:r>
            <a:r>
              <a:rPr lang="zh-CN" altLang="en-US" sz="1400" b="1" smtClean="0">
                <a:solidFill>
                  <a:schemeClr val="tx2"/>
                </a:solidFill>
                <a:latin typeface="微软雅黑" pitchFamily="34" charset="-122"/>
                <a:ea typeface="微软雅黑" pitchFamily="34" charset="-122"/>
              </a:rPr>
              <a:t>供应批</a:t>
            </a:r>
            <a:r>
              <a:rPr lang="zh-CN" altLang="en-US" sz="1400" b="1">
                <a:solidFill>
                  <a:schemeClr val="tx2"/>
                </a:solidFill>
                <a:latin typeface="微软雅黑" pitchFamily="34" charset="-122"/>
                <a:ea typeface="微软雅黑" pitchFamily="34" charset="-122"/>
              </a:rPr>
              <a:t>量</a:t>
            </a:r>
            <a:r>
              <a:rPr lang="zh-CN" altLang="en-US" sz="1400" b="1" smtClean="0">
                <a:solidFill>
                  <a:schemeClr val="tx2"/>
                </a:solidFill>
                <a:latin typeface="微软雅黑" pitchFamily="34" charset="-122"/>
                <a:ea typeface="微软雅黑" pitchFamily="34" charset="-122"/>
              </a:rPr>
              <a:t>保证</a:t>
            </a:r>
            <a:endParaRPr lang="en-US" altLang="zh-CN" sz="1400" b="1" smtClean="0">
              <a:solidFill>
                <a:schemeClr val="tx2"/>
              </a:solidFill>
              <a:latin typeface="微软雅黑" pitchFamily="34" charset="-122"/>
              <a:ea typeface="微软雅黑" pitchFamily="34" charset="-122"/>
            </a:endParaRPr>
          </a:p>
          <a:p>
            <a:pPr marL="511175" lvl="1">
              <a:lnSpc>
                <a:spcPts val="2000"/>
              </a:lnSpc>
            </a:pPr>
            <a:r>
              <a:rPr lang="en-US" altLang="zh-CN" sz="1400" b="1" smtClean="0">
                <a:solidFill>
                  <a:schemeClr val="tx2"/>
                </a:solidFill>
                <a:latin typeface="微软雅黑" pitchFamily="34" charset="-122"/>
                <a:ea typeface="微软雅黑" pitchFamily="34" charset="-122"/>
              </a:rPr>
              <a:t>· </a:t>
            </a:r>
            <a:r>
              <a:rPr lang="zh-CN" altLang="en-US" sz="1400" b="1" smtClean="0">
                <a:solidFill>
                  <a:schemeClr val="tx2"/>
                </a:solidFill>
                <a:latin typeface="微软雅黑" pitchFamily="34" charset="-122"/>
                <a:ea typeface="微软雅黑" pitchFamily="34" charset="-122"/>
              </a:rPr>
              <a:t>常规物资</a:t>
            </a:r>
            <a:r>
              <a:rPr lang="en-US" altLang="zh-CN" sz="1400" b="1" smtClean="0">
                <a:solidFill>
                  <a:schemeClr val="tx2"/>
                </a:solidFill>
                <a:latin typeface="微软雅黑" pitchFamily="34" charset="-122"/>
                <a:ea typeface="微软雅黑" pitchFamily="34" charset="-122"/>
              </a:rPr>
              <a:t>-</a:t>
            </a:r>
            <a:r>
              <a:rPr lang="zh-CN" altLang="en-US" sz="1400" b="1">
                <a:solidFill>
                  <a:schemeClr val="tx2"/>
                </a:solidFill>
                <a:latin typeface="微软雅黑" pitchFamily="34" charset="-122"/>
                <a:ea typeface="微软雅黑" pitchFamily="34" charset="-122"/>
              </a:rPr>
              <a:t>高</a:t>
            </a:r>
            <a:r>
              <a:rPr lang="zh-CN" altLang="en-US" sz="1400" b="1" smtClean="0">
                <a:solidFill>
                  <a:schemeClr val="tx2"/>
                </a:solidFill>
                <a:latin typeface="微软雅黑" pitchFamily="34" charset="-122"/>
                <a:ea typeface="微软雅黑" pitchFamily="34" charset="-122"/>
              </a:rPr>
              <a:t>效采购</a:t>
            </a:r>
            <a:endParaRPr lang="en-US" altLang="zh-CN" sz="1400" b="1" smtClean="0">
              <a:solidFill>
                <a:schemeClr val="tx2"/>
              </a:solidFill>
              <a:latin typeface="微软雅黑" pitchFamily="34" charset="-122"/>
              <a:ea typeface="微软雅黑" pitchFamily="34" charset="-122"/>
            </a:endParaRPr>
          </a:p>
        </p:txBody>
      </p:sp>
      <p:sp>
        <p:nvSpPr>
          <p:cNvPr id="7" name="TextBox 6"/>
          <p:cNvSpPr txBox="1"/>
          <p:nvPr/>
        </p:nvSpPr>
        <p:spPr>
          <a:xfrm>
            <a:off x="166509" y="5197388"/>
            <a:ext cx="4900213"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altLang="zh-CN" sz="1000" smtClean="0">
                <a:solidFill>
                  <a:schemeClr val="bg2"/>
                </a:solidFill>
              </a:rPr>
              <a:t>Source From</a:t>
            </a:r>
            <a:r>
              <a:rPr lang="zh-CN" altLang="en-US" sz="1000" smtClean="0">
                <a:solidFill>
                  <a:schemeClr val="bg2"/>
                </a:solidFill>
              </a:rPr>
              <a:t>：</a:t>
            </a:r>
            <a:r>
              <a:rPr lang="en-US" altLang="zh-CN" sz="1000">
                <a:solidFill>
                  <a:schemeClr val="bg2"/>
                </a:solidFill>
              </a:rPr>
              <a:t>Peter </a:t>
            </a:r>
            <a:r>
              <a:rPr lang="en-US" altLang="zh-CN" sz="1000" err="1" smtClean="0">
                <a:solidFill>
                  <a:schemeClr val="bg2"/>
                </a:solidFill>
              </a:rPr>
              <a:t>Kraljic, Purchasing </a:t>
            </a:r>
            <a:r>
              <a:rPr lang="en-US" altLang="zh-CN" sz="1000">
                <a:solidFill>
                  <a:schemeClr val="bg2"/>
                </a:solidFill>
              </a:rPr>
              <a:t>must become Supply </a:t>
            </a:r>
            <a:r>
              <a:rPr lang="en-US" altLang="zh-CN" sz="1000" smtClean="0">
                <a:solidFill>
                  <a:schemeClr val="bg2"/>
                </a:solidFill>
              </a:rPr>
              <a:t>Management, Harvard Business Review, 1983.</a:t>
            </a:r>
            <a:endParaRPr lang="en-US" sz="1000" smtClean="0">
              <a:solidFill>
                <a:schemeClr val="bg2"/>
              </a:solidFill>
            </a:endParaRPr>
          </a:p>
        </p:txBody>
      </p:sp>
      <p:sp>
        <p:nvSpPr>
          <p:cNvPr id="23" name="Rectangle 22"/>
          <p:cNvSpPr/>
          <p:nvPr/>
        </p:nvSpPr>
        <p:spPr>
          <a:xfrm>
            <a:off x="944206" y="2390147"/>
            <a:ext cx="1946096" cy="1095374"/>
          </a:xfrm>
          <a:prstGeom prst="rect">
            <a:avLst/>
          </a:prstGeom>
          <a:solidFill>
            <a:schemeClr val="tx2">
              <a:lumMod val="95000"/>
            </a:schemeClr>
          </a:solidFill>
          <a:ln w="19050">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1200" err="1">
              <a:solidFill>
                <a:schemeClr val="tx2"/>
              </a:solidFill>
            </a:endParaRPr>
          </a:p>
        </p:txBody>
      </p:sp>
      <p:sp>
        <p:nvSpPr>
          <p:cNvPr id="24" name="Rectangle 23"/>
          <p:cNvSpPr/>
          <p:nvPr/>
        </p:nvSpPr>
        <p:spPr>
          <a:xfrm>
            <a:off x="943319" y="3493451"/>
            <a:ext cx="1946096" cy="1095374"/>
          </a:xfrm>
          <a:prstGeom prst="rect">
            <a:avLst/>
          </a:prstGeom>
          <a:solidFill>
            <a:schemeClr val="tx2">
              <a:lumMod val="95000"/>
            </a:schemeClr>
          </a:solidFill>
          <a:ln w="19050">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1200" kern="1200" err="1" smtClean="0">
              <a:solidFill>
                <a:schemeClr val="tx2"/>
              </a:solidFill>
              <a:latin typeface="+mn-lt"/>
              <a:ea typeface="+mn-ea"/>
              <a:cs typeface="+mn-cs"/>
            </a:endParaRPr>
          </a:p>
        </p:txBody>
      </p:sp>
      <p:sp>
        <p:nvSpPr>
          <p:cNvPr id="25" name="Rectangle 24"/>
          <p:cNvSpPr/>
          <p:nvPr/>
        </p:nvSpPr>
        <p:spPr>
          <a:xfrm>
            <a:off x="2879904" y="3493451"/>
            <a:ext cx="1946096" cy="1095374"/>
          </a:xfrm>
          <a:prstGeom prst="rect">
            <a:avLst/>
          </a:prstGeom>
          <a:solidFill>
            <a:schemeClr val="tx2">
              <a:lumMod val="95000"/>
            </a:schemeClr>
          </a:solidFill>
          <a:ln w="19050">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1200" kern="1200" err="1" smtClean="0">
              <a:solidFill>
                <a:schemeClr val="tx2"/>
              </a:solidFill>
              <a:latin typeface="+mn-lt"/>
              <a:ea typeface="+mn-ea"/>
              <a:cs typeface="+mn-cs"/>
            </a:endParaRPr>
          </a:p>
        </p:txBody>
      </p:sp>
      <p:sp>
        <p:nvSpPr>
          <p:cNvPr id="26" name="Rectangle 25"/>
          <p:cNvSpPr/>
          <p:nvPr/>
        </p:nvSpPr>
        <p:spPr>
          <a:xfrm>
            <a:off x="2879904" y="2390147"/>
            <a:ext cx="1946096" cy="1095374"/>
          </a:xfrm>
          <a:prstGeom prst="rect">
            <a:avLst/>
          </a:prstGeom>
          <a:solidFill>
            <a:schemeClr val="tx2">
              <a:lumMod val="95000"/>
            </a:schemeClr>
          </a:solidFill>
          <a:ln w="19050">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1200" kern="1200" err="1" smtClean="0">
              <a:solidFill>
                <a:schemeClr val="tx2"/>
              </a:solidFill>
              <a:latin typeface="+mn-lt"/>
              <a:ea typeface="+mn-ea"/>
              <a:cs typeface="+mn-cs"/>
            </a:endParaRPr>
          </a:p>
        </p:txBody>
      </p:sp>
      <p:sp>
        <p:nvSpPr>
          <p:cNvPr id="27" name="TextBox 26"/>
          <p:cNvSpPr txBox="1"/>
          <p:nvPr/>
        </p:nvSpPr>
        <p:spPr>
          <a:xfrm>
            <a:off x="2017617" y="2059600"/>
            <a:ext cx="1714500" cy="2585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200" b="1">
                <a:solidFill>
                  <a:schemeClr val="bg2"/>
                </a:solidFill>
                <a:latin typeface="微软雅黑" pitchFamily="34" charset="-122"/>
                <a:ea typeface="微软雅黑" pitchFamily="34" charset="-122"/>
              </a:rPr>
              <a:t>采购</a:t>
            </a:r>
            <a:r>
              <a:rPr lang="zh-CN" altLang="en-US" sz="1200" b="1" smtClean="0">
                <a:solidFill>
                  <a:schemeClr val="bg2"/>
                </a:solidFill>
                <a:latin typeface="微软雅黑" pitchFamily="34" charset="-122"/>
                <a:ea typeface="微软雅黑" pitchFamily="34" charset="-122"/>
              </a:rPr>
              <a:t>组合管理</a:t>
            </a:r>
            <a:endParaRPr lang="en-US" sz="1200" b="1" smtClean="0">
              <a:solidFill>
                <a:schemeClr val="bg2"/>
              </a:solidFill>
              <a:latin typeface="微软雅黑" pitchFamily="34" charset="-122"/>
              <a:ea typeface="微软雅黑" pitchFamily="34" charset="-122"/>
            </a:endParaRPr>
          </a:p>
        </p:txBody>
      </p:sp>
      <p:sp>
        <p:nvSpPr>
          <p:cNvPr id="28" name="TextBox 27"/>
          <p:cNvSpPr txBox="1"/>
          <p:nvPr/>
        </p:nvSpPr>
        <p:spPr>
          <a:xfrm>
            <a:off x="2863390" y="3581400"/>
            <a:ext cx="1962610" cy="3949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000" b="1" smtClean="0">
                <a:solidFill>
                  <a:schemeClr val="bg2"/>
                </a:solidFill>
                <a:latin typeface="微软雅黑" pitchFamily="34" charset="-122"/>
                <a:ea typeface="微软雅黑" pitchFamily="34" charset="-122"/>
              </a:rPr>
              <a:t>Bottleneck Items</a:t>
            </a:r>
          </a:p>
          <a:p>
            <a:pPr algn="ctr">
              <a:lnSpc>
                <a:spcPct val="90000"/>
              </a:lnSpc>
              <a:spcBef>
                <a:spcPts val="100"/>
              </a:spcBef>
              <a:spcAft>
                <a:spcPts val="100"/>
              </a:spcAft>
              <a:buClr>
                <a:schemeClr val="bg1"/>
              </a:buClr>
            </a:pPr>
            <a:r>
              <a:rPr lang="zh-CN" altLang="en-US" sz="1000" b="1">
                <a:solidFill>
                  <a:schemeClr val="bg2"/>
                </a:solidFill>
                <a:latin typeface="微软雅黑" pitchFamily="34" charset="-122"/>
                <a:ea typeface="微软雅黑" pitchFamily="34" charset="-122"/>
              </a:rPr>
              <a:t>瓶</a:t>
            </a:r>
            <a:r>
              <a:rPr lang="zh-CN" altLang="en-US" sz="1000" b="1" smtClean="0">
                <a:solidFill>
                  <a:schemeClr val="bg2"/>
                </a:solidFill>
                <a:latin typeface="微软雅黑" pitchFamily="34" charset="-122"/>
                <a:ea typeface="微软雅黑" pitchFamily="34" charset="-122"/>
              </a:rPr>
              <a:t>颈物资</a:t>
            </a:r>
            <a:endParaRPr lang="en-US" sz="1000" b="1" smtClean="0">
              <a:solidFill>
                <a:schemeClr val="bg2"/>
              </a:solidFill>
              <a:latin typeface="微软雅黑" pitchFamily="34" charset="-122"/>
              <a:ea typeface="微软雅黑" pitchFamily="34" charset="-122"/>
            </a:endParaRPr>
          </a:p>
        </p:txBody>
      </p:sp>
      <p:sp>
        <p:nvSpPr>
          <p:cNvPr id="29" name="TextBox 28"/>
          <p:cNvSpPr txBox="1"/>
          <p:nvPr/>
        </p:nvSpPr>
        <p:spPr>
          <a:xfrm>
            <a:off x="944206" y="3609100"/>
            <a:ext cx="1919184" cy="3949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000" b="1" smtClean="0">
                <a:solidFill>
                  <a:schemeClr val="bg2"/>
                </a:solidFill>
                <a:latin typeface="微软雅黑" pitchFamily="34" charset="-122"/>
                <a:ea typeface="微软雅黑" pitchFamily="34" charset="-122"/>
              </a:rPr>
              <a:t>Non-critical Items</a:t>
            </a:r>
          </a:p>
          <a:p>
            <a:pPr algn="ctr">
              <a:lnSpc>
                <a:spcPct val="90000"/>
              </a:lnSpc>
              <a:spcBef>
                <a:spcPts val="100"/>
              </a:spcBef>
              <a:spcAft>
                <a:spcPts val="100"/>
              </a:spcAft>
              <a:buClr>
                <a:schemeClr val="bg1"/>
              </a:buClr>
            </a:pPr>
            <a:r>
              <a:rPr lang="zh-CN" altLang="en-US" sz="1000" b="1" smtClean="0">
                <a:solidFill>
                  <a:schemeClr val="bg2"/>
                </a:solidFill>
                <a:latin typeface="微软雅黑" pitchFamily="34" charset="-122"/>
                <a:ea typeface="微软雅黑" pitchFamily="34" charset="-122"/>
              </a:rPr>
              <a:t>常规物资</a:t>
            </a:r>
            <a:endParaRPr lang="en-US" sz="1000" b="1" smtClean="0">
              <a:solidFill>
                <a:schemeClr val="bg2"/>
              </a:solidFill>
              <a:latin typeface="微软雅黑" pitchFamily="34" charset="-122"/>
              <a:ea typeface="微软雅黑" pitchFamily="34" charset="-122"/>
            </a:endParaRPr>
          </a:p>
        </p:txBody>
      </p:sp>
      <p:sp>
        <p:nvSpPr>
          <p:cNvPr id="30" name="TextBox 29"/>
          <p:cNvSpPr txBox="1"/>
          <p:nvPr/>
        </p:nvSpPr>
        <p:spPr>
          <a:xfrm>
            <a:off x="765366" y="2445220"/>
            <a:ext cx="2303776" cy="3949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000" b="1" smtClean="0">
                <a:solidFill>
                  <a:schemeClr val="bg2"/>
                </a:solidFill>
                <a:latin typeface="微软雅黑" pitchFamily="34" charset="-122"/>
                <a:ea typeface="微软雅黑" pitchFamily="34" charset="-122"/>
              </a:rPr>
              <a:t>Leverage Items</a:t>
            </a:r>
          </a:p>
          <a:p>
            <a:pPr algn="ctr">
              <a:lnSpc>
                <a:spcPct val="90000"/>
              </a:lnSpc>
              <a:spcBef>
                <a:spcPts val="100"/>
              </a:spcBef>
              <a:spcAft>
                <a:spcPts val="100"/>
              </a:spcAft>
              <a:buClr>
                <a:schemeClr val="bg1"/>
              </a:buClr>
            </a:pPr>
            <a:r>
              <a:rPr lang="zh-CN" altLang="en-US" sz="1000" b="1">
                <a:solidFill>
                  <a:schemeClr val="bg2"/>
                </a:solidFill>
                <a:latin typeface="微软雅黑" pitchFamily="34" charset="-122"/>
                <a:ea typeface="微软雅黑" pitchFamily="34" charset="-122"/>
              </a:rPr>
              <a:t>杠</a:t>
            </a:r>
            <a:r>
              <a:rPr lang="zh-CN" altLang="en-US" sz="1000" b="1" smtClean="0">
                <a:solidFill>
                  <a:schemeClr val="bg2"/>
                </a:solidFill>
                <a:latin typeface="微软雅黑" pitchFamily="34" charset="-122"/>
                <a:ea typeface="微软雅黑" pitchFamily="34" charset="-122"/>
              </a:rPr>
              <a:t>杆物资</a:t>
            </a:r>
            <a:endParaRPr lang="en-US" sz="1000" b="1" smtClean="0">
              <a:solidFill>
                <a:schemeClr val="bg2"/>
              </a:solidFill>
              <a:latin typeface="微软雅黑" pitchFamily="34" charset="-122"/>
              <a:ea typeface="微软雅黑" pitchFamily="34" charset="-122"/>
            </a:endParaRPr>
          </a:p>
        </p:txBody>
      </p:sp>
      <p:sp>
        <p:nvSpPr>
          <p:cNvPr id="31" name="TextBox 30"/>
          <p:cNvSpPr txBox="1"/>
          <p:nvPr/>
        </p:nvSpPr>
        <p:spPr>
          <a:xfrm>
            <a:off x="2889415" y="2445220"/>
            <a:ext cx="1936585" cy="3949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000" b="1" smtClean="0">
                <a:solidFill>
                  <a:schemeClr val="bg2"/>
                </a:solidFill>
                <a:latin typeface="微软雅黑" pitchFamily="34" charset="-122"/>
                <a:ea typeface="微软雅黑" pitchFamily="34" charset="-122"/>
              </a:rPr>
              <a:t>Strategic Items</a:t>
            </a:r>
          </a:p>
          <a:p>
            <a:pPr algn="ctr">
              <a:lnSpc>
                <a:spcPct val="90000"/>
              </a:lnSpc>
              <a:spcBef>
                <a:spcPts val="100"/>
              </a:spcBef>
              <a:spcAft>
                <a:spcPts val="100"/>
              </a:spcAft>
              <a:buClr>
                <a:schemeClr val="bg1"/>
              </a:buClr>
            </a:pPr>
            <a:r>
              <a:rPr lang="zh-CN" altLang="en-US" sz="1000" b="1" smtClean="0">
                <a:solidFill>
                  <a:schemeClr val="bg2"/>
                </a:solidFill>
                <a:latin typeface="微软雅黑" pitchFamily="34" charset="-122"/>
                <a:ea typeface="微软雅黑" pitchFamily="34" charset="-122"/>
              </a:rPr>
              <a:t>战略物资</a:t>
            </a:r>
            <a:endParaRPr lang="en-US" sz="1000" b="1" smtClean="0">
              <a:solidFill>
                <a:schemeClr val="bg2"/>
              </a:solidFill>
              <a:latin typeface="微软雅黑" pitchFamily="34" charset="-122"/>
              <a:ea typeface="微软雅黑" pitchFamily="34" charset="-122"/>
            </a:endParaRPr>
          </a:p>
        </p:txBody>
      </p:sp>
      <p:sp>
        <p:nvSpPr>
          <p:cNvPr id="32" name="TextBox 31"/>
          <p:cNvSpPr txBox="1"/>
          <p:nvPr/>
        </p:nvSpPr>
        <p:spPr>
          <a:xfrm>
            <a:off x="289310" y="3124200"/>
            <a:ext cx="248375"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000" b="1">
                <a:solidFill>
                  <a:schemeClr val="bg2"/>
                </a:solidFill>
                <a:latin typeface="微软雅黑" pitchFamily="34" charset="-122"/>
                <a:ea typeface="微软雅黑" pitchFamily="34" charset="-122"/>
              </a:rPr>
              <a:t>收</a:t>
            </a:r>
            <a:r>
              <a:rPr lang="zh-CN" altLang="en-US" sz="1000" b="1" smtClean="0">
                <a:solidFill>
                  <a:schemeClr val="bg2"/>
                </a:solidFill>
                <a:latin typeface="微软雅黑" pitchFamily="34" charset="-122"/>
                <a:ea typeface="微软雅黑" pitchFamily="34" charset="-122"/>
              </a:rPr>
              <a:t>益影响</a:t>
            </a:r>
            <a:endParaRPr lang="en-US" sz="1000" b="1" smtClean="0">
              <a:solidFill>
                <a:schemeClr val="bg2"/>
              </a:solidFill>
              <a:latin typeface="微软雅黑" pitchFamily="34" charset="-122"/>
              <a:ea typeface="微软雅黑" pitchFamily="34" charset="-122"/>
            </a:endParaRPr>
          </a:p>
        </p:txBody>
      </p:sp>
      <p:sp>
        <p:nvSpPr>
          <p:cNvPr id="33" name="TextBox 32"/>
          <p:cNvSpPr txBox="1"/>
          <p:nvPr/>
        </p:nvSpPr>
        <p:spPr>
          <a:xfrm>
            <a:off x="2347976" y="4721437"/>
            <a:ext cx="1066800" cy="3949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000" b="1" smtClean="0">
                <a:solidFill>
                  <a:schemeClr val="bg2"/>
                </a:solidFill>
                <a:latin typeface="微软雅黑" pitchFamily="34" charset="-122"/>
                <a:ea typeface="微软雅黑" pitchFamily="34" charset="-122"/>
              </a:rPr>
              <a:t>Supply Risk</a:t>
            </a:r>
          </a:p>
          <a:p>
            <a:pPr algn="ctr">
              <a:lnSpc>
                <a:spcPct val="90000"/>
              </a:lnSpc>
              <a:spcBef>
                <a:spcPts val="100"/>
              </a:spcBef>
              <a:spcAft>
                <a:spcPts val="100"/>
              </a:spcAft>
              <a:buClr>
                <a:schemeClr val="bg1"/>
              </a:buClr>
            </a:pPr>
            <a:r>
              <a:rPr lang="zh-CN" altLang="en-US" sz="1000" b="1" smtClean="0">
                <a:solidFill>
                  <a:schemeClr val="bg2"/>
                </a:solidFill>
                <a:latin typeface="微软雅黑" pitchFamily="34" charset="-122"/>
                <a:ea typeface="微软雅黑" pitchFamily="34" charset="-122"/>
              </a:rPr>
              <a:t>供应风险</a:t>
            </a:r>
            <a:endParaRPr lang="en-US" sz="1000" b="1" smtClean="0">
              <a:solidFill>
                <a:schemeClr val="bg2"/>
              </a:solidFill>
              <a:latin typeface="微软雅黑" pitchFamily="34" charset="-122"/>
              <a:ea typeface="微软雅黑" pitchFamily="34" charset="-122"/>
            </a:endParaRPr>
          </a:p>
        </p:txBody>
      </p:sp>
      <p:sp>
        <p:nvSpPr>
          <p:cNvPr id="34" name="TextBox 33"/>
          <p:cNvSpPr txBox="1"/>
          <p:nvPr/>
        </p:nvSpPr>
        <p:spPr>
          <a:xfrm>
            <a:off x="3016000" y="4202423"/>
            <a:ext cx="1702229" cy="4503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200">
                <a:solidFill>
                  <a:schemeClr val="bg2"/>
                </a:solidFill>
                <a:latin typeface="微软雅黑" pitchFamily="34" charset="-122"/>
                <a:ea typeface="微软雅黑" pitchFamily="34" charset="-122"/>
              </a:rPr>
              <a:t>供</a:t>
            </a:r>
            <a:r>
              <a:rPr lang="zh-CN" altLang="en-US" sz="1200" smtClean="0">
                <a:solidFill>
                  <a:schemeClr val="bg2"/>
                </a:solidFill>
                <a:latin typeface="微软雅黑" pitchFamily="34" charset="-122"/>
                <a:ea typeface="微软雅黑" pitchFamily="34" charset="-122"/>
              </a:rPr>
              <a:t>应批量保证</a:t>
            </a:r>
            <a:endParaRPr lang="en-US" altLang="zh-CN" sz="1200" smtClean="0">
              <a:solidFill>
                <a:schemeClr val="bg2"/>
              </a:solidFill>
              <a:latin typeface="微软雅黑" pitchFamily="34" charset="-122"/>
              <a:ea typeface="微软雅黑" pitchFamily="34" charset="-122"/>
            </a:endParaRPr>
          </a:p>
          <a:p>
            <a:pPr algn="ctr">
              <a:lnSpc>
                <a:spcPct val="90000"/>
              </a:lnSpc>
              <a:spcBef>
                <a:spcPts val="100"/>
              </a:spcBef>
              <a:spcAft>
                <a:spcPts val="100"/>
              </a:spcAft>
              <a:buClr>
                <a:schemeClr val="bg1"/>
              </a:buClr>
            </a:pPr>
            <a:r>
              <a:rPr lang="en-US" altLang="zh-CN" sz="1200" smtClean="0">
                <a:solidFill>
                  <a:schemeClr val="bg2"/>
                </a:solidFill>
                <a:latin typeface="微软雅黑" pitchFamily="34" charset="-122"/>
                <a:ea typeface="微软雅黑" pitchFamily="34" charset="-122"/>
              </a:rPr>
              <a:t>Volume assurance</a:t>
            </a:r>
            <a:endParaRPr lang="en-US" sz="1200" smtClean="0">
              <a:solidFill>
                <a:schemeClr val="bg2"/>
              </a:solidFill>
              <a:latin typeface="微软雅黑" pitchFamily="34" charset="-122"/>
              <a:ea typeface="微软雅黑" pitchFamily="34" charset="-122"/>
            </a:endParaRPr>
          </a:p>
        </p:txBody>
      </p:sp>
      <p:sp>
        <p:nvSpPr>
          <p:cNvPr id="35" name="TextBox 34"/>
          <p:cNvSpPr txBox="1"/>
          <p:nvPr/>
        </p:nvSpPr>
        <p:spPr>
          <a:xfrm>
            <a:off x="2692400" y="2917372"/>
            <a:ext cx="2323522" cy="6006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100">
                <a:solidFill>
                  <a:schemeClr val="bg2"/>
                </a:solidFill>
                <a:latin typeface="微软雅黑" pitchFamily="34" charset="-122"/>
                <a:ea typeface="微软雅黑" pitchFamily="34" charset="-122"/>
              </a:rPr>
              <a:t>采</a:t>
            </a:r>
            <a:r>
              <a:rPr lang="zh-CN" altLang="en-US" sz="1100" smtClean="0">
                <a:solidFill>
                  <a:schemeClr val="bg2"/>
                </a:solidFill>
                <a:latin typeface="微软雅黑" pitchFamily="34" charset="-122"/>
                <a:ea typeface="微软雅黑" pitchFamily="34" charset="-122"/>
              </a:rPr>
              <a:t>购多样化与平衡</a:t>
            </a:r>
            <a:endParaRPr lang="en-US" altLang="zh-CN" sz="1100" smtClean="0">
              <a:solidFill>
                <a:schemeClr val="bg2"/>
              </a:solidFill>
              <a:latin typeface="微软雅黑" pitchFamily="34" charset="-122"/>
              <a:ea typeface="微软雅黑" pitchFamily="34" charset="-122"/>
            </a:endParaRPr>
          </a:p>
          <a:p>
            <a:pPr algn="ctr">
              <a:lnSpc>
                <a:spcPct val="90000"/>
              </a:lnSpc>
              <a:spcBef>
                <a:spcPts val="100"/>
              </a:spcBef>
              <a:spcAft>
                <a:spcPts val="100"/>
              </a:spcAft>
              <a:buClr>
                <a:schemeClr val="bg1"/>
              </a:buClr>
            </a:pPr>
            <a:r>
              <a:rPr lang="zh-CN" altLang="en-US" sz="1100" smtClean="0">
                <a:solidFill>
                  <a:schemeClr val="bg2"/>
                </a:solidFill>
                <a:latin typeface="微软雅黑" pitchFamily="34" charset="-122"/>
                <a:ea typeface="微软雅黑" pitchFamily="34" charset="-122"/>
              </a:rPr>
              <a:t>供应商开发</a:t>
            </a:r>
            <a:endParaRPr lang="en-US" altLang="zh-CN" sz="1100" smtClean="0">
              <a:solidFill>
                <a:schemeClr val="bg2"/>
              </a:solidFill>
              <a:latin typeface="微软雅黑" pitchFamily="34" charset="-122"/>
              <a:ea typeface="微软雅黑" pitchFamily="34" charset="-122"/>
            </a:endParaRPr>
          </a:p>
          <a:p>
            <a:pPr algn="ctr">
              <a:lnSpc>
                <a:spcPct val="90000"/>
              </a:lnSpc>
              <a:spcBef>
                <a:spcPts val="100"/>
              </a:spcBef>
              <a:spcAft>
                <a:spcPts val="100"/>
              </a:spcAft>
              <a:buClr>
                <a:schemeClr val="bg1"/>
              </a:buClr>
            </a:pPr>
            <a:r>
              <a:rPr lang="en-US" altLang="zh-CN" sz="1100" smtClean="0">
                <a:solidFill>
                  <a:schemeClr val="bg2"/>
                </a:solidFill>
                <a:latin typeface="微软雅黑" pitchFamily="34" charset="-122"/>
                <a:ea typeface="微软雅黑" pitchFamily="34" charset="-122"/>
              </a:rPr>
              <a:t>Diversify, balance, or exploit</a:t>
            </a:r>
            <a:endParaRPr lang="en-US" sz="1100" smtClean="0">
              <a:solidFill>
                <a:schemeClr val="bg2"/>
              </a:solidFill>
              <a:latin typeface="微软雅黑" pitchFamily="34" charset="-122"/>
              <a:ea typeface="微软雅黑" pitchFamily="34" charset="-122"/>
            </a:endParaRPr>
          </a:p>
        </p:txBody>
      </p:sp>
      <p:sp>
        <p:nvSpPr>
          <p:cNvPr id="36" name="TextBox 35"/>
          <p:cNvSpPr txBox="1"/>
          <p:nvPr/>
        </p:nvSpPr>
        <p:spPr>
          <a:xfrm>
            <a:off x="944205" y="4191000"/>
            <a:ext cx="1945209" cy="4503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200" smtClean="0">
                <a:solidFill>
                  <a:schemeClr val="bg2"/>
                </a:solidFill>
                <a:latin typeface="微软雅黑" pitchFamily="34" charset="-122"/>
                <a:ea typeface="微软雅黑" pitchFamily="34" charset="-122"/>
              </a:rPr>
              <a:t>高效采购</a:t>
            </a:r>
            <a:endParaRPr lang="en-US" altLang="zh-CN" sz="1200" smtClean="0">
              <a:solidFill>
                <a:schemeClr val="bg2"/>
              </a:solidFill>
              <a:latin typeface="微软雅黑" pitchFamily="34" charset="-122"/>
              <a:ea typeface="微软雅黑" pitchFamily="34" charset="-122"/>
            </a:endParaRPr>
          </a:p>
          <a:p>
            <a:pPr algn="ctr">
              <a:lnSpc>
                <a:spcPct val="90000"/>
              </a:lnSpc>
              <a:spcBef>
                <a:spcPts val="100"/>
              </a:spcBef>
              <a:spcAft>
                <a:spcPts val="100"/>
              </a:spcAft>
              <a:buClr>
                <a:schemeClr val="bg1"/>
              </a:buClr>
            </a:pPr>
            <a:r>
              <a:rPr lang="en-US" sz="1200" smtClean="0">
                <a:solidFill>
                  <a:schemeClr val="bg2"/>
                </a:solidFill>
                <a:latin typeface="微软雅黑" pitchFamily="34" charset="-122"/>
                <a:ea typeface="微软雅黑" pitchFamily="34" charset="-122"/>
              </a:rPr>
              <a:t>Efficient Processing</a:t>
            </a:r>
          </a:p>
        </p:txBody>
      </p:sp>
      <p:sp>
        <p:nvSpPr>
          <p:cNvPr id="37" name="TextBox 36"/>
          <p:cNvSpPr txBox="1"/>
          <p:nvPr/>
        </p:nvSpPr>
        <p:spPr>
          <a:xfrm>
            <a:off x="937877" y="2950554"/>
            <a:ext cx="1925513" cy="53347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000">
                <a:solidFill>
                  <a:schemeClr val="bg2"/>
                </a:solidFill>
                <a:latin typeface="微软雅黑" pitchFamily="34" charset="-122"/>
                <a:ea typeface="微软雅黑" pitchFamily="34" charset="-122"/>
              </a:rPr>
              <a:t>建</a:t>
            </a:r>
            <a:r>
              <a:rPr lang="zh-CN" altLang="en-US" sz="1000" smtClean="0">
                <a:solidFill>
                  <a:schemeClr val="bg2"/>
                </a:solidFill>
                <a:latin typeface="微软雅黑" pitchFamily="34" charset="-122"/>
                <a:ea typeface="微软雅黑" pitchFamily="34" charset="-122"/>
              </a:rPr>
              <a:t>立采购优势</a:t>
            </a:r>
            <a:endParaRPr lang="en-US" altLang="zh-CN" sz="1000" smtClean="0">
              <a:solidFill>
                <a:schemeClr val="bg2"/>
              </a:solidFill>
              <a:latin typeface="微软雅黑" pitchFamily="34" charset="-122"/>
              <a:ea typeface="微软雅黑" pitchFamily="34" charset="-122"/>
            </a:endParaRPr>
          </a:p>
          <a:p>
            <a:pPr algn="ctr">
              <a:lnSpc>
                <a:spcPct val="90000"/>
              </a:lnSpc>
              <a:spcBef>
                <a:spcPts val="100"/>
              </a:spcBef>
              <a:spcAft>
                <a:spcPts val="100"/>
              </a:spcAft>
              <a:buClr>
                <a:schemeClr val="bg1"/>
              </a:buClr>
            </a:pPr>
            <a:r>
              <a:rPr lang="en-US" altLang="zh-CN" sz="1000" smtClean="0">
                <a:solidFill>
                  <a:schemeClr val="bg2"/>
                </a:solidFill>
                <a:latin typeface="微软雅黑" pitchFamily="34" charset="-122"/>
                <a:ea typeface="微软雅黑" pitchFamily="34" charset="-122"/>
              </a:rPr>
              <a:t>Exploitation of purchasing power</a:t>
            </a:r>
            <a:endParaRPr lang="en-US" sz="1000" smtClean="0">
              <a:solidFill>
                <a:schemeClr val="bg2"/>
              </a:solidFill>
              <a:latin typeface="微软雅黑" pitchFamily="34" charset="-122"/>
              <a:ea typeface="微软雅黑" pitchFamily="34" charset="-122"/>
            </a:endParaRPr>
          </a:p>
        </p:txBody>
      </p:sp>
      <p:sp>
        <p:nvSpPr>
          <p:cNvPr id="38" name="TextBox 37"/>
          <p:cNvSpPr txBox="1"/>
          <p:nvPr/>
        </p:nvSpPr>
        <p:spPr>
          <a:xfrm>
            <a:off x="89664" y="2250063"/>
            <a:ext cx="1066800" cy="4503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200" smtClean="0">
                <a:solidFill>
                  <a:schemeClr val="bg2"/>
                </a:solidFill>
                <a:latin typeface="微软雅黑" pitchFamily="34" charset="-122"/>
                <a:ea typeface="微软雅黑" pitchFamily="34" charset="-122"/>
              </a:rPr>
              <a:t>High</a:t>
            </a:r>
          </a:p>
          <a:p>
            <a:pPr algn="ctr">
              <a:lnSpc>
                <a:spcPct val="90000"/>
              </a:lnSpc>
              <a:spcBef>
                <a:spcPts val="100"/>
              </a:spcBef>
              <a:spcAft>
                <a:spcPts val="100"/>
              </a:spcAft>
              <a:buClr>
                <a:schemeClr val="bg1"/>
              </a:buClr>
            </a:pPr>
            <a:r>
              <a:rPr lang="zh-CN" altLang="en-US" sz="1200" smtClean="0">
                <a:solidFill>
                  <a:schemeClr val="bg2"/>
                </a:solidFill>
                <a:latin typeface="微软雅黑" pitchFamily="34" charset="-122"/>
                <a:ea typeface="微软雅黑" pitchFamily="34" charset="-122"/>
              </a:rPr>
              <a:t>高</a:t>
            </a:r>
            <a:endParaRPr lang="en-US" altLang="zh-CN" sz="1200" smtClean="0">
              <a:solidFill>
                <a:schemeClr val="bg2"/>
              </a:solidFill>
              <a:latin typeface="微软雅黑" pitchFamily="34" charset="-122"/>
              <a:ea typeface="微软雅黑" pitchFamily="34" charset="-122"/>
            </a:endParaRPr>
          </a:p>
        </p:txBody>
      </p:sp>
      <p:sp>
        <p:nvSpPr>
          <p:cNvPr id="39" name="TextBox 38"/>
          <p:cNvSpPr txBox="1"/>
          <p:nvPr/>
        </p:nvSpPr>
        <p:spPr>
          <a:xfrm>
            <a:off x="156339" y="4532687"/>
            <a:ext cx="1066800" cy="4503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200" smtClean="0">
                <a:solidFill>
                  <a:schemeClr val="bg2"/>
                </a:solidFill>
                <a:latin typeface="微软雅黑" pitchFamily="34" charset="-122"/>
                <a:ea typeface="微软雅黑" pitchFamily="34" charset="-122"/>
              </a:rPr>
              <a:t>Low</a:t>
            </a:r>
          </a:p>
          <a:p>
            <a:pPr algn="ctr">
              <a:lnSpc>
                <a:spcPct val="90000"/>
              </a:lnSpc>
              <a:spcBef>
                <a:spcPts val="100"/>
              </a:spcBef>
              <a:spcAft>
                <a:spcPts val="100"/>
              </a:spcAft>
              <a:buClr>
                <a:schemeClr val="bg1"/>
              </a:buClr>
            </a:pPr>
            <a:r>
              <a:rPr lang="zh-CN" altLang="en-US" sz="1200" smtClean="0">
                <a:solidFill>
                  <a:schemeClr val="bg2"/>
                </a:solidFill>
                <a:latin typeface="微软雅黑" pitchFamily="34" charset="-122"/>
                <a:ea typeface="微软雅黑" pitchFamily="34" charset="-122"/>
              </a:rPr>
              <a:t>低</a:t>
            </a:r>
            <a:endParaRPr lang="en-US" altLang="zh-CN" sz="1200" smtClean="0">
              <a:solidFill>
                <a:schemeClr val="bg2"/>
              </a:solidFill>
              <a:latin typeface="微软雅黑" pitchFamily="34" charset="-122"/>
              <a:ea typeface="微软雅黑" pitchFamily="34" charset="-122"/>
            </a:endParaRPr>
          </a:p>
        </p:txBody>
      </p:sp>
      <p:sp>
        <p:nvSpPr>
          <p:cNvPr id="40" name="TextBox 39"/>
          <p:cNvSpPr txBox="1"/>
          <p:nvPr/>
        </p:nvSpPr>
        <p:spPr>
          <a:xfrm>
            <a:off x="4292600" y="4589837"/>
            <a:ext cx="1066800" cy="4503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200" smtClean="0">
                <a:solidFill>
                  <a:schemeClr val="bg2"/>
                </a:solidFill>
                <a:latin typeface="微软雅黑" pitchFamily="34" charset="-122"/>
                <a:ea typeface="微软雅黑" pitchFamily="34" charset="-122"/>
              </a:rPr>
              <a:t>High</a:t>
            </a:r>
          </a:p>
          <a:p>
            <a:pPr algn="ctr">
              <a:lnSpc>
                <a:spcPct val="90000"/>
              </a:lnSpc>
              <a:spcBef>
                <a:spcPts val="100"/>
              </a:spcBef>
              <a:spcAft>
                <a:spcPts val="100"/>
              </a:spcAft>
              <a:buClr>
                <a:schemeClr val="bg1"/>
              </a:buClr>
            </a:pPr>
            <a:r>
              <a:rPr lang="zh-CN" altLang="en-US" sz="1200" smtClean="0">
                <a:solidFill>
                  <a:schemeClr val="bg2"/>
                </a:solidFill>
                <a:latin typeface="微软雅黑" pitchFamily="34" charset="-122"/>
                <a:ea typeface="微软雅黑" pitchFamily="34" charset="-122"/>
              </a:rPr>
              <a:t>高</a:t>
            </a:r>
            <a:endParaRPr lang="en-US" sz="1200" smtClean="0">
              <a:solidFill>
                <a:schemeClr val="bg2"/>
              </a:solidFill>
              <a:latin typeface="微软雅黑" pitchFamily="34" charset="-122"/>
              <a:ea typeface="微软雅黑" pitchFamily="34" charset="-122"/>
            </a:endParaRPr>
          </a:p>
        </p:txBody>
      </p:sp>
      <p:sp>
        <p:nvSpPr>
          <p:cNvPr id="41" name="TextBox 40"/>
          <p:cNvSpPr txBox="1"/>
          <p:nvPr/>
        </p:nvSpPr>
        <p:spPr>
          <a:xfrm>
            <a:off x="406400" y="2393413"/>
            <a:ext cx="323165" cy="2086725"/>
          </a:xfrm>
          <a:prstGeom prst="rect">
            <a:avLst/>
          </a:prstGeom>
          <a:noFill/>
        </p:spPr>
        <p:txBody>
          <a:bodyPr vert="vert270"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000" b="1" smtClean="0">
                <a:solidFill>
                  <a:schemeClr val="bg2"/>
                </a:solidFill>
                <a:latin typeface="微软雅黑" pitchFamily="34" charset="-122"/>
                <a:ea typeface="微软雅黑" pitchFamily="34" charset="-122"/>
              </a:rPr>
              <a:t>Profit  Impact</a:t>
            </a:r>
            <a:endParaRPr lang="en-US" sz="1000" b="1" smtClean="0">
              <a:solidFill>
                <a:schemeClr val="bg2"/>
              </a:solidFill>
              <a:latin typeface="微软雅黑" pitchFamily="34" charset="-122"/>
              <a:ea typeface="微软雅黑" pitchFamily="34" charset="-122"/>
            </a:endParaRPr>
          </a:p>
        </p:txBody>
      </p:sp>
      <p:sp>
        <p:nvSpPr>
          <p:cNvPr id="43" name="TextBox 42"/>
          <p:cNvSpPr txBox="1"/>
          <p:nvPr/>
        </p:nvSpPr>
        <p:spPr>
          <a:xfrm>
            <a:off x="1010032" y="1828800"/>
            <a:ext cx="3706717" cy="2585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en-US" altLang="zh-CN" sz="1200" b="1" smtClean="0">
                <a:solidFill>
                  <a:schemeClr val="bg2"/>
                </a:solidFill>
                <a:latin typeface="微软雅黑" pitchFamily="34" charset="-122"/>
                <a:ea typeface="微软雅黑" pitchFamily="34" charset="-122"/>
              </a:rPr>
              <a:t>Purchasing Portfolio Management</a:t>
            </a:r>
            <a:endParaRPr lang="en-US" sz="1200" b="1" smtClean="0">
              <a:solidFill>
                <a:schemeClr val="bg2"/>
              </a:solidFill>
              <a:latin typeface="微软雅黑" pitchFamily="34" charset="-122"/>
              <a:ea typeface="微软雅黑" pitchFamily="34" charset="-122"/>
            </a:endParaRPr>
          </a:p>
        </p:txBody>
      </p:sp>
      <p:cxnSp>
        <p:nvCxnSpPr>
          <p:cNvPr id="44" name="Straight Arrow Connector 43"/>
          <p:cNvCxnSpPr/>
          <p:nvPr/>
        </p:nvCxnSpPr>
        <p:spPr>
          <a:xfrm flipH="1" flipV="1">
            <a:off x="842485" y="2445220"/>
            <a:ext cx="0" cy="2085700"/>
          </a:xfrm>
          <a:prstGeom prst="straightConnector1">
            <a:avLst/>
          </a:prstGeom>
          <a:ln w="12700">
            <a:solidFill>
              <a:schemeClr val="bg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950817" y="4683320"/>
            <a:ext cx="3646583" cy="0"/>
          </a:xfrm>
          <a:prstGeom prst="straightConnector1">
            <a:avLst/>
          </a:prstGeom>
          <a:ln w="12700">
            <a:solidFill>
              <a:schemeClr val="bg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8772374"/>
      </p:ext>
    </p:extLst>
  </p:cSld>
  <p:clrMapOvr>
    <a:masterClrMapping/>
  </p:clrMapOvr>
  <p:transition spd="med">
    <p:wipe dir="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物</a:t>
            </a:r>
            <a:r>
              <a:rPr lang="zh-CN" altLang="en-US" smtClean="0"/>
              <a:t>资分类的维度特征</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11</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BF8CAECD-BAC1-40F5-98B2-305C9E29C674}"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8" name="AutoShape 4"/>
          <p:cNvSpPr>
            <a:spLocks noChangeArrowheads="1"/>
          </p:cNvSpPr>
          <p:nvPr/>
        </p:nvSpPr>
        <p:spPr bwMode="auto">
          <a:xfrm>
            <a:off x="463062" y="1371600"/>
            <a:ext cx="1200150" cy="954517"/>
          </a:xfrm>
          <a:prstGeom prst="homePlate">
            <a:avLst>
              <a:gd name="adj" fmla="val 17575"/>
            </a:avLst>
          </a:prstGeom>
          <a:solidFill>
            <a:schemeClr val="bg1">
              <a:lumMod val="75000"/>
            </a:schemeClr>
          </a:solidFill>
          <a:ln>
            <a:noFill/>
          </a:ln>
          <a:effectLst>
            <a:outerShdw dist="35921" dir="2700000" algn="ctr" rotWithShape="0">
              <a:srgbClr val="808080"/>
            </a:outerShdw>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defRPr/>
            </a:pPr>
            <a:r>
              <a:rPr lang="zh-CN" altLang="en-US" b="1" kern="0">
                <a:solidFill>
                  <a:srgbClr val="FFFFFF"/>
                </a:solidFill>
                <a:latin typeface="微软雅黑" pitchFamily="34" charset="-122"/>
                <a:ea typeface="微软雅黑" pitchFamily="34" charset="-122"/>
              </a:rPr>
              <a:t>战</a:t>
            </a:r>
            <a:r>
              <a:rPr lang="zh-CN" altLang="en-US" b="1" kern="0" smtClean="0">
                <a:solidFill>
                  <a:srgbClr val="FFFFFF"/>
                </a:solidFill>
                <a:latin typeface="微软雅黑" pitchFamily="34" charset="-122"/>
                <a:ea typeface="微软雅黑" pitchFamily="34" charset="-122"/>
              </a:rPr>
              <a:t>略类</a:t>
            </a:r>
            <a:endParaRPr lang="zh-CN" altLang="en-US" b="1" kern="0">
              <a:solidFill>
                <a:srgbClr val="FFFFFF"/>
              </a:solidFill>
              <a:latin typeface="微软雅黑" pitchFamily="34" charset="-122"/>
              <a:ea typeface="微软雅黑" pitchFamily="34" charset="-122"/>
            </a:endParaRPr>
          </a:p>
        </p:txBody>
      </p:sp>
      <p:sp>
        <p:nvSpPr>
          <p:cNvPr id="9" name="Rectangle 36"/>
          <p:cNvSpPr>
            <a:spLocks noChangeArrowheads="1"/>
          </p:cNvSpPr>
          <p:nvPr/>
        </p:nvSpPr>
        <p:spPr bwMode="auto">
          <a:xfrm>
            <a:off x="1785450" y="1376944"/>
            <a:ext cx="6959600" cy="954517"/>
          </a:xfrm>
          <a:prstGeom prst="rect">
            <a:avLst/>
          </a:prstGeom>
          <a:solidFill>
            <a:srgbClr val="FFFFFF"/>
          </a:solidFill>
          <a:ln w="6350">
            <a:solidFill>
              <a:srgbClr val="000000"/>
            </a:solidFill>
            <a:prstDash val="sysDash"/>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2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0" name="Rectangle 37"/>
          <p:cNvSpPr>
            <a:spLocks noChangeArrowheads="1"/>
          </p:cNvSpPr>
          <p:nvPr/>
        </p:nvSpPr>
        <p:spPr bwMode="auto">
          <a:xfrm>
            <a:off x="1868000" y="1484868"/>
            <a:ext cx="6877050"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spcBef>
                <a:spcPct val="50000"/>
              </a:spcBef>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采购金</a:t>
            </a:r>
            <a:r>
              <a:rPr kumimoji="1" lang="zh-CN" altLang="en-US" sz="1200" kern="0" smtClean="0">
                <a:solidFill>
                  <a:sysClr val="windowText" lastClr="000000"/>
                </a:solidFill>
                <a:latin typeface="微软雅黑" pitchFamily="34" charset="-122"/>
                <a:ea typeface="微软雅黑" pitchFamily="34" charset="-122"/>
              </a:rPr>
              <a:t>额占</a:t>
            </a:r>
            <a:r>
              <a:rPr kumimoji="1" lang="zh-CN" altLang="en-US" sz="1200" kern="0" smtClean="0">
                <a:solidFill>
                  <a:srgbClr val="C00000"/>
                </a:solidFill>
                <a:latin typeface="微软雅黑" pitchFamily="34" charset="-122"/>
                <a:ea typeface="微软雅黑" pitchFamily="34" charset="-122"/>
              </a:rPr>
              <a:t>采购总成本比重较大</a:t>
            </a:r>
            <a:r>
              <a:rPr kumimoji="1" lang="zh-CN" altLang="en-US" sz="1200" kern="0" smtClean="0">
                <a:solidFill>
                  <a:sysClr val="windowText" lastClr="000000"/>
                </a:solidFill>
                <a:latin typeface="微软雅黑" pitchFamily="34" charset="-122"/>
                <a:ea typeface="微软雅黑" pitchFamily="34" charset="-122"/>
              </a:rPr>
              <a:t>，对整体利</a:t>
            </a:r>
            <a:r>
              <a:rPr kumimoji="1" lang="zh-CN" altLang="en-US" sz="1200" kern="0">
                <a:solidFill>
                  <a:sysClr val="windowText" lastClr="000000"/>
                </a:solidFill>
                <a:latin typeface="微软雅黑" pitchFamily="34" charset="-122"/>
                <a:ea typeface="微软雅黑" pitchFamily="34" charset="-122"/>
              </a:rPr>
              <a:t>润的影</a:t>
            </a:r>
            <a:r>
              <a:rPr kumimoji="1" lang="zh-CN" altLang="en-US" sz="1200" kern="0" smtClean="0">
                <a:solidFill>
                  <a:sysClr val="windowText" lastClr="000000"/>
                </a:solidFill>
                <a:latin typeface="微软雅黑" pitchFamily="34" charset="-122"/>
                <a:ea typeface="微软雅黑" pitchFamily="34" charset="-122"/>
              </a:rPr>
              <a:t>响较大；</a:t>
            </a:r>
            <a:endParaRPr kumimoji="1" lang="zh-CN" altLang="en-US" sz="1200" kern="0">
              <a:solidFill>
                <a:sysClr val="windowText" lastClr="000000"/>
              </a:solidFill>
              <a:latin typeface="微软雅黑" pitchFamily="34" charset="-122"/>
              <a:ea typeface="微软雅黑" pitchFamily="34" charset="-122"/>
            </a:endParaRPr>
          </a:p>
          <a:p>
            <a:pPr marL="190500" lvl="1" indent="-188913" defTabSz="330200">
              <a:spcBef>
                <a:spcPct val="50000"/>
              </a:spcBef>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物资</a:t>
            </a:r>
            <a:r>
              <a:rPr kumimoji="1" lang="zh-CN" altLang="en-US" sz="1200" kern="0" smtClean="0">
                <a:solidFill>
                  <a:sysClr val="windowText" lastClr="000000"/>
                </a:solidFill>
                <a:latin typeface="微软雅黑" pitchFamily="34" charset="-122"/>
                <a:ea typeface="微软雅黑" pitchFamily="34" charset="-122"/>
              </a:rPr>
              <a:t>往</a:t>
            </a:r>
            <a:r>
              <a:rPr kumimoji="1" lang="zh-CN" altLang="en-US" sz="1200" kern="0">
                <a:solidFill>
                  <a:sysClr val="windowText" lastClr="000000"/>
                </a:solidFill>
                <a:latin typeface="微软雅黑" pitchFamily="34" charset="-122"/>
                <a:ea typeface="微软雅黑" pitchFamily="34" charset="-122"/>
              </a:rPr>
              <a:t>往具有</a:t>
            </a:r>
            <a:r>
              <a:rPr kumimoji="1" lang="zh-CN" altLang="en-US" sz="1200" kern="0">
                <a:solidFill>
                  <a:srgbClr val="C00000"/>
                </a:solidFill>
                <a:latin typeface="微软雅黑" pitchFamily="34" charset="-122"/>
                <a:ea typeface="微软雅黑" pitchFamily="34" charset="-122"/>
              </a:rPr>
              <a:t>技术专有性或特殊</a:t>
            </a:r>
            <a:r>
              <a:rPr kumimoji="1" lang="zh-CN" altLang="en-US" sz="1200" kern="0" smtClean="0">
                <a:solidFill>
                  <a:srgbClr val="C00000"/>
                </a:solidFill>
                <a:latin typeface="微软雅黑" pitchFamily="34" charset="-122"/>
                <a:ea typeface="微软雅黑" pitchFamily="34" charset="-122"/>
              </a:rPr>
              <a:t>性</a:t>
            </a:r>
            <a:r>
              <a:rPr kumimoji="1" lang="zh-CN" altLang="en-US" sz="1200" kern="0" smtClean="0">
                <a:solidFill>
                  <a:sysClr val="windowText" lastClr="000000"/>
                </a:solidFill>
                <a:latin typeface="微软雅黑" pitchFamily="34" charset="-122"/>
                <a:ea typeface="微软雅黑" pitchFamily="34" charset="-122"/>
              </a:rPr>
              <a:t>，供应商数量单一或较少，市场整体呈</a:t>
            </a:r>
            <a:r>
              <a:rPr kumimoji="1" lang="zh-CN" altLang="en-US" sz="1200" kern="0" smtClean="0">
                <a:solidFill>
                  <a:srgbClr val="C00000"/>
                </a:solidFill>
                <a:latin typeface="微软雅黑" pitchFamily="34" charset="-122"/>
                <a:ea typeface="微软雅黑" pitchFamily="34" charset="-122"/>
              </a:rPr>
              <a:t>寡头或竞争性垄断</a:t>
            </a:r>
            <a:r>
              <a:rPr kumimoji="1" lang="zh-CN" altLang="en-US" sz="1200" kern="0" smtClean="0">
                <a:solidFill>
                  <a:sysClr val="windowText" lastClr="000000"/>
                </a:solidFill>
                <a:latin typeface="微软雅黑" pitchFamily="34" charset="-122"/>
                <a:ea typeface="微软雅黑" pitchFamily="34" charset="-122"/>
              </a:rPr>
              <a:t>状态；</a:t>
            </a:r>
            <a:endParaRPr kumimoji="1" lang="zh-CN" altLang="en-US" sz="1200" kern="0">
              <a:solidFill>
                <a:sysClr val="windowText" lastClr="000000"/>
              </a:solidFill>
              <a:latin typeface="微软雅黑" pitchFamily="34" charset="-122"/>
              <a:ea typeface="微软雅黑" pitchFamily="34" charset="-122"/>
            </a:endParaRPr>
          </a:p>
          <a:p>
            <a:pPr marL="190500" lvl="1" indent="-188913" defTabSz="330200">
              <a:spcBef>
                <a:spcPct val="50000"/>
              </a:spcBef>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价格不再是总拥有成本中的唯</a:t>
            </a:r>
            <a:r>
              <a:rPr kumimoji="1" lang="zh-CN" altLang="en-US" sz="1200" kern="0" smtClean="0">
                <a:solidFill>
                  <a:sysClr val="windowText" lastClr="000000"/>
                </a:solidFill>
                <a:latin typeface="微软雅黑" pitchFamily="34" charset="-122"/>
                <a:ea typeface="微软雅黑" pitchFamily="34" charset="-122"/>
              </a:rPr>
              <a:t>一</a:t>
            </a:r>
            <a:r>
              <a:rPr kumimoji="1" lang="zh-CN" altLang="en-US" sz="1200" kern="0">
                <a:solidFill>
                  <a:sysClr val="windowText" lastClr="000000"/>
                </a:solidFill>
                <a:latin typeface="微软雅黑" pitchFamily="34" charset="-122"/>
                <a:ea typeface="微软雅黑" pitchFamily="34" charset="-122"/>
              </a:rPr>
              <a:t>衡量</a:t>
            </a:r>
            <a:r>
              <a:rPr kumimoji="1" lang="zh-CN" altLang="en-US" sz="1200" kern="0" smtClean="0">
                <a:solidFill>
                  <a:sysClr val="windowText" lastClr="000000"/>
                </a:solidFill>
                <a:latin typeface="微软雅黑" pitchFamily="34" charset="-122"/>
                <a:ea typeface="微软雅黑" pitchFamily="34" charset="-122"/>
              </a:rPr>
              <a:t>因素，</a:t>
            </a:r>
            <a:r>
              <a:rPr kumimoji="1" lang="zh-CN" altLang="en-US" sz="1200" kern="0" smtClean="0">
                <a:solidFill>
                  <a:srgbClr val="C00000"/>
                </a:solidFill>
                <a:latin typeface="微软雅黑" pitchFamily="34" charset="-122"/>
                <a:ea typeface="微软雅黑" pitchFamily="34" charset="-122"/>
              </a:rPr>
              <a:t>质</a:t>
            </a:r>
            <a:r>
              <a:rPr kumimoji="1" lang="zh-CN" altLang="en-US" sz="1200" kern="0">
                <a:solidFill>
                  <a:srgbClr val="C00000"/>
                </a:solidFill>
                <a:latin typeface="微软雅黑" pitchFamily="34" charset="-122"/>
                <a:ea typeface="微软雅黑" pitchFamily="34" charset="-122"/>
              </a:rPr>
              <a:t>量、供应稳定性和竞争性</a:t>
            </a:r>
            <a:r>
              <a:rPr kumimoji="1" lang="zh-CN" altLang="en-US" sz="1200" kern="0">
                <a:solidFill>
                  <a:sysClr val="windowText" lastClr="000000"/>
                </a:solidFill>
                <a:latin typeface="微软雅黑" pitchFamily="34" charset="-122"/>
                <a:ea typeface="微软雅黑" pitchFamily="34" charset="-122"/>
              </a:rPr>
              <a:t>等也是重要的衡量因</a:t>
            </a:r>
            <a:r>
              <a:rPr kumimoji="1" lang="zh-CN" altLang="en-US" sz="1200" kern="0" smtClean="0">
                <a:solidFill>
                  <a:sysClr val="windowText" lastClr="000000"/>
                </a:solidFill>
                <a:latin typeface="微软雅黑" pitchFamily="34" charset="-122"/>
                <a:ea typeface="微软雅黑" pitchFamily="34" charset="-122"/>
              </a:rPr>
              <a:t>素</a:t>
            </a:r>
            <a:endParaRPr kumimoji="1" lang="zh-CN" altLang="en-US" sz="1200" kern="0">
              <a:solidFill>
                <a:sysClr val="windowText" lastClr="000000"/>
              </a:solidFill>
              <a:latin typeface="微软雅黑" pitchFamily="34" charset="-122"/>
              <a:ea typeface="微软雅黑" pitchFamily="34" charset="-122"/>
            </a:endParaRPr>
          </a:p>
        </p:txBody>
      </p:sp>
      <p:sp>
        <p:nvSpPr>
          <p:cNvPr id="12" name="AutoShape 27"/>
          <p:cNvSpPr>
            <a:spLocks noChangeArrowheads="1"/>
          </p:cNvSpPr>
          <p:nvPr/>
        </p:nvSpPr>
        <p:spPr bwMode="auto">
          <a:xfrm>
            <a:off x="463062" y="2528277"/>
            <a:ext cx="1200150" cy="954517"/>
          </a:xfrm>
          <a:prstGeom prst="homePlate">
            <a:avLst>
              <a:gd name="adj" fmla="val 17575"/>
            </a:avLst>
          </a:prstGeom>
          <a:solidFill>
            <a:schemeClr val="accent4">
              <a:lumMod val="75000"/>
            </a:schemeClr>
          </a:solidFill>
          <a:ln>
            <a:noFill/>
          </a:ln>
          <a:effectLst>
            <a:outerShdw dist="35921" dir="2700000" algn="ctr" rotWithShape="0">
              <a:srgbClr val="808080"/>
            </a:outerShdw>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b="1" kern="0">
                <a:solidFill>
                  <a:schemeClr val="tx2"/>
                </a:solidFill>
                <a:latin typeface="微软雅黑" pitchFamily="34" charset="-122"/>
                <a:ea typeface="微软雅黑" pitchFamily="34" charset="-122"/>
              </a:rPr>
              <a:t>瓶颈类</a:t>
            </a:r>
          </a:p>
        </p:txBody>
      </p:sp>
      <p:sp>
        <p:nvSpPr>
          <p:cNvPr id="13" name="Rectangle 39"/>
          <p:cNvSpPr>
            <a:spLocks noChangeArrowheads="1"/>
          </p:cNvSpPr>
          <p:nvPr/>
        </p:nvSpPr>
        <p:spPr bwMode="auto">
          <a:xfrm>
            <a:off x="1785450" y="2534017"/>
            <a:ext cx="6959600" cy="954517"/>
          </a:xfrm>
          <a:prstGeom prst="rect">
            <a:avLst/>
          </a:prstGeom>
          <a:solidFill>
            <a:srgbClr val="FFFFFF"/>
          </a:solidFill>
          <a:ln w="6350">
            <a:solidFill>
              <a:srgbClr val="000000"/>
            </a:solidFill>
            <a:prstDash val="sysDash"/>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2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4" name="Rectangle 40"/>
          <p:cNvSpPr>
            <a:spLocks noChangeArrowheads="1"/>
          </p:cNvSpPr>
          <p:nvPr/>
        </p:nvSpPr>
        <p:spPr bwMode="auto">
          <a:xfrm>
            <a:off x="1868000" y="2641943"/>
            <a:ext cx="6727825"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spcBef>
                <a:spcPct val="50000"/>
              </a:spcBef>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市场</a:t>
            </a:r>
            <a:r>
              <a:rPr kumimoji="1" lang="zh-CN" altLang="en-US" sz="1200" kern="0" smtClean="0">
                <a:solidFill>
                  <a:sysClr val="windowText" lastClr="000000"/>
                </a:solidFill>
                <a:latin typeface="微软雅黑" pitchFamily="34" charset="-122"/>
                <a:ea typeface="微软雅黑" pitchFamily="34" charset="-122"/>
              </a:rPr>
              <a:t>上</a:t>
            </a:r>
            <a:r>
              <a:rPr kumimoji="1" lang="zh-CN" altLang="en-US" sz="1200" kern="0" smtClean="0">
                <a:solidFill>
                  <a:srgbClr val="C00000"/>
                </a:solidFill>
                <a:latin typeface="微软雅黑" pitchFamily="34" charset="-122"/>
                <a:ea typeface="微软雅黑" pitchFamily="34" charset="-122"/>
              </a:rPr>
              <a:t>供应商数量单一</a:t>
            </a:r>
            <a:r>
              <a:rPr kumimoji="1" lang="zh-CN" altLang="en-US" sz="1200" kern="0" smtClean="0">
                <a:solidFill>
                  <a:sysClr val="windowText" lastClr="000000"/>
                </a:solidFill>
                <a:latin typeface="微软雅黑" pitchFamily="34" charset="-122"/>
                <a:ea typeface="微软雅黑" pitchFamily="34" charset="-122"/>
              </a:rPr>
              <a:t>或较少，导致供</a:t>
            </a:r>
            <a:r>
              <a:rPr kumimoji="1" lang="zh-CN" altLang="en-US" sz="1200" kern="0">
                <a:solidFill>
                  <a:sysClr val="windowText" lastClr="000000"/>
                </a:solidFill>
                <a:latin typeface="微软雅黑" pitchFamily="34" charset="-122"/>
                <a:ea typeface="微软雅黑" pitchFamily="34" charset="-122"/>
              </a:rPr>
              <a:t>应商选</a:t>
            </a:r>
            <a:r>
              <a:rPr kumimoji="1" lang="zh-CN" altLang="en-US" sz="1200" kern="0" smtClean="0">
                <a:solidFill>
                  <a:sysClr val="windowText" lastClr="000000"/>
                </a:solidFill>
                <a:latin typeface="微软雅黑" pitchFamily="34" charset="-122"/>
                <a:ea typeface="微软雅黑" pitchFamily="34" charset="-122"/>
              </a:rPr>
              <a:t>择</a:t>
            </a:r>
            <a:r>
              <a:rPr kumimoji="1" lang="zh-CN" altLang="en-US" sz="1200" kern="0">
                <a:solidFill>
                  <a:sysClr val="windowText" lastClr="000000"/>
                </a:solidFill>
                <a:latin typeface="微软雅黑" pitchFamily="34" charset="-122"/>
                <a:ea typeface="微软雅黑" pitchFamily="34" charset="-122"/>
              </a:rPr>
              <a:t>受</a:t>
            </a:r>
            <a:r>
              <a:rPr kumimoji="1" lang="zh-CN" altLang="en-US" sz="1200" kern="0" smtClean="0">
                <a:solidFill>
                  <a:sysClr val="windowText" lastClr="000000"/>
                </a:solidFill>
                <a:latin typeface="微软雅黑" pitchFamily="34" charset="-122"/>
                <a:ea typeface="微软雅黑" pitchFamily="34" charset="-122"/>
              </a:rPr>
              <a:t>限；</a:t>
            </a:r>
            <a:endParaRPr kumimoji="1" lang="zh-CN" altLang="en-US" sz="1200" kern="0">
              <a:solidFill>
                <a:sysClr val="windowText" lastClr="000000"/>
              </a:solidFill>
              <a:latin typeface="微软雅黑" pitchFamily="34" charset="-122"/>
              <a:ea typeface="微软雅黑" pitchFamily="34" charset="-122"/>
            </a:endParaRPr>
          </a:p>
          <a:p>
            <a:pPr marL="190500" lvl="1" indent="-188913" defTabSz="330200">
              <a:spcBef>
                <a:spcPct val="50000"/>
              </a:spcBef>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物料</a:t>
            </a:r>
            <a:r>
              <a:rPr kumimoji="1" lang="zh-CN" altLang="en-US" sz="1200" kern="0">
                <a:solidFill>
                  <a:srgbClr val="C00000"/>
                </a:solidFill>
                <a:latin typeface="微软雅黑" pitchFamily="34" charset="-122"/>
                <a:ea typeface="微软雅黑" pitchFamily="34" charset="-122"/>
              </a:rPr>
              <a:t>专业化程度高或受到专有技术、专利</a:t>
            </a:r>
            <a:r>
              <a:rPr kumimoji="1" lang="zh-CN" altLang="en-US" sz="1200" kern="0">
                <a:solidFill>
                  <a:sysClr val="windowText" lastClr="000000"/>
                </a:solidFill>
                <a:latin typeface="微软雅黑" pitchFamily="34" charset="-122"/>
                <a:ea typeface="微软雅黑" pitchFamily="34" charset="-122"/>
              </a:rPr>
              <a:t>、市场规模的限</a:t>
            </a:r>
            <a:r>
              <a:rPr kumimoji="1" lang="zh-CN" altLang="en-US" sz="1200" kern="0" smtClean="0">
                <a:solidFill>
                  <a:sysClr val="windowText" lastClr="000000"/>
                </a:solidFill>
                <a:latin typeface="微软雅黑" pitchFamily="34" charset="-122"/>
                <a:ea typeface="微软雅黑" pitchFamily="34" charset="-122"/>
              </a:rPr>
              <a:t>制；</a:t>
            </a:r>
            <a:endParaRPr kumimoji="1" lang="zh-CN" altLang="en-US" sz="1200" kern="0">
              <a:solidFill>
                <a:sysClr val="windowText" lastClr="000000"/>
              </a:solidFill>
              <a:latin typeface="微软雅黑" pitchFamily="34" charset="-122"/>
              <a:ea typeface="微软雅黑" pitchFamily="34" charset="-122"/>
            </a:endParaRPr>
          </a:p>
          <a:p>
            <a:pPr marL="190500" lvl="1" indent="-188913" defTabSz="330200">
              <a:spcBef>
                <a:spcPct val="50000"/>
              </a:spcBef>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采</a:t>
            </a:r>
            <a:r>
              <a:rPr kumimoji="1" lang="zh-CN" altLang="en-US" sz="1200" kern="0" smtClean="0">
                <a:solidFill>
                  <a:sysClr val="windowText" lastClr="000000"/>
                </a:solidFill>
                <a:latin typeface="微软雅黑" pitchFamily="34" charset="-122"/>
                <a:ea typeface="微软雅黑" pitchFamily="34" charset="-122"/>
              </a:rPr>
              <a:t>购成本较低，对</a:t>
            </a:r>
            <a:r>
              <a:rPr kumimoji="1" lang="zh-CN" altLang="en-US" sz="1200" kern="0" smtClean="0">
                <a:solidFill>
                  <a:srgbClr val="C00000"/>
                </a:solidFill>
                <a:latin typeface="微软雅黑" pitchFamily="34" charset="-122"/>
                <a:ea typeface="微软雅黑" pitchFamily="34" charset="-122"/>
              </a:rPr>
              <a:t>采购总成本的影响较小</a:t>
            </a:r>
            <a:endParaRPr kumimoji="1" lang="zh-CN" altLang="en-US" sz="1200" kern="0">
              <a:solidFill>
                <a:srgbClr val="C00000"/>
              </a:solidFill>
              <a:latin typeface="微软雅黑" pitchFamily="34" charset="-122"/>
              <a:ea typeface="微软雅黑" pitchFamily="34" charset="-122"/>
            </a:endParaRPr>
          </a:p>
        </p:txBody>
      </p:sp>
      <p:sp>
        <p:nvSpPr>
          <p:cNvPr id="16" name="AutoShape 30"/>
          <p:cNvSpPr>
            <a:spLocks noChangeArrowheads="1"/>
          </p:cNvSpPr>
          <p:nvPr/>
        </p:nvSpPr>
        <p:spPr bwMode="auto">
          <a:xfrm>
            <a:off x="463062" y="3685350"/>
            <a:ext cx="1200150" cy="954517"/>
          </a:xfrm>
          <a:prstGeom prst="homePlate">
            <a:avLst>
              <a:gd name="adj" fmla="val 17575"/>
            </a:avLst>
          </a:prstGeom>
          <a:solidFill>
            <a:schemeClr val="accent3">
              <a:lumMod val="75000"/>
            </a:schemeClr>
          </a:solidFill>
          <a:ln>
            <a:noFill/>
          </a:ln>
          <a:effectLst>
            <a:outerShdw dist="35921" dir="2700000" algn="ctr" rotWithShape="0">
              <a:srgbClr val="808080"/>
            </a:outerShdw>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b="1" kern="0">
                <a:solidFill>
                  <a:schemeClr val="tx2"/>
                </a:solidFill>
                <a:latin typeface="微软雅黑" pitchFamily="34" charset="-122"/>
                <a:ea typeface="微软雅黑" pitchFamily="34" charset="-122"/>
              </a:rPr>
              <a:t>杠</a:t>
            </a:r>
            <a:r>
              <a:rPr kumimoji="1" lang="zh-CN" altLang="en-US" b="1" kern="0" smtClean="0">
                <a:solidFill>
                  <a:schemeClr val="tx2"/>
                </a:solidFill>
                <a:latin typeface="微软雅黑" pitchFamily="34" charset="-122"/>
                <a:ea typeface="微软雅黑" pitchFamily="34" charset="-122"/>
              </a:rPr>
              <a:t>杆类</a:t>
            </a:r>
            <a:endParaRPr kumimoji="1" lang="zh-CN" altLang="en-US" b="1" kern="0">
              <a:solidFill>
                <a:schemeClr val="tx2"/>
              </a:solidFill>
              <a:latin typeface="微软雅黑" pitchFamily="34" charset="-122"/>
              <a:ea typeface="微软雅黑" pitchFamily="34" charset="-122"/>
            </a:endParaRPr>
          </a:p>
        </p:txBody>
      </p:sp>
      <p:sp>
        <p:nvSpPr>
          <p:cNvPr id="17" name="Rectangle 42"/>
          <p:cNvSpPr>
            <a:spLocks noChangeArrowheads="1"/>
          </p:cNvSpPr>
          <p:nvPr/>
        </p:nvSpPr>
        <p:spPr bwMode="auto">
          <a:xfrm>
            <a:off x="1785450" y="3685350"/>
            <a:ext cx="6959600" cy="954517"/>
          </a:xfrm>
          <a:prstGeom prst="rect">
            <a:avLst/>
          </a:prstGeom>
          <a:solidFill>
            <a:srgbClr val="FFFFFF"/>
          </a:solidFill>
          <a:ln w="6350">
            <a:solidFill>
              <a:srgbClr val="000000"/>
            </a:solidFill>
            <a:prstDash val="sysDash"/>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2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8" name="Rectangle 43"/>
          <p:cNvSpPr>
            <a:spLocks noChangeArrowheads="1"/>
          </p:cNvSpPr>
          <p:nvPr/>
        </p:nvSpPr>
        <p:spPr bwMode="auto">
          <a:xfrm>
            <a:off x="1868000" y="3906129"/>
            <a:ext cx="6727825" cy="51296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lvl="0" indent="-171450">
              <a:lnSpc>
                <a:spcPts val="2000"/>
              </a:lnSpc>
              <a:buFont typeface="Arial" pitchFamily="34" charset="0"/>
              <a:buChar char="•"/>
              <a:defRPr/>
            </a:pPr>
            <a:r>
              <a:rPr lang="zh-CN" altLang="en-US" sz="1200" kern="0" smtClean="0">
                <a:solidFill>
                  <a:sysClr val="windowText" lastClr="000000"/>
                </a:solidFill>
                <a:latin typeface="微软雅黑" pitchFamily="34" charset="-122"/>
                <a:ea typeface="微软雅黑" pitchFamily="34" charset="-122"/>
              </a:rPr>
              <a:t>供</a:t>
            </a:r>
            <a:r>
              <a:rPr lang="zh-CN" altLang="en-US" sz="1200" kern="0">
                <a:solidFill>
                  <a:sysClr val="windowText" lastClr="000000"/>
                </a:solidFill>
                <a:latin typeface="微软雅黑" pitchFamily="34" charset="-122"/>
                <a:ea typeface="微软雅黑" pitchFamily="34" charset="-122"/>
              </a:rPr>
              <a:t>应</a:t>
            </a:r>
            <a:r>
              <a:rPr lang="zh-CN" altLang="en-US" sz="1200" kern="0" smtClean="0">
                <a:solidFill>
                  <a:sysClr val="windowText" lastClr="000000"/>
                </a:solidFill>
                <a:latin typeface="微软雅黑" pitchFamily="34" charset="-122"/>
                <a:ea typeface="微软雅黑" pitchFamily="34" charset="-122"/>
              </a:rPr>
              <a:t>商数量较多或替代物料较多，转</a:t>
            </a:r>
            <a:r>
              <a:rPr lang="zh-CN" altLang="en-US" sz="1200" kern="0">
                <a:solidFill>
                  <a:sysClr val="windowText" lastClr="000000"/>
                </a:solidFill>
                <a:latin typeface="微软雅黑" pitchFamily="34" charset="-122"/>
                <a:ea typeface="微软雅黑" pitchFamily="34" charset="-122"/>
              </a:rPr>
              <a:t>换供应商的难度和成</a:t>
            </a:r>
            <a:r>
              <a:rPr lang="zh-CN" altLang="en-US" sz="1200" kern="0" smtClean="0">
                <a:solidFill>
                  <a:sysClr val="windowText" lastClr="000000"/>
                </a:solidFill>
                <a:latin typeface="微软雅黑" pitchFamily="34" charset="-122"/>
                <a:ea typeface="微软雅黑" pitchFamily="34" charset="-122"/>
              </a:rPr>
              <a:t>本较小，</a:t>
            </a:r>
            <a:r>
              <a:rPr lang="zh-CN" altLang="en-US" sz="1200" kern="0" smtClean="0">
                <a:solidFill>
                  <a:srgbClr val="C00000"/>
                </a:solidFill>
                <a:latin typeface="微软雅黑" pitchFamily="34" charset="-122"/>
                <a:ea typeface="微软雅黑" pitchFamily="34" charset="-122"/>
              </a:rPr>
              <a:t>供应风险小</a:t>
            </a:r>
            <a:r>
              <a:rPr lang="zh-CN" altLang="en-US" sz="1200" kern="0" smtClean="0">
                <a:solidFill>
                  <a:sysClr val="windowText" lastClr="000000"/>
                </a:solidFill>
                <a:latin typeface="微软雅黑" pitchFamily="34" charset="-122"/>
                <a:ea typeface="微软雅黑" pitchFamily="34" charset="-122"/>
              </a:rPr>
              <a:t>；</a:t>
            </a:r>
            <a:endParaRPr lang="en-US" altLang="zh-CN" sz="1200" kern="0" smtClean="0">
              <a:solidFill>
                <a:sysClr val="windowText" lastClr="000000"/>
              </a:solidFill>
              <a:latin typeface="微软雅黑" pitchFamily="34" charset="-122"/>
              <a:ea typeface="微软雅黑" pitchFamily="34" charset="-122"/>
            </a:endParaRPr>
          </a:p>
          <a:p>
            <a:pPr marL="171450" lvl="0" indent="-171450">
              <a:lnSpc>
                <a:spcPts val="2000"/>
              </a:lnSpc>
              <a:buFont typeface="Arial" pitchFamily="34" charset="0"/>
              <a:buChar char="•"/>
              <a:defRPr/>
            </a:pPr>
            <a:r>
              <a:rPr lang="zh-CN" altLang="en-US" sz="1200" kern="0" smtClean="0">
                <a:solidFill>
                  <a:sysClr val="windowText" lastClr="000000"/>
                </a:solidFill>
                <a:latin typeface="微软雅黑" pitchFamily="34" charset="-122"/>
                <a:ea typeface="微软雅黑" pitchFamily="34" charset="-122"/>
              </a:rPr>
              <a:t>采</a:t>
            </a:r>
            <a:r>
              <a:rPr lang="zh-CN" altLang="en-US" sz="1200" kern="0">
                <a:solidFill>
                  <a:sysClr val="windowText" lastClr="000000"/>
                </a:solidFill>
                <a:latin typeface="微软雅黑" pitchFamily="34" charset="-122"/>
                <a:ea typeface="微软雅黑" pitchFamily="34" charset="-122"/>
              </a:rPr>
              <a:t>购量对成本</a:t>
            </a:r>
            <a:r>
              <a:rPr lang="en-US" altLang="zh-CN" sz="1200" kern="0">
                <a:solidFill>
                  <a:sysClr val="windowText" lastClr="000000"/>
                </a:solidFill>
                <a:latin typeface="微软雅黑" pitchFamily="34" charset="-122"/>
                <a:ea typeface="微软雅黑" pitchFamily="34" charset="-122"/>
              </a:rPr>
              <a:t>/</a:t>
            </a:r>
            <a:r>
              <a:rPr lang="zh-CN" altLang="en-US" sz="1200" kern="0">
                <a:solidFill>
                  <a:sysClr val="windowText" lastClr="000000"/>
                </a:solidFill>
                <a:latin typeface="微软雅黑" pitchFamily="34" charset="-122"/>
                <a:ea typeface="微软雅黑" pitchFamily="34" charset="-122"/>
              </a:rPr>
              <a:t>利润的</a:t>
            </a:r>
            <a:r>
              <a:rPr lang="zh-CN" altLang="en-US" sz="1200" kern="0">
                <a:solidFill>
                  <a:srgbClr val="C00000"/>
                </a:solidFill>
                <a:latin typeface="微软雅黑" pitchFamily="34" charset="-122"/>
                <a:ea typeface="微软雅黑" pitchFamily="34" charset="-122"/>
              </a:rPr>
              <a:t>影响较</a:t>
            </a:r>
            <a:r>
              <a:rPr lang="zh-CN" altLang="en-US" sz="1200" kern="0" smtClean="0">
                <a:solidFill>
                  <a:srgbClr val="C00000"/>
                </a:solidFill>
                <a:latin typeface="微软雅黑" pitchFamily="34" charset="-122"/>
                <a:ea typeface="微软雅黑" pitchFamily="34" charset="-122"/>
              </a:rPr>
              <a:t>大</a:t>
            </a:r>
            <a:r>
              <a:rPr lang="zh-CN" altLang="en-US" sz="1200" kern="0" smtClean="0">
                <a:solidFill>
                  <a:sysClr val="windowText" lastClr="000000"/>
                </a:solidFill>
                <a:latin typeface="微软雅黑" pitchFamily="34" charset="-122"/>
                <a:ea typeface="微软雅黑" pitchFamily="34" charset="-122"/>
              </a:rPr>
              <a:t>，物</a:t>
            </a:r>
            <a:r>
              <a:rPr lang="zh-CN" altLang="en-US" sz="1200" kern="0">
                <a:solidFill>
                  <a:sysClr val="windowText" lastClr="000000"/>
                </a:solidFill>
                <a:latin typeface="微软雅黑" pitchFamily="34" charset="-122"/>
                <a:ea typeface="微软雅黑" pitchFamily="34" charset="-122"/>
              </a:rPr>
              <a:t>料的价格弹性较</a:t>
            </a:r>
            <a:r>
              <a:rPr lang="zh-CN" altLang="en-US" sz="1200" kern="0" smtClean="0">
                <a:solidFill>
                  <a:sysClr val="windowText" lastClr="000000"/>
                </a:solidFill>
                <a:latin typeface="微软雅黑" pitchFamily="34" charset="-122"/>
                <a:ea typeface="微软雅黑" pitchFamily="34" charset="-122"/>
              </a:rPr>
              <a:t>大</a:t>
            </a:r>
            <a:endParaRPr lang="zh-CN" altLang="en-US" sz="1200" kern="0">
              <a:solidFill>
                <a:sysClr val="windowText" lastClr="000000"/>
              </a:solidFill>
              <a:latin typeface="微软雅黑" pitchFamily="34" charset="-122"/>
              <a:ea typeface="微软雅黑" pitchFamily="34" charset="-122"/>
            </a:endParaRPr>
          </a:p>
        </p:txBody>
      </p:sp>
      <p:sp>
        <p:nvSpPr>
          <p:cNvPr id="20" name="AutoShape 33"/>
          <p:cNvSpPr>
            <a:spLocks noChangeArrowheads="1"/>
          </p:cNvSpPr>
          <p:nvPr/>
        </p:nvSpPr>
        <p:spPr bwMode="auto">
          <a:xfrm>
            <a:off x="463062" y="4836683"/>
            <a:ext cx="1200150" cy="954517"/>
          </a:xfrm>
          <a:prstGeom prst="homePlate">
            <a:avLst>
              <a:gd name="adj" fmla="val 17575"/>
            </a:avLst>
          </a:prstGeom>
          <a:solidFill>
            <a:schemeClr val="accent2">
              <a:lumMod val="75000"/>
            </a:schemeClr>
          </a:solidFill>
          <a:ln>
            <a:noFill/>
          </a:ln>
          <a:effectLst>
            <a:outerShdw dist="35921" dir="2700000" algn="ctr" rotWithShape="0">
              <a:srgbClr val="808080"/>
            </a:outerShdw>
          </a:effec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b="1" kern="0">
                <a:solidFill>
                  <a:srgbClr val="FFFFFF"/>
                </a:solidFill>
                <a:latin typeface="微软雅黑" pitchFamily="34" charset="-122"/>
                <a:ea typeface="微软雅黑" pitchFamily="34" charset="-122"/>
              </a:rPr>
              <a:t>常</a:t>
            </a:r>
            <a:r>
              <a:rPr lang="zh-CN" altLang="en-US" b="1" kern="0" smtClean="0">
                <a:solidFill>
                  <a:srgbClr val="FFFFFF"/>
                </a:solidFill>
                <a:latin typeface="微软雅黑" pitchFamily="34" charset="-122"/>
                <a:ea typeface="微软雅黑" pitchFamily="34" charset="-122"/>
              </a:rPr>
              <a:t>规类</a:t>
            </a:r>
            <a:endParaRPr lang="zh-CN" altLang="en-US" b="1" kern="0">
              <a:solidFill>
                <a:srgbClr val="FFFFFF"/>
              </a:solidFill>
              <a:latin typeface="微软雅黑" pitchFamily="34" charset="-122"/>
              <a:ea typeface="微软雅黑" pitchFamily="34" charset="-122"/>
            </a:endParaRPr>
          </a:p>
        </p:txBody>
      </p:sp>
      <p:sp>
        <p:nvSpPr>
          <p:cNvPr id="21" name="Rectangle 45"/>
          <p:cNvSpPr>
            <a:spLocks noChangeArrowheads="1"/>
          </p:cNvSpPr>
          <p:nvPr/>
        </p:nvSpPr>
        <p:spPr bwMode="auto">
          <a:xfrm>
            <a:off x="1785450" y="4836683"/>
            <a:ext cx="6959600" cy="954517"/>
          </a:xfrm>
          <a:prstGeom prst="rect">
            <a:avLst/>
          </a:prstGeom>
          <a:solidFill>
            <a:srgbClr val="FFFFFF"/>
          </a:solidFill>
          <a:ln w="6350">
            <a:solidFill>
              <a:srgbClr val="000000"/>
            </a:solidFill>
            <a:prstDash val="sysDash"/>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2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22" name="Rectangle 46"/>
          <p:cNvSpPr>
            <a:spLocks noChangeArrowheads="1"/>
          </p:cNvSpPr>
          <p:nvPr/>
        </p:nvSpPr>
        <p:spPr bwMode="auto">
          <a:xfrm>
            <a:off x="1868000" y="5057461"/>
            <a:ext cx="6727825" cy="51296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lvl="0" indent="-171450">
              <a:lnSpc>
                <a:spcPts val="2000"/>
              </a:lnSpc>
              <a:buFont typeface="Arial" pitchFamily="34" charset="0"/>
              <a:buChar char="•"/>
            </a:pPr>
            <a:r>
              <a:rPr lang="zh-CN" altLang="en-US" sz="1200" kern="0" smtClean="0">
                <a:solidFill>
                  <a:sysClr val="windowText" lastClr="000000"/>
                </a:solidFill>
                <a:latin typeface="微软雅黑" pitchFamily="34" charset="-122"/>
                <a:ea typeface="微软雅黑" pitchFamily="34" charset="-122"/>
              </a:rPr>
              <a:t>供应商数量较多，不</a:t>
            </a:r>
            <a:r>
              <a:rPr lang="zh-CN" altLang="en-US" sz="1200" kern="0">
                <a:solidFill>
                  <a:sysClr val="windowText" lastClr="000000"/>
                </a:solidFill>
                <a:latin typeface="微软雅黑" pitchFamily="34" charset="-122"/>
                <a:ea typeface="微软雅黑" pitchFamily="34" charset="-122"/>
              </a:rPr>
              <a:t>同供应商提供的物料之间的差异很</a:t>
            </a:r>
            <a:r>
              <a:rPr lang="zh-CN" altLang="en-US" sz="1200" kern="0" smtClean="0">
                <a:solidFill>
                  <a:sysClr val="windowText" lastClr="000000"/>
                </a:solidFill>
                <a:latin typeface="微软雅黑" pitchFamily="34" charset="-122"/>
                <a:ea typeface="微软雅黑" pitchFamily="34" charset="-122"/>
              </a:rPr>
              <a:t>小，</a:t>
            </a:r>
            <a:r>
              <a:rPr lang="zh-CN" altLang="en-US" sz="1200" kern="0" smtClean="0">
                <a:solidFill>
                  <a:srgbClr val="C00000"/>
                </a:solidFill>
                <a:latin typeface="微软雅黑" pitchFamily="34" charset="-122"/>
                <a:ea typeface="微软雅黑" pitchFamily="34" charset="-122"/>
              </a:rPr>
              <a:t>市场具备竞争状态</a:t>
            </a:r>
            <a:r>
              <a:rPr lang="zh-CN" altLang="en-US" sz="1200" kern="0" smtClean="0">
                <a:solidFill>
                  <a:sysClr val="windowText" lastClr="000000"/>
                </a:solidFill>
                <a:latin typeface="微软雅黑" pitchFamily="34" charset="-122"/>
                <a:ea typeface="微软雅黑" pitchFamily="34" charset="-122"/>
              </a:rPr>
              <a:t>；</a:t>
            </a:r>
            <a:endParaRPr lang="zh-CN" altLang="en-US" sz="1200" kern="0">
              <a:solidFill>
                <a:sysClr val="windowText" lastClr="000000"/>
              </a:solidFill>
              <a:latin typeface="微软雅黑" pitchFamily="34" charset="-122"/>
              <a:ea typeface="微软雅黑" pitchFamily="34" charset="-122"/>
            </a:endParaRPr>
          </a:p>
          <a:p>
            <a:pPr marL="171450" lvl="0" indent="-171450">
              <a:lnSpc>
                <a:spcPts val="2000"/>
              </a:lnSpc>
              <a:buFont typeface="Arial" pitchFamily="34" charset="0"/>
              <a:buChar char="•"/>
            </a:pPr>
            <a:r>
              <a:rPr lang="zh-CN" altLang="en-US" sz="1200" kern="0">
                <a:solidFill>
                  <a:srgbClr val="C00000"/>
                </a:solidFill>
                <a:latin typeface="微软雅黑" pitchFamily="34" charset="-122"/>
                <a:ea typeface="微软雅黑" pitchFamily="34" charset="-122"/>
              </a:rPr>
              <a:t>价</a:t>
            </a:r>
            <a:r>
              <a:rPr lang="zh-CN" altLang="en-US" sz="1200" kern="0" smtClean="0">
                <a:solidFill>
                  <a:srgbClr val="C00000"/>
                </a:solidFill>
                <a:latin typeface="微软雅黑" pitchFamily="34" charset="-122"/>
                <a:ea typeface="微软雅黑" pitchFamily="34" charset="-122"/>
              </a:rPr>
              <a:t>值较低</a:t>
            </a:r>
            <a:r>
              <a:rPr lang="zh-CN" altLang="en-US" sz="1200" kern="0" smtClean="0">
                <a:solidFill>
                  <a:sysClr val="windowText" lastClr="000000"/>
                </a:solidFill>
                <a:latin typeface="微软雅黑" pitchFamily="34" charset="-122"/>
                <a:ea typeface="微软雅黑" pitchFamily="34" charset="-122"/>
              </a:rPr>
              <a:t>，采购成本占总成本比重较小，表现为操</a:t>
            </a:r>
            <a:r>
              <a:rPr lang="zh-CN" altLang="en-US" sz="1200" kern="0">
                <a:solidFill>
                  <a:sysClr val="windowText" lastClr="000000"/>
                </a:solidFill>
                <a:latin typeface="微软雅黑" pitchFamily="34" charset="-122"/>
                <a:ea typeface="微软雅黑" pitchFamily="34" charset="-122"/>
              </a:rPr>
              <a:t>作成</a:t>
            </a:r>
            <a:r>
              <a:rPr lang="zh-CN" altLang="en-US" sz="1200" kern="0" smtClean="0">
                <a:solidFill>
                  <a:sysClr val="windowText" lastClr="000000"/>
                </a:solidFill>
                <a:latin typeface="微软雅黑" pitchFamily="34" charset="-122"/>
                <a:ea typeface="微软雅黑" pitchFamily="34" charset="-122"/>
              </a:rPr>
              <a:t>本相对于采购成本较大</a:t>
            </a:r>
            <a:endParaRPr lang="zh-CN" altLang="en-US" sz="1200" kern="0">
              <a:solidFill>
                <a:sysClr val="windowText" lastClr="000000"/>
              </a:solidFill>
              <a:latin typeface="微软雅黑" pitchFamily="34" charset="-122"/>
              <a:ea typeface="微软雅黑" pitchFamily="34" charset="-122"/>
            </a:endParaRPr>
          </a:p>
        </p:txBody>
      </p:sp>
    </p:spTree>
    <p:extLst>
      <p:ext uri="{BB962C8B-B14F-4D97-AF65-F5344CB8AC3E}">
        <p14:creationId xmlns:p14="http://schemas.microsoft.com/office/powerpoint/2010/main" val="1927102353"/>
      </p:ext>
    </p:extLst>
  </p:cSld>
  <p:clrMapOvr>
    <a:masterClrMapping/>
  </p:clrMapOvr>
  <p:transition spd="med">
    <p:wipe dir="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物资分类</a:t>
            </a:r>
            <a:r>
              <a:rPr lang="zh-CN" altLang="en-US" smtClean="0"/>
              <a:t>在企业采</a:t>
            </a:r>
            <a:r>
              <a:rPr lang="zh-CN" altLang="en-US"/>
              <a:t>购管理中实施步骤</a:t>
            </a:r>
            <a:br>
              <a:rPr lang="zh-CN" altLang="en-US"/>
            </a:b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12</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166B5239-BB5A-4CA9-A356-0AFF9AACDBAC}"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Text Box 67"/>
          <p:cNvSpPr txBox="1">
            <a:spLocks noChangeArrowheads="1"/>
          </p:cNvSpPr>
          <p:nvPr/>
        </p:nvSpPr>
        <p:spPr bwMode="auto">
          <a:xfrm>
            <a:off x="1025525" y="1570470"/>
            <a:ext cx="160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i="0" u="none" strike="noStrike" kern="0" cap="none" spc="0" normalizeH="0" baseline="0" noProof="0" smtClean="0">
                <a:ln>
                  <a:noFill/>
                </a:ln>
                <a:solidFill>
                  <a:schemeClr val="bg2"/>
                </a:solidFill>
                <a:effectLst/>
                <a:uLnTx/>
                <a:uFillTx/>
                <a:latin typeface="微软雅黑" pitchFamily="34" charset="-122"/>
                <a:ea typeface="微软雅黑" pitchFamily="34" charset="-122"/>
              </a:rPr>
              <a:t>对什么进行分类？</a:t>
            </a:r>
          </a:p>
        </p:txBody>
      </p:sp>
      <p:sp>
        <p:nvSpPr>
          <p:cNvPr id="8" name="Text Box 68"/>
          <p:cNvSpPr txBox="1">
            <a:spLocks noChangeArrowheads="1"/>
          </p:cNvSpPr>
          <p:nvPr/>
        </p:nvSpPr>
        <p:spPr bwMode="auto">
          <a:xfrm>
            <a:off x="3781425" y="1570470"/>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i="0" u="none" strike="noStrike" kern="0" cap="none" spc="0" normalizeH="0" baseline="0" noProof="0" smtClean="0">
                <a:ln>
                  <a:noFill/>
                </a:ln>
                <a:solidFill>
                  <a:schemeClr val="bg2"/>
                </a:solidFill>
                <a:effectLst/>
                <a:uLnTx/>
                <a:uFillTx/>
                <a:latin typeface="微软雅黑" pitchFamily="34" charset="-122"/>
                <a:ea typeface="微软雅黑" pitchFamily="34" charset="-122"/>
              </a:rPr>
              <a:t>如何进行分类？</a:t>
            </a:r>
          </a:p>
        </p:txBody>
      </p:sp>
      <p:sp>
        <p:nvSpPr>
          <p:cNvPr id="9" name="Text Box 69"/>
          <p:cNvSpPr txBox="1">
            <a:spLocks noChangeArrowheads="1"/>
          </p:cNvSpPr>
          <p:nvPr/>
        </p:nvSpPr>
        <p:spPr bwMode="auto">
          <a:xfrm>
            <a:off x="6400800" y="1570470"/>
            <a:ext cx="160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i="0" u="none" strike="noStrike" kern="0" cap="none" spc="0" normalizeH="0" baseline="0" noProof="0" smtClean="0">
                <a:ln>
                  <a:noFill/>
                </a:ln>
                <a:solidFill>
                  <a:schemeClr val="bg2"/>
                </a:solidFill>
                <a:effectLst/>
                <a:uLnTx/>
                <a:uFillTx/>
                <a:latin typeface="微软雅黑" pitchFamily="34" charset="-122"/>
                <a:ea typeface="微软雅黑" pitchFamily="34" charset="-122"/>
              </a:rPr>
              <a:t>分类之后做什么？</a:t>
            </a:r>
          </a:p>
        </p:txBody>
      </p:sp>
      <p:grpSp>
        <p:nvGrpSpPr>
          <p:cNvPr id="10" name="Group 72"/>
          <p:cNvGrpSpPr/>
          <p:nvPr/>
        </p:nvGrpSpPr>
        <p:grpSpPr>
          <a:xfrm>
            <a:off x="914400" y="1875270"/>
            <a:ext cx="1828800" cy="228600"/>
            <a:chOff x="576" y="1104"/>
            <a:chExt cx="1152" cy="144"/>
          </a:xfrm>
        </p:grpSpPr>
        <p:sp>
          <p:nvSpPr>
            <p:cNvPr id="11" name="Line 70"/>
            <p:cNvSpPr>
              <a:spLocks noChangeShapeType="1"/>
            </p:cNvSpPr>
            <p:nvPr/>
          </p:nvSpPr>
          <p:spPr bwMode="auto">
            <a:xfrm>
              <a:off x="576" y="1104"/>
              <a:ext cx="1152" cy="0"/>
            </a:xfrm>
            <a:prstGeom prst="line">
              <a:avLst/>
            </a:prstGeom>
            <a:noFill/>
            <a:ln w="19050">
              <a:solidFill>
                <a:srgbClr val="061DC8"/>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2" name="Line 71"/>
            <p:cNvSpPr>
              <a:spLocks noChangeShapeType="1"/>
            </p:cNvSpPr>
            <p:nvPr/>
          </p:nvSpPr>
          <p:spPr bwMode="auto">
            <a:xfrm flipH="1">
              <a:off x="1152" y="1104"/>
              <a:ext cx="0" cy="144"/>
            </a:xfrm>
            <a:prstGeom prst="line">
              <a:avLst/>
            </a:prstGeom>
            <a:noFill/>
            <a:ln w="19050">
              <a:solidFill>
                <a:srgbClr val="061DC8"/>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pSp>
      <p:grpSp>
        <p:nvGrpSpPr>
          <p:cNvPr id="13" name="Group 12"/>
          <p:cNvGrpSpPr/>
          <p:nvPr/>
        </p:nvGrpSpPr>
        <p:grpSpPr>
          <a:xfrm>
            <a:off x="3581400" y="1875270"/>
            <a:ext cx="1828800" cy="228600"/>
            <a:chOff x="576" y="1104"/>
            <a:chExt cx="1152" cy="144"/>
          </a:xfrm>
        </p:grpSpPr>
        <p:sp>
          <p:nvSpPr>
            <p:cNvPr id="14" name="Line 75"/>
            <p:cNvSpPr>
              <a:spLocks noChangeShapeType="1"/>
            </p:cNvSpPr>
            <p:nvPr/>
          </p:nvSpPr>
          <p:spPr bwMode="auto">
            <a:xfrm>
              <a:off x="576" y="1104"/>
              <a:ext cx="1152" cy="0"/>
            </a:xfrm>
            <a:prstGeom prst="line">
              <a:avLst/>
            </a:prstGeom>
            <a:noFill/>
            <a:ln w="19050">
              <a:solidFill>
                <a:srgbClr val="061DC8"/>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5" name="Line 76"/>
            <p:cNvSpPr>
              <a:spLocks noChangeShapeType="1"/>
            </p:cNvSpPr>
            <p:nvPr/>
          </p:nvSpPr>
          <p:spPr bwMode="auto">
            <a:xfrm flipH="1">
              <a:off x="1152" y="1104"/>
              <a:ext cx="0" cy="144"/>
            </a:xfrm>
            <a:prstGeom prst="line">
              <a:avLst/>
            </a:prstGeom>
            <a:noFill/>
            <a:ln w="19050">
              <a:solidFill>
                <a:srgbClr val="061DC8"/>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pSp>
      <p:grpSp>
        <p:nvGrpSpPr>
          <p:cNvPr id="16" name="Group 15"/>
          <p:cNvGrpSpPr/>
          <p:nvPr/>
        </p:nvGrpSpPr>
        <p:grpSpPr>
          <a:xfrm>
            <a:off x="6289675" y="1875270"/>
            <a:ext cx="1828800" cy="228600"/>
            <a:chOff x="576" y="1104"/>
            <a:chExt cx="1152" cy="144"/>
          </a:xfrm>
        </p:grpSpPr>
        <p:sp>
          <p:nvSpPr>
            <p:cNvPr id="17" name="Line 78"/>
            <p:cNvSpPr>
              <a:spLocks noChangeShapeType="1"/>
            </p:cNvSpPr>
            <p:nvPr/>
          </p:nvSpPr>
          <p:spPr bwMode="auto">
            <a:xfrm>
              <a:off x="576" y="1104"/>
              <a:ext cx="1152" cy="0"/>
            </a:xfrm>
            <a:prstGeom prst="line">
              <a:avLst/>
            </a:prstGeom>
            <a:noFill/>
            <a:ln w="19050">
              <a:solidFill>
                <a:srgbClr val="061DC8"/>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8" name="Line 79"/>
            <p:cNvSpPr>
              <a:spLocks noChangeShapeType="1"/>
            </p:cNvSpPr>
            <p:nvPr/>
          </p:nvSpPr>
          <p:spPr bwMode="auto">
            <a:xfrm flipH="1">
              <a:off x="1152" y="1104"/>
              <a:ext cx="0" cy="144"/>
            </a:xfrm>
            <a:prstGeom prst="line">
              <a:avLst/>
            </a:prstGeom>
            <a:noFill/>
            <a:ln w="19050">
              <a:solidFill>
                <a:srgbClr val="061DC8"/>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pSp>
      <p:sp>
        <p:nvSpPr>
          <p:cNvPr id="19" name="Chevron 18"/>
          <p:cNvSpPr/>
          <p:nvPr/>
        </p:nvSpPr>
        <p:spPr>
          <a:xfrm>
            <a:off x="2994025" y="2145344"/>
            <a:ext cx="3295650" cy="796725"/>
          </a:xfrm>
          <a:prstGeom prst="chevron">
            <a:avLst/>
          </a:prstGeom>
          <a:solidFill>
            <a:srgbClr val="7AB800"/>
          </a:solidFill>
          <a:ln>
            <a:solidFill>
              <a:schemeClr val="bg2"/>
            </a:solidFill>
          </a:ln>
          <a:effectLst/>
          <a:scene3d>
            <a:camera prst="orthographicFront"/>
            <a:lightRig rig="threePt" dir="t"/>
          </a:scene3d>
        </p:spPr>
        <p:style>
          <a:lnRef idx="0">
            <a:schemeClr val="lt1">
              <a:hueOff val="0"/>
              <a:satOff val="0"/>
              <a:lumOff val="0"/>
              <a:alphaOff val="0"/>
            </a:schemeClr>
          </a:lnRef>
          <a:fillRef idx="3">
            <a:scrgbClr r="0" g="0" b="0"/>
          </a:fillRef>
          <a:effectRef idx="2">
            <a:scrgbClr r="0" g="0" b="0"/>
          </a:effectRef>
          <a:fontRef idx="minor">
            <a:schemeClr val="lt1"/>
          </a:fontRef>
        </p:style>
        <p:txBody>
          <a:bodyPr anchor="ct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pPr algn="ctr"/>
            <a:r>
              <a:rPr lang="en-US" altLang="zh-CN" b="1">
                <a:solidFill>
                  <a:schemeClr val="bg2"/>
                </a:solidFill>
                <a:latin typeface="微软雅黑" pitchFamily="34" charset="-122"/>
                <a:ea typeface="微软雅黑" pitchFamily="34" charset="-122"/>
              </a:rPr>
              <a:t>2. </a:t>
            </a:r>
            <a:r>
              <a:rPr lang="zh-CN" altLang="en-US" b="1">
                <a:solidFill>
                  <a:schemeClr val="bg2"/>
                </a:solidFill>
                <a:latin typeface="微软雅黑" pitchFamily="34" charset="-122"/>
                <a:ea typeface="微软雅黑" pitchFamily="34" charset="-122"/>
              </a:rPr>
              <a:t>物资分类矩阵</a:t>
            </a:r>
          </a:p>
        </p:txBody>
      </p:sp>
      <p:sp>
        <p:nvSpPr>
          <p:cNvPr id="20" name="Chevron 19"/>
          <p:cNvSpPr/>
          <p:nvPr/>
        </p:nvSpPr>
        <p:spPr>
          <a:xfrm>
            <a:off x="6000750" y="2145344"/>
            <a:ext cx="2914650" cy="796725"/>
          </a:xfrm>
          <a:prstGeom prst="chevron">
            <a:avLst/>
          </a:prstGeom>
          <a:solidFill>
            <a:srgbClr val="F2AF00"/>
          </a:solidFill>
          <a:ln>
            <a:solidFill>
              <a:schemeClr val="bg2"/>
            </a:solidFill>
          </a:ln>
          <a:effectLst/>
          <a:scene3d>
            <a:camera prst="orthographicFront"/>
            <a:lightRig rig="threePt" dir="t"/>
          </a:scene3d>
        </p:spPr>
        <p:style>
          <a:lnRef idx="0">
            <a:schemeClr val="lt1">
              <a:hueOff val="0"/>
              <a:satOff val="0"/>
              <a:lumOff val="0"/>
              <a:alphaOff val="0"/>
            </a:schemeClr>
          </a:lnRef>
          <a:fillRef idx="3">
            <a:scrgbClr r="0" g="0" b="0"/>
          </a:fillRef>
          <a:effectRef idx="2">
            <a:scrgbClr r="0" g="0" b="0"/>
          </a:effectRef>
          <a:fontRef idx="minor">
            <a:schemeClr val="lt1"/>
          </a:fontRef>
        </p:style>
        <p:txBody>
          <a:bodyPr anchor="ct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pPr algn="ctr"/>
            <a:r>
              <a:rPr lang="en-US" altLang="zh-CN" b="1">
                <a:solidFill>
                  <a:schemeClr val="bg2"/>
                </a:solidFill>
                <a:latin typeface="微软雅黑" pitchFamily="34" charset="-122"/>
                <a:ea typeface="微软雅黑" pitchFamily="34" charset="-122"/>
              </a:rPr>
              <a:t>3. </a:t>
            </a:r>
            <a:r>
              <a:rPr lang="zh-CN" altLang="en-US" b="1">
                <a:solidFill>
                  <a:schemeClr val="bg2"/>
                </a:solidFill>
                <a:latin typeface="微软雅黑" pitchFamily="34" charset="-122"/>
                <a:ea typeface="微软雅黑" pitchFamily="34" charset="-122"/>
              </a:rPr>
              <a:t>确</a:t>
            </a:r>
            <a:r>
              <a:rPr lang="zh-CN" altLang="en-US" b="1" smtClean="0">
                <a:solidFill>
                  <a:schemeClr val="bg2"/>
                </a:solidFill>
                <a:latin typeface="微软雅黑" pitchFamily="34" charset="-122"/>
                <a:ea typeface="微软雅黑" pitchFamily="34" charset="-122"/>
              </a:rPr>
              <a:t>定</a:t>
            </a:r>
            <a:r>
              <a:rPr lang="zh-CN" altLang="en-US" b="1">
                <a:solidFill>
                  <a:schemeClr val="bg2"/>
                </a:solidFill>
                <a:latin typeface="微软雅黑" pitchFamily="34" charset="-122"/>
                <a:ea typeface="微软雅黑" pitchFamily="34" charset="-122"/>
              </a:rPr>
              <a:t>采</a:t>
            </a:r>
            <a:r>
              <a:rPr lang="zh-CN" altLang="en-US" b="1" smtClean="0">
                <a:solidFill>
                  <a:schemeClr val="bg2"/>
                </a:solidFill>
                <a:latin typeface="微软雅黑" pitchFamily="34" charset="-122"/>
                <a:ea typeface="微软雅黑" pitchFamily="34" charset="-122"/>
              </a:rPr>
              <a:t>购策略</a:t>
            </a:r>
            <a:endParaRPr lang="zh-CN" altLang="en-US" b="1">
              <a:solidFill>
                <a:schemeClr val="bg2"/>
              </a:solidFill>
              <a:latin typeface="微软雅黑" pitchFamily="34" charset="-122"/>
              <a:ea typeface="微软雅黑" pitchFamily="34" charset="-122"/>
            </a:endParaRPr>
          </a:p>
        </p:txBody>
      </p:sp>
      <p:sp>
        <p:nvSpPr>
          <p:cNvPr id="21" name="Pentagon 20"/>
          <p:cNvSpPr/>
          <p:nvPr/>
        </p:nvSpPr>
        <p:spPr>
          <a:xfrm>
            <a:off x="381000" y="2145344"/>
            <a:ext cx="2914650" cy="796725"/>
          </a:xfrm>
          <a:prstGeom prst="homePlate">
            <a:avLst/>
          </a:prstGeom>
          <a:solidFill>
            <a:srgbClr val="0085C3"/>
          </a:solidFill>
          <a:ln>
            <a:solidFill>
              <a:schemeClr val="bg2"/>
            </a:solidFill>
          </a:ln>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anchor="ct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pPr algn="ctr"/>
            <a:r>
              <a:rPr lang="en-US" altLang="zh-CN" b="1">
                <a:solidFill>
                  <a:schemeClr val="tx2"/>
                </a:solidFill>
                <a:latin typeface="微软雅黑" pitchFamily="34" charset="-122"/>
                <a:ea typeface="微软雅黑" pitchFamily="34" charset="-122"/>
              </a:rPr>
              <a:t>1. </a:t>
            </a:r>
            <a:r>
              <a:rPr lang="zh-CN" altLang="en-US" b="1" smtClean="0">
                <a:solidFill>
                  <a:schemeClr val="tx2"/>
                </a:solidFill>
                <a:latin typeface="微软雅黑" pitchFamily="34" charset="-122"/>
                <a:ea typeface="微软雅黑" pitchFamily="34" charset="-122"/>
              </a:rPr>
              <a:t>物资分组</a:t>
            </a:r>
            <a:endParaRPr lang="zh-CN" altLang="en-US" b="1">
              <a:solidFill>
                <a:schemeClr val="tx2"/>
              </a:solidFill>
              <a:latin typeface="微软雅黑" pitchFamily="34" charset="-122"/>
              <a:ea typeface="微软雅黑" pitchFamily="34" charset="-122"/>
            </a:endParaRPr>
          </a:p>
        </p:txBody>
      </p:sp>
      <p:sp>
        <p:nvSpPr>
          <p:cNvPr id="23" name="TextBox 22"/>
          <p:cNvSpPr txBox="1"/>
          <p:nvPr/>
        </p:nvSpPr>
        <p:spPr>
          <a:xfrm>
            <a:off x="457200" y="3088899"/>
            <a:ext cx="2438400" cy="18415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200000"/>
              </a:lnSpc>
              <a:spcBef>
                <a:spcPts val="100"/>
              </a:spcBef>
              <a:spcAft>
                <a:spcPts val="100"/>
              </a:spcAft>
              <a:buClr>
                <a:schemeClr val="bg1"/>
              </a:buClr>
              <a:buFont typeface="Wingdings" pitchFamily="2" charset="2"/>
              <a:buChar char="ü"/>
            </a:pPr>
            <a:r>
              <a:rPr lang="zh-CN" altLang="en-US" sz="1400" smtClean="0">
                <a:solidFill>
                  <a:schemeClr val="bg2"/>
                </a:solidFill>
                <a:latin typeface="微软雅黑" pitchFamily="34" charset="-122"/>
                <a:ea typeface="微软雅黑" pitchFamily="34" charset="-122"/>
              </a:rPr>
              <a:t>明确企业目前的物资种类</a:t>
            </a:r>
            <a:endParaRPr lang="en-US" altLang="zh-CN" sz="1400" smtClean="0">
              <a:solidFill>
                <a:schemeClr val="bg2"/>
              </a:solidFill>
              <a:latin typeface="微软雅黑" pitchFamily="34" charset="-122"/>
              <a:ea typeface="微软雅黑" pitchFamily="34" charset="-122"/>
            </a:endParaRPr>
          </a:p>
          <a:p>
            <a:pPr marL="285750" indent="-285750">
              <a:lnSpc>
                <a:spcPct val="200000"/>
              </a:lnSpc>
              <a:spcBef>
                <a:spcPts val="100"/>
              </a:spcBef>
              <a:spcAft>
                <a:spcPts val="100"/>
              </a:spcAft>
              <a:buClr>
                <a:schemeClr val="bg1"/>
              </a:buClr>
              <a:buFont typeface="Wingdings" pitchFamily="2" charset="2"/>
              <a:buChar char="ü"/>
            </a:pPr>
            <a:r>
              <a:rPr lang="zh-CN" altLang="en-US" sz="1400" smtClean="0">
                <a:solidFill>
                  <a:schemeClr val="bg2"/>
                </a:solidFill>
                <a:latin typeface="微软雅黑" pitchFamily="34" charset="-122"/>
                <a:ea typeface="微软雅黑" pitchFamily="34" charset="-122"/>
              </a:rPr>
              <a:t>将物资按照一定的规则进行分组，物资组作为物资分类矩阵中的目标对象。</a:t>
            </a:r>
            <a:endParaRPr lang="en-US" altLang="zh-CN" sz="1400" smtClean="0">
              <a:solidFill>
                <a:schemeClr val="bg2"/>
              </a:solidFill>
              <a:latin typeface="微软雅黑" pitchFamily="34" charset="-122"/>
              <a:ea typeface="微软雅黑" pitchFamily="34" charset="-122"/>
            </a:endParaRPr>
          </a:p>
        </p:txBody>
      </p:sp>
      <p:sp>
        <p:nvSpPr>
          <p:cNvPr id="24" name="TextBox 23"/>
          <p:cNvSpPr txBox="1"/>
          <p:nvPr/>
        </p:nvSpPr>
        <p:spPr>
          <a:xfrm>
            <a:off x="3348038" y="3088899"/>
            <a:ext cx="2438400" cy="280589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200000"/>
              </a:lnSpc>
              <a:spcBef>
                <a:spcPts val="100"/>
              </a:spcBef>
              <a:spcAft>
                <a:spcPts val="100"/>
              </a:spcAft>
              <a:buClr>
                <a:schemeClr val="bg1"/>
              </a:buClr>
              <a:buFont typeface="Wingdings" pitchFamily="2" charset="2"/>
              <a:buChar char="ü"/>
            </a:pPr>
            <a:r>
              <a:rPr lang="zh-CN" altLang="en-US" sz="1400">
                <a:solidFill>
                  <a:schemeClr val="bg2"/>
                </a:solidFill>
                <a:latin typeface="微软雅黑" pitchFamily="34" charset="-122"/>
                <a:ea typeface="微软雅黑" pitchFamily="34" charset="-122"/>
              </a:rPr>
              <a:t>建</a:t>
            </a:r>
            <a:r>
              <a:rPr lang="zh-CN" altLang="en-US" sz="1400" smtClean="0">
                <a:solidFill>
                  <a:schemeClr val="bg2"/>
                </a:solidFill>
                <a:latin typeface="微软雅黑" pitchFamily="34" charset="-122"/>
                <a:ea typeface="微软雅黑" pitchFamily="34" charset="-122"/>
              </a:rPr>
              <a:t>立物资分类维度</a:t>
            </a:r>
            <a:endParaRPr lang="en-US" altLang="zh-CN" sz="1400" smtClean="0">
              <a:solidFill>
                <a:schemeClr val="bg2"/>
              </a:solidFill>
              <a:latin typeface="微软雅黑" pitchFamily="34" charset="-122"/>
              <a:ea typeface="微软雅黑" pitchFamily="34" charset="-122"/>
            </a:endParaRPr>
          </a:p>
          <a:p>
            <a:pPr marL="285750" indent="-285750">
              <a:lnSpc>
                <a:spcPct val="200000"/>
              </a:lnSpc>
              <a:spcBef>
                <a:spcPts val="100"/>
              </a:spcBef>
              <a:spcAft>
                <a:spcPts val="100"/>
              </a:spcAft>
              <a:buClr>
                <a:schemeClr val="bg1"/>
              </a:buClr>
              <a:buFont typeface="Wingdings" pitchFamily="2" charset="2"/>
              <a:buChar char="ü"/>
            </a:pPr>
            <a:r>
              <a:rPr lang="zh-CN" altLang="en-US" sz="1400">
                <a:solidFill>
                  <a:schemeClr val="bg2"/>
                </a:solidFill>
                <a:latin typeface="微软雅黑" pitchFamily="34" charset="-122"/>
                <a:ea typeface="微软雅黑" pitchFamily="34" charset="-122"/>
              </a:rPr>
              <a:t>建立</a:t>
            </a:r>
            <a:r>
              <a:rPr lang="zh-CN" altLang="en-US" sz="1400" smtClean="0">
                <a:solidFill>
                  <a:schemeClr val="bg2"/>
                </a:solidFill>
                <a:latin typeface="微软雅黑" pitchFamily="34" charset="-122"/>
                <a:ea typeface="微软雅黑" pitchFamily="34" charset="-122"/>
              </a:rPr>
              <a:t>物资分类指标</a:t>
            </a:r>
            <a:endParaRPr lang="en-US" altLang="zh-CN" sz="1400" smtClean="0">
              <a:solidFill>
                <a:schemeClr val="bg2"/>
              </a:solidFill>
              <a:latin typeface="微软雅黑" pitchFamily="34" charset="-122"/>
              <a:ea typeface="微软雅黑" pitchFamily="34" charset="-122"/>
            </a:endParaRPr>
          </a:p>
          <a:p>
            <a:pPr marL="285750" indent="-285750">
              <a:lnSpc>
                <a:spcPct val="200000"/>
              </a:lnSpc>
              <a:spcBef>
                <a:spcPts val="100"/>
              </a:spcBef>
              <a:spcAft>
                <a:spcPts val="100"/>
              </a:spcAft>
              <a:buClr>
                <a:schemeClr val="bg1"/>
              </a:buClr>
              <a:buFont typeface="Wingdings" pitchFamily="2" charset="2"/>
              <a:buChar char="ü"/>
            </a:pPr>
            <a:r>
              <a:rPr lang="zh-CN" altLang="en-US" sz="1400" smtClean="0">
                <a:solidFill>
                  <a:schemeClr val="bg2"/>
                </a:solidFill>
                <a:latin typeface="微软雅黑" pitchFamily="34" charset="-122"/>
                <a:ea typeface="微软雅黑" pitchFamily="34" charset="-122"/>
              </a:rPr>
              <a:t>建立分类指标的评分标准</a:t>
            </a:r>
            <a:endParaRPr lang="en-US" altLang="zh-CN" sz="1400" smtClean="0">
              <a:solidFill>
                <a:schemeClr val="bg2"/>
              </a:solidFill>
              <a:latin typeface="微软雅黑" pitchFamily="34" charset="-122"/>
              <a:ea typeface="微软雅黑" pitchFamily="34" charset="-122"/>
            </a:endParaRPr>
          </a:p>
          <a:p>
            <a:pPr marL="285750" indent="-285750">
              <a:lnSpc>
                <a:spcPct val="200000"/>
              </a:lnSpc>
              <a:spcBef>
                <a:spcPts val="100"/>
              </a:spcBef>
              <a:spcAft>
                <a:spcPts val="100"/>
              </a:spcAft>
              <a:buClr>
                <a:schemeClr val="bg1"/>
              </a:buClr>
              <a:buFont typeface="Wingdings" pitchFamily="2" charset="2"/>
              <a:buChar char="ü"/>
            </a:pPr>
            <a:r>
              <a:rPr lang="zh-CN" altLang="en-US" sz="1400">
                <a:solidFill>
                  <a:schemeClr val="bg2"/>
                </a:solidFill>
                <a:latin typeface="微软雅黑" pitchFamily="34" charset="-122"/>
                <a:ea typeface="微软雅黑" pitchFamily="34" charset="-122"/>
              </a:rPr>
              <a:t>采</a:t>
            </a:r>
            <a:r>
              <a:rPr lang="zh-CN" altLang="en-US" sz="1400" smtClean="0">
                <a:solidFill>
                  <a:schemeClr val="bg2"/>
                </a:solidFill>
                <a:latin typeface="微软雅黑" pitchFamily="34" charset="-122"/>
                <a:ea typeface="微软雅黑" pitchFamily="34" charset="-122"/>
              </a:rPr>
              <a:t>购人员对物资组评分</a:t>
            </a:r>
            <a:endParaRPr lang="en-US" altLang="zh-CN" sz="1400" smtClean="0">
              <a:solidFill>
                <a:schemeClr val="bg2"/>
              </a:solidFill>
              <a:latin typeface="微软雅黑" pitchFamily="34" charset="-122"/>
              <a:ea typeface="微软雅黑" pitchFamily="34" charset="-122"/>
            </a:endParaRPr>
          </a:p>
          <a:p>
            <a:pPr marL="285750" indent="-285750">
              <a:lnSpc>
                <a:spcPct val="200000"/>
              </a:lnSpc>
              <a:spcBef>
                <a:spcPts val="100"/>
              </a:spcBef>
              <a:spcAft>
                <a:spcPts val="100"/>
              </a:spcAft>
              <a:buClr>
                <a:schemeClr val="bg1"/>
              </a:buClr>
              <a:buFont typeface="Wingdings" pitchFamily="2" charset="2"/>
              <a:buChar char="ü"/>
            </a:pPr>
            <a:r>
              <a:rPr lang="zh-CN" altLang="en-US" sz="1400">
                <a:solidFill>
                  <a:schemeClr val="bg2"/>
                </a:solidFill>
                <a:latin typeface="微软雅黑" pitchFamily="34" charset="-122"/>
                <a:ea typeface="微软雅黑" pitchFamily="34" charset="-122"/>
              </a:rPr>
              <a:t>计</a:t>
            </a:r>
            <a:r>
              <a:rPr lang="zh-CN" altLang="en-US" sz="1400" smtClean="0">
                <a:solidFill>
                  <a:schemeClr val="bg2"/>
                </a:solidFill>
                <a:latin typeface="微软雅黑" pitchFamily="34" charset="-122"/>
                <a:ea typeface="微软雅黑" pitchFamily="34" charset="-122"/>
              </a:rPr>
              <a:t>算分类维度坐标值</a:t>
            </a:r>
            <a:endParaRPr lang="en-US" altLang="zh-CN" sz="1400" smtClean="0">
              <a:solidFill>
                <a:schemeClr val="bg2"/>
              </a:solidFill>
              <a:latin typeface="微软雅黑" pitchFamily="34" charset="-122"/>
              <a:ea typeface="微软雅黑" pitchFamily="34" charset="-122"/>
            </a:endParaRPr>
          </a:p>
          <a:p>
            <a:pPr marL="285750" indent="-285750">
              <a:lnSpc>
                <a:spcPct val="200000"/>
              </a:lnSpc>
              <a:spcBef>
                <a:spcPts val="100"/>
              </a:spcBef>
              <a:spcAft>
                <a:spcPts val="100"/>
              </a:spcAft>
              <a:buClr>
                <a:schemeClr val="bg1"/>
              </a:buClr>
              <a:buFont typeface="Wingdings" pitchFamily="2" charset="2"/>
              <a:buChar char="ü"/>
            </a:pPr>
            <a:r>
              <a:rPr lang="zh-CN" altLang="en-US" sz="1400">
                <a:solidFill>
                  <a:schemeClr val="bg2"/>
                </a:solidFill>
                <a:latin typeface="微软雅黑" pitchFamily="34" charset="-122"/>
                <a:ea typeface="微软雅黑" pitchFamily="34" charset="-122"/>
              </a:rPr>
              <a:t>确</a:t>
            </a:r>
            <a:r>
              <a:rPr lang="zh-CN" altLang="en-US" sz="1400" smtClean="0">
                <a:solidFill>
                  <a:schemeClr val="bg2"/>
                </a:solidFill>
                <a:latin typeface="微软雅黑" pitchFamily="34" charset="-122"/>
                <a:ea typeface="微软雅黑" pitchFamily="34" charset="-122"/>
              </a:rPr>
              <a:t>定物资分类矩阵</a:t>
            </a:r>
            <a:endParaRPr lang="en-US" altLang="zh-CN" sz="1400" smtClean="0">
              <a:solidFill>
                <a:schemeClr val="bg2"/>
              </a:solidFill>
              <a:latin typeface="微软雅黑" pitchFamily="34" charset="-122"/>
              <a:ea typeface="微软雅黑" pitchFamily="34" charset="-122"/>
            </a:endParaRPr>
          </a:p>
        </p:txBody>
      </p:sp>
      <p:sp>
        <p:nvSpPr>
          <p:cNvPr id="25" name="TextBox 24"/>
          <p:cNvSpPr txBox="1"/>
          <p:nvPr/>
        </p:nvSpPr>
        <p:spPr>
          <a:xfrm>
            <a:off x="6238875" y="3088899"/>
            <a:ext cx="2438400" cy="9797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200000"/>
              </a:lnSpc>
              <a:spcBef>
                <a:spcPts val="100"/>
              </a:spcBef>
              <a:spcAft>
                <a:spcPts val="100"/>
              </a:spcAft>
              <a:buClr>
                <a:schemeClr val="bg1"/>
              </a:buClr>
              <a:buFont typeface="Wingdings" pitchFamily="2" charset="2"/>
              <a:buChar char="ü"/>
            </a:pPr>
            <a:r>
              <a:rPr lang="zh-CN" altLang="en-US" sz="1400">
                <a:solidFill>
                  <a:schemeClr val="bg2"/>
                </a:solidFill>
                <a:latin typeface="微软雅黑" pitchFamily="34" charset="-122"/>
                <a:ea typeface="微软雅黑" pitchFamily="34" charset="-122"/>
              </a:rPr>
              <a:t>明</a:t>
            </a:r>
            <a:r>
              <a:rPr lang="zh-CN" altLang="en-US" sz="1400" smtClean="0">
                <a:solidFill>
                  <a:schemeClr val="bg2"/>
                </a:solidFill>
                <a:latin typeface="微软雅黑" pitchFamily="34" charset="-122"/>
                <a:ea typeface="微软雅黑" pitchFamily="34" charset="-122"/>
              </a:rPr>
              <a:t>确采购策略维度</a:t>
            </a:r>
            <a:endParaRPr lang="en-US" altLang="zh-CN" sz="1400" smtClean="0">
              <a:solidFill>
                <a:schemeClr val="bg2"/>
              </a:solidFill>
              <a:latin typeface="微软雅黑" pitchFamily="34" charset="-122"/>
              <a:ea typeface="微软雅黑" pitchFamily="34" charset="-122"/>
            </a:endParaRPr>
          </a:p>
          <a:p>
            <a:pPr marL="285750" indent="-285750">
              <a:lnSpc>
                <a:spcPct val="200000"/>
              </a:lnSpc>
              <a:spcBef>
                <a:spcPts val="100"/>
              </a:spcBef>
              <a:spcAft>
                <a:spcPts val="100"/>
              </a:spcAft>
              <a:buClr>
                <a:schemeClr val="bg1"/>
              </a:buClr>
              <a:buFont typeface="Wingdings" pitchFamily="2" charset="2"/>
              <a:buChar char="ü"/>
            </a:pPr>
            <a:r>
              <a:rPr lang="zh-CN" altLang="en-US" sz="1400">
                <a:solidFill>
                  <a:schemeClr val="bg2"/>
                </a:solidFill>
                <a:latin typeface="微软雅黑" pitchFamily="34" charset="-122"/>
                <a:ea typeface="微软雅黑" pitchFamily="34" charset="-122"/>
              </a:rPr>
              <a:t>制</a:t>
            </a:r>
            <a:r>
              <a:rPr lang="zh-CN" altLang="en-US" sz="1400" smtClean="0">
                <a:solidFill>
                  <a:schemeClr val="bg2"/>
                </a:solidFill>
                <a:latin typeface="微软雅黑" pitchFamily="34" charset="-122"/>
                <a:ea typeface="微软雅黑" pitchFamily="34" charset="-122"/>
              </a:rPr>
              <a:t>定相应采购策略</a:t>
            </a:r>
            <a:endParaRPr lang="en-US" sz="1400" smtClean="0">
              <a:solidFill>
                <a:schemeClr val="bg2"/>
              </a:solidFill>
              <a:latin typeface="微软雅黑" pitchFamily="34" charset="-122"/>
              <a:ea typeface="微软雅黑" pitchFamily="34" charset="-122"/>
            </a:endParaRPr>
          </a:p>
        </p:txBody>
      </p:sp>
    </p:spTree>
    <p:extLst>
      <p:ext uri="{BB962C8B-B14F-4D97-AF65-F5344CB8AC3E}">
        <p14:creationId xmlns:p14="http://schemas.microsoft.com/office/powerpoint/2010/main" val="253373919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z="2600"/>
              <a:t>物</a:t>
            </a:r>
            <a:r>
              <a:rPr lang="zh-CN" altLang="en-US" sz="2600" smtClean="0"/>
              <a:t>资分组是通过对企业目前的采购物资分类现状进行分析，转化为物资分类的目标对象</a:t>
            </a:r>
            <a:endParaRPr lang="en-US" sz="2600"/>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13</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D7A22F0C-9E01-4F73-85DC-728BABC4FB3F}"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Rectangle 6"/>
          <p:cNvSpPr/>
          <p:nvPr/>
        </p:nvSpPr>
        <p:spPr>
          <a:xfrm>
            <a:off x="546100" y="1371600"/>
            <a:ext cx="6096000" cy="4724400"/>
          </a:xfrm>
          <a:prstGeom prst="rect">
            <a:avLst/>
          </a:prstGeom>
          <a:noFill/>
          <a:ln>
            <a:solidFill>
              <a:schemeClr val="tx1"/>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8" name="Rectangle 2"/>
          <p:cNvSpPr>
            <a:spLocks noChangeArrowheads="1"/>
          </p:cNvSpPr>
          <p:nvPr/>
        </p:nvSpPr>
        <p:spPr bwMode="auto">
          <a:xfrm>
            <a:off x="546100" y="1371600"/>
            <a:ext cx="6553200" cy="4724400"/>
          </a:xfrm>
          <a:prstGeom prst="rect">
            <a:avLst/>
          </a:prstGeom>
          <a:solidFill>
            <a:srgbClr val="FFFFFF"/>
          </a:solidFill>
          <a:ln w="9525">
            <a:solidFill>
              <a:srgbClr val="B2B2B2"/>
            </a:solidFill>
            <a:miter lim="800000"/>
          </a:ln>
          <a:effectLst/>
        </p:spPr>
        <p:txBody>
          <a:bodyPr tIns="13716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400" b="1" i="0" u="sng"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4" name="Line 10"/>
          <p:cNvSpPr>
            <a:spLocks noChangeShapeType="1"/>
          </p:cNvSpPr>
          <p:nvPr/>
        </p:nvSpPr>
        <p:spPr bwMode="auto">
          <a:xfrm>
            <a:off x="586616" y="2707057"/>
            <a:ext cx="6512684" cy="0"/>
          </a:xfrm>
          <a:prstGeom prst="line">
            <a:avLst/>
          </a:prstGeom>
          <a:noFill/>
          <a:ln w="3175">
            <a:solidFill>
              <a:schemeClr val="tx1">
                <a:lumMod val="60000"/>
                <a:lumOff val="40000"/>
              </a:schemeClr>
            </a:solidFill>
            <a:prstDash val="sysDash"/>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5" name="AutoShape 11"/>
          <p:cNvSpPr>
            <a:spLocks noChangeArrowheads="1"/>
          </p:cNvSpPr>
          <p:nvPr/>
        </p:nvSpPr>
        <p:spPr bwMode="auto">
          <a:xfrm>
            <a:off x="4198937" y="2899410"/>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设</a:t>
            </a:r>
            <a:r>
              <a:rPr lang="zh-CN" altLang="en-US" sz="1000" b="1" kern="0" smtClean="0">
                <a:latin typeface="微软雅黑" pitchFamily="34" charset="-122"/>
                <a:ea typeface="微软雅黑" pitchFamily="34" charset="-122"/>
                <a:cs typeface="Arial"/>
              </a:rPr>
              <a:t>备类</a:t>
            </a:r>
            <a:endParaRPr kumimoji="0" lang="zh-CN" altLang="en-US"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16" name="AutoShape 12"/>
          <p:cNvSpPr>
            <a:spLocks noChangeArrowheads="1"/>
          </p:cNvSpPr>
          <p:nvPr/>
        </p:nvSpPr>
        <p:spPr bwMode="auto">
          <a:xfrm>
            <a:off x="2662115" y="3571557"/>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电</a:t>
            </a:r>
            <a:r>
              <a:rPr lang="zh-CN" altLang="en-US" sz="1000" b="1" kern="0" smtClean="0">
                <a:latin typeface="微软雅黑" pitchFamily="34" charset="-122"/>
                <a:ea typeface="微软雅黑" pitchFamily="34" charset="-122"/>
                <a:cs typeface="Arial"/>
              </a:rPr>
              <a:t>气附件</a:t>
            </a:r>
            <a:endParaRPr kumimoji="0" lang="zh-CN" altLang="en-US"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17" name="AutoShape 14"/>
          <p:cNvSpPr>
            <a:spLocks noChangeArrowheads="1"/>
          </p:cNvSpPr>
          <p:nvPr/>
        </p:nvSpPr>
        <p:spPr bwMode="auto">
          <a:xfrm>
            <a:off x="1917700" y="4238730"/>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noProof="0">
                <a:latin typeface="微软雅黑" pitchFamily="34" charset="-122"/>
                <a:ea typeface="微软雅黑" pitchFamily="34" charset="-122"/>
                <a:cs typeface="Arial"/>
              </a:rPr>
              <a:t>电缆</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18" name="AutoShape 18"/>
          <p:cNvSpPr>
            <a:spLocks noChangeArrowheads="1"/>
          </p:cNvSpPr>
          <p:nvPr/>
        </p:nvSpPr>
        <p:spPr bwMode="auto">
          <a:xfrm>
            <a:off x="774700" y="4904315"/>
            <a:ext cx="548640" cy="274320"/>
          </a:xfrm>
          <a:prstGeom prst="roundRect">
            <a:avLst>
              <a:gd name="adj" fmla="val 16667"/>
            </a:avLst>
          </a:prstGeom>
          <a:solidFill>
            <a:schemeClr val="accent3"/>
          </a:solidFill>
          <a:ln w="12700" algn="ctr">
            <a:no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高</a:t>
            </a:r>
            <a:r>
              <a:rPr lang="zh-CN" altLang="en-US" sz="1000" b="1" kern="0" smtClean="0">
                <a:latin typeface="微软雅黑" pitchFamily="34" charset="-122"/>
                <a:ea typeface="微软雅黑" pitchFamily="34" charset="-122"/>
                <a:cs typeface="Arial"/>
              </a:rPr>
              <a:t>压电缆</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cxnSp>
        <p:nvCxnSpPr>
          <p:cNvPr id="22" name="AutoShape 24"/>
          <p:cNvCxnSpPr>
            <a:cxnSpLocks noChangeShapeType="1"/>
            <a:stCxn id="15" idx="2"/>
            <a:endCxn id="37" idx="0"/>
          </p:cNvCxnSpPr>
          <p:nvPr/>
        </p:nvCxnSpPr>
        <p:spPr bwMode="auto">
          <a:xfrm>
            <a:off x="4473257" y="3173730"/>
            <a:ext cx="766763" cy="397827"/>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23" name="AutoShape 26"/>
          <p:cNvCxnSpPr>
            <a:cxnSpLocks noChangeShapeType="1"/>
            <a:stCxn id="16" idx="2"/>
            <a:endCxn id="17" idx="0"/>
          </p:cNvCxnSpPr>
          <p:nvPr/>
        </p:nvCxnSpPr>
        <p:spPr bwMode="auto">
          <a:xfrm flipH="1">
            <a:off x="2192020" y="3845877"/>
            <a:ext cx="744415" cy="392853"/>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24" name="AutoShape 30"/>
          <p:cNvCxnSpPr>
            <a:cxnSpLocks noChangeShapeType="1"/>
            <a:stCxn id="17" idx="2"/>
            <a:endCxn id="18" idx="0"/>
          </p:cNvCxnSpPr>
          <p:nvPr/>
        </p:nvCxnSpPr>
        <p:spPr bwMode="auto">
          <a:xfrm flipH="1">
            <a:off x="1049020" y="4513050"/>
            <a:ext cx="1143000" cy="39126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sp>
        <p:nvSpPr>
          <p:cNvPr id="28" name="AutoShape 14"/>
          <p:cNvSpPr>
            <a:spLocks noChangeArrowheads="1"/>
          </p:cNvSpPr>
          <p:nvPr/>
        </p:nvSpPr>
        <p:spPr bwMode="auto">
          <a:xfrm>
            <a:off x="3438525" y="4238730"/>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000" b="1" kern="0" smtClean="0">
                <a:latin typeface="微软雅黑" pitchFamily="34" charset="-122"/>
                <a:ea typeface="微软雅黑" pitchFamily="34" charset="-122"/>
                <a:cs typeface="Arial"/>
              </a:rPr>
              <a:t>…</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29" name="AutoShape 18"/>
          <p:cNvSpPr>
            <a:spLocks noChangeArrowheads="1"/>
          </p:cNvSpPr>
          <p:nvPr/>
        </p:nvSpPr>
        <p:spPr bwMode="auto">
          <a:xfrm>
            <a:off x="1536700" y="4904315"/>
            <a:ext cx="548640" cy="274320"/>
          </a:xfrm>
          <a:prstGeom prst="roundRect">
            <a:avLst>
              <a:gd name="adj" fmla="val 16667"/>
            </a:avLst>
          </a:prstGeom>
          <a:solidFill>
            <a:schemeClr val="accent3"/>
          </a:solidFill>
          <a:ln w="12700" algn="ctr">
            <a:no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低</a:t>
            </a:r>
            <a:r>
              <a:rPr lang="zh-CN" altLang="en-US" sz="1000" b="1" kern="0" smtClean="0">
                <a:latin typeface="微软雅黑" pitchFamily="34" charset="-122"/>
                <a:ea typeface="微软雅黑" pitchFamily="34" charset="-122"/>
                <a:cs typeface="Arial"/>
              </a:rPr>
              <a:t>压电缆</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cxnSp>
        <p:nvCxnSpPr>
          <p:cNvPr id="30" name="AutoShape 26"/>
          <p:cNvCxnSpPr>
            <a:cxnSpLocks noChangeShapeType="1"/>
            <a:stCxn id="16" idx="2"/>
            <a:endCxn id="28" idx="0"/>
          </p:cNvCxnSpPr>
          <p:nvPr/>
        </p:nvCxnSpPr>
        <p:spPr bwMode="auto">
          <a:xfrm>
            <a:off x="2936435" y="3845877"/>
            <a:ext cx="776410" cy="392853"/>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31" name="AutoShape 26"/>
          <p:cNvCxnSpPr>
            <a:cxnSpLocks noChangeShapeType="1"/>
            <a:stCxn id="29" idx="0"/>
            <a:endCxn id="17" idx="2"/>
          </p:cNvCxnSpPr>
          <p:nvPr/>
        </p:nvCxnSpPr>
        <p:spPr bwMode="auto">
          <a:xfrm flipV="1">
            <a:off x="1811020" y="4513050"/>
            <a:ext cx="381000" cy="39126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sp>
        <p:nvSpPr>
          <p:cNvPr id="32" name="AutoShape 11"/>
          <p:cNvSpPr>
            <a:spLocks noChangeArrowheads="1"/>
          </p:cNvSpPr>
          <p:nvPr/>
        </p:nvSpPr>
        <p:spPr bwMode="auto">
          <a:xfrm>
            <a:off x="1993900" y="2240385"/>
            <a:ext cx="73152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noProof="0" smtClean="0">
                <a:latin typeface="微软雅黑" pitchFamily="34" charset="-122"/>
                <a:ea typeface="微软雅黑" pitchFamily="34" charset="-122"/>
                <a:cs typeface="Arial"/>
              </a:rPr>
              <a:t>非船用物资</a:t>
            </a:r>
            <a:endParaRPr kumimoji="0" lang="zh-CN" altLang="en-US"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33" name="AutoShape 11"/>
          <p:cNvSpPr>
            <a:spLocks noChangeArrowheads="1"/>
          </p:cNvSpPr>
          <p:nvPr/>
        </p:nvSpPr>
        <p:spPr bwMode="auto">
          <a:xfrm>
            <a:off x="4732337" y="2240385"/>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noProof="0">
                <a:latin typeface="微软雅黑" pitchFamily="34" charset="-122"/>
                <a:ea typeface="微软雅黑" pitchFamily="34" charset="-122"/>
                <a:cs typeface="Arial"/>
              </a:rPr>
              <a:t>船</a:t>
            </a:r>
            <a:r>
              <a:rPr lang="zh-CN" altLang="en-US" sz="1000" b="1" kern="0" noProof="0" smtClean="0">
                <a:latin typeface="微软雅黑" pitchFamily="34" charset="-122"/>
                <a:ea typeface="微软雅黑" pitchFamily="34" charset="-122"/>
                <a:cs typeface="Arial"/>
              </a:rPr>
              <a:t>用物资</a:t>
            </a:r>
            <a:endParaRPr kumimoji="0" lang="zh-CN" altLang="en-US"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34" name="AutoShape 11"/>
          <p:cNvSpPr>
            <a:spLocks noChangeArrowheads="1"/>
          </p:cNvSpPr>
          <p:nvPr/>
        </p:nvSpPr>
        <p:spPr bwMode="auto">
          <a:xfrm>
            <a:off x="3131741" y="1574800"/>
            <a:ext cx="1381918" cy="371475"/>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来福</a:t>
            </a:r>
            <a:r>
              <a:rPr lang="zh-CN" altLang="en-US" sz="1000" b="1" kern="0" smtClean="0">
                <a:latin typeface="微软雅黑" pitchFamily="34" charset="-122"/>
                <a:ea typeface="微软雅黑" pitchFamily="34" charset="-122"/>
                <a:cs typeface="Arial"/>
              </a:rPr>
              <a:t>士采购物资分类</a:t>
            </a:r>
            <a:endParaRPr kumimoji="0" lang="zh-CN" altLang="en-US"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36" name="AutoShape 11"/>
          <p:cNvSpPr>
            <a:spLocks noChangeArrowheads="1"/>
          </p:cNvSpPr>
          <p:nvPr/>
        </p:nvSpPr>
        <p:spPr bwMode="auto">
          <a:xfrm>
            <a:off x="5418137" y="2899410"/>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材料</a:t>
            </a:r>
            <a:r>
              <a:rPr lang="zh-CN" altLang="en-US" sz="1000" b="1" kern="0" smtClean="0">
                <a:latin typeface="微软雅黑" pitchFamily="34" charset="-122"/>
                <a:ea typeface="微软雅黑" pitchFamily="34" charset="-122"/>
                <a:cs typeface="Arial"/>
              </a:rPr>
              <a:t>类</a:t>
            </a:r>
            <a:endParaRPr kumimoji="0" lang="zh-CN" altLang="en-US"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37" name="AutoShape 12"/>
          <p:cNvSpPr>
            <a:spLocks noChangeArrowheads="1"/>
          </p:cNvSpPr>
          <p:nvPr/>
        </p:nvSpPr>
        <p:spPr bwMode="auto">
          <a:xfrm>
            <a:off x="4965700" y="3571557"/>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noProof="0">
                <a:latin typeface="微软雅黑" pitchFamily="34" charset="-122"/>
                <a:ea typeface="微软雅黑" pitchFamily="34" charset="-122"/>
                <a:cs typeface="Arial"/>
              </a:rPr>
              <a:t>船</a:t>
            </a:r>
            <a:r>
              <a:rPr lang="zh-CN" altLang="en-US" sz="1000" b="1" kern="0" noProof="0" smtClean="0">
                <a:latin typeface="微软雅黑" pitchFamily="34" charset="-122"/>
                <a:ea typeface="微软雅黑" pitchFamily="34" charset="-122"/>
                <a:cs typeface="Arial"/>
              </a:rPr>
              <a:t>用系统</a:t>
            </a:r>
            <a:endParaRPr kumimoji="0" lang="zh-CN" altLang="en-US"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38" name="AutoShape 14"/>
          <p:cNvSpPr>
            <a:spLocks noChangeArrowheads="1"/>
          </p:cNvSpPr>
          <p:nvPr/>
        </p:nvSpPr>
        <p:spPr bwMode="auto">
          <a:xfrm>
            <a:off x="4594225" y="4238730"/>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阀门</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39" name="AutoShape 14"/>
          <p:cNvSpPr>
            <a:spLocks noChangeArrowheads="1"/>
          </p:cNvSpPr>
          <p:nvPr/>
        </p:nvSpPr>
        <p:spPr bwMode="auto">
          <a:xfrm>
            <a:off x="5575300" y="4238730"/>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rPr>
              <a:t>…</a:t>
            </a:r>
          </a:p>
        </p:txBody>
      </p:sp>
      <p:sp>
        <p:nvSpPr>
          <p:cNvPr id="40" name="AutoShape 18"/>
          <p:cNvSpPr>
            <a:spLocks noChangeArrowheads="1"/>
          </p:cNvSpPr>
          <p:nvPr/>
        </p:nvSpPr>
        <p:spPr bwMode="auto">
          <a:xfrm>
            <a:off x="2298700" y="4904315"/>
            <a:ext cx="548640" cy="274320"/>
          </a:xfrm>
          <a:prstGeom prst="roundRect">
            <a:avLst>
              <a:gd name="adj" fmla="val 16667"/>
            </a:avLst>
          </a:prstGeom>
          <a:solidFill>
            <a:schemeClr val="accent3"/>
          </a:solidFill>
          <a:ln w="12700" algn="ctr">
            <a:no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特殊</a:t>
            </a:r>
            <a:r>
              <a:rPr lang="zh-CN" altLang="en-US" sz="1000" b="1" kern="0" smtClean="0">
                <a:latin typeface="微软雅黑" pitchFamily="34" charset="-122"/>
                <a:ea typeface="微软雅黑" pitchFamily="34" charset="-122"/>
                <a:cs typeface="Arial"/>
              </a:rPr>
              <a:t>电缆</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41" name="AutoShape 18"/>
          <p:cNvSpPr>
            <a:spLocks noChangeArrowheads="1"/>
          </p:cNvSpPr>
          <p:nvPr/>
        </p:nvSpPr>
        <p:spPr bwMode="auto">
          <a:xfrm>
            <a:off x="3975100" y="4904315"/>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noProof="0">
                <a:latin typeface="微软雅黑" pitchFamily="34" charset="-122"/>
                <a:ea typeface="微软雅黑" pitchFamily="34" charset="-122"/>
                <a:cs typeface="Arial"/>
              </a:rPr>
              <a:t>手动阀</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42" name="AutoShape 18"/>
          <p:cNvSpPr>
            <a:spLocks noChangeArrowheads="1"/>
          </p:cNvSpPr>
          <p:nvPr/>
        </p:nvSpPr>
        <p:spPr bwMode="auto">
          <a:xfrm>
            <a:off x="4622800" y="4904315"/>
            <a:ext cx="548640" cy="274320"/>
          </a:xfrm>
          <a:prstGeom prst="roundRect">
            <a:avLst>
              <a:gd name="adj" fmla="val 16667"/>
            </a:avLst>
          </a:prstGeom>
          <a:solidFill>
            <a:schemeClr val="accent3"/>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noProof="0">
                <a:latin typeface="微软雅黑" pitchFamily="34" charset="-122"/>
                <a:ea typeface="微软雅黑" pitchFamily="34" charset="-122"/>
                <a:cs typeface="Arial"/>
              </a:rPr>
              <a:t>遥控阀</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43" name="AutoShape 18"/>
          <p:cNvSpPr>
            <a:spLocks noChangeArrowheads="1"/>
          </p:cNvSpPr>
          <p:nvPr/>
        </p:nvSpPr>
        <p:spPr bwMode="auto">
          <a:xfrm>
            <a:off x="3060700" y="4904315"/>
            <a:ext cx="548640" cy="274320"/>
          </a:xfrm>
          <a:prstGeom prst="roundRect">
            <a:avLst>
              <a:gd name="adj" fmla="val 16667"/>
            </a:avLst>
          </a:prstGeom>
          <a:solidFill>
            <a:schemeClr val="tx2">
              <a:lumMod val="95000"/>
            </a:schemeClr>
          </a:solidFill>
          <a:ln w="12700" algn="ctr">
            <a:no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000" b="1" kern="0" smtClean="0">
                <a:latin typeface="微软雅黑" pitchFamily="34" charset="-122"/>
                <a:ea typeface="微软雅黑" pitchFamily="34" charset="-122"/>
                <a:cs typeface="Arial"/>
              </a:rPr>
              <a:t>…</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44" name="AutoShape 18"/>
          <p:cNvSpPr>
            <a:spLocks noChangeArrowheads="1"/>
          </p:cNvSpPr>
          <p:nvPr/>
        </p:nvSpPr>
        <p:spPr bwMode="auto">
          <a:xfrm>
            <a:off x="5270500" y="4904315"/>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000" b="1" kern="0" smtClean="0">
                <a:latin typeface="微软雅黑" pitchFamily="34" charset="-122"/>
                <a:ea typeface="微软雅黑" pitchFamily="34" charset="-122"/>
                <a:cs typeface="Arial"/>
              </a:rPr>
              <a:t>…</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45" name="AutoShape 18"/>
          <p:cNvSpPr>
            <a:spLocks noChangeArrowheads="1"/>
          </p:cNvSpPr>
          <p:nvPr/>
        </p:nvSpPr>
        <p:spPr bwMode="auto">
          <a:xfrm>
            <a:off x="4495800" y="5643880"/>
            <a:ext cx="731520" cy="274320"/>
          </a:xfrm>
          <a:prstGeom prst="roundRect">
            <a:avLst>
              <a:gd name="adj" fmla="val 16667"/>
            </a:avLst>
          </a:prstGeom>
          <a:solidFill>
            <a:schemeClr val="accent3"/>
          </a:solidFill>
          <a:ln w="12700" algn="ctr">
            <a:no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普</a:t>
            </a:r>
            <a:r>
              <a:rPr lang="zh-CN" altLang="en-US" sz="1000" b="1" kern="0" smtClean="0">
                <a:latin typeface="微软雅黑" pitchFamily="34" charset="-122"/>
                <a:ea typeface="微软雅黑" pitchFamily="34" charset="-122"/>
                <a:cs typeface="Arial"/>
              </a:rPr>
              <a:t>通手动阀</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46" name="AutoShape 18"/>
          <p:cNvSpPr>
            <a:spLocks noChangeArrowheads="1"/>
          </p:cNvSpPr>
          <p:nvPr/>
        </p:nvSpPr>
        <p:spPr bwMode="auto">
          <a:xfrm>
            <a:off x="3477895" y="5643880"/>
            <a:ext cx="731520" cy="274320"/>
          </a:xfrm>
          <a:prstGeom prst="roundRect">
            <a:avLst>
              <a:gd name="adj" fmla="val 16667"/>
            </a:avLst>
          </a:prstGeom>
          <a:solidFill>
            <a:schemeClr val="accent3"/>
          </a:solidFill>
          <a:ln w="12700" algn="ctr">
            <a:no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noProof="0">
                <a:latin typeface="微软雅黑" pitchFamily="34" charset="-122"/>
                <a:ea typeface="微软雅黑" pitchFamily="34" charset="-122"/>
                <a:cs typeface="Arial"/>
              </a:rPr>
              <a:t>钻</a:t>
            </a:r>
            <a:r>
              <a:rPr lang="zh-CN" altLang="en-US" sz="1000" b="1" kern="0" noProof="0" smtClean="0">
                <a:latin typeface="微软雅黑" pitchFamily="34" charset="-122"/>
                <a:ea typeface="微软雅黑" pitchFamily="34" charset="-122"/>
                <a:cs typeface="Arial"/>
              </a:rPr>
              <a:t>井手动阀</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cxnSp>
        <p:nvCxnSpPr>
          <p:cNvPr id="47" name="AutoShape 24"/>
          <p:cNvCxnSpPr>
            <a:cxnSpLocks noChangeShapeType="1"/>
            <a:stCxn id="15" idx="2"/>
            <a:endCxn id="16" idx="0"/>
          </p:cNvCxnSpPr>
          <p:nvPr/>
        </p:nvCxnSpPr>
        <p:spPr bwMode="auto">
          <a:xfrm flipH="1">
            <a:off x="2936435" y="3173730"/>
            <a:ext cx="1536822" cy="397827"/>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50" name="AutoShape 24"/>
          <p:cNvCxnSpPr>
            <a:cxnSpLocks noChangeShapeType="1"/>
            <a:stCxn id="33" idx="2"/>
            <a:endCxn id="15" idx="0"/>
          </p:cNvCxnSpPr>
          <p:nvPr/>
        </p:nvCxnSpPr>
        <p:spPr bwMode="auto">
          <a:xfrm flipH="1">
            <a:off x="4473257" y="2514705"/>
            <a:ext cx="533400" cy="38470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53" name="AutoShape 24"/>
          <p:cNvCxnSpPr>
            <a:cxnSpLocks noChangeShapeType="1"/>
            <a:stCxn id="33" idx="2"/>
            <a:endCxn id="36" idx="0"/>
          </p:cNvCxnSpPr>
          <p:nvPr/>
        </p:nvCxnSpPr>
        <p:spPr bwMode="auto">
          <a:xfrm>
            <a:off x="5006657" y="2514705"/>
            <a:ext cx="685800" cy="38470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56" name="AutoShape 24"/>
          <p:cNvCxnSpPr>
            <a:cxnSpLocks noChangeShapeType="1"/>
            <a:stCxn id="34" idx="2"/>
            <a:endCxn id="33" idx="0"/>
          </p:cNvCxnSpPr>
          <p:nvPr/>
        </p:nvCxnSpPr>
        <p:spPr bwMode="auto">
          <a:xfrm>
            <a:off x="3822700" y="1946275"/>
            <a:ext cx="1183957" cy="294110"/>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59" name="AutoShape 24"/>
          <p:cNvCxnSpPr>
            <a:cxnSpLocks noChangeShapeType="1"/>
            <a:stCxn id="34" idx="2"/>
            <a:endCxn id="32" idx="0"/>
          </p:cNvCxnSpPr>
          <p:nvPr/>
        </p:nvCxnSpPr>
        <p:spPr bwMode="auto">
          <a:xfrm flipH="1">
            <a:off x="2359660" y="1946275"/>
            <a:ext cx="1463040" cy="294110"/>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62" name="AutoShape 24"/>
          <p:cNvCxnSpPr>
            <a:cxnSpLocks noChangeShapeType="1"/>
            <a:stCxn id="37" idx="2"/>
            <a:endCxn id="38" idx="0"/>
          </p:cNvCxnSpPr>
          <p:nvPr/>
        </p:nvCxnSpPr>
        <p:spPr bwMode="auto">
          <a:xfrm flipH="1">
            <a:off x="4868545" y="3845877"/>
            <a:ext cx="371475" cy="392853"/>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65" name="AutoShape 24"/>
          <p:cNvCxnSpPr>
            <a:cxnSpLocks noChangeShapeType="1"/>
            <a:stCxn id="37" idx="2"/>
            <a:endCxn id="39" idx="0"/>
          </p:cNvCxnSpPr>
          <p:nvPr/>
        </p:nvCxnSpPr>
        <p:spPr bwMode="auto">
          <a:xfrm>
            <a:off x="5240020" y="3845877"/>
            <a:ext cx="609600" cy="392853"/>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68" name="AutoShape 24"/>
          <p:cNvCxnSpPr>
            <a:cxnSpLocks noChangeShapeType="1"/>
            <a:stCxn id="17" idx="2"/>
            <a:endCxn id="40" idx="0"/>
          </p:cNvCxnSpPr>
          <p:nvPr/>
        </p:nvCxnSpPr>
        <p:spPr bwMode="auto">
          <a:xfrm>
            <a:off x="2192020" y="4513050"/>
            <a:ext cx="381000" cy="39126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72" name="AutoShape 26"/>
          <p:cNvCxnSpPr>
            <a:cxnSpLocks noChangeShapeType="1"/>
            <a:stCxn id="41" idx="0"/>
            <a:endCxn id="38" idx="2"/>
          </p:cNvCxnSpPr>
          <p:nvPr/>
        </p:nvCxnSpPr>
        <p:spPr bwMode="auto">
          <a:xfrm flipV="1">
            <a:off x="4249420" y="4513050"/>
            <a:ext cx="619125" cy="39126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75" name="AutoShape 26"/>
          <p:cNvCxnSpPr>
            <a:cxnSpLocks noChangeShapeType="1"/>
            <a:stCxn id="42" idx="0"/>
            <a:endCxn id="38" idx="2"/>
          </p:cNvCxnSpPr>
          <p:nvPr/>
        </p:nvCxnSpPr>
        <p:spPr bwMode="auto">
          <a:xfrm flipH="1" flipV="1">
            <a:off x="4868545" y="4513050"/>
            <a:ext cx="28575" cy="39126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78" name="AutoShape 26"/>
          <p:cNvCxnSpPr>
            <a:cxnSpLocks noChangeShapeType="1"/>
            <a:stCxn id="44" idx="0"/>
            <a:endCxn id="38" idx="2"/>
          </p:cNvCxnSpPr>
          <p:nvPr/>
        </p:nvCxnSpPr>
        <p:spPr bwMode="auto">
          <a:xfrm flipH="1" flipV="1">
            <a:off x="4868545" y="4513050"/>
            <a:ext cx="676275" cy="39126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81" name="AutoShape 26"/>
          <p:cNvCxnSpPr>
            <a:cxnSpLocks noChangeShapeType="1"/>
            <a:stCxn id="46" idx="0"/>
            <a:endCxn id="41" idx="2"/>
          </p:cNvCxnSpPr>
          <p:nvPr/>
        </p:nvCxnSpPr>
        <p:spPr bwMode="auto">
          <a:xfrm flipV="1">
            <a:off x="3843655" y="5178635"/>
            <a:ext cx="405765" cy="46524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84" name="AutoShape 26"/>
          <p:cNvCxnSpPr>
            <a:cxnSpLocks noChangeShapeType="1"/>
            <a:stCxn id="45" idx="0"/>
            <a:endCxn id="41" idx="2"/>
          </p:cNvCxnSpPr>
          <p:nvPr/>
        </p:nvCxnSpPr>
        <p:spPr bwMode="auto">
          <a:xfrm flipH="1" flipV="1">
            <a:off x="4249420" y="5178635"/>
            <a:ext cx="612140" cy="46524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cxnSp>
        <p:nvCxnSpPr>
          <p:cNvPr id="87" name="AutoShape 26"/>
          <p:cNvCxnSpPr>
            <a:cxnSpLocks noChangeShapeType="1"/>
            <a:stCxn id="43" idx="0"/>
            <a:endCxn id="17" idx="2"/>
          </p:cNvCxnSpPr>
          <p:nvPr/>
        </p:nvCxnSpPr>
        <p:spPr bwMode="auto">
          <a:xfrm flipH="1" flipV="1">
            <a:off x="2192020" y="4513050"/>
            <a:ext cx="1143000" cy="391265"/>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sp>
        <p:nvSpPr>
          <p:cNvPr id="94" name="AutoShape 14"/>
          <p:cNvSpPr>
            <a:spLocks noChangeArrowheads="1"/>
          </p:cNvSpPr>
          <p:nvPr/>
        </p:nvSpPr>
        <p:spPr bwMode="auto">
          <a:xfrm>
            <a:off x="6032500" y="3571557"/>
            <a:ext cx="548640" cy="27432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000" b="1" kern="0" smtClean="0">
                <a:latin typeface="微软雅黑" pitchFamily="34" charset="-122"/>
                <a:ea typeface="微软雅黑" pitchFamily="34" charset="-122"/>
                <a:cs typeface="Arial"/>
              </a:rPr>
              <a:t>…</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cxnSp>
        <p:nvCxnSpPr>
          <p:cNvPr id="95" name="AutoShape 24"/>
          <p:cNvCxnSpPr>
            <a:cxnSpLocks noChangeShapeType="1"/>
            <a:stCxn id="15" idx="2"/>
            <a:endCxn id="94" idx="0"/>
          </p:cNvCxnSpPr>
          <p:nvPr/>
        </p:nvCxnSpPr>
        <p:spPr bwMode="auto">
          <a:xfrm>
            <a:off x="4473257" y="3173730"/>
            <a:ext cx="1833563" cy="397827"/>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sp>
        <p:nvSpPr>
          <p:cNvPr id="99" name="AutoShape 14"/>
          <p:cNvSpPr>
            <a:spLocks noChangeArrowheads="1"/>
          </p:cNvSpPr>
          <p:nvPr/>
        </p:nvSpPr>
        <p:spPr bwMode="auto">
          <a:xfrm>
            <a:off x="2670175" y="4248219"/>
            <a:ext cx="548640" cy="274320"/>
          </a:xfrm>
          <a:prstGeom prst="roundRect">
            <a:avLst>
              <a:gd name="adj" fmla="val 16667"/>
            </a:avLst>
          </a:prstGeom>
          <a:solidFill>
            <a:schemeClr val="accent3"/>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000" b="1" kern="0">
                <a:latin typeface="微软雅黑" pitchFamily="34" charset="-122"/>
                <a:ea typeface="微软雅黑" pitchFamily="34" charset="-122"/>
                <a:cs typeface="Arial"/>
              </a:rPr>
              <a:t>动</a:t>
            </a:r>
            <a:r>
              <a:rPr lang="zh-CN" altLang="en-US" sz="1000" b="1" kern="0" smtClean="0">
                <a:latin typeface="微软雅黑" pitchFamily="34" charset="-122"/>
                <a:ea typeface="微软雅黑" pitchFamily="34" charset="-122"/>
                <a:cs typeface="Arial"/>
              </a:rPr>
              <a:t>力定位</a:t>
            </a: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cxnSp>
        <p:nvCxnSpPr>
          <p:cNvPr id="100" name="AutoShape 26"/>
          <p:cNvCxnSpPr>
            <a:cxnSpLocks noChangeShapeType="1"/>
            <a:stCxn id="16" idx="2"/>
            <a:endCxn id="99" idx="0"/>
          </p:cNvCxnSpPr>
          <p:nvPr/>
        </p:nvCxnSpPr>
        <p:spPr bwMode="auto">
          <a:xfrm>
            <a:off x="2936435" y="3845877"/>
            <a:ext cx="8060" cy="402342"/>
          </a:xfrm>
          <a:prstGeom prst="straightConnector1">
            <a:avLst/>
          </a:prstGeom>
          <a:noFill/>
          <a:ln w="12700">
            <a:solidFill>
              <a:srgbClr val="000000"/>
            </a:solidFill>
            <a:prstDash val="solid"/>
            <a:round/>
          </a:ln>
          <a:extLst>
            <a:ext uri="{909E8E84-426E-40DD-AFC4-6F175D3DCCD1}">
              <a14:hiddenFill xmlns:a14="http://schemas.microsoft.com/office/drawing/2010/main">
                <a:noFill/>
              </a14:hiddenFill>
            </a:ext>
          </a:extLst>
        </p:spPr>
      </p:cxnSp>
      <p:sp>
        <p:nvSpPr>
          <p:cNvPr id="104" name="AutoShape 18"/>
          <p:cNvSpPr>
            <a:spLocks noChangeArrowheads="1"/>
          </p:cNvSpPr>
          <p:nvPr/>
        </p:nvSpPr>
        <p:spPr bwMode="auto">
          <a:xfrm>
            <a:off x="7398043" y="457200"/>
            <a:ext cx="182880" cy="182880"/>
          </a:xfrm>
          <a:prstGeom prst="roundRect">
            <a:avLst>
              <a:gd name="adj" fmla="val 16667"/>
            </a:avLst>
          </a:prstGeom>
          <a:solidFill>
            <a:schemeClr val="accent3"/>
          </a:solidFill>
          <a:ln w="12700" algn="ctr">
            <a:no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105" name="AutoShape 14"/>
          <p:cNvSpPr>
            <a:spLocks noChangeArrowheads="1"/>
          </p:cNvSpPr>
          <p:nvPr/>
        </p:nvSpPr>
        <p:spPr bwMode="auto">
          <a:xfrm>
            <a:off x="7398043" y="768642"/>
            <a:ext cx="182880" cy="182880"/>
          </a:xfrm>
          <a:prstGeom prst="roundRect">
            <a:avLst>
              <a:gd name="adj" fmla="val 16667"/>
            </a:avLst>
          </a:prstGeom>
          <a:solidFill>
            <a:schemeClr val="tx2">
              <a:lumMod val="95000"/>
            </a:schemeClr>
          </a:solidFill>
          <a:ln w="12700" algn="ctr">
            <a:solidFill>
              <a:srgbClr val="000000"/>
            </a:solidFill>
            <a:prstDash val="sysDash"/>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CN" sz="1000" b="1" i="0" u="none" strike="noStrike" kern="0" cap="none" spc="0" normalizeH="0" baseline="0" noProof="0" smtClean="0">
              <a:ln>
                <a:noFill/>
              </a:ln>
              <a:effectLst/>
              <a:uLnTx/>
              <a:uFillTx/>
              <a:latin typeface="微软雅黑" pitchFamily="34" charset="-122"/>
              <a:ea typeface="微软雅黑" pitchFamily="34" charset="-122"/>
              <a:cs typeface="Arial"/>
            </a:endParaRPr>
          </a:p>
        </p:txBody>
      </p:sp>
      <p:sp>
        <p:nvSpPr>
          <p:cNvPr id="106" name="TextBox 105"/>
          <p:cNvSpPr txBox="1"/>
          <p:nvPr/>
        </p:nvSpPr>
        <p:spPr>
          <a:xfrm>
            <a:off x="7607300" y="463062"/>
            <a:ext cx="1371600"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zh-CN" altLang="en-US" sz="1000" smtClean="0">
                <a:solidFill>
                  <a:schemeClr val="bg2"/>
                </a:solidFill>
                <a:latin typeface="微软雅黑" pitchFamily="34" charset="-122"/>
                <a:ea typeface="微软雅黑" pitchFamily="34" charset="-122"/>
              </a:rPr>
              <a:t>物资组</a:t>
            </a:r>
            <a:endParaRPr lang="en-US" sz="1000" smtClean="0">
              <a:solidFill>
                <a:schemeClr val="bg2"/>
              </a:solidFill>
              <a:latin typeface="微软雅黑" pitchFamily="34" charset="-122"/>
              <a:ea typeface="微软雅黑" pitchFamily="34" charset="-122"/>
            </a:endParaRPr>
          </a:p>
        </p:txBody>
      </p:sp>
      <p:sp>
        <p:nvSpPr>
          <p:cNvPr id="107" name="TextBox 106"/>
          <p:cNvSpPr txBox="1"/>
          <p:nvPr/>
        </p:nvSpPr>
        <p:spPr>
          <a:xfrm>
            <a:off x="7607300" y="782766"/>
            <a:ext cx="1371600" cy="230832"/>
          </a:xfrm>
          <a:prstGeom prst="rect">
            <a:avLst/>
          </a:prstGeom>
          <a:no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zh-CN" altLang="en-US" sz="1000">
                <a:solidFill>
                  <a:schemeClr val="bg2"/>
                </a:solidFill>
                <a:latin typeface="微软雅黑" pitchFamily="34" charset="-122"/>
                <a:ea typeface="微软雅黑" pitchFamily="34" charset="-122"/>
              </a:rPr>
              <a:t>来福</a:t>
            </a:r>
            <a:r>
              <a:rPr lang="zh-CN" altLang="en-US" sz="1000" smtClean="0">
                <a:solidFill>
                  <a:schemeClr val="bg2"/>
                </a:solidFill>
                <a:latin typeface="微软雅黑" pitchFamily="34" charset="-122"/>
                <a:ea typeface="微软雅黑" pitchFamily="34" charset="-122"/>
              </a:rPr>
              <a:t>士物资分类现状</a:t>
            </a:r>
            <a:endParaRPr lang="en-US" sz="1000" smtClean="0">
              <a:solidFill>
                <a:schemeClr val="bg2"/>
              </a:solidFill>
              <a:latin typeface="微软雅黑" pitchFamily="34" charset="-122"/>
              <a:ea typeface="微软雅黑" pitchFamily="34" charset="-122"/>
            </a:endParaRPr>
          </a:p>
        </p:txBody>
      </p:sp>
      <p:sp>
        <p:nvSpPr>
          <p:cNvPr id="115" name="Line 10"/>
          <p:cNvSpPr>
            <a:spLocks noChangeShapeType="1"/>
          </p:cNvSpPr>
          <p:nvPr/>
        </p:nvSpPr>
        <p:spPr bwMode="auto">
          <a:xfrm>
            <a:off x="609600" y="2057400"/>
            <a:ext cx="6512684" cy="0"/>
          </a:xfrm>
          <a:prstGeom prst="line">
            <a:avLst/>
          </a:prstGeom>
          <a:noFill/>
          <a:ln w="3175">
            <a:solidFill>
              <a:schemeClr val="tx1">
                <a:lumMod val="60000"/>
                <a:lumOff val="40000"/>
              </a:schemeClr>
            </a:solidFill>
            <a:prstDash val="sysDash"/>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09" name="Text Box 50"/>
          <p:cNvSpPr txBox="1">
            <a:spLocks noChangeArrowheads="1"/>
          </p:cNvSpPr>
          <p:nvPr/>
        </p:nvSpPr>
        <p:spPr bwMode="auto">
          <a:xfrm rot="19441229">
            <a:off x="245097" y="1597374"/>
            <a:ext cx="1331913" cy="295275"/>
          </a:xfrm>
          <a:prstGeom prst="rect">
            <a:avLst/>
          </a:prstGeom>
          <a:solidFill>
            <a:srgbClr val="FFFFFF"/>
          </a:solidFill>
          <a:ln w="12700" algn="ctr">
            <a:solidFill>
              <a:srgbClr val="5F5F5F"/>
            </a:solidFill>
            <a:miter lim="800000"/>
          </a:ln>
          <a:effectLst>
            <a:outerShdw dist="35921" dir="2700000" algn="ctr" rotWithShape="0">
              <a:srgbClr val="808080"/>
            </a:outerShdw>
          </a:effec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indent="-92075" algn="ctr">
              <a:lnSpc>
                <a:spcPct val="104000"/>
              </a:lnSpc>
              <a:spcBef>
                <a:spcPct val="50000"/>
              </a:spcBef>
              <a:buClr>
                <a:schemeClr val="tx1"/>
              </a:buClr>
              <a:buSzPct val="120000"/>
              <a:buFont typeface="Wingdings" pitchFamily="2" charset="2"/>
              <a:buNone/>
              <a:tabLst>
                <a:tab pos="573088"/>
                <a:tab pos="1433513"/>
              </a:tabLst>
              <a:defRPr/>
            </a:pPr>
            <a:r>
              <a:rPr lang="zh-CN" altLang="en-US" sz="1200" b="1">
                <a:solidFill>
                  <a:schemeClr val="accent4">
                    <a:lumMod val="40000"/>
                    <a:lumOff val="60000"/>
                  </a:schemeClr>
                </a:solidFill>
                <a:latin typeface="微软雅黑" pitchFamily="34" charset="-122"/>
                <a:ea typeface="微软雅黑" pitchFamily="34" charset="-122"/>
                <a:cs typeface="Arial" pitchFamily="34" charset="0"/>
              </a:rPr>
              <a:t>示例</a:t>
            </a:r>
          </a:p>
        </p:txBody>
      </p:sp>
      <p:sp>
        <p:nvSpPr>
          <p:cNvPr id="110" name="Line 10"/>
          <p:cNvSpPr>
            <a:spLocks noChangeShapeType="1"/>
          </p:cNvSpPr>
          <p:nvPr/>
        </p:nvSpPr>
        <p:spPr bwMode="auto">
          <a:xfrm>
            <a:off x="586616" y="4025900"/>
            <a:ext cx="6512684" cy="0"/>
          </a:xfrm>
          <a:prstGeom prst="line">
            <a:avLst/>
          </a:prstGeom>
          <a:noFill/>
          <a:ln w="3175">
            <a:solidFill>
              <a:schemeClr val="tx1">
                <a:lumMod val="60000"/>
                <a:lumOff val="40000"/>
              </a:schemeClr>
            </a:solidFill>
            <a:prstDash val="sysDash"/>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11" name="Line 10"/>
          <p:cNvSpPr>
            <a:spLocks noChangeShapeType="1"/>
          </p:cNvSpPr>
          <p:nvPr/>
        </p:nvSpPr>
        <p:spPr bwMode="auto">
          <a:xfrm>
            <a:off x="586616" y="4724400"/>
            <a:ext cx="6512684" cy="0"/>
          </a:xfrm>
          <a:prstGeom prst="line">
            <a:avLst/>
          </a:prstGeom>
          <a:noFill/>
          <a:ln w="3175">
            <a:solidFill>
              <a:schemeClr val="tx1">
                <a:lumMod val="60000"/>
                <a:lumOff val="40000"/>
              </a:schemeClr>
            </a:solidFill>
            <a:prstDash val="sysDash"/>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12" name="Line 10"/>
          <p:cNvSpPr>
            <a:spLocks noChangeShapeType="1"/>
          </p:cNvSpPr>
          <p:nvPr/>
        </p:nvSpPr>
        <p:spPr bwMode="auto">
          <a:xfrm>
            <a:off x="586616" y="5448300"/>
            <a:ext cx="6512683" cy="0"/>
          </a:xfrm>
          <a:prstGeom prst="line">
            <a:avLst/>
          </a:prstGeom>
          <a:noFill/>
          <a:ln w="3175">
            <a:solidFill>
              <a:schemeClr val="tx1">
                <a:lumMod val="60000"/>
                <a:lumOff val="40000"/>
              </a:schemeClr>
            </a:solidFill>
            <a:prstDash val="sysDash"/>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13" name="Line 10"/>
          <p:cNvSpPr>
            <a:spLocks noChangeShapeType="1"/>
          </p:cNvSpPr>
          <p:nvPr/>
        </p:nvSpPr>
        <p:spPr bwMode="auto">
          <a:xfrm>
            <a:off x="586616" y="3367457"/>
            <a:ext cx="6512683" cy="0"/>
          </a:xfrm>
          <a:prstGeom prst="line">
            <a:avLst/>
          </a:prstGeom>
          <a:noFill/>
          <a:ln w="3175">
            <a:solidFill>
              <a:schemeClr val="tx1">
                <a:lumMod val="60000"/>
                <a:lumOff val="40000"/>
              </a:schemeClr>
            </a:solidFill>
            <a:prstDash val="sysDash"/>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08" name="Rectangle 107"/>
          <p:cNvSpPr/>
          <p:nvPr/>
        </p:nvSpPr>
        <p:spPr>
          <a:xfrm>
            <a:off x="6324600" y="1981200"/>
            <a:ext cx="2392680" cy="3155526"/>
          </a:xfrm>
          <a:prstGeom prst="rect">
            <a:avLst/>
          </a:prstGeom>
          <a:solidFill>
            <a:schemeClr val="tx2"/>
          </a:solidFill>
          <a:ln>
            <a:solidFill>
              <a:schemeClr val="tx1"/>
            </a:solidFill>
          </a:ln>
          <a:effectLst>
            <a:outerShdw dist="88900" dir="2700000" algn="tl" rotWithShape="0">
              <a:schemeClr val="tx2">
                <a:lumMod val="75000"/>
              </a:schemeClr>
            </a:outerShdw>
          </a:effectLst>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50000"/>
              </a:lnSpc>
              <a:spcBef>
                <a:spcPts val="100"/>
              </a:spcBef>
              <a:spcAft>
                <a:spcPts val="100"/>
              </a:spcAft>
              <a:buFont typeface="Arial" pitchFamily="34" charset="0"/>
              <a:buChar char="•"/>
            </a:pPr>
            <a:endParaRPr lang="en-US" altLang="zh-CN" sz="1400" smtClean="0">
              <a:latin typeface="微软雅黑" pitchFamily="34" charset="-122"/>
              <a:ea typeface="微软雅黑" pitchFamily="34" charset="-122"/>
            </a:endParaRPr>
          </a:p>
        </p:txBody>
      </p:sp>
      <p:sp>
        <p:nvSpPr>
          <p:cNvPr id="114" name="TextBox 113"/>
          <p:cNvSpPr txBox="1"/>
          <p:nvPr/>
        </p:nvSpPr>
        <p:spPr>
          <a:xfrm>
            <a:off x="6416040" y="2093330"/>
            <a:ext cx="2209800" cy="300595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nSpc>
                <a:spcPct val="150000"/>
              </a:lnSpc>
              <a:spcBef>
                <a:spcPts val="100"/>
              </a:spcBef>
              <a:spcAft>
                <a:spcPts val="100"/>
              </a:spcAft>
              <a:buFont typeface="Arial" pitchFamily="34" charset="0"/>
              <a:buChar char="•"/>
            </a:pPr>
            <a:r>
              <a:rPr lang="zh-CN" altLang="en-US" sz="1400">
                <a:solidFill>
                  <a:srgbClr val="444444"/>
                </a:solidFill>
                <a:latin typeface="微软雅黑" pitchFamily="34" charset="-122"/>
                <a:ea typeface="微软雅黑" pitchFamily="34" charset="-122"/>
              </a:rPr>
              <a:t>物资分组是物资分类工作的基础</a:t>
            </a:r>
            <a:r>
              <a:rPr lang="en-US" altLang="zh-CN" sz="1400">
                <a:solidFill>
                  <a:srgbClr val="444444"/>
                </a:solidFill>
                <a:latin typeface="微软雅黑" pitchFamily="34" charset="-122"/>
                <a:ea typeface="微软雅黑" pitchFamily="34" charset="-122"/>
              </a:rPr>
              <a:t>,</a:t>
            </a:r>
            <a:r>
              <a:rPr lang="zh-CN" altLang="en-US" sz="1400">
                <a:solidFill>
                  <a:srgbClr val="444444"/>
                </a:solidFill>
                <a:latin typeface="微软雅黑" pitchFamily="34" charset="-122"/>
                <a:ea typeface="微软雅黑" pitchFamily="34" charset="-122"/>
              </a:rPr>
              <a:t>旨在减少需要进行分类管理的工作量</a:t>
            </a:r>
            <a:r>
              <a:rPr lang="zh-CN" altLang="en-US" sz="1400" smtClean="0">
                <a:solidFill>
                  <a:srgbClr val="444444"/>
                </a:solidFill>
                <a:latin typeface="微软雅黑" pitchFamily="34" charset="-122"/>
                <a:ea typeface="微软雅黑" pitchFamily="34" charset="-122"/>
              </a:rPr>
              <a:t>；</a:t>
            </a:r>
            <a:endParaRPr lang="en-US" altLang="zh-CN" sz="1400">
              <a:solidFill>
                <a:srgbClr val="444444"/>
              </a:solidFill>
              <a:latin typeface="微软雅黑" pitchFamily="34" charset="-122"/>
              <a:ea typeface="微软雅黑" pitchFamily="34" charset="-122"/>
            </a:endParaRPr>
          </a:p>
          <a:p>
            <a:pPr marL="342900" lvl="0" indent="-342900">
              <a:lnSpc>
                <a:spcPct val="150000"/>
              </a:lnSpc>
              <a:spcBef>
                <a:spcPts val="100"/>
              </a:spcBef>
              <a:spcAft>
                <a:spcPts val="100"/>
              </a:spcAft>
              <a:buFont typeface="Arial" pitchFamily="34" charset="0"/>
              <a:buChar char="•"/>
            </a:pPr>
            <a:r>
              <a:rPr lang="zh-CN" altLang="en-US" sz="1400">
                <a:solidFill>
                  <a:srgbClr val="444444"/>
                </a:solidFill>
                <a:latin typeface="微软雅黑" pitchFamily="34" charset="-122"/>
                <a:ea typeface="微软雅黑" pitchFamily="34" charset="-122"/>
              </a:rPr>
              <a:t>物资分组策略将</a:t>
            </a:r>
            <a:r>
              <a:rPr lang="zh-CN" altLang="en-US" sz="1400" b="1">
                <a:solidFill>
                  <a:srgbClr val="C00000"/>
                </a:solidFill>
                <a:latin typeface="微软雅黑" pitchFamily="34" charset="-122"/>
                <a:ea typeface="微软雅黑" pitchFamily="34" charset="-122"/>
              </a:rPr>
              <a:t>从物资分组定义、物资分组作用与物资分组原则</a:t>
            </a:r>
            <a:r>
              <a:rPr lang="zh-CN" altLang="en-US" sz="1400">
                <a:solidFill>
                  <a:srgbClr val="444444"/>
                </a:solidFill>
                <a:latin typeface="微软雅黑" pitchFamily="34" charset="-122"/>
                <a:ea typeface="微软雅黑" pitchFamily="34" charset="-122"/>
              </a:rPr>
              <a:t>三个维度进行说明</a:t>
            </a:r>
            <a:endParaRPr lang="en-US" altLang="zh-CN" sz="1400">
              <a:solidFill>
                <a:srgbClr val="444444"/>
              </a:solidFill>
              <a:latin typeface="微软雅黑" pitchFamily="34" charset="-122"/>
              <a:ea typeface="微软雅黑" pitchFamily="34" charset="-122"/>
            </a:endParaRPr>
          </a:p>
          <a:p>
            <a:pPr marL="233363" indent="-233363">
              <a:lnSpc>
                <a:spcPct val="90000"/>
              </a:lnSpc>
              <a:spcBef>
                <a:spcPts val="100"/>
              </a:spcBef>
              <a:spcAft>
                <a:spcPts val="100"/>
              </a:spcAft>
              <a:buClr>
                <a:schemeClr val="bg1"/>
              </a:buClr>
              <a:buFont typeface="Arial" pitchFamily="34" charset="0"/>
              <a:buChar char="•"/>
            </a:pPr>
            <a:endParaRPr lang="en-US" sz="2000" smtClean="0">
              <a:solidFill>
                <a:schemeClr val="bg2"/>
              </a:solidFill>
              <a:latin typeface="+mn-lt"/>
            </a:endParaRPr>
          </a:p>
        </p:txBody>
      </p:sp>
      <p:grpSp>
        <p:nvGrpSpPr>
          <p:cNvPr id="10" name="Group 9"/>
          <p:cNvGrpSpPr/>
          <p:nvPr/>
        </p:nvGrpSpPr>
        <p:grpSpPr>
          <a:xfrm>
            <a:off x="426499" y="1013598"/>
            <a:ext cx="1245041" cy="431800"/>
            <a:chOff x="5054282" y="1143000"/>
            <a:chExt cx="1245041" cy="431800"/>
          </a:xfrm>
        </p:grpSpPr>
        <p:sp>
          <p:nvSpPr>
            <p:cNvPr id="9" name="Pentagon 8"/>
            <p:cNvSpPr/>
            <p:nvPr/>
          </p:nvSpPr>
          <p:spPr>
            <a:xfrm>
              <a:off x="5054282" y="1143000"/>
              <a:ext cx="1069658" cy="431800"/>
            </a:xfrm>
            <a:prstGeom prst="homePlate">
              <a:avLst/>
            </a:prstGeom>
            <a:solidFill>
              <a:schemeClr val="accent1"/>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3" name="TextBox 2"/>
            <p:cNvSpPr txBox="1"/>
            <p:nvPr/>
          </p:nvSpPr>
          <p:spPr>
            <a:xfrm>
              <a:off x="5080123" y="1174234"/>
              <a:ext cx="121920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altLang="zh-CN" sz="2000" smtClean="0">
                  <a:solidFill>
                    <a:schemeClr val="tx2"/>
                  </a:solidFill>
                  <a:latin typeface="华文新魏" pitchFamily="2" charset="-122"/>
                  <a:ea typeface="华文新魏" pitchFamily="2" charset="-122"/>
                </a:rPr>
                <a:t>Step </a:t>
              </a:r>
              <a:r>
                <a:rPr lang="en-US" sz="2000" smtClean="0">
                  <a:solidFill>
                    <a:schemeClr val="tx2"/>
                  </a:solidFill>
                  <a:latin typeface="华文新魏" pitchFamily="2" charset="-122"/>
                  <a:ea typeface="华文新魏" pitchFamily="2" charset="-122"/>
                </a:rPr>
                <a:t>①</a:t>
              </a:r>
            </a:p>
          </p:txBody>
        </p:sp>
      </p:grpSp>
      <p:sp>
        <p:nvSpPr>
          <p:cNvPr id="11" name="Pentagon 10"/>
          <p:cNvSpPr/>
          <p:nvPr/>
        </p:nvSpPr>
        <p:spPr>
          <a:xfrm>
            <a:off x="6581140" y="1760537"/>
            <a:ext cx="1191260" cy="332793"/>
          </a:xfrm>
          <a:prstGeom prst="homePlate">
            <a:avLst/>
          </a:prstGeom>
          <a:solidFill>
            <a:schemeClr val="accent1"/>
          </a:solidFill>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850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zh-CN" altLang="en-US" sz="2000">
                <a:solidFill>
                  <a:schemeClr val="tx2"/>
                </a:solidFill>
                <a:latin typeface="华文新魏" pitchFamily="2" charset="-122"/>
                <a:ea typeface="华文新魏" pitchFamily="2" charset="-122"/>
              </a:rPr>
              <a:t>关注要点</a:t>
            </a:r>
            <a:endParaRPr lang="en-US" sz="2000" err="1">
              <a:solidFill>
                <a:schemeClr val="tx2"/>
              </a:solidFill>
              <a:latin typeface="华文新魏" pitchFamily="2" charset="-122"/>
              <a:ea typeface="华文新魏" pitchFamily="2" charset="-122"/>
            </a:endParaRPr>
          </a:p>
        </p:txBody>
      </p:sp>
    </p:spTree>
    <p:extLst>
      <p:ext uri="{BB962C8B-B14F-4D97-AF65-F5344CB8AC3E}">
        <p14:creationId xmlns:p14="http://schemas.microsoft.com/office/powerpoint/2010/main" val="1482571695"/>
      </p:ext>
    </p:extLst>
  </p:cSld>
  <p:clrMapOvr>
    <a:masterClrMapping/>
  </p:clrMapOvr>
  <p:transition spd="med">
    <p:wipe dir="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如何构建物资分类维度标准</a:t>
            </a:r>
            <a:br>
              <a:rPr lang="zh-CN" altLang="en-US"/>
            </a:b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14</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79DCDE92-E0DD-4BFB-B699-7350CF867952}"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32" name="Rectangle 3"/>
          <p:cNvSpPr>
            <a:spLocks noChangeArrowheads="1"/>
          </p:cNvSpPr>
          <p:nvPr/>
        </p:nvSpPr>
        <p:spPr bwMode="auto">
          <a:xfrm>
            <a:off x="3078162" y="3144838"/>
            <a:ext cx="3000375" cy="1085850"/>
          </a:xfrm>
          <a:prstGeom prst="rect">
            <a:avLst/>
          </a:prstGeom>
          <a:solidFill>
            <a:schemeClr val="bg1"/>
          </a:solidFill>
          <a:ln>
            <a:noFill/>
          </a:ln>
          <a:effectLst>
            <a:outerShdw dist="35921" dir="2700000" algn="ctr" rotWithShape="0">
              <a:srgbClr val="808080"/>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600" b="0" i="0" u="none" strike="noStrike" kern="0" cap="none" spc="0" normalizeH="0" baseline="0" noProof="0" smtClean="0">
              <a:ln>
                <a:noFill/>
              </a:ln>
              <a:solidFill>
                <a:schemeClr val="tx2"/>
              </a:solidFill>
              <a:effectLst/>
              <a:uLnTx/>
              <a:uFillTx/>
            </a:endParaRPr>
          </a:p>
        </p:txBody>
      </p:sp>
      <p:sp>
        <p:nvSpPr>
          <p:cNvPr id="33" name="Freeform 4"/>
          <p:cNvSpPr/>
          <p:nvPr/>
        </p:nvSpPr>
        <p:spPr bwMode="auto">
          <a:xfrm>
            <a:off x="381000" y="1752600"/>
            <a:ext cx="4122737" cy="1854200"/>
          </a:xfrm>
          <a:custGeom>
            <a:gdLst>
              <a:gd name="T0" fmla="*/ 0 w 2444"/>
              <a:gd name="T1" fmla="*/ 1014 h 1014"/>
              <a:gd name="T2" fmla="*/ 1518 w 2444"/>
              <a:gd name="T3" fmla="*/ 1014 h 1014"/>
              <a:gd name="T4" fmla="*/ 1518 w 2444"/>
              <a:gd name="T5" fmla="*/ 696 h 1014"/>
              <a:gd name="T6" fmla="*/ 2444 w 2444"/>
              <a:gd name="T7" fmla="*/ 696 h 1014"/>
              <a:gd name="T8" fmla="*/ 2444 w 2444"/>
              <a:gd name="T9" fmla="*/ 0 h 1014"/>
              <a:gd name="T10" fmla="*/ 0 w 2444"/>
              <a:gd name="T11" fmla="*/ 0 h 1014"/>
              <a:gd name="T12" fmla="*/ 0 w 2444"/>
              <a:gd name="T13" fmla="*/ 1014 h 1014"/>
            </a:gdLst>
            <a:cxnLst>
              <a:cxn ang="0">
                <a:pos x="T0" y="T1"/>
              </a:cxn>
              <a:cxn ang="0">
                <a:pos x="T2" y="T3"/>
              </a:cxn>
              <a:cxn ang="0">
                <a:pos x="T4" y="T5"/>
              </a:cxn>
              <a:cxn ang="0">
                <a:pos x="T6" y="T7"/>
              </a:cxn>
              <a:cxn ang="0">
                <a:pos x="T8" y="T9"/>
              </a:cxn>
              <a:cxn ang="0">
                <a:pos x="T10" y="T11"/>
              </a:cxn>
              <a:cxn ang="0">
                <a:pos x="T12" y="T13"/>
              </a:cxn>
            </a:cxnLst>
            <a:rect l="0" t="0" r="r" b="b"/>
            <a:pathLst>
              <a:path w="2444" h="1014">
                <a:moveTo>
                  <a:pt x="0" y="1014"/>
                </a:moveTo>
                <a:lnTo>
                  <a:pt x="1518" y="1014"/>
                </a:lnTo>
                <a:lnTo>
                  <a:pt x="1518" y="696"/>
                </a:lnTo>
                <a:lnTo>
                  <a:pt x="2444" y="696"/>
                </a:lnTo>
                <a:lnTo>
                  <a:pt x="2444" y="0"/>
                </a:lnTo>
                <a:lnTo>
                  <a:pt x="0" y="0"/>
                </a:lnTo>
                <a:lnTo>
                  <a:pt x="0" y="1014"/>
                </a:lnTo>
              </a:path>
            </a:pathLst>
          </a:custGeom>
          <a:noFill/>
          <a:ln w="6350" cmpd="sng">
            <a:solidFill>
              <a:srgbClr val="000000"/>
            </a:solidFill>
            <a:prstDash val="solid"/>
            <a:round/>
          </a:ln>
          <a:extLst>
            <a:ext uri="{909E8E84-426E-40DD-AFC4-6F175D3DCCD1}">
              <a14:hiddenFill xmlns:a14="http://schemas.microsoft.com/office/drawing/2010/main">
                <a:solidFill>
                  <a:schemeClr val="bg1"/>
                </a:solid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34" name="Freeform 5"/>
          <p:cNvSpPr/>
          <p:nvPr/>
        </p:nvSpPr>
        <p:spPr bwMode="auto">
          <a:xfrm>
            <a:off x="4640262" y="1752600"/>
            <a:ext cx="4122738" cy="1854200"/>
          </a:xfrm>
          <a:custGeom>
            <a:gdLst>
              <a:gd name="T0" fmla="*/ 2444 w 2444"/>
              <a:gd name="T1" fmla="*/ 1014 h 1014"/>
              <a:gd name="T2" fmla="*/ 926 w 2444"/>
              <a:gd name="T3" fmla="*/ 1014 h 1014"/>
              <a:gd name="T4" fmla="*/ 926 w 2444"/>
              <a:gd name="T5" fmla="*/ 696 h 1014"/>
              <a:gd name="T6" fmla="*/ 0 w 2444"/>
              <a:gd name="T7" fmla="*/ 696 h 1014"/>
              <a:gd name="T8" fmla="*/ 0 w 2444"/>
              <a:gd name="T9" fmla="*/ 0 h 1014"/>
              <a:gd name="T10" fmla="*/ 2444 w 2444"/>
              <a:gd name="T11" fmla="*/ 0 h 1014"/>
              <a:gd name="T12" fmla="*/ 2444 w 2444"/>
              <a:gd name="T13" fmla="*/ 1014 h 1014"/>
            </a:gdLst>
            <a:cxnLst>
              <a:cxn ang="0">
                <a:pos x="T0" y="T1"/>
              </a:cxn>
              <a:cxn ang="0">
                <a:pos x="T2" y="T3"/>
              </a:cxn>
              <a:cxn ang="0">
                <a:pos x="T4" y="T5"/>
              </a:cxn>
              <a:cxn ang="0">
                <a:pos x="T6" y="T7"/>
              </a:cxn>
              <a:cxn ang="0">
                <a:pos x="T8" y="T9"/>
              </a:cxn>
              <a:cxn ang="0">
                <a:pos x="T10" y="T11"/>
              </a:cxn>
              <a:cxn ang="0">
                <a:pos x="T12" y="T13"/>
              </a:cxn>
            </a:cxnLst>
            <a:rect l="0" t="0" r="r" b="b"/>
            <a:pathLst>
              <a:path w="2444" h="1014">
                <a:moveTo>
                  <a:pt x="2444" y="1014"/>
                </a:moveTo>
                <a:lnTo>
                  <a:pt x="926" y="1014"/>
                </a:lnTo>
                <a:lnTo>
                  <a:pt x="926" y="696"/>
                </a:lnTo>
                <a:lnTo>
                  <a:pt x="0" y="696"/>
                </a:lnTo>
                <a:lnTo>
                  <a:pt x="0" y="0"/>
                </a:lnTo>
                <a:lnTo>
                  <a:pt x="2444" y="0"/>
                </a:lnTo>
                <a:lnTo>
                  <a:pt x="2444" y="1014"/>
                </a:lnTo>
              </a:path>
            </a:pathLst>
          </a:custGeom>
          <a:noFill/>
          <a:ln w="6350" cmpd="sng">
            <a:solidFill>
              <a:srgbClr val="000000"/>
            </a:solidFill>
            <a:prstDash val="solid"/>
            <a:round/>
          </a:ln>
          <a:extLst>
            <a:ext uri="{909E8E84-426E-40DD-AFC4-6F175D3DCCD1}">
              <a14:hiddenFill xmlns:a14="http://schemas.microsoft.com/office/drawing/2010/main">
                <a:solidFill>
                  <a:schemeClr val="bg1"/>
                </a:solid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35" name="Freeform 6"/>
          <p:cNvSpPr/>
          <p:nvPr/>
        </p:nvSpPr>
        <p:spPr bwMode="auto">
          <a:xfrm>
            <a:off x="381000" y="3741738"/>
            <a:ext cx="4122737" cy="1868487"/>
          </a:xfrm>
          <a:custGeom>
            <a:gdLst>
              <a:gd name="T0" fmla="*/ 0 w 2444"/>
              <a:gd name="T1" fmla="*/ 0 h 1022"/>
              <a:gd name="T2" fmla="*/ 1518 w 2444"/>
              <a:gd name="T3" fmla="*/ 0 h 1022"/>
              <a:gd name="T4" fmla="*/ 1518 w 2444"/>
              <a:gd name="T5" fmla="*/ 326 h 1022"/>
              <a:gd name="T6" fmla="*/ 2444 w 2444"/>
              <a:gd name="T7" fmla="*/ 326 h 1022"/>
              <a:gd name="T8" fmla="*/ 2444 w 2444"/>
              <a:gd name="T9" fmla="*/ 1022 h 1022"/>
              <a:gd name="T10" fmla="*/ 0 w 2444"/>
              <a:gd name="T11" fmla="*/ 1022 h 1022"/>
              <a:gd name="T12" fmla="*/ 0 w 2444"/>
              <a:gd name="T13" fmla="*/ 0 h 1022"/>
            </a:gdLst>
            <a:cxnLst>
              <a:cxn ang="0">
                <a:pos x="T0" y="T1"/>
              </a:cxn>
              <a:cxn ang="0">
                <a:pos x="T2" y="T3"/>
              </a:cxn>
              <a:cxn ang="0">
                <a:pos x="T4" y="T5"/>
              </a:cxn>
              <a:cxn ang="0">
                <a:pos x="T6" y="T7"/>
              </a:cxn>
              <a:cxn ang="0">
                <a:pos x="T8" y="T9"/>
              </a:cxn>
              <a:cxn ang="0">
                <a:pos x="T10" y="T11"/>
              </a:cxn>
              <a:cxn ang="0">
                <a:pos x="T12" y="T13"/>
              </a:cxn>
            </a:cxnLst>
            <a:rect l="0" t="0" r="r" b="b"/>
            <a:pathLst>
              <a:path w="2444" h="1022">
                <a:moveTo>
                  <a:pt x="0" y="0"/>
                </a:moveTo>
                <a:lnTo>
                  <a:pt x="1518" y="0"/>
                </a:lnTo>
                <a:lnTo>
                  <a:pt x="1518" y="326"/>
                </a:lnTo>
                <a:lnTo>
                  <a:pt x="2444" y="326"/>
                </a:lnTo>
                <a:lnTo>
                  <a:pt x="2444" y="1022"/>
                </a:lnTo>
                <a:lnTo>
                  <a:pt x="0" y="1022"/>
                </a:lnTo>
                <a:lnTo>
                  <a:pt x="0" y="0"/>
                </a:lnTo>
              </a:path>
            </a:pathLst>
          </a:custGeom>
          <a:noFill/>
          <a:ln w="6350" cmpd="sng">
            <a:solidFill>
              <a:srgbClr val="000000"/>
            </a:solidFill>
            <a:prstDash val="solid"/>
            <a:round/>
          </a:ln>
          <a:extLst>
            <a:ext uri="{909E8E84-426E-40DD-AFC4-6F175D3DCCD1}">
              <a14:hiddenFill xmlns:a14="http://schemas.microsoft.com/office/drawing/2010/main">
                <a:solidFill>
                  <a:schemeClr val="bg1"/>
                </a:solid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36" name="Freeform 7"/>
          <p:cNvSpPr/>
          <p:nvPr/>
        </p:nvSpPr>
        <p:spPr bwMode="auto">
          <a:xfrm>
            <a:off x="4640262" y="3741738"/>
            <a:ext cx="4122738" cy="1868487"/>
          </a:xfrm>
          <a:custGeom>
            <a:gdLst>
              <a:gd name="T0" fmla="*/ 2444 w 2444"/>
              <a:gd name="T1" fmla="*/ 0 h 1022"/>
              <a:gd name="T2" fmla="*/ 926 w 2444"/>
              <a:gd name="T3" fmla="*/ 0 h 1022"/>
              <a:gd name="T4" fmla="*/ 926 w 2444"/>
              <a:gd name="T5" fmla="*/ 326 h 1022"/>
              <a:gd name="T6" fmla="*/ 0 w 2444"/>
              <a:gd name="T7" fmla="*/ 326 h 1022"/>
              <a:gd name="T8" fmla="*/ 0 w 2444"/>
              <a:gd name="T9" fmla="*/ 1022 h 1022"/>
              <a:gd name="T10" fmla="*/ 2444 w 2444"/>
              <a:gd name="T11" fmla="*/ 1022 h 1022"/>
              <a:gd name="T12" fmla="*/ 2444 w 2444"/>
              <a:gd name="T13" fmla="*/ 0 h 1022"/>
            </a:gdLst>
            <a:cxnLst>
              <a:cxn ang="0">
                <a:pos x="T0" y="T1"/>
              </a:cxn>
              <a:cxn ang="0">
                <a:pos x="T2" y="T3"/>
              </a:cxn>
              <a:cxn ang="0">
                <a:pos x="T4" y="T5"/>
              </a:cxn>
              <a:cxn ang="0">
                <a:pos x="T6" y="T7"/>
              </a:cxn>
              <a:cxn ang="0">
                <a:pos x="T8" y="T9"/>
              </a:cxn>
              <a:cxn ang="0">
                <a:pos x="T10" y="T11"/>
              </a:cxn>
              <a:cxn ang="0">
                <a:pos x="T12" y="T13"/>
              </a:cxn>
            </a:cxnLst>
            <a:rect l="0" t="0" r="r" b="b"/>
            <a:pathLst>
              <a:path w="2444" h="1022">
                <a:moveTo>
                  <a:pt x="2444" y="0"/>
                </a:moveTo>
                <a:lnTo>
                  <a:pt x="926" y="0"/>
                </a:lnTo>
                <a:lnTo>
                  <a:pt x="926" y="326"/>
                </a:lnTo>
                <a:lnTo>
                  <a:pt x="0" y="326"/>
                </a:lnTo>
                <a:lnTo>
                  <a:pt x="0" y="1022"/>
                </a:lnTo>
                <a:lnTo>
                  <a:pt x="2444" y="1022"/>
                </a:lnTo>
                <a:lnTo>
                  <a:pt x="2444" y="0"/>
                </a:lnTo>
              </a:path>
            </a:pathLst>
          </a:custGeom>
          <a:noFill/>
          <a:ln w="6350" cmpd="sng">
            <a:solidFill>
              <a:srgbClr val="000000"/>
            </a:solidFill>
            <a:prstDash val="solid"/>
            <a:round/>
          </a:ln>
          <a:extLst>
            <a:ext uri="{909E8E84-426E-40DD-AFC4-6F175D3DCCD1}">
              <a14:hiddenFill xmlns:a14="http://schemas.microsoft.com/office/drawing/2010/main">
                <a:solidFill>
                  <a:schemeClr val="bg1"/>
                </a:solid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38" name="Rectangle 9"/>
          <p:cNvSpPr>
            <a:spLocks noChangeArrowheads="1"/>
          </p:cNvSpPr>
          <p:nvPr/>
        </p:nvSpPr>
        <p:spPr bwMode="auto">
          <a:xfrm>
            <a:off x="542925" y="2278063"/>
            <a:ext cx="3776662" cy="13849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FontTx/>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各类物资采购总额</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各供应商采购总额</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各供应区域采购总额</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占采购总成本比重</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endParaRPr kumimoji="1" lang="en-US" altLang="zh-CN" sz="1200" kern="0" smtClean="0">
              <a:solidFill>
                <a:sysClr val="windowText" lastClr="000000"/>
              </a:solidFill>
              <a:latin typeface="微软雅黑" pitchFamily="34" charset="-122"/>
              <a:ea typeface="微软雅黑" pitchFamily="34" charset="-122"/>
            </a:endParaRPr>
          </a:p>
        </p:txBody>
      </p:sp>
      <p:sp>
        <p:nvSpPr>
          <p:cNvPr id="39" name="Rectangle 10"/>
          <p:cNvSpPr>
            <a:spLocks noChangeArrowheads="1"/>
          </p:cNvSpPr>
          <p:nvPr/>
        </p:nvSpPr>
        <p:spPr bwMode="auto">
          <a:xfrm>
            <a:off x="6714330" y="2278063"/>
            <a:ext cx="1888331" cy="13849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FontTx/>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物资需求时间</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物</a:t>
            </a:r>
            <a:r>
              <a:rPr kumimoji="1" lang="zh-CN" altLang="en-US" sz="1200" kern="0" smtClean="0">
                <a:solidFill>
                  <a:sysClr val="windowText" lastClr="000000"/>
                </a:solidFill>
                <a:latin typeface="微软雅黑" pitchFamily="34" charset="-122"/>
                <a:ea typeface="微软雅黑" pitchFamily="34" charset="-122"/>
              </a:rPr>
              <a:t>资需求标准化</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物</a:t>
            </a:r>
            <a:r>
              <a:rPr kumimoji="1" lang="zh-CN" altLang="en-US" sz="1200" kern="0" smtClean="0">
                <a:solidFill>
                  <a:sysClr val="windowText" lastClr="000000"/>
                </a:solidFill>
                <a:latin typeface="微软雅黑" pitchFamily="34" charset="-122"/>
                <a:ea typeface="微软雅黑" pitchFamily="34" charset="-122"/>
              </a:rPr>
              <a:t>资需求合并</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物</a:t>
            </a:r>
            <a:r>
              <a:rPr kumimoji="1" lang="zh-CN" altLang="en-US" sz="1200" kern="0" smtClean="0">
                <a:solidFill>
                  <a:sysClr val="windowText" lastClr="000000"/>
                </a:solidFill>
                <a:latin typeface="微软雅黑" pitchFamily="34" charset="-122"/>
                <a:ea typeface="微软雅黑" pitchFamily="34" charset="-122"/>
              </a:rPr>
              <a:t>资需求重要性</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endParaRPr kumimoji="1" lang="zh-CN" altLang="en-US" sz="1200" kern="0">
              <a:solidFill>
                <a:sysClr val="windowText" lastClr="000000"/>
              </a:solidFill>
              <a:latin typeface="微软雅黑" pitchFamily="34" charset="-122"/>
              <a:ea typeface="微软雅黑" pitchFamily="34" charset="-122"/>
            </a:endParaRPr>
          </a:p>
        </p:txBody>
      </p:sp>
      <p:sp>
        <p:nvSpPr>
          <p:cNvPr id="40" name="Rectangle 11"/>
          <p:cNvSpPr>
            <a:spLocks noChangeArrowheads="1"/>
          </p:cNvSpPr>
          <p:nvPr/>
        </p:nvSpPr>
        <p:spPr bwMode="auto">
          <a:xfrm>
            <a:off x="542925" y="3890963"/>
            <a:ext cx="2251075" cy="110799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3037" lvl="1" indent="-171450" defTabSz="330200">
              <a:lnSpc>
                <a:spcPct val="150000"/>
              </a:lnSpc>
              <a:buFont typeface="Arial" pitchFamily="34" charset="0"/>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供应商数量</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供应有效</a:t>
            </a:r>
            <a:r>
              <a:rPr kumimoji="1" lang="zh-CN" altLang="en-US" sz="1200" kern="0" smtClean="0">
                <a:solidFill>
                  <a:sysClr val="windowText" lastClr="000000"/>
                </a:solidFill>
                <a:latin typeface="微软雅黑" pitchFamily="34" charset="-122"/>
                <a:ea typeface="微软雅黑" pitchFamily="34" charset="-122"/>
              </a:rPr>
              <a:t>性</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价</a:t>
            </a:r>
            <a:r>
              <a:rPr kumimoji="1" lang="zh-CN" altLang="en-US" sz="1200" kern="0" smtClean="0">
                <a:solidFill>
                  <a:sysClr val="windowText" lastClr="000000"/>
                </a:solidFill>
                <a:latin typeface="微软雅黑" pitchFamily="34" charset="-122"/>
                <a:ea typeface="微软雅黑" pitchFamily="34" charset="-122"/>
              </a:rPr>
              <a:t>格敏感度</a:t>
            </a:r>
            <a:endParaRPr kumimoji="1" lang="en-US" altLang="zh-CN" sz="1200" ker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市场</a:t>
            </a:r>
            <a:r>
              <a:rPr kumimoji="1" lang="zh-CN" altLang="en-US" sz="1200" kern="0" smtClean="0">
                <a:solidFill>
                  <a:sysClr val="windowText" lastClr="000000"/>
                </a:solidFill>
                <a:latin typeface="微软雅黑" pitchFamily="34" charset="-122"/>
                <a:ea typeface="微软雅黑" pitchFamily="34" charset="-122"/>
              </a:rPr>
              <a:t>垄断程度</a:t>
            </a:r>
            <a:endParaRPr kumimoji="1" lang="en-US" altLang="zh-CN" sz="1200" kern="0" smtClean="0">
              <a:solidFill>
                <a:sysClr val="windowText" lastClr="000000"/>
              </a:solidFill>
              <a:latin typeface="微软雅黑" pitchFamily="34" charset="-122"/>
              <a:ea typeface="微软雅黑" pitchFamily="34" charset="-122"/>
            </a:endParaRPr>
          </a:p>
        </p:txBody>
      </p:sp>
      <p:sp>
        <p:nvSpPr>
          <p:cNvPr id="41" name="Rectangle 12"/>
          <p:cNvSpPr>
            <a:spLocks noChangeArrowheads="1"/>
          </p:cNvSpPr>
          <p:nvPr/>
        </p:nvSpPr>
        <p:spPr bwMode="auto">
          <a:xfrm>
            <a:off x="6714330" y="3890963"/>
            <a:ext cx="2251075" cy="1592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采购层面</a:t>
            </a:r>
            <a:endParaRPr kumimoji="1" lang="en-US" altLang="zh-CN" sz="1200" kern="0">
              <a:solidFill>
                <a:sysClr val="windowText" lastClr="000000"/>
              </a:solidFill>
              <a:latin typeface="微软雅黑" pitchFamily="34" charset="-122"/>
              <a:ea typeface="微软雅黑" pitchFamily="34" charset="-122"/>
            </a:endParaRPr>
          </a:p>
          <a:p>
            <a:pPr marL="458787" lvl="2" defTabSz="330200">
              <a:lnSpc>
                <a:spcPct val="150000"/>
              </a:lnSpc>
              <a:tabLst>
                <a:tab pos="8521700" algn="r"/>
              </a:tabLst>
            </a:pPr>
            <a:r>
              <a:rPr kumimoji="1" lang="en-US" altLang="zh-CN" sz="1200" kern="0">
                <a:solidFill>
                  <a:sysClr val="windowText" lastClr="000000"/>
                </a:solidFill>
                <a:latin typeface="微软雅黑" pitchFamily="34" charset="-122"/>
                <a:ea typeface="微软雅黑" pitchFamily="34" charset="-122"/>
              </a:rPr>
              <a:t>- </a:t>
            </a:r>
            <a:r>
              <a:rPr kumimoji="1" lang="zh-CN" altLang="en-US" sz="1100" kern="0">
                <a:solidFill>
                  <a:sysClr val="windowText" lastClr="000000"/>
                </a:solidFill>
                <a:latin typeface="微软雅黑" pitchFamily="34" charset="-122"/>
                <a:ea typeface="微软雅黑" pitchFamily="34" charset="-122"/>
              </a:rPr>
              <a:t>采</a:t>
            </a:r>
            <a:r>
              <a:rPr kumimoji="1" lang="zh-CN" altLang="en-US" sz="1100" kern="0" smtClean="0">
                <a:solidFill>
                  <a:sysClr val="windowText" lastClr="000000"/>
                </a:solidFill>
                <a:latin typeface="微软雅黑" pitchFamily="34" charset="-122"/>
                <a:ea typeface="微软雅黑" pitchFamily="34" charset="-122"/>
              </a:rPr>
              <a:t>购</a:t>
            </a:r>
            <a:r>
              <a:rPr kumimoji="1" lang="zh-CN" altLang="en-US" sz="1100" kern="0">
                <a:solidFill>
                  <a:sysClr val="windowText" lastClr="000000"/>
                </a:solidFill>
                <a:latin typeface="微软雅黑" pitchFamily="34" charset="-122"/>
                <a:ea typeface="微软雅黑" pitchFamily="34" charset="-122"/>
              </a:rPr>
              <a:t>资源</a:t>
            </a:r>
            <a:r>
              <a:rPr kumimoji="1" lang="zh-CN" altLang="en-US" sz="1100" kern="0" smtClean="0">
                <a:solidFill>
                  <a:sysClr val="windowText" lastClr="000000"/>
                </a:solidFill>
                <a:latin typeface="微软雅黑" pitchFamily="34" charset="-122"/>
                <a:ea typeface="微软雅黑" pitchFamily="34" charset="-122"/>
              </a:rPr>
              <a:t>战</a:t>
            </a:r>
            <a:r>
              <a:rPr kumimoji="1" lang="zh-CN" altLang="en-US" sz="1100" kern="0">
                <a:solidFill>
                  <a:sysClr val="windowText" lastClr="000000"/>
                </a:solidFill>
                <a:latin typeface="微软雅黑" pitchFamily="34" charset="-122"/>
                <a:ea typeface="微软雅黑" pitchFamily="34" charset="-122"/>
              </a:rPr>
              <a:t>略</a:t>
            </a:r>
            <a:endParaRPr kumimoji="1" lang="en-US" altLang="zh-CN" sz="1100" kern="0">
              <a:solidFill>
                <a:sysClr val="windowText" lastClr="000000"/>
              </a:solidFill>
              <a:latin typeface="微软雅黑" pitchFamily="34" charset="-122"/>
              <a:ea typeface="微软雅黑" pitchFamily="34" charset="-122"/>
            </a:endParaRPr>
          </a:p>
          <a:p>
            <a:pPr marL="458787" lvl="2" defTabSz="330200">
              <a:lnSpc>
                <a:spcPct val="150000"/>
              </a:lnSpc>
              <a:tabLst>
                <a:tab pos="8521700" algn="r"/>
              </a:tabLst>
            </a:pPr>
            <a:r>
              <a:rPr kumimoji="1" lang="en-US" altLang="zh-CN" sz="1100" kern="0">
                <a:solidFill>
                  <a:sysClr val="windowText" lastClr="000000"/>
                </a:solidFill>
                <a:latin typeface="微软雅黑" pitchFamily="34" charset="-122"/>
                <a:ea typeface="微软雅黑" pitchFamily="34" charset="-122"/>
              </a:rPr>
              <a:t>- </a:t>
            </a:r>
            <a:r>
              <a:rPr kumimoji="1" lang="zh-CN" altLang="en-US" sz="1100" kern="0">
                <a:solidFill>
                  <a:sysClr val="windowText" lastClr="000000"/>
                </a:solidFill>
                <a:latin typeface="微软雅黑" pitchFamily="34" charset="-122"/>
                <a:ea typeface="微软雅黑" pitchFamily="34" charset="-122"/>
              </a:rPr>
              <a:t>供应商</a:t>
            </a:r>
            <a:r>
              <a:rPr kumimoji="1" lang="zh-CN" altLang="en-US" sz="1100" kern="0" smtClean="0">
                <a:solidFill>
                  <a:sysClr val="windowText" lastClr="000000"/>
                </a:solidFill>
                <a:latin typeface="微软雅黑" pitchFamily="34" charset="-122"/>
                <a:ea typeface="微软雅黑" pitchFamily="34" charset="-122"/>
              </a:rPr>
              <a:t>战</a:t>
            </a:r>
            <a:r>
              <a:rPr kumimoji="1" lang="zh-CN" altLang="en-US" sz="1100" kern="0">
                <a:solidFill>
                  <a:sysClr val="windowText" lastClr="000000"/>
                </a:solidFill>
                <a:latin typeface="微软雅黑" pitchFamily="34" charset="-122"/>
                <a:ea typeface="微软雅黑" pitchFamily="34" charset="-122"/>
              </a:rPr>
              <a:t>略</a:t>
            </a:r>
            <a:endParaRPr kumimoji="1" lang="en-US" altLang="zh-CN" sz="1100" kern="0">
              <a:solidFill>
                <a:sysClr val="windowText" lastClr="000000"/>
              </a:solidFill>
              <a:latin typeface="微软雅黑" pitchFamily="34" charset="-122"/>
              <a:ea typeface="微软雅黑" pitchFamily="34" charset="-122"/>
            </a:endParaRPr>
          </a:p>
          <a:p>
            <a:pPr marL="458787" lvl="2" defTabSz="330200">
              <a:lnSpc>
                <a:spcPct val="150000"/>
              </a:lnSpc>
              <a:tabLst>
                <a:tab pos="8521700" algn="r"/>
              </a:tabLst>
            </a:pPr>
            <a:r>
              <a:rPr kumimoji="1" lang="en-US" altLang="zh-CN" sz="1100" kern="0">
                <a:solidFill>
                  <a:sysClr val="windowText" lastClr="000000"/>
                </a:solidFill>
                <a:latin typeface="微软雅黑" pitchFamily="34" charset="-122"/>
                <a:ea typeface="微软雅黑" pitchFamily="34" charset="-122"/>
              </a:rPr>
              <a:t>- </a:t>
            </a:r>
            <a:r>
              <a:rPr kumimoji="1" lang="zh-CN" altLang="en-US" sz="1100" kern="0">
                <a:solidFill>
                  <a:sysClr val="windowText" lastClr="000000"/>
                </a:solidFill>
                <a:latin typeface="微软雅黑" pitchFamily="34" charset="-122"/>
                <a:ea typeface="微软雅黑" pitchFamily="34" charset="-122"/>
              </a:rPr>
              <a:t>采</a:t>
            </a:r>
            <a:r>
              <a:rPr kumimoji="1" lang="zh-CN" altLang="en-US" sz="1100" kern="0" smtClean="0">
                <a:solidFill>
                  <a:sysClr val="windowText" lastClr="000000"/>
                </a:solidFill>
                <a:latin typeface="微软雅黑" pitchFamily="34" charset="-122"/>
                <a:ea typeface="微软雅黑" pitchFamily="34" charset="-122"/>
              </a:rPr>
              <a:t>购控制战略</a:t>
            </a:r>
            <a:endParaRPr kumimoji="1" lang="en-US" altLang="zh-CN" sz="1100" kern="0">
              <a:solidFill>
                <a:sysClr val="windowText" lastClr="000000"/>
              </a:solidFill>
              <a:latin typeface="微软雅黑" pitchFamily="34" charset="-122"/>
              <a:ea typeface="微软雅黑" pitchFamily="34" charset="-122"/>
            </a:endParaRPr>
          </a:p>
          <a:p>
            <a:pPr marL="458787" lvl="2" defTabSz="330200">
              <a:lnSpc>
                <a:spcPct val="150000"/>
              </a:lnSpc>
              <a:tabLst>
                <a:tab pos="8521700" algn="r"/>
              </a:tabLst>
            </a:pPr>
            <a:r>
              <a:rPr kumimoji="1" lang="en-US" altLang="zh-CN" sz="1100" kern="0">
                <a:solidFill>
                  <a:sysClr val="windowText" lastClr="000000"/>
                </a:solidFill>
                <a:latin typeface="微软雅黑" pitchFamily="34" charset="-122"/>
                <a:ea typeface="微软雅黑" pitchFamily="34" charset="-122"/>
              </a:rPr>
              <a:t>- </a:t>
            </a:r>
            <a:r>
              <a:rPr kumimoji="1" lang="zh-CN" altLang="en-US" sz="1100" kern="0">
                <a:solidFill>
                  <a:sysClr val="windowText" lastClr="000000"/>
                </a:solidFill>
                <a:latin typeface="微软雅黑" pitchFamily="34" charset="-122"/>
                <a:ea typeface="微软雅黑" pitchFamily="34" charset="-122"/>
              </a:rPr>
              <a:t>采</a:t>
            </a:r>
            <a:r>
              <a:rPr kumimoji="1" lang="zh-CN" altLang="en-US" sz="1100" kern="0" smtClean="0">
                <a:solidFill>
                  <a:sysClr val="windowText" lastClr="000000"/>
                </a:solidFill>
                <a:latin typeface="微软雅黑" pitchFamily="34" charset="-122"/>
                <a:ea typeface="微软雅黑" pitchFamily="34" charset="-122"/>
              </a:rPr>
              <a:t>购模式战略</a:t>
            </a:r>
            <a:endParaRPr kumimoji="1" lang="en-US" altLang="zh-CN" sz="1100" kern="0">
              <a:solidFill>
                <a:sysClr val="windowText" lastClr="000000"/>
              </a:solidFill>
              <a:latin typeface="微软雅黑" pitchFamily="34" charset="-122"/>
              <a:ea typeface="微软雅黑" pitchFamily="34" charset="-122"/>
            </a:endParaRPr>
          </a:p>
          <a:p>
            <a:pPr marL="1587" lvl="1" defTabSz="330200">
              <a:lnSpc>
                <a:spcPct val="150000"/>
              </a:lnSpc>
              <a:tabLst>
                <a:tab pos="8521700" algn="r"/>
              </a:tabLst>
            </a:pPr>
            <a:endParaRPr kumimoji="1" lang="zh-CN" altLang="en-US" sz="1200" kern="0">
              <a:solidFill>
                <a:sysClr val="windowText" lastClr="000000"/>
              </a:solidFill>
              <a:latin typeface="微软雅黑" pitchFamily="34" charset="-122"/>
              <a:ea typeface="微软雅黑" pitchFamily="34" charset="-122"/>
            </a:endParaRPr>
          </a:p>
        </p:txBody>
      </p:sp>
      <p:sp>
        <p:nvSpPr>
          <p:cNvPr id="42" name="Rectangle 13"/>
          <p:cNvSpPr>
            <a:spLocks noChangeArrowheads="1"/>
          </p:cNvSpPr>
          <p:nvPr/>
        </p:nvSpPr>
        <p:spPr bwMode="auto">
          <a:xfrm>
            <a:off x="381000" y="1752600"/>
            <a:ext cx="4121150" cy="358775"/>
          </a:xfrm>
          <a:prstGeom prst="rect">
            <a:avLst/>
          </a:prstGeom>
          <a:solidFill>
            <a:schemeClr val="accent1">
              <a:lumMod val="60000"/>
              <a:lumOff val="40000"/>
            </a:schemeClr>
          </a:solidFill>
          <a:ln w="25400">
            <a:solidFill>
              <a:srgbClr val="000000"/>
            </a:solidFill>
            <a:miter lim="800000"/>
          </a:ln>
          <a:effectLs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43" name="Text Box 14"/>
          <p:cNvSpPr txBox="1">
            <a:spLocks noChangeArrowheads="1"/>
          </p:cNvSpPr>
          <p:nvPr/>
        </p:nvSpPr>
        <p:spPr bwMode="auto">
          <a:xfrm>
            <a:off x="514350" y="1839654"/>
            <a:ext cx="3852862" cy="18466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200" kern="0">
                <a:solidFill>
                  <a:sysClr val="windowText" lastClr="000000"/>
                </a:solidFill>
                <a:latin typeface="微软雅黑" pitchFamily="34" charset="-122"/>
                <a:ea typeface="微软雅黑" pitchFamily="34" charset="-122"/>
              </a:rPr>
              <a:t>采</a:t>
            </a:r>
            <a:r>
              <a:rPr kumimoji="1" lang="zh-CN" altLang="en-US" sz="1200" kern="0" smtClean="0">
                <a:solidFill>
                  <a:sysClr val="windowText" lastClr="000000"/>
                </a:solidFill>
                <a:latin typeface="微软雅黑" pitchFamily="34" charset="-122"/>
                <a:ea typeface="微软雅黑" pitchFamily="34" charset="-122"/>
              </a:rPr>
              <a:t>购支出分析</a:t>
            </a:r>
            <a:endParaRPr kumimoji="1" lang="zh-CN" altLang="en-US" sz="1200" kern="0">
              <a:solidFill>
                <a:sysClr val="windowText" lastClr="000000"/>
              </a:solidFill>
              <a:latin typeface="微软雅黑" pitchFamily="34" charset="-122"/>
              <a:ea typeface="微软雅黑" pitchFamily="34" charset="-122"/>
            </a:endParaRPr>
          </a:p>
        </p:txBody>
      </p:sp>
      <p:sp>
        <p:nvSpPr>
          <p:cNvPr id="44" name="Rectangle 15"/>
          <p:cNvSpPr>
            <a:spLocks noChangeArrowheads="1"/>
          </p:cNvSpPr>
          <p:nvPr/>
        </p:nvSpPr>
        <p:spPr bwMode="auto">
          <a:xfrm>
            <a:off x="4641850" y="1752600"/>
            <a:ext cx="4121150" cy="358775"/>
          </a:xfrm>
          <a:prstGeom prst="rect">
            <a:avLst/>
          </a:prstGeom>
          <a:solidFill>
            <a:srgbClr val="92D050"/>
          </a:solidFill>
          <a:ln w="25400">
            <a:solidFill>
              <a:srgbClr val="000000"/>
            </a:solidFill>
            <a:miter lim="800000"/>
          </a:ln>
          <a:effectLs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45" name="Text Box 16"/>
          <p:cNvSpPr txBox="1">
            <a:spLocks noChangeArrowheads="1"/>
          </p:cNvSpPr>
          <p:nvPr/>
        </p:nvSpPr>
        <p:spPr bwMode="auto">
          <a:xfrm>
            <a:off x="4776787" y="1839654"/>
            <a:ext cx="3852863" cy="18466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1" lang="zh-CN" altLang="en-US" sz="1200" kern="0">
                <a:solidFill>
                  <a:sysClr val="windowText" lastClr="000000"/>
                </a:solidFill>
                <a:latin typeface="微软雅黑" pitchFamily="34" charset="-122"/>
                <a:ea typeface="微软雅黑" pitchFamily="34" charset="-122"/>
              </a:rPr>
              <a:t>需</a:t>
            </a:r>
            <a:r>
              <a:rPr kumimoji="1" lang="zh-CN" altLang="en-US" sz="1200" kern="0" smtClean="0">
                <a:solidFill>
                  <a:sysClr val="windowText" lastClr="000000"/>
                </a:solidFill>
                <a:latin typeface="微软雅黑" pitchFamily="34" charset="-122"/>
                <a:ea typeface="微软雅黑" pitchFamily="34" charset="-122"/>
              </a:rPr>
              <a:t>求分析</a:t>
            </a:r>
            <a:endParaRPr kumimoji="1" lang="zh-CN" altLang="en-US" sz="12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46" name="Rectangle 17"/>
          <p:cNvSpPr>
            <a:spLocks noChangeArrowheads="1"/>
          </p:cNvSpPr>
          <p:nvPr/>
        </p:nvSpPr>
        <p:spPr bwMode="auto">
          <a:xfrm>
            <a:off x="381000" y="5251450"/>
            <a:ext cx="4122737" cy="358775"/>
          </a:xfrm>
          <a:prstGeom prst="rect">
            <a:avLst/>
          </a:prstGeom>
          <a:solidFill>
            <a:schemeClr val="accent3">
              <a:lumMod val="75000"/>
            </a:schemeClr>
          </a:solidFill>
          <a:ln w="25400">
            <a:solidFill>
              <a:srgbClr val="000000"/>
            </a:solidFill>
            <a:miter lim="800000"/>
          </a:ln>
          <a:effectLs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47" name="Text Box 18"/>
          <p:cNvSpPr txBox="1">
            <a:spLocks noChangeArrowheads="1"/>
          </p:cNvSpPr>
          <p:nvPr/>
        </p:nvSpPr>
        <p:spPr bwMode="auto">
          <a:xfrm>
            <a:off x="515937" y="5338504"/>
            <a:ext cx="3852863" cy="18466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1" lang="zh-CN" altLang="en-US" sz="12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rPr>
              <a:t>供应商市场分析</a:t>
            </a:r>
          </a:p>
        </p:txBody>
      </p:sp>
      <p:sp>
        <p:nvSpPr>
          <p:cNvPr id="48" name="Rectangle 19"/>
          <p:cNvSpPr>
            <a:spLocks noChangeArrowheads="1"/>
          </p:cNvSpPr>
          <p:nvPr/>
        </p:nvSpPr>
        <p:spPr bwMode="auto">
          <a:xfrm>
            <a:off x="4640262" y="5251450"/>
            <a:ext cx="4122738" cy="358775"/>
          </a:xfrm>
          <a:prstGeom prst="rect">
            <a:avLst/>
          </a:prstGeom>
          <a:solidFill>
            <a:schemeClr val="accent4">
              <a:lumMod val="75000"/>
            </a:schemeClr>
          </a:solidFill>
          <a:ln w="25400">
            <a:solidFill>
              <a:srgbClr val="000000"/>
            </a:solidFill>
            <a:miter lim="800000"/>
          </a:ln>
          <a:effectLst/>
          <a:extLst/>
        </p:spPr>
        <p:txBody>
          <a:bodyPr lIns="0" tIns="0" rIns="0" bIns="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endParaRPr>
          </a:p>
        </p:txBody>
      </p:sp>
      <p:sp>
        <p:nvSpPr>
          <p:cNvPr id="49" name="Text Box 20"/>
          <p:cNvSpPr txBox="1">
            <a:spLocks noChangeArrowheads="1"/>
          </p:cNvSpPr>
          <p:nvPr/>
        </p:nvSpPr>
        <p:spPr bwMode="auto">
          <a:xfrm>
            <a:off x="4775200" y="5338504"/>
            <a:ext cx="3852862" cy="18466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1" lang="zh-CN" altLang="en-US" sz="1200" kern="0">
                <a:solidFill>
                  <a:sysClr val="windowText" lastClr="000000"/>
                </a:solidFill>
                <a:latin typeface="微软雅黑" pitchFamily="34" charset="-122"/>
                <a:ea typeface="微软雅黑" pitchFamily="34" charset="-122"/>
              </a:rPr>
              <a:t>战</a:t>
            </a:r>
            <a:r>
              <a:rPr kumimoji="1" lang="zh-CN" altLang="en-US" sz="1200" kern="0" smtClean="0">
                <a:solidFill>
                  <a:sysClr val="windowText" lastClr="000000"/>
                </a:solidFill>
                <a:latin typeface="微软雅黑" pitchFamily="34" charset="-122"/>
                <a:ea typeface="微软雅黑" pitchFamily="34" charset="-122"/>
              </a:rPr>
              <a:t>略分析</a:t>
            </a:r>
            <a:endParaRPr kumimoji="1" lang="zh-CN" altLang="en-US" sz="12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0" name="Text Box 21"/>
          <p:cNvSpPr txBox="1">
            <a:spLocks noChangeArrowheads="1"/>
          </p:cNvSpPr>
          <p:nvPr/>
        </p:nvSpPr>
        <p:spPr bwMode="auto">
          <a:xfrm>
            <a:off x="3352800" y="3564652"/>
            <a:ext cx="2590800"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1" lang="zh-CN" altLang="en-US" sz="1600" kern="0" smtClean="0">
                <a:solidFill>
                  <a:schemeClr val="tx2"/>
                </a:solidFill>
                <a:latin typeface="微软雅黑" pitchFamily="34" charset="-122"/>
                <a:ea typeface="微软雅黑" pitchFamily="34" charset="-122"/>
              </a:rPr>
              <a:t>物资分类的维度要素组成</a:t>
            </a:r>
            <a:endParaRPr kumimoji="1" lang="zh-CN" altLang="en-US" sz="1600" b="0" i="0" u="none" strike="noStrike" kern="0" cap="none" spc="0" normalizeH="0" baseline="0" noProof="0" smtClean="0">
              <a:ln>
                <a:noFill/>
              </a:ln>
              <a:solidFill>
                <a:schemeClr val="tx2"/>
              </a:solidFill>
              <a:effectLst/>
              <a:uLnTx/>
              <a:uFillTx/>
              <a:latin typeface="微软雅黑" pitchFamily="34" charset="-122"/>
              <a:ea typeface="微软雅黑" pitchFamily="34" charset="-122"/>
            </a:endParaRPr>
          </a:p>
        </p:txBody>
      </p:sp>
      <p:sp>
        <p:nvSpPr>
          <p:cNvPr id="52" name="Rectangle 9"/>
          <p:cNvSpPr>
            <a:spLocks noChangeArrowheads="1"/>
          </p:cNvSpPr>
          <p:nvPr/>
        </p:nvSpPr>
        <p:spPr bwMode="auto">
          <a:xfrm>
            <a:off x="4806950" y="4387811"/>
            <a:ext cx="3776662" cy="7848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FontTx/>
              <a:buChar char="•"/>
              <a:tabLst>
                <a:tab pos="8521700" algn="r"/>
              </a:tabLst>
            </a:pPr>
            <a:r>
              <a:rPr kumimoji="1" lang="zh-CN" altLang="en-US" sz="1200" kern="0">
                <a:solidFill>
                  <a:sysClr val="windowText" lastClr="000000"/>
                </a:solidFill>
                <a:latin typeface="微软雅黑" pitchFamily="34" charset="-122"/>
                <a:ea typeface="微软雅黑" pitchFamily="34" charset="-122"/>
              </a:rPr>
              <a:t>企</a:t>
            </a:r>
            <a:r>
              <a:rPr kumimoji="1" lang="zh-CN" altLang="en-US" sz="1200" kern="0" smtClean="0">
                <a:solidFill>
                  <a:sysClr val="windowText" lastClr="000000"/>
                </a:solidFill>
                <a:latin typeface="微软雅黑" pitchFamily="34" charset="-122"/>
                <a:ea typeface="微软雅黑" pitchFamily="34" charset="-122"/>
              </a:rPr>
              <a:t>业层面</a:t>
            </a:r>
            <a:endParaRPr kumimoji="1" lang="en-US" altLang="zh-CN" sz="1200" kern="0" smtClean="0">
              <a:solidFill>
                <a:sysClr val="windowText" lastClr="000000"/>
              </a:solidFill>
              <a:latin typeface="微软雅黑" pitchFamily="34" charset="-122"/>
              <a:ea typeface="微软雅黑" pitchFamily="34" charset="-122"/>
            </a:endParaRPr>
          </a:p>
          <a:p>
            <a:pPr marL="458787" lvl="2" defTabSz="330200">
              <a:lnSpc>
                <a:spcPct val="150000"/>
              </a:lnSpc>
              <a:tabLst>
                <a:tab pos="8521700" algn="r"/>
              </a:tabLst>
            </a:pPr>
            <a:r>
              <a:rPr kumimoji="1" lang="en-US" altLang="zh-CN" sz="1100" kern="0" smtClean="0">
                <a:solidFill>
                  <a:sysClr val="windowText" lastClr="000000"/>
                </a:solidFill>
                <a:latin typeface="微软雅黑" pitchFamily="34" charset="-122"/>
                <a:ea typeface="微软雅黑" pitchFamily="34" charset="-122"/>
              </a:rPr>
              <a:t>- </a:t>
            </a:r>
            <a:r>
              <a:rPr kumimoji="1" lang="zh-CN" altLang="en-US" sz="1100" kern="0" smtClean="0">
                <a:solidFill>
                  <a:sysClr val="windowText" lastClr="000000"/>
                </a:solidFill>
                <a:latin typeface="微软雅黑" pitchFamily="34" charset="-122"/>
                <a:ea typeface="微软雅黑" pitchFamily="34" charset="-122"/>
              </a:rPr>
              <a:t>海工产品发展战略</a:t>
            </a:r>
            <a:endParaRPr kumimoji="1" lang="en-US" altLang="zh-CN" sz="1100" kern="0" smtClean="0">
              <a:solidFill>
                <a:sysClr val="windowText" lastClr="000000"/>
              </a:solidFill>
              <a:latin typeface="微软雅黑" pitchFamily="34" charset="-122"/>
              <a:ea typeface="微软雅黑" pitchFamily="34" charset="-122"/>
            </a:endParaRPr>
          </a:p>
          <a:p>
            <a:pPr marL="458787" lvl="2" defTabSz="330200">
              <a:lnSpc>
                <a:spcPct val="150000"/>
              </a:lnSpc>
              <a:tabLst>
                <a:tab pos="8521700" algn="r"/>
              </a:tabLst>
            </a:pPr>
            <a:r>
              <a:rPr kumimoji="1" lang="en-US" altLang="zh-CN" sz="1100" kern="0" smtClean="0">
                <a:solidFill>
                  <a:sysClr val="windowText" lastClr="000000"/>
                </a:solidFill>
                <a:latin typeface="微软雅黑" pitchFamily="34" charset="-122"/>
                <a:ea typeface="微软雅黑" pitchFamily="34" charset="-122"/>
              </a:rPr>
              <a:t>- </a:t>
            </a:r>
            <a:r>
              <a:rPr kumimoji="1" lang="zh-CN" altLang="en-US" sz="1100" kern="0" smtClean="0">
                <a:solidFill>
                  <a:sysClr val="windowText" lastClr="000000"/>
                </a:solidFill>
                <a:latin typeface="微软雅黑" pitchFamily="34" charset="-122"/>
                <a:ea typeface="微软雅黑" pitchFamily="34" charset="-122"/>
              </a:rPr>
              <a:t>核心竞争力培育战略</a:t>
            </a:r>
            <a:endParaRPr kumimoji="1" lang="en-US" altLang="zh-CN" sz="1100" kern="0" smtClean="0">
              <a:solidFill>
                <a:sysClr val="windowText" lastClr="000000"/>
              </a:solidFill>
              <a:latin typeface="微软雅黑" pitchFamily="34" charset="-122"/>
              <a:ea typeface="微软雅黑" pitchFamily="34" charset="-122"/>
            </a:endParaRPr>
          </a:p>
        </p:txBody>
      </p:sp>
      <p:sp>
        <p:nvSpPr>
          <p:cNvPr id="25" name="Rectangle 10"/>
          <p:cNvSpPr>
            <a:spLocks noChangeArrowheads="1"/>
          </p:cNvSpPr>
          <p:nvPr/>
        </p:nvSpPr>
        <p:spPr bwMode="auto">
          <a:xfrm>
            <a:off x="4776787" y="2278063"/>
            <a:ext cx="1888331" cy="83099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FontTx/>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物资需求种类</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r>
              <a:rPr kumimoji="1" lang="zh-CN" altLang="en-US" sz="1200" kern="0" smtClean="0">
                <a:solidFill>
                  <a:sysClr val="windowText" lastClr="000000"/>
                </a:solidFill>
                <a:latin typeface="微软雅黑" pitchFamily="34" charset="-122"/>
                <a:ea typeface="微软雅黑" pitchFamily="34" charset="-122"/>
              </a:rPr>
              <a:t>物资需求数量</a:t>
            </a:r>
            <a:endParaRPr kumimoji="1" lang="en-US" altLang="zh-CN" sz="1200" kern="0" smtClean="0">
              <a:solidFill>
                <a:sysClr val="windowText" lastClr="000000"/>
              </a:solidFill>
              <a:latin typeface="微软雅黑" pitchFamily="34" charset="-122"/>
              <a:ea typeface="微软雅黑" pitchFamily="34" charset="-122"/>
            </a:endParaRPr>
          </a:p>
          <a:p>
            <a:pPr marL="190500" lvl="1" indent="-188913" defTabSz="330200">
              <a:lnSpc>
                <a:spcPct val="150000"/>
              </a:lnSpc>
              <a:buFontTx/>
              <a:buChar char="•"/>
              <a:tabLst>
                <a:tab pos="8521700" algn="r"/>
              </a:tabLst>
            </a:pPr>
            <a:endParaRPr kumimoji="1" lang="zh-CN" altLang="en-US" sz="1200" kern="0">
              <a:solidFill>
                <a:sysClr val="windowText" lastClr="000000"/>
              </a:solidFill>
              <a:latin typeface="微软雅黑" pitchFamily="34" charset="-122"/>
              <a:ea typeface="微软雅黑" pitchFamily="34" charset="-122"/>
            </a:endParaRPr>
          </a:p>
        </p:txBody>
      </p:sp>
      <p:sp>
        <p:nvSpPr>
          <p:cNvPr id="3" name="Rectangle 2"/>
          <p:cNvSpPr/>
          <p:nvPr/>
        </p:nvSpPr>
        <p:spPr>
          <a:xfrm>
            <a:off x="2438400" y="1013598"/>
            <a:ext cx="6400800" cy="523220"/>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微软雅黑" pitchFamily="34" charset="-122"/>
                <a:ea typeface="微软雅黑" pitchFamily="34" charset="-122"/>
              </a:rPr>
              <a:t>构建方法：按</a:t>
            </a:r>
            <a:r>
              <a:rPr lang="zh-CN" altLang="en-US" sz="1400">
                <a:latin typeface="微软雅黑" pitchFamily="34" charset="-122"/>
                <a:ea typeface="微软雅黑" pitchFamily="34" charset="-122"/>
              </a:rPr>
              <a:t>照企业各类物资的采购支出、业务需求、市场供应及企业战略四个维</a:t>
            </a:r>
            <a:r>
              <a:rPr lang="zh-CN" altLang="en-US" sz="1400" smtClean="0">
                <a:latin typeface="微软雅黑" pitchFamily="34" charset="-122"/>
                <a:ea typeface="微软雅黑" pitchFamily="34" charset="-122"/>
              </a:rPr>
              <a:t>度</a:t>
            </a:r>
            <a:r>
              <a:rPr lang="zh-CN" altLang="en-US" sz="1400">
                <a:latin typeface="微软雅黑" pitchFamily="34" charset="-122"/>
                <a:ea typeface="微软雅黑" pitchFamily="34" charset="-122"/>
              </a:rPr>
              <a:t>分</a:t>
            </a:r>
            <a:r>
              <a:rPr lang="zh-CN" altLang="en-US" sz="1400" smtClean="0">
                <a:latin typeface="微软雅黑" pitchFamily="34" charset="-122"/>
                <a:ea typeface="微软雅黑" pitchFamily="34" charset="-122"/>
              </a:rPr>
              <a:t>析构建</a:t>
            </a:r>
            <a:endParaRPr lang="en-US" sz="1400">
              <a:latin typeface="微软雅黑" pitchFamily="34" charset="-122"/>
              <a:ea typeface="微软雅黑" pitchFamily="34" charset="-122"/>
            </a:endParaRPr>
          </a:p>
        </p:txBody>
      </p:sp>
      <p:sp>
        <p:nvSpPr>
          <p:cNvPr id="28" name="Pentagon 27"/>
          <p:cNvSpPr/>
          <p:nvPr/>
        </p:nvSpPr>
        <p:spPr>
          <a:xfrm>
            <a:off x="426499" y="1013598"/>
            <a:ext cx="1097502" cy="431800"/>
          </a:xfrm>
          <a:prstGeom prst="homePlate">
            <a:avLst/>
          </a:prstGeom>
          <a:solidFill>
            <a:schemeClr val="accent1"/>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29" name="TextBox 28"/>
          <p:cNvSpPr txBox="1"/>
          <p:nvPr/>
        </p:nvSpPr>
        <p:spPr>
          <a:xfrm>
            <a:off x="452340" y="1044832"/>
            <a:ext cx="99546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altLang="zh-CN" sz="2000" smtClean="0">
                <a:solidFill>
                  <a:schemeClr val="tx2"/>
                </a:solidFill>
                <a:latin typeface="华文新魏" pitchFamily="2" charset="-122"/>
                <a:ea typeface="华文新魏" pitchFamily="2" charset="-122"/>
              </a:rPr>
              <a:t>Step </a:t>
            </a:r>
            <a:r>
              <a:rPr lang="en-US" sz="2000" smtClean="0">
                <a:solidFill>
                  <a:schemeClr val="tx2"/>
                </a:solidFill>
                <a:latin typeface="华文新魏" pitchFamily="2" charset="-122"/>
                <a:ea typeface="华文新魏" pitchFamily="2" charset="-122"/>
              </a:rPr>
              <a:t>②</a:t>
            </a:r>
          </a:p>
        </p:txBody>
      </p:sp>
      <p:sp>
        <p:nvSpPr>
          <p:cNvPr id="7" name="Right Arrow 6"/>
          <p:cNvSpPr/>
          <p:nvPr/>
        </p:nvSpPr>
        <p:spPr>
          <a:xfrm rot="19605297">
            <a:off x="5674237" y="2840291"/>
            <a:ext cx="685800" cy="353447"/>
          </a:xfrm>
          <a:prstGeom prst="rightArrow">
            <a:avLst/>
          </a:prstGeom>
          <a:solidFill>
            <a:srgbClr val="92D050"/>
          </a:solidFill>
          <a:effectLst/>
        </p:spPr>
        <p:txBody>
          <a:bodyPr wrap="square" rtlCol="0" anchor="t">
            <a:normAutofit fontScale="32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31" name="Right Arrow 30"/>
          <p:cNvSpPr/>
          <p:nvPr/>
        </p:nvSpPr>
        <p:spPr>
          <a:xfrm rot="1908192">
            <a:off x="5648826" y="4042258"/>
            <a:ext cx="685800" cy="353447"/>
          </a:xfrm>
          <a:prstGeom prst="rightArrow">
            <a:avLst/>
          </a:prstGeom>
          <a:solidFill>
            <a:schemeClr val="accent4">
              <a:lumMod val="75000"/>
            </a:schemeClr>
          </a:solidFill>
          <a:effectLst/>
        </p:spPr>
        <p:txBody>
          <a:bodyPr wrap="square" rtlCol="0" anchor="t">
            <a:normAutofit fontScale="32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37" name="Right Arrow 36"/>
          <p:cNvSpPr/>
          <p:nvPr/>
        </p:nvSpPr>
        <p:spPr>
          <a:xfrm rot="13104317">
            <a:off x="2829594" y="2963502"/>
            <a:ext cx="685800" cy="353447"/>
          </a:xfrm>
          <a:prstGeom prst="rightArrow">
            <a:avLst/>
          </a:prstGeom>
          <a:solidFill>
            <a:schemeClr val="accent1">
              <a:lumMod val="60000"/>
              <a:lumOff val="40000"/>
            </a:schemeClr>
          </a:solidFill>
          <a:effectLst/>
        </p:spPr>
        <p:txBody>
          <a:bodyPr wrap="square" rtlCol="0" anchor="t">
            <a:normAutofit fontScale="32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51" name="Right Arrow 50"/>
          <p:cNvSpPr/>
          <p:nvPr/>
        </p:nvSpPr>
        <p:spPr>
          <a:xfrm rot="8677589">
            <a:off x="2735262" y="4053964"/>
            <a:ext cx="685800" cy="353447"/>
          </a:xfrm>
          <a:prstGeom prst="rightArrow">
            <a:avLst/>
          </a:prstGeom>
          <a:solidFill>
            <a:schemeClr val="accent3">
              <a:lumMod val="75000"/>
            </a:schemeClr>
          </a:solidFill>
          <a:effectLst/>
        </p:spPr>
        <p:txBody>
          <a:bodyPr wrap="square" rtlCol="0" anchor="t">
            <a:normAutofit fontScale="32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9" name="Flowchart: Preparation 8"/>
          <p:cNvSpPr/>
          <p:nvPr/>
        </p:nvSpPr>
        <p:spPr>
          <a:xfrm>
            <a:off x="3862992" y="2967369"/>
            <a:ext cx="1281489" cy="345712"/>
          </a:xfrm>
          <a:prstGeom prst="flowChartPreparation">
            <a:avLst/>
          </a:prstGeom>
          <a:solidFill>
            <a:schemeClr val="accent1"/>
          </a:solidFill>
          <a:ln>
            <a:solidFill>
              <a:schemeClr val="tx2"/>
            </a:solidFill>
          </a:ln>
          <a:effectLst/>
        </p:spPr>
        <p:txBody>
          <a:bodyPr wrap="none" lIns="0" rIns="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zh-CN" altLang="en-US" sz="1600">
                <a:solidFill>
                  <a:schemeClr val="tx2"/>
                </a:solidFill>
                <a:latin typeface="华文新魏" pitchFamily="2" charset="-122"/>
                <a:ea typeface="华文新魏" pitchFamily="2" charset="-122"/>
              </a:rPr>
              <a:t>关注要点</a:t>
            </a:r>
            <a:endParaRPr lang="en-US" sz="1600">
              <a:solidFill>
                <a:schemeClr val="tx2"/>
              </a:solidFill>
              <a:latin typeface="华文新魏" pitchFamily="2" charset="-122"/>
              <a:ea typeface="华文新魏" pitchFamily="2" charset="-122"/>
            </a:endParaRPr>
          </a:p>
          <a:p>
            <a:pPr algn="ctr">
              <a:lnSpc>
                <a:spcPct val="90000"/>
              </a:lnSpc>
              <a:spcBef>
                <a:spcPts val="100"/>
              </a:spcBef>
              <a:spcAft>
                <a:spcPts val="100"/>
              </a:spcAft>
            </a:pPr>
            <a:endParaRPr lang="en-US" sz="1600" kern="1200" err="1" smtClean="0">
              <a:solidFill>
                <a:schemeClr val="tx2"/>
              </a:solidFill>
            </a:endParaRPr>
          </a:p>
        </p:txBody>
      </p:sp>
    </p:spTree>
    <p:extLst>
      <p:ext uri="{BB962C8B-B14F-4D97-AF65-F5344CB8AC3E}">
        <p14:creationId xmlns:p14="http://schemas.microsoft.com/office/powerpoint/2010/main" val="358855860"/>
      </p:ext>
    </p:extLst>
  </p:cSld>
  <p:clrMapOvr>
    <a:masterClrMapping/>
  </p:clrMapOvr>
  <p:transition spd="med">
    <p:wipe dir="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物资分</a:t>
            </a:r>
            <a:r>
              <a:rPr lang="zh-CN" altLang="en-US" smtClean="0"/>
              <a:t>类后关注的采</a:t>
            </a:r>
            <a:r>
              <a:rPr lang="zh-CN" altLang="en-US"/>
              <a:t>购策</a:t>
            </a:r>
            <a:r>
              <a:rPr lang="zh-CN" altLang="en-US" smtClean="0"/>
              <a:t>略</a:t>
            </a:r>
            <a:r>
              <a:rPr lang="en-US" altLang="zh-CN" smtClean="0"/>
              <a:t>-</a:t>
            </a:r>
            <a:r>
              <a:rPr lang="zh-CN" altLang="en-US" smtClean="0"/>
              <a:t>分类的目的</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15</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EB36A3E0-5F87-42BC-AF51-23D8CAA97799}"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Chevron 6"/>
          <p:cNvSpPr/>
          <p:nvPr/>
        </p:nvSpPr>
        <p:spPr>
          <a:xfrm>
            <a:off x="876300" y="1295400"/>
            <a:ext cx="7391400" cy="914400"/>
          </a:xfrm>
          <a:prstGeom prst="chevron">
            <a:avLst/>
          </a:prstGeom>
          <a:solidFill>
            <a:schemeClr val="accent1"/>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1200" b="1" kern="1200" err="1" smtClean="0">
              <a:solidFill>
                <a:schemeClr val="tx2"/>
              </a:solidFill>
              <a:latin typeface="微软雅黑" pitchFamily="34" charset="-122"/>
              <a:ea typeface="微软雅黑" pitchFamily="34" charset="-122"/>
            </a:endParaRPr>
          </a:p>
        </p:txBody>
      </p:sp>
      <p:cxnSp>
        <p:nvCxnSpPr>
          <p:cNvPr id="9" name="Straight Connector 8"/>
          <p:cNvCxnSpPr>
            <a:stCxn id="7" idx="1"/>
            <a:endCxn id="7" idx="3"/>
          </p:cNvCxnSpPr>
          <p:nvPr/>
        </p:nvCxnSpPr>
        <p:spPr>
          <a:xfrm>
            <a:off x="1333500" y="1752600"/>
            <a:ext cx="6934200"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3200400" y="1752600"/>
            <a:ext cx="457200" cy="457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5410200" y="1752600"/>
            <a:ext cx="457200" cy="457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066800" y="2819400"/>
            <a:ext cx="2103120" cy="3124200"/>
          </a:xfrm>
          <a:prstGeom prst="rect">
            <a:avLst/>
          </a:prstGeom>
          <a:solidFill>
            <a:schemeClr val="tx2">
              <a:lumMod val="85000"/>
            </a:schemeClr>
          </a:solidFill>
          <a:ln w="28575">
            <a:solidFill>
              <a:schemeClr val="accent5">
                <a:lumMod val="60000"/>
                <a:lumOff val="40000"/>
              </a:schemeClr>
            </a:solidFill>
          </a:ln>
          <a:effectLst>
            <a:outerShdw blurRad="50800" dist="38100" dir="2700000" algn="tl" rotWithShape="0">
              <a:prstClr val="black">
                <a:alpha val="40000"/>
              </a:prstClr>
            </a:outerShdw>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pPr>
            <a:r>
              <a:rPr lang="zh-CN" altLang="en-US" sz="1200" b="1" kern="1200" smtClean="0">
                <a:solidFill>
                  <a:schemeClr val="bg2"/>
                </a:solidFill>
                <a:latin typeface="微软雅黑" pitchFamily="34" charset="-122"/>
                <a:ea typeface="微软雅黑" pitchFamily="34" charset="-122"/>
              </a:rPr>
              <a:t>库存量</a:t>
            </a:r>
            <a:endParaRPr lang="en-US" altLang="zh-CN" sz="1200" b="1" kern="1200"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smtClean="0">
                <a:solidFill>
                  <a:schemeClr val="bg2"/>
                </a:solidFill>
                <a:latin typeface="微软雅黑" pitchFamily="34" charset="-122"/>
                <a:ea typeface="微软雅黑" pitchFamily="34" charset="-122"/>
              </a:rPr>
              <a:t>-</a:t>
            </a:r>
            <a:r>
              <a:rPr lang="zh-CN" altLang="en-US" sz="1200" smtClean="0">
                <a:solidFill>
                  <a:schemeClr val="bg2"/>
                </a:solidFill>
                <a:latin typeface="微软雅黑" pitchFamily="34" charset="-122"/>
                <a:ea typeface="微软雅黑" pitchFamily="34" charset="-122"/>
              </a:rPr>
              <a:t>设置安全库存级别</a:t>
            </a:r>
            <a:endParaRPr lang="en-US" altLang="zh-CN" sz="1200" kern="1200"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库</a:t>
            </a:r>
            <a:r>
              <a:rPr lang="zh-CN" altLang="en-US" sz="1200" b="1" smtClean="0">
                <a:solidFill>
                  <a:schemeClr val="bg2"/>
                </a:solidFill>
                <a:latin typeface="微软雅黑" pitchFamily="34" charset="-122"/>
                <a:ea typeface="微软雅黑" pitchFamily="34" charset="-122"/>
              </a:rPr>
              <a:t>存管理</a:t>
            </a:r>
            <a:endParaRPr lang="en-US" altLang="zh-CN" sz="1200" b="1"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smtClean="0">
                <a:solidFill>
                  <a:schemeClr val="bg2"/>
                </a:solidFill>
                <a:latin typeface="微软雅黑" pitchFamily="34" charset="-122"/>
                <a:ea typeface="微软雅黑" pitchFamily="34" charset="-122"/>
              </a:rPr>
              <a:t>-</a:t>
            </a:r>
            <a:r>
              <a:rPr lang="zh-CN" altLang="en-US" sz="1200" smtClean="0">
                <a:solidFill>
                  <a:schemeClr val="bg2"/>
                </a:solidFill>
                <a:latin typeface="微软雅黑" pitchFamily="34" charset="-122"/>
                <a:ea typeface="微软雅黑" pitchFamily="34" charset="-122"/>
              </a:rPr>
              <a:t>库存动态监控</a:t>
            </a:r>
            <a:endParaRPr lang="en-US" altLang="zh-CN" sz="1200"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kern="1200">
                <a:solidFill>
                  <a:schemeClr val="bg2"/>
                </a:solidFill>
                <a:latin typeface="微软雅黑" pitchFamily="34" charset="-122"/>
                <a:ea typeface="微软雅黑" pitchFamily="34" charset="-122"/>
              </a:rPr>
              <a:t>订</a:t>
            </a:r>
            <a:r>
              <a:rPr lang="zh-CN" altLang="en-US" sz="1200" b="1" kern="1200" smtClean="0">
                <a:solidFill>
                  <a:schemeClr val="bg2"/>
                </a:solidFill>
                <a:latin typeface="微软雅黑" pitchFamily="34" charset="-122"/>
                <a:ea typeface="微软雅黑" pitchFamily="34" charset="-122"/>
              </a:rPr>
              <a:t>货批量</a:t>
            </a:r>
            <a:endParaRPr lang="en-US" altLang="zh-CN" sz="1200" b="1" kern="1200"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kern="1200" smtClean="0">
                <a:solidFill>
                  <a:schemeClr val="bg2"/>
                </a:solidFill>
                <a:latin typeface="微软雅黑" pitchFamily="34" charset="-122"/>
                <a:ea typeface="微软雅黑" pitchFamily="34" charset="-122"/>
              </a:rPr>
              <a:t>-</a:t>
            </a:r>
            <a:r>
              <a:rPr lang="zh-CN" altLang="en-US" sz="1200" kern="1200" smtClean="0">
                <a:solidFill>
                  <a:schemeClr val="bg2"/>
                </a:solidFill>
                <a:latin typeface="微软雅黑" pitchFamily="34" charset="-122"/>
                <a:ea typeface="微软雅黑" pitchFamily="34" charset="-122"/>
              </a:rPr>
              <a:t>设置订货批量级别</a:t>
            </a:r>
            <a:endParaRPr lang="en-US" altLang="zh-CN" sz="1200" kern="1200"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库</a:t>
            </a:r>
            <a:r>
              <a:rPr lang="zh-CN" altLang="en-US" sz="1200" b="1" smtClean="0">
                <a:solidFill>
                  <a:schemeClr val="bg2"/>
                </a:solidFill>
                <a:latin typeface="微软雅黑" pitchFamily="34" charset="-122"/>
                <a:ea typeface="微软雅黑" pitchFamily="34" charset="-122"/>
              </a:rPr>
              <a:t>存成本</a:t>
            </a:r>
            <a:endParaRPr lang="en-US" altLang="zh-CN" sz="1200" b="1"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kern="1200" smtClean="0">
                <a:solidFill>
                  <a:schemeClr val="bg2"/>
                </a:solidFill>
                <a:latin typeface="微软雅黑" pitchFamily="34" charset="-122"/>
                <a:ea typeface="微软雅黑" pitchFamily="34" charset="-122"/>
              </a:rPr>
              <a:t>-</a:t>
            </a:r>
            <a:r>
              <a:rPr lang="zh-CN" altLang="en-US" sz="1200" kern="1200" smtClean="0">
                <a:solidFill>
                  <a:schemeClr val="bg2"/>
                </a:solidFill>
                <a:latin typeface="微软雅黑" pitchFamily="34" charset="-122"/>
                <a:ea typeface="微软雅黑" pitchFamily="34" charset="-122"/>
              </a:rPr>
              <a:t>库存成本监控与分析</a:t>
            </a:r>
            <a:endParaRPr lang="en-US" altLang="zh-CN" sz="1200" kern="1200"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smtClean="0">
                <a:solidFill>
                  <a:schemeClr val="bg2"/>
                </a:solidFill>
                <a:latin typeface="微软雅黑" pitchFamily="34" charset="-122"/>
                <a:ea typeface="微软雅黑" pitchFamily="34" charset="-122"/>
              </a:rPr>
              <a:t>信息系统</a:t>
            </a:r>
            <a:endParaRPr lang="en-US" altLang="zh-CN" sz="1200" b="1" smtClean="0">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kern="1200" smtClean="0">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优</a:t>
            </a:r>
            <a:r>
              <a:rPr lang="zh-CN" altLang="en-US" sz="1200" smtClean="0">
                <a:solidFill>
                  <a:schemeClr val="bg2"/>
                </a:solidFill>
                <a:latin typeface="微软雅黑" pitchFamily="34" charset="-122"/>
                <a:ea typeface="微软雅黑" pitchFamily="34" charset="-122"/>
              </a:rPr>
              <a:t>化信息系统，简化流程提高业务效率</a:t>
            </a:r>
            <a:endParaRPr lang="en-US" altLang="zh-CN" sz="1200" kern="1200" smtClean="0">
              <a:solidFill>
                <a:schemeClr val="bg2"/>
              </a:solidFill>
              <a:latin typeface="微软雅黑" pitchFamily="34" charset="-122"/>
              <a:ea typeface="微软雅黑" pitchFamily="34" charset="-122"/>
            </a:endParaRPr>
          </a:p>
          <a:p>
            <a:pPr>
              <a:lnSpc>
                <a:spcPct val="90000"/>
              </a:lnSpc>
              <a:spcBef>
                <a:spcPts val="100"/>
              </a:spcBef>
              <a:spcAft>
                <a:spcPts val="100"/>
              </a:spcAft>
            </a:pPr>
            <a:endParaRPr lang="en-US" sz="1200" kern="1200" err="1" smtClean="0">
              <a:solidFill>
                <a:schemeClr val="bg2"/>
              </a:solidFill>
              <a:latin typeface="微软雅黑" pitchFamily="34" charset="-122"/>
              <a:ea typeface="微软雅黑" pitchFamily="34" charset="-122"/>
            </a:endParaRPr>
          </a:p>
        </p:txBody>
      </p:sp>
      <p:sp>
        <p:nvSpPr>
          <p:cNvPr id="16" name="Rectangle 15"/>
          <p:cNvSpPr/>
          <p:nvPr/>
        </p:nvSpPr>
        <p:spPr>
          <a:xfrm>
            <a:off x="3352800" y="2819400"/>
            <a:ext cx="2103120" cy="3124200"/>
          </a:xfrm>
          <a:prstGeom prst="rect">
            <a:avLst/>
          </a:prstGeom>
          <a:solidFill>
            <a:schemeClr val="tx2">
              <a:lumMod val="85000"/>
            </a:schemeClr>
          </a:solidFill>
          <a:ln w="28575">
            <a:solidFill>
              <a:srgbClr val="FFC000"/>
            </a:solidFill>
          </a:ln>
          <a:effectLst>
            <a:outerShdw blurRad="50800" dist="38100" dir="2700000" algn="tl" rotWithShape="0">
              <a:prstClr val="black">
                <a:alpha val="40000"/>
              </a:prstClr>
            </a:outerShdw>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供应商关系</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确定与供应商合作关系等级</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供应商培养</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建立供应商培养计划</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供应商协同</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建立供应商协同机制，例如计划协同、质量协同等</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供应商评价</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确定供应商评价标准的等级</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供应商选择</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建立差异化供应商选择策略</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供应商产品改善</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制定供应产品的协同改善机制</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资本介入</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资本介入供应企业强化合作</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endParaRPr lang="en-US" altLang="zh-CN" sz="1200" b="1">
              <a:solidFill>
                <a:schemeClr val="bg2"/>
              </a:solidFill>
              <a:latin typeface="微软雅黑" pitchFamily="34" charset="-122"/>
              <a:ea typeface="微软雅黑" pitchFamily="34" charset="-122"/>
            </a:endParaRPr>
          </a:p>
        </p:txBody>
      </p:sp>
      <p:sp>
        <p:nvSpPr>
          <p:cNvPr id="17" name="Rectangle 16"/>
          <p:cNvSpPr/>
          <p:nvPr/>
        </p:nvSpPr>
        <p:spPr>
          <a:xfrm>
            <a:off x="5638800" y="2819400"/>
            <a:ext cx="2103120" cy="3124200"/>
          </a:xfrm>
          <a:prstGeom prst="rect">
            <a:avLst/>
          </a:prstGeom>
          <a:solidFill>
            <a:schemeClr val="tx2">
              <a:lumMod val="85000"/>
            </a:schemeClr>
          </a:solidFill>
          <a:ln w="28575">
            <a:solidFill>
              <a:srgbClr val="92D050"/>
            </a:solidFill>
          </a:ln>
          <a:effectLst>
            <a:outerShdw blurRad="50800" dist="38100" dir="2700000" algn="tl" rotWithShape="0">
              <a:prstClr val="black">
                <a:alpha val="40000"/>
              </a:prstClr>
            </a:outerShdw>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管控策略</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采购流程中的决策控制</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采购模式</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运用与管理差异化的采购模式组合</a:t>
            </a:r>
            <a:br>
              <a:rPr lang="en-US" altLang="zh-CN" sz="1200" b="1">
                <a:solidFill>
                  <a:schemeClr val="bg2"/>
                </a:solidFill>
                <a:latin typeface="微软雅黑" pitchFamily="34" charset="-122"/>
                <a:ea typeface="微软雅黑" pitchFamily="34" charset="-122"/>
              </a:rPr>
            </a:br>
            <a:r>
              <a:rPr lang="zh-CN" altLang="en-US" sz="1200" b="1">
                <a:solidFill>
                  <a:schemeClr val="bg2"/>
                </a:solidFill>
                <a:latin typeface="微软雅黑" pitchFamily="34" charset="-122"/>
                <a:ea typeface="微软雅黑" pitchFamily="34" charset="-122"/>
              </a:rPr>
              <a:t>采购过程关注要点</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强调采购执行工作重点</a:t>
            </a:r>
            <a:endParaRPr lang="en-US" altLang="zh-CN" sz="1200">
              <a:solidFill>
                <a:schemeClr val="bg2"/>
              </a:solidFill>
              <a:latin typeface="微软雅黑" pitchFamily="34" charset="-122"/>
              <a:ea typeface="微软雅黑" pitchFamily="34" charset="-122"/>
            </a:endParaRPr>
          </a:p>
          <a:p>
            <a:pPr>
              <a:lnSpc>
                <a:spcPct val="90000"/>
              </a:lnSpc>
              <a:spcBef>
                <a:spcPts val="100"/>
              </a:spcBef>
              <a:spcAft>
                <a:spcPts val="100"/>
              </a:spcAft>
            </a:pPr>
            <a:r>
              <a:rPr lang="zh-CN" altLang="en-US" sz="1200" b="1">
                <a:solidFill>
                  <a:schemeClr val="bg2"/>
                </a:solidFill>
                <a:latin typeface="微软雅黑" pitchFamily="34" charset="-122"/>
                <a:ea typeface="微软雅黑" pitchFamily="34" charset="-122"/>
              </a:rPr>
              <a:t>市场分析</a:t>
            </a:r>
            <a:endParaRPr lang="en-US" altLang="zh-CN" sz="1200" b="1">
              <a:solidFill>
                <a:schemeClr val="bg2"/>
              </a:solidFill>
              <a:latin typeface="微软雅黑" pitchFamily="34" charset="-122"/>
              <a:ea typeface="微软雅黑" pitchFamily="34" charset="-122"/>
            </a:endParaRPr>
          </a:p>
          <a:p>
            <a:pPr>
              <a:lnSpc>
                <a:spcPct val="90000"/>
              </a:lnSpc>
              <a:spcBef>
                <a:spcPts val="100"/>
              </a:spcBef>
              <a:spcAft>
                <a:spcPts val="100"/>
              </a:spcAft>
            </a:pPr>
            <a:r>
              <a:rPr lang="en-US" altLang="zh-CN" sz="1200" b="1">
                <a:solidFill>
                  <a:schemeClr val="bg2"/>
                </a:solidFill>
                <a:latin typeface="微软雅黑" pitchFamily="34" charset="-122"/>
                <a:ea typeface="微软雅黑" pitchFamily="34" charset="-122"/>
              </a:rPr>
              <a:t>-</a:t>
            </a:r>
            <a:r>
              <a:rPr lang="zh-CN" altLang="en-US" sz="1200">
                <a:solidFill>
                  <a:schemeClr val="bg2"/>
                </a:solidFill>
                <a:latin typeface="微软雅黑" pitchFamily="34" charset="-122"/>
                <a:ea typeface="微软雅黑" pitchFamily="34" charset="-122"/>
              </a:rPr>
              <a:t>针对物料分类建立市场分析机制</a:t>
            </a:r>
            <a:endParaRPr lang="en-US" sz="1200" err="1">
              <a:solidFill>
                <a:schemeClr val="bg2"/>
              </a:solidFill>
              <a:latin typeface="微软雅黑" pitchFamily="34" charset="-122"/>
              <a:ea typeface="微软雅黑" pitchFamily="34" charset="-122"/>
            </a:endParaRPr>
          </a:p>
        </p:txBody>
      </p:sp>
      <p:sp>
        <p:nvSpPr>
          <p:cNvPr id="23" name="TextBox 22"/>
          <p:cNvSpPr txBox="1"/>
          <p:nvPr/>
        </p:nvSpPr>
        <p:spPr>
          <a:xfrm>
            <a:off x="3284220" y="1414150"/>
            <a:ext cx="2575560" cy="2862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a:solidFill>
                  <a:schemeClr val="tx2"/>
                </a:solidFill>
                <a:latin typeface="微软雅黑" pitchFamily="34" charset="-122"/>
                <a:ea typeface="微软雅黑" pitchFamily="34" charset="-122"/>
              </a:rPr>
              <a:t>采</a:t>
            </a:r>
            <a:r>
              <a:rPr lang="zh-CN" altLang="en-US" sz="1400" b="1" smtClean="0">
                <a:solidFill>
                  <a:schemeClr val="tx2"/>
                </a:solidFill>
                <a:latin typeface="微软雅黑" pitchFamily="34" charset="-122"/>
                <a:ea typeface="微软雅黑" pitchFamily="34" charset="-122"/>
              </a:rPr>
              <a:t>购策略</a:t>
            </a:r>
            <a:endParaRPr lang="en-US" sz="1400" b="1" smtClean="0">
              <a:solidFill>
                <a:schemeClr val="tx2"/>
              </a:solidFill>
              <a:latin typeface="微软雅黑" pitchFamily="34" charset="-122"/>
              <a:ea typeface="微软雅黑" pitchFamily="34" charset="-122"/>
            </a:endParaRPr>
          </a:p>
        </p:txBody>
      </p:sp>
      <p:sp>
        <p:nvSpPr>
          <p:cNvPr id="24" name="TextBox 23"/>
          <p:cNvSpPr txBox="1"/>
          <p:nvPr/>
        </p:nvSpPr>
        <p:spPr>
          <a:xfrm>
            <a:off x="4870265" y="1875068"/>
            <a:ext cx="2575560" cy="2585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200" b="1">
                <a:solidFill>
                  <a:schemeClr val="tx2"/>
                </a:solidFill>
                <a:latin typeface="微软雅黑" pitchFamily="34" charset="-122"/>
                <a:ea typeface="微软雅黑" pitchFamily="34" charset="-122"/>
              </a:rPr>
              <a:t>其</a:t>
            </a:r>
            <a:r>
              <a:rPr lang="zh-CN" altLang="en-US" sz="1200" b="1" smtClean="0">
                <a:solidFill>
                  <a:schemeClr val="tx2"/>
                </a:solidFill>
                <a:latin typeface="微软雅黑" pitchFamily="34" charset="-122"/>
                <a:ea typeface="微软雅黑" pitchFamily="34" charset="-122"/>
              </a:rPr>
              <a:t>他策略</a:t>
            </a:r>
            <a:endParaRPr lang="en-US" sz="1200" b="1" smtClean="0">
              <a:solidFill>
                <a:schemeClr val="tx2"/>
              </a:solidFill>
              <a:latin typeface="微软雅黑" pitchFamily="34" charset="-122"/>
              <a:ea typeface="微软雅黑" pitchFamily="34" charset="-122"/>
            </a:endParaRPr>
          </a:p>
        </p:txBody>
      </p:sp>
      <p:sp>
        <p:nvSpPr>
          <p:cNvPr id="25" name="TextBox 24"/>
          <p:cNvSpPr txBox="1"/>
          <p:nvPr/>
        </p:nvSpPr>
        <p:spPr>
          <a:xfrm>
            <a:off x="304800" y="1875068"/>
            <a:ext cx="2575560" cy="2585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200" b="1">
                <a:solidFill>
                  <a:schemeClr val="tx2"/>
                </a:solidFill>
                <a:latin typeface="微软雅黑" pitchFamily="34" charset="-122"/>
                <a:ea typeface="微软雅黑" pitchFamily="34" charset="-122"/>
              </a:rPr>
              <a:t>库</a:t>
            </a:r>
            <a:r>
              <a:rPr lang="zh-CN" altLang="en-US" sz="1200" b="1" smtClean="0">
                <a:solidFill>
                  <a:schemeClr val="tx2"/>
                </a:solidFill>
                <a:latin typeface="微软雅黑" pitchFamily="34" charset="-122"/>
                <a:ea typeface="微软雅黑" pitchFamily="34" charset="-122"/>
              </a:rPr>
              <a:t>存策略</a:t>
            </a:r>
            <a:endParaRPr lang="en-US" sz="1200" b="1" smtClean="0">
              <a:solidFill>
                <a:schemeClr val="tx2"/>
              </a:solidFill>
              <a:latin typeface="微软雅黑" pitchFamily="34" charset="-122"/>
              <a:ea typeface="微软雅黑" pitchFamily="34" charset="-122"/>
            </a:endParaRPr>
          </a:p>
        </p:txBody>
      </p:sp>
      <p:sp>
        <p:nvSpPr>
          <p:cNvPr id="26" name="TextBox 25"/>
          <p:cNvSpPr txBox="1"/>
          <p:nvPr/>
        </p:nvSpPr>
        <p:spPr>
          <a:xfrm>
            <a:off x="2834640" y="1875068"/>
            <a:ext cx="2575560" cy="2585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200" b="1">
                <a:solidFill>
                  <a:schemeClr val="tx2"/>
                </a:solidFill>
                <a:latin typeface="微软雅黑" pitchFamily="34" charset="-122"/>
                <a:ea typeface="微软雅黑" pitchFamily="34" charset="-122"/>
              </a:rPr>
              <a:t>供应</a:t>
            </a:r>
            <a:r>
              <a:rPr lang="zh-CN" altLang="en-US" sz="1200" b="1" smtClean="0">
                <a:solidFill>
                  <a:schemeClr val="tx2"/>
                </a:solidFill>
                <a:latin typeface="微软雅黑" pitchFamily="34" charset="-122"/>
                <a:ea typeface="微软雅黑" pitchFamily="34" charset="-122"/>
              </a:rPr>
              <a:t>商管理策略</a:t>
            </a:r>
            <a:endParaRPr lang="en-US" sz="1200" b="1" smtClean="0">
              <a:solidFill>
                <a:schemeClr val="tx2"/>
              </a:solidFill>
              <a:latin typeface="微软雅黑" pitchFamily="34" charset="-122"/>
              <a:ea typeface="微软雅黑" pitchFamily="34" charset="-122"/>
            </a:endParaRPr>
          </a:p>
        </p:txBody>
      </p:sp>
      <p:sp>
        <p:nvSpPr>
          <p:cNvPr id="20" name="Pentagon 19"/>
          <p:cNvSpPr/>
          <p:nvPr/>
        </p:nvSpPr>
        <p:spPr>
          <a:xfrm>
            <a:off x="426499" y="1013598"/>
            <a:ext cx="1097502" cy="431800"/>
          </a:xfrm>
          <a:prstGeom prst="homePlate">
            <a:avLst/>
          </a:prstGeom>
          <a:solidFill>
            <a:schemeClr val="accent2">
              <a:lumMod val="60000"/>
              <a:lumOff val="40000"/>
            </a:schemeClr>
          </a:solidFill>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27" name="TextBox 26"/>
          <p:cNvSpPr txBox="1"/>
          <p:nvPr/>
        </p:nvSpPr>
        <p:spPr>
          <a:xfrm>
            <a:off x="452340" y="1044832"/>
            <a:ext cx="995460" cy="37151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altLang="zh-CN" sz="2000" smtClean="0">
                <a:solidFill>
                  <a:schemeClr val="bg2"/>
                </a:solidFill>
                <a:latin typeface="华文新魏" pitchFamily="2" charset="-122"/>
                <a:ea typeface="华文新魏" pitchFamily="2" charset="-122"/>
              </a:rPr>
              <a:t>Step ③</a:t>
            </a:r>
            <a:endParaRPr lang="en-US" sz="2000" smtClean="0">
              <a:solidFill>
                <a:schemeClr val="bg2"/>
              </a:solidFill>
              <a:latin typeface="华文新魏" pitchFamily="2" charset="-122"/>
              <a:ea typeface="华文新魏" pitchFamily="2" charset="-122"/>
            </a:endParaRPr>
          </a:p>
        </p:txBody>
      </p:sp>
      <p:sp>
        <p:nvSpPr>
          <p:cNvPr id="3" name="Striped Right Arrow 2"/>
          <p:cNvSpPr/>
          <p:nvPr/>
        </p:nvSpPr>
        <p:spPr>
          <a:xfrm rot="16200000">
            <a:off x="1897583" y="2244733"/>
            <a:ext cx="548234" cy="509029"/>
          </a:xfrm>
          <a:prstGeom prst="stripedRightArrow">
            <a:avLst/>
          </a:prstGeom>
          <a:solidFill>
            <a:schemeClr val="accent1"/>
          </a:solidFill>
          <a:effectLst/>
        </p:spPr>
        <p:txBody>
          <a:bodyPr wrap="square" rtlCol="0" anchor="t">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28" name="Striped Right Arrow 27"/>
          <p:cNvSpPr/>
          <p:nvPr/>
        </p:nvSpPr>
        <p:spPr>
          <a:xfrm rot="16200000">
            <a:off x="4054108" y="2244734"/>
            <a:ext cx="548234" cy="509029"/>
          </a:xfrm>
          <a:prstGeom prst="stripedRightArrow">
            <a:avLst/>
          </a:prstGeom>
          <a:solidFill>
            <a:schemeClr val="accent3">
              <a:lumMod val="60000"/>
              <a:lumOff val="40000"/>
            </a:schemeClr>
          </a:solidFill>
          <a:effectLst/>
        </p:spPr>
        <p:txBody>
          <a:bodyPr wrap="square" rtlCol="0" anchor="t">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29" name="Striped Right Arrow 28"/>
          <p:cNvSpPr/>
          <p:nvPr/>
        </p:nvSpPr>
        <p:spPr>
          <a:xfrm rot="16200000">
            <a:off x="6416243" y="2245779"/>
            <a:ext cx="548234" cy="509029"/>
          </a:xfrm>
          <a:prstGeom prst="stripedRightArrow">
            <a:avLst/>
          </a:prstGeom>
          <a:solidFill>
            <a:srgbClr val="92D050"/>
          </a:solidFill>
          <a:effectLst/>
        </p:spPr>
        <p:txBody>
          <a:bodyPr wrap="square" rtlCol="0" anchor="t">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Tree>
    <p:extLst>
      <p:ext uri="{BB962C8B-B14F-4D97-AF65-F5344CB8AC3E}">
        <p14:creationId xmlns:p14="http://schemas.microsoft.com/office/powerpoint/2010/main" val="3455585787"/>
      </p:ext>
    </p:extLst>
  </p:cSld>
  <p:clrMapOvr>
    <a:masterClrMapping/>
  </p:clrMapOvr>
  <p:transition spd="med">
    <p:wipe dir="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报告目录</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16</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96C4ACEF-C80F-4E4B-8365-9E64285DC487}" type="datetime1">
              <a:rPr lang="en-US" smtClean="0">
                <a:solidFill>
                  <a:srgbClr val="000000">
                    <a:lumMod val="60000"/>
                    <a:lumOff val="40000"/>
                  </a:srgbClr>
                </a:solidFill>
              </a:rPr>
              <a:t>8/31/2024</a:t>
            </a:fld>
            <a:endParaRPr>
              <a:solidFill>
                <a:srgbClr val="000000">
                  <a:lumMod val="60000"/>
                  <a:lumOff val="40000"/>
                </a:srgbClr>
              </a:solidFill>
            </a:endParaRPr>
          </a:p>
        </p:txBody>
      </p:sp>
      <p:sp>
        <p:nvSpPr>
          <p:cNvPr id="7" name="TextBox 6"/>
          <p:cNvSpPr txBox="1"/>
          <p:nvPr/>
        </p:nvSpPr>
        <p:spPr>
          <a:xfrm>
            <a:off x="4056185" y="990600"/>
            <a:ext cx="5029200" cy="321318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7663" indent="-347663" fontAlgn="base">
              <a:lnSpc>
                <a:spcPct val="130000"/>
              </a:lnSpc>
              <a:buClr>
                <a:srgbClr val="0085C3"/>
              </a:buClr>
              <a:buFont typeface="Wingdings" pitchFamily="2" charset="2"/>
              <a:buChar char="§"/>
            </a:pPr>
            <a:r>
              <a:rPr lang="zh-CN" altLang="en-US" sz="2400">
                <a:solidFill>
                  <a:schemeClr val="bg2"/>
                </a:solidFill>
                <a:latin typeface="微软雅黑" pitchFamily="34" charset="-122"/>
                <a:ea typeface="微软雅黑" pitchFamily="34" charset="-122"/>
              </a:rPr>
              <a:t>海工行业产品</a:t>
            </a:r>
            <a:r>
              <a:rPr lang="zh-CN" altLang="en-US" sz="2400" smtClean="0">
                <a:solidFill>
                  <a:schemeClr val="bg2"/>
                </a:solidFill>
                <a:latin typeface="微软雅黑" pitchFamily="34" charset="-122"/>
                <a:ea typeface="微软雅黑" pitchFamily="34" charset="-122"/>
              </a:rPr>
              <a:t>与物资特征</a:t>
            </a:r>
            <a:endParaRPr lang="en-US" altLang="zh-CN" sz="2400" smtClean="0">
              <a:solidFill>
                <a:srgbClr val="444444">
                  <a:lumMod val="75000"/>
                </a:srgbClr>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a:solidFill>
                  <a:srgbClr val="444444">
                    <a:lumMod val="75000"/>
                  </a:srgbClr>
                </a:solidFill>
                <a:latin typeface="微软雅黑" pitchFamily="34" charset="-122"/>
                <a:ea typeface="微软雅黑" pitchFamily="34" charset="-122"/>
              </a:rPr>
              <a:t>物资分类</a:t>
            </a:r>
            <a:r>
              <a:rPr lang="zh-CN" altLang="en-US" sz="2400" smtClean="0">
                <a:solidFill>
                  <a:srgbClr val="444444">
                    <a:lumMod val="75000"/>
                  </a:srgbClr>
                </a:solidFill>
                <a:latin typeface="微软雅黑" pitchFamily="34" charset="-122"/>
                <a:ea typeface="微软雅黑" pitchFamily="34" charset="-122"/>
              </a:rPr>
              <a:t>的方法</a:t>
            </a:r>
            <a:endParaRPr lang="zh-CN" altLang="en-US" sz="2400">
              <a:solidFill>
                <a:srgbClr val="444444">
                  <a:lumMod val="75000"/>
                </a:srgbClr>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smtClean="0">
                <a:solidFill>
                  <a:schemeClr val="bg1"/>
                </a:solidFill>
                <a:latin typeface="微软雅黑" pitchFamily="34" charset="-122"/>
                <a:ea typeface="微软雅黑" pitchFamily="34" charset="-122"/>
              </a:rPr>
              <a:t>中</a:t>
            </a:r>
            <a:r>
              <a:rPr lang="zh-CN" altLang="en-US" sz="2400">
                <a:solidFill>
                  <a:schemeClr val="bg1"/>
                </a:solidFill>
                <a:latin typeface="微软雅黑" pitchFamily="34" charset="-122"/>
                <a:ea typeface="微软雅黑" pitchFamily="34" charset="-122"/>
              </a:rPr>
              <a:t>集来福士物资分</a:t>
            </a:r>
            <a:r>
              <a:rPr lang="zh-CN" altLang="en-US" sz="2400" smtClean="0">
                <a:solidFill>
                  <a:schemeClr val="bg1"/>
                </a:solidFill>
                <a:latin typeface="微软雅黑" pitchFamily="34" charset="-122"/>
                <a:ea typeface="微软雅黑" pitchFamily="34" charset="-122"/>
              </a:rPr>
              <a:t>类与采购策略</a:t>
            </a:r>
            <a:endParaRPr lang="en-US" altLang="zh-CN" sz="2400" smtClean="0">
              <a:solidFill>
                <a:schemeClr val="bg1"/>
              </a:solidFill>
              <a:latin typeface="微软雅黑" pitchFamily="34" charset="-122"/>
              <a:ea typeface="微软雅黑" pitchFamily="34" charset="-122"/>
            </a:endParaRPr>
          </a:p>
          <a:p>
            <a:pPr marL="804863" lvl="1" indent="-347663" fontAlgn="base">
              <a:lnSpc>
                <a:spcPct val="130000"/>
              </a:lnSpc>
              <a:buClr>
                <a:srgbClr val="0085C3"/>
              </a:buClr>
              <a:buFont typeface="Arial" pitchFamily="34" charset="0"/>
              <a:buChar char="•"/>
            </a:pPr>
            <a:r>
              <a:rPr lang="zh-CN" altLang="en-US" sz="2000" smtClean="0">
                <a:solidFill>
                  <a:schemeClr val="bg1"/>
                </a:solidFill>
                <a:latin typeface="微软雅黑" pitchFamily="34" charset="-122"/>
                <a:ea typeface="微软雅黑" pitchFamily="34" charset="-122"/>
              </a:rPr>
              <a:t>物资分组</a:t>
            </a:r>
            <a:endParaRPr lang="en-US" altLang="zh-CN" sz="2000" smtClean="0">
              <a:solidFill>
                <a:schemeClr val="bg1"/>
              </a:solidFill>
              <a:latin typeface="微软雅黑" pitchFamily="34" charset="-122"/>
              <a:ea typeface="微软雅黑" pitchFamily="34" charset="-122"/>
            </a:endParaRPr>
          </a:p>
          <a:p>
            <a:pPr marL="804863" lvl="1" indent="-347663" fontAlgn="base">
              <a:lnSpc>
                <a:spcPct val="130000"/>
              </a:lnSpc>
              <a:buClr>
                <a:srgbClr val="0085C3"/>
              </a:buClr>
              <a:buFont typeface="Arial" pitchFamily="34" charset="0"/>
              <a:buChar char="•"/>
            </a:pPr>
            <a:r>
              <a:rPr lang="zh-CN" altLang="en-US" sz="2000" smtClean="0">
                <a:solidFill>
                  <a:schemeClr val="bg1"/>
                </a:solidFill>
                <a:latin typeface="微软雅黑" pitchFamily="34" charset="-122"/>
                <a:ea typeface="微软雅黑" pitchFamily="34" charset="-122"/>
              </a:rPr>
              <a:t>物资评估与分类</a:t>
            </a:r>
            <a:endParaRPr lang="en-US" altLang="zh-CN" sz="2000" smtClean="0">
              <a:solidFill>
                <a:schemeClr val="bg1"/>
              </a:solidFill>
              <a:latin typeface="微软雅黑" pitchFamily="34" charset="-122"/>
              <a:ea typeface="微软雅黑" pitchFamily="34" charset="-122"/>
            </a:endParaRPr>
          </a:p>
          <a:p>
            <a:pPr marL="804863" lvl="1" indent="-347663" fontAlgn="base">
              <a:lnSpc>
                <a:spcPct val="130000"/>
              </a:lnSpc>
              <a:buClr>
                <a:srgbClr val="0085C3"/>
              </a:buClr>
              <a:buFont typeface="Arial" pitchFamily="34" charset="0"/>
              <a:buChar char="•"/>
            </a:pPr>
            <a:r>
              <a:rPr lang="zh-CN" altLang="en-US" sz="2000" smtClean="0">
                <a:solidFill>
                  <a:schemeClr val="bg1"/>
                </a:solidFill>
                <a:latin typeface="微软雅黑" pitchFamily="34" charset="-122"/>
                <a:ea typeface="微软雅黑" pitchFamily="34" charset="-122"/>
              </a:rPr>
              <a:t>物资分类采购策略的制定</a:t>
            </a:r>
            <a:endParaRPr lang="en-US" altLang="zh-CN" sz="2000" smtClean="0">
              <a:solidFill>
                <a:schemeClr val="bg1"/>
              </a:solidFill>
              <a:latin typeface="微软雅黑" pitchFamily="34" charset="-122"/>
              <a:ea typeface="微软雅黑" pitchFamily="34" charset="-122"/>
            </a:endParaRPr>
          </a:p>
          <a:p>
            <a:pPr marL="347663" indent="-347663" fontAlgn="base">
              <a:lnSpc>
                <a:spcPct val="130000"/>
              </a:lnSpc>
              <a:buClr>
                <a:srgbClr val="0085C3"/>
              </a:buClr>
              <a:buFont typeface="Wingdings" pitchFamily="2" charset="2"/>
              <a:buChar char="§"/>
            </a:pPr>
            <a:r>
              <a:rPr lang="zh-CN" altLang="en-US" sz="2400" smtClean="0">
                <a:solidFill>
                  <a:srgbClr val="444444">
                    <a:lumMod val="75000"/>
                  </a:srgbClr>
                </a:solidFill>
                <a:latin typeface="微软雅黑" pitchFamily="34" charset="-122"/>
                <a:ea typeface="微软雅黑" pitchFamily="34" charset="-122"/>
              </a:rPr>
              <a:t>中集来福士物资分类实施路线</a:t>
            </a:r>
            <a:endParaRPr lang="en-US" altLang="zh-CN" sz="2400" smtClean="0">
              <a:solidFill>
                <a:srgbClr val="444444">
                  <a:lumMod val="75000"/>
                </a:srgbClr>
              </a:solidFill>
              <a:latin typeface="微软雅黑" pitchFamily="34" charset="-122"/>
              <a:ea typeface="微软雅黑" pitchFamily="34" charset="-122"/>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8281" y="1184858"/>
            <a:ext cx="3172214" cy="21148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9513193"/>
      </p:ext>
    </p:extLst>
  </p:cSld>
  <p:clrMapOvr>
    <a:masterClrMapping/>
  </p:clrMapOvr>
  <p:transition spd="med">
    <p:wipe dir="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基于</a:t>
            </a:r>
            <a:r>
              <a:rPr lang="zh-CN" altLang="en-US" smtClean="0"/>
              <a:t>物资分类优化采购策略</a:t>
            </a:r>
            <a:r>
              <a:rPr lang="zh-CN" altLang="en-US"/>
              <a:t>步骤</a:t>
            </a:r>
            <a:r>
              <a:rPr lang="zh-CN" altLang="en-US" smtClean="0"/>
              <a:t>概览</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17</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AC917799-E329-4E44-8384-3DAD6FC37641}"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8" name="Rectangle 3"/>
          <p:cNvSpPr>
            <a:spLocks noChangeArrowheads="1"/>
          </p:cNvSpPr>
          <p:nvPr/>
        </p:nvSpPr>
        <p:spPr bwMode="auto">
          <a:xfrm>
            <a:off x="412044" y="3048000"/>
            <a:ext cx="2895600" cy="2514600"/>
          </a:xfrm>
          <a:prstGeom prst="rect">
            <a:avLst/>
          </a:prstGeom>
          <a:solidFill>
            <a:srgbClr val="FFFFFF"/>
          </a:solidFill>
          <a:ln w="9525">
            <a:solidFill>
              <a:srgbClr val="B2B2B2"/>
            </a:solidFill>
            <a:miter lim="800000"/>
          </a:ln>
          <a:effectLst>
            <a:outerShdw dist="53882" dir="2700000" algn="ctr" rotWithShape="0">
              <a:srgbClr val="EAEAEA"/>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9" name="Rectangle 4"/>
          <p:cNvSpPr>
            <a:spLocks noChangeArrowheads="1"/>
          </p:cNvSpPr>
          <p:nvPr/>
        </p:nvSpPr>
        <p:spPr bwMode="gray">
          <a:xfrm>
            <a:off x="561709" y="3225800"/>
            <a:ext cx="547565" cy="430213"/>
          </a:xfrm>
          <a:prstGeom prst="rect">
            <a:avLst/>
          </a:prstGeom>
          <a:solidFill>
            <a:srgbClr val="B2B2B2"/>
          </a:solidFill>
          <a:ln w="9525" algn="ctr">
            <a:solidFill>
              <a:srgbClr val="C0C0C0"/>
            </a:solidFill>
            <a:miter lim="800000"/>
          </a:ln>
        </p:spPr>
        <p:txBody>
          <a:bodyPr tIns="91440" bIns="9144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30000"/>
              </a:lnSpc>
              <a:spcBef>
                <a:spcPct val="50000"/>
              </a:spcBef>
              <a:spcAft>
                <a:spcPct val="0"/>
              </a:spcAft>
              <a:buClr>
                <a:srgbClr val="000000"/>
              </a:buClr>
              <a:buSzPct val="120000"/>
              <a:buFont typeface="Wingdings" pitchFamily="2" charset="2"/>
              <a:buNone/>
              <a:defRPr/>
            </a:pPr>
            <a:r>
              <a:rPr kumimoji="0" lang="zh-CN" altLang="en-US" sz="1200" b="1" i="0" u="none" strike="noStrike" kern="0" cap="none" spc="0" normalizeH="0" baseline="0" noProof="0" smtClean="0">
                <a:ln>
                  <a:noFill/>
                </a:ln>
                <a:solidFill>
                  <a:srgbClr val="FFFFFF"/>
                </a:solidFill>
                <a:effectLst/>
                <a:uLnTx/>
                <a:uFillTx/>
                <a:latin typeface="微软雅黑" pitchFamily="34" charset="-122"/>
                <a:ea typeface="微软雅黑" pitchFamily="34" charset="-122"/>
              </a:rPr>
              <a:t>大类</a:t>
            </a:r>
          </a:p>
        </p:txBody>
      </p:sp>
      <p:sp>
        <p:nvSpPr>
          <p:cNvPr id="10" name="Rectangle 5"/>
          <p:cNvSpPr>
            <a:spLocks noChangeArrowheads="1"/>
          </p:cNvSpPr>
          <p:nvPr/>
        </p:nvSpPr>
        <p:spPr bwMode="gray">
          <a:xfrm>
            <a:off x="1559806" y="3225800"/>
            <a:ext cx="542925" cy="430213"/>
          </a:xfrm>
          <a:prstGeom prst="rect">
            <a:avLst/>
          </a:prstGeom>
          <a:solidFill>
            <a:srgbClr val="B2B2B2"/>
          </a:solidFill>
          <a:ln w="9525" algn="ctr">
            <a:solidFill>
              <a:srgbClr val="C0C0C0"/>
            </a:solidFill>
            <a:miter lim="800000"/>
          </a:ln>
        </p:spPr>
        <p:txBody>
          <a:bodyPr tIns="91440" bIns="9144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30000"/>
              </a:lnSpc>
              <a:spcBef>
                <a:spcPct val="50000"/>
              </a:spcBef>
              <a:spcAft>
                <a:spcPct val="0"/>
              </a:spcAft>
              <a:buClr>
                <a:srgbClr val="000000"/>
              </a:buClr>
              <a:buSzPct val="120000"/>
              <a:buFont typeface="Wingdings" pitchFamily="2" charset="2"/>
              <a:buNone/>
              <a:defRPr/>
            </a:pPr>
            <a:r>
              <a:rPr kumimoji="0" lang="zh-CN" altLang="en-US" sz="1200" b="1" i="0" u="none" strike="noStrike" kern="0" cap="none" spc="0" normalizeH="0" baseline="0" noProof="0" smtClean="0">
                <a:ln>
                  <a:noFill/>
                </a:ln>
                <a:solidFill>
                  <a:srgbClr val="FFFFFF"/>
                </a:solidFill>
                <a:effectLst/>
                <a:uLnTx/>
                <a:uFillTx/>
                <a:latin typeface="微软雅黑" pitchFamily="34" charset="-122"/>
                <a:ea typeface="微软雅黑" pitchFamily="34" charset="-122"/>
              </a:rPr>
              <a:t>中类</a:t>
            </a:r>
          </a:p>
        </p:txBody>
      </p:sp>
      <p:sp>
        <p:nvSpPr>
          <p:cNvPr id="11" name="Rectangle 6"/>
          <p:cNvSpPr>
            <a:spLocks noChangeArrowheads="1"/>
          </p:cNvSpPr>
          <p:nvPr/>
        </p:nvSpPr>
        <p:spPr bwMode="gray">
          <a:xfrm>
            <a:off x="2553264" y="3225800"/>
            <a:ext cx="542925" cy="430213"/>
          </a:xfrm>
          <a:prstGeom prst="rect">
            <a:avLst/>
          </a:prstGeom>
          <a:solidFill>
            <a:srgbClr val="B2B2B2"/>
          </a:solidFill>
          <a:ln w="9525" algn="ctr">
            <a:solidFill>
              <a:srgbClr val="C0C0C0"/>
            </a:solidFill>
            <a:miter lim="800000"/>
          </a:ln>
        </p:spPr>
        <p:txBody>
          <a:bodyPr tIns="91440" bIns="9144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30000"/>
              </a:lnSpc>
              <a:spcBef>
                <a:spcPct val="50000"/>
              </a:spcBef>
              <a:spcAft>
                <a:spcPct val="0"/>
              </a:spcAft>
              <a:buClr>
                <a:srgbClr val="000000"/>
              </a:buClr>
              <a:buSzPct val="120000"/>
              <a:buFont typeface="Wingdings" pitchFamily="2" charset="2"/>
              <a:buNone/>
              <a:defRPr/>
            </a:pPr>
            <a:r>
              <a:rPr kumimoji="0" lang="zh-CN" altLang="en-US" sz="1200" b="1" i="0" u="none" strike="noStrike" kern="0" cap="none" spc="0" normalizeH="0" baseline="0" noProof="0" smtClean="0">
                <a:ln>
                  <a:noFill/>
                </a:ln>
                <a:solidFill>
                  <a:srgbClr val="FFFFFF"/>
                </a:solidFill>
                <a:effectLst/>
                <a:uLnTx/>
                <a:uFillTx/>
                <a:latin typeface="微软雅黑" pitchFamily="34" charset="-122"/>
                <a:ea typeface="微软雅黑" pitchFamily="34" charset="-122"/>
              </a:rPr>
              <a:t>小类</a:t>
            </a:r>
          </a:p>
        </p:txBody>
      </p:sp>
      <p:sp>
        <p:nvSpPr>
          <p:cNvPr id="12" name="Rectangle 7"/>
          <p:cNvSpPr>
            <a:spLocks noChangeAspect="1" noChangeArrowheads="1"/>
          </p:cNvSpPr>
          <p:nvPr/>
        </p:nvSpPr>
        <p:spPr bwMode="auto">
          <a:xfrm>
            <a:off x="554919" y="3810000"/>
            <a:ext cx="542925" cy="290513"/>
          </a:xfrm>
          <a:prstGeom prst="rect">
            <a:avLst/>
          </a:prstGeom>
          <a:noFill/>
          <a:ln w="19050" algn="ctr">
            <a:solidFill>
              <a:srgbClr val="B2B2B2"/>
            </a:solidFill>
            <a:miter lim="800000"/>
          </a:ln>
          <a:extLst>
            <a:ext uri="{909E8E84-426E-40DD-AFC4-6F175D3DCCD1}">
              <a14:hiddenFill xmlns:a14="http://schemas.microsoft.com/office/drawing/2010/main">
                <a:solidFill>
                  <a:srgbClr val="FFFFFF"/>
                </a:solidFill>
              </a14:hiddenFill>
            </a:ext>
          </a:extLst>
        </p:spPr>
        <p:txBody>
          <a:bodyPr wrap="none" lIns="90488" tIns="43200" rIns="90488" bIns="4445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0" fontAlgn="auto" latinLnBrk="0" hangingPunct="0">
              <a:lnSpc>
                <a:spcPct val="90000"/>
              </a:lnSpc>
              <a:spcBef>
                <a:spcPct val="50000"/>
              </a:spcBef>
              <a:spcAft>
                <a:spcPct val="0"/>
              </a:spcAft>
              <a:buClr>
                <a:srgbClr val="0033CC"/>
              </a:buClr>
              <a:buSzTx/>
              <a:buFontTx/>
              <a:buNone/>
              <a:defRPr/>
            </a:pPr>
            <a:r>
              <a:rPr lang="zh-CN" altLang="en-US" sz="1200" b="1" kern="0">
                <a:solidFill>
                  <a:srgbClr val="000000"/>
                </a:solidFill>
                <a:latin typeface="微软雅黑" pitchFamily="34" charset="-122"/>
                <a:ea typeface="微软雅黑" pitchFamily="34" charset="-122"/>
              </a:rPr>
              <a:t>设</a:t>
            </a:r>
            <a:r>
              <a:rPr lang="zh-CN" altLang="en-US" sz="1200" b="1" kern="0" smtClean="0">
                <a:solidFill>
                  <a:srgbClr val="000000"/>
                </a:solidFill>
                <a:latin typeface="微软雅黑" pitchFamily="34" charset="-122"/>
                <a:ea typeface="微软雅黑" pitchFamily="34" charset="-122"/>
              </a:rPr>
              <a:t>备类</a:t>
            </a:r>
            <a:endParaRPr kumimoji="0" lang="zh-CN" altLang="en-US" sz="12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14" name="Rectangle 9"/>
          <p:cNvSpPr>
            <a:spLocks noChangeArrowheads="1"/>
          </p:cNvSpPr>
          <p:nvPr/>
        </p:nvSpPr>
        <p:spPr bwMode="auto">
          <a:xfrm>
            <a:off x="2491832" y="3886200"/>
            <a:ext cx="672937" cy="292100"/>
          </a:xfrm>
          <a:prstGeom prst="rect">
            <a:avLst/>
          </a:prstGeom>
          <a:noFill/>
          <a:ln w="12700" algn="ctr">
            <a:solidFill>
              <a:srgbClr val="B2B2B2"/>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t" latinLnBrk="0" hangingPunct="1">
              <a:lnSpc>
                <a:spcPct val="100000"/>
              </a:lnSpc>
              <a:spcBef>
                <a:spcPct val="50000"/>
              </a:spcBef>
              <a:spcAft>
                <a:spcPct val="0"/>
              </a:spcAft>
              <a:buClrTx/>
              <a:buSzTx/>
              <a:buFontTx/>
              <a:buNone/>
              <a:defRPr/>
            </a:pPr>
            <a:r>
              <a:rPr kumimoji="1" lang="zh-CN" altLang="en-US" sz="10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导航</a:t>
            </a:r>
          </a:p>
        </p:txBody>
      </p:sp>
      <p:sp>
        <p:nvSpPr>
          <p:cNvPr id="15" name="Rectangle 10" descr="20%"/>
          <p:cNvSpPr>
            <a:spLocks noChangeArrowheads="1"/>
          </p:cNvSpPr>
          <p:nvPr/>
        </p:nvSpPr>
        <p:spPr bwMode="auto">
          <a:xfrm>
            <a:off x="1464557" y="4432300"/>
            <a:ext cx="762000" cy="292100"/>
          </a:xfrm>
          <a:prstGeom prst="rect">
            <a:avLst/>
          </a:prstGeom>
          <a:pattFill prst="pct20">
            <a:fgClr>
              <a:srgbClr val="EAEAEA"/>
            </a:fgClr>
            <a:bgClr>
              <a:srgbClr val="FFFFFF"/>
            </a:bgClr>
          </a:pattFill>
          <a:ln w="12700" algn="ctr">
            <a:solidFill>
              <a:srgbClr val="B2B2B2"/>
            </a:solidFill>
            <a:miter lim="800000"/>
            <a:headEnd type="none" w="sm" len="sm"/>
            <a:tailEnd type="none" w="sm" len="sm"/>
          </a:ln>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t">
              <a:spcBef>
                <a:spcPct val="50000"/>
              </a:spcBef>
              <a:defRPr/>
            </a:pPr>
            <a:r>
              <a:rPr kumimoji="1" lang="zh-CN" altLang="en-US" sz="1200" kern="0">
                <a:solidFill>
                  <a:sysClr val="windowText" lastClr="000000"/>
                </a:solidFill>
                <a:latin typeface="微软雅黑" pitchFamily="34" charset="-122"/>
                <a:ea typeface="微软雅黑" pitchFamily="34" charset="-122"/>
                <a:cs typeface="Arial"/>
              </a:rPr>
              <a:t>电</a:t>
            </a:r>
            <a:r>
              <a:rPr kumimoji="1" lang="zh-CN" altLang="en-US" sz="1200" kern="0" smtClean="0">
                <a:solidFill>
                  <a:sysClr val="windowText" lastClr="000000"/>
                </a:solidFill>
                <a:latin typeface="微软雅黑" pitchFamily="34" charset="-122"/>
                <a:ea typeface="微软雅黑" pitchFamily="34" charset="-122"/>
                <a:cs typeface="Arial"/>
              </a:rPr>
              <a:t>气附件</a:t>
            </a:r>
            <a:endParaRPr kumimoji="1" lang="zh-CN" altLang="en-US" sz="1200" kern="0">
              <a:solidFill>
                <a:sysClr val="windowText" lastClr="000000"/>
              </a:solidFill>
              <a:latin typeface="微软雅黑" pitchFamily="34" charset="-122"/>
              <a:ea typeface="微软雅黑" pitchFamily="34" charset="-122"/>
              <a:cs typeface="Arial"/>
            </a:endParaRPr>
          </a:p>
        </p:txBody>
      </p:sp>
      <p:cxnSp>
        <p:nvCxnSpPr>
          <p:cNvPr id="17" name="AutoShape 12"/>
          <p:cNvCxnSpPr>
            <a:cxnSpLocks noChangeShapeType="1"/>
            <a:stCxn id="15" idx="3"/>
            <a:endCxn id="14" idx="1"/>
          </p:cNvCxnSpPr>
          <p:nvPr/>
        </p:nvCxnSpPr>
        <p:spPr bwMode="auto">
          <a:xfrm flipV="1">
            <a:off x="2226557" y="4032250"/>
            <a:ext cx="265275" cy="546100"/>
          </a:xfrm>
          <a:prstGeom prst="bentConnector3">
            <a:avLst>
              <a:gd name="adj1" fmla="val 50000"/>
            </a:avLst>
          </a:prstGeom>
          <a:noFill/>
          <a:ln w="12700">
            <a:solidFill>
              <a:srgbClr val="B2B2B2"/>
            </a:solidFill>
            <a:miter lim="800000"/>
          </a:ln>
          <a:extLst>
            <a:ext uri="{909E8E84-426E-40DD-AFC4-6F175D3DCCD1}">
              <a14:hiddenFill xmlns:a14="http://schemas.microsoft.com/office/drawing/2010/main">
                <a:noFill/>
              </a14:hiddenFill>
            </a:ext>
          </a:extLst>
        </p:spPr>
      </p:cxnSp>
      <p:cxnSp>
        <p:nvCxnSpPr>
          <p:cNvPr id="18" name="AutoShape 13"/>
          <p:cNvCxnSpPr>
            <a:cxnSpLocks noChangeShapeType="1"/>
            <a:stCxn id="12" idx="3"/>
            <a:endCxn id="15" idx="1"/>
          </p:cNvCxnSpPr>
          <p:nvPr/>
        </p:nvCxnSpPr>
        <p:spPr bwMode="auto">
          <a:xfrm>
            <a:off x="1097844" y="3955257"/>
            <a:ext cx="366713" cy="623093"/>
          </a:xfrm>
          <a:prstGeom prst="bentConnector3">
            <a:avLst>
              <a:gd name="adj1" fmla="val 50000"/>
            </a:avLst>
          </a:prstGeom>
          <a:noFill/>
          <a:ln w="12700">
            <a:solidFill>
              <a:srgbClr val="B2B2B2"/>
            </a:solidFill>
            <a:miter lim="800000"/>
          </a:ln>
          <a:extLst>
            <a:ext uri="{909E8E84-426E-40DD-AFC4-6F175D3DCCD1}">
              <a14:hiddenFill xmlns:a14="http://schemas.microsoft.com/office/drawing/2010/main">
                <a:noFill/>
              </a14:hiddenFill>
            </a:ext>
          </a:extLst>
        </p:spPr>
      </p:cxnSp>
      <p:sp>
        <p:nvSpPr>
          <p:cNvPr id="19" name="Rectangle 14" descr="20%"/>
          <p:cNvSpPr>
            <a:spLocks noChangeArrowheads="1"/>
          </p:cNvSpPr>
          <p:nvPr/>
        </p:nvSpPr>
        <p:spPr bwMode="auto">
          <a:xfrm>
            <a:off x="2491832" y="4464050"/>
            <a:ext cx="672937" cy="292100"/>
          </a:xfrm>
          <a:prstGeom prst="rect">
            <a:avLst/>
          </a:prstGeom>
          <a:pattFill prst="pct20">
            <a:fgClr>
              <a:srgbClr val="EAEAEA"/>
            </a:fgClr>
            <a:bgClr>
              <a:srgbClr val="FFFFFF"/>
            </a:bgClr>
          </a:pattFill>
          <a:ln w="12700" algn="ctr">
            <a:solidFill>
              <a:srgbClr val="B2B2B2"/>
            </a:solidFill>
            <a:miter lim="800000"/>
            <a:headEnd type="none" w="sm" len="sm"/>
            <a:tailEnd type="none" w="sm" len="sm"/>
          </a:ln>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t" latinLnBrk="0" hangingPunct="1">
              <a:lnSpc>
                <a:spcPct val="100000"/>
              </a:lnSpc>
              <a:spcBef>
                <a:spcPct val="50000"/>
              </a:spcBef>
              <a:spcAft>
                <a:spcPct val="0"/>
              </a:spcAft>
              <a:buClrTx/>
              <a:buSzTx/>
              <a:buFontTx/>
              <a:buNone/>
              <a:defRPr/>
            </a:pPr>
            <a:r>
              <a:rPr kumimoji="1" lang="en-US" altLang="zh-CN" sz="10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MCT</a:t>
            </a:r>
          </a:p>
        </p:txBody>
      </p:sp>
      <p:sp>
        <p:nvSpPr>
          <p:cNvPr id="20" name="Rectangle 15" descr="20%"/>
          <p:cNvSpPr>
            <a:spLocks noChangeArrowheads="1"/>
          </p:cNvSpPr>
          <p:nvPr/>
        </p:nvSpPr>
        <p:spPr bwMode="auto">
          <a:xfrm>
            <a:off x="2491832" y="5041900"/>
            <a:ext cx="672937" cy="292100"/>
          </a:xfrm>
          <a:prstGeom prst="rect">
            <a:avLst/>
          </a:prstGeom>
          <a:pattFill prst="pct20">
            <a:fgClr>
              <a:srgbClr val="EAEAEA"/>
            </a:fgClr>
            <a:bgClr>
              <a:srgbClr val="FFFFFF"/>
            </a:bgClr>
          </a:pattFill>
          <a:ln w="12700" algn="ctr">
            <a:solidFill>
              <a:srgbClr val="B2B2B2"/>
            </a:solidFill>
            <a:miter lim="800000"/>
            <a:headEnd type="none" w="sm" len="sm"/>
            <a:tailEnd type="none" w="sm" len="sm"/>
          </a:ln>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t" latinLnBrk="0" hangingPunct="1">
              <a:lnSpc>
                <a:spcPct val="100000"/>
              </a:lnSpc>
              <a:spcBef>
                <a:spcPct val="50000"/>
              </a:spcBef>
              <a:spcAft>
                <a:spcPct val="0"/>
              </a:spcAft>
              <a:buClrTx/>
              <a:buSzTx/>
              <a:buFontTx/>
              <a:buNone/>
              <a:defRPr/>
            </a:pPr>
            <a:r>
              <a:rPr kumimoji="1" lang="zh-CN" altLang="en-US" sz="10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电缆</a:t>
            </a:r>
            <a:endParaRPr kumimoji="1" lang="en-US" altLang="zh-CN" sz="10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endParaRPr>
          </a:p>
        </p:txBody>
      </p:sp>
      <p:cxnSp>
        <p:nvCxnSpPr>
          <p:cNvPr id="21" name="AutoShape 16"/>
          <p:cNvCxnSpPr>
            <a:cxnSpLocks noChangeShapeType="1"/>
            <a:stCxn id="15" idx="3"/>
            <a:endCxn id="19" idx="1"/>
          </p:cNvCxnSpPr>
          <p:nvPr/>
        </p:nvCxnSpPr>
        <p:spPr bwMode="auto">
          <a:xfrm>
            <a:off x="2226557" y="4578350"/>
            <a:ext cx="265275" cy="31750"/>
          </a:xfrm>
          <a:prstGeom prst="bentConnector3">
            <a:avLst>
              <a:gd name="adj1" fmla="val 50000"/>
            </a:avLst>
          </a:prstGeom>
          <a:noFill/>
          <a:ln w="9525">
            <a:solidFill>
              <a:srgbClr val="B2B2B2"/>
            </a:solidFill>
            <a:miter lim="800000"/>
          </a:ln>
          <a:extLst>
            <a:ext uri="{909E8E84-426E-40DD-AFC4-6F175D3DCCD1}">
              <a14:hiddenFill xmlns:a14="http://schemas.microsoft.com/office/drawing/2010/main">
                <a:noFill/>
              </a14:hiddenFill>
            </a:ext>
          </a:extLst>
        </p:spPr>
      </p:cxnSp>
      <p:cxnSp>
        <p:nvCxnSpPr>
          <p:cNvPr id="22" name="AutoShape 17"/>
          <p:cNvCxnSpPr>
            <a:cxnSpLocks noChangeShapeType="1"/>
            <a:stCxn id="15" idx="3"/>
            <a:endCxn id="20" idx="1"/>
          </p:cNvCxnSpPr>
          <p:nvPr/>
        </p:nvCxnSpPr>
        <p:spPr bwMode="auto">
          <a:xfrm>
            <a:off x="2226557" y="4578350"/>
            <a:ext cx="265275" cy="609600"/>
          </a:xfrm>
          <a:prstGeom prst="bentConnector3">
            <a:avLst>
              <a:gd name="adj1" fmla="val 50000"/>
            </a:avLst>
          </a:prstGeom>
          <a:noFill/>
          <a:ln w="9525">
            <a:solidFill>
              <a:srgbClr val="B2B2B2"/>
            </a:solidFill>
            <a:miter lim="800000"/>
          </a:ln>
          <a:extLst>
            <a:ext uri="{909E8E84-426E-40DD-AFC4-6F175D3DCCD1}">
              <a14:hiddenFill xmlns:a14="http://schemas.microsoft.com/office/drawing/2010/main">
                <a:noFill/>
              </a14:hiddenFill>
            </a:ext>
          </a:extLst>
        </p:spPr>
      </p:cxnSp>
      <p:sp>
        <p:nvSpPr>
          <p:cNvPr id="32" name="Rectangle 28"/>
          <p:cNvSpPr>
            <a:spLocks noChangeArrowheads="1"/>
          </p:cNvSpPr>
          <p:nvPr/>
        </p:nvSpPr>
        <p:spPr bwMode="auto">
          <a:xfrm>
            <a:off x="6155619" y="3048000"/>
            <a:ext cx="2438400" cy="2514600"/>
          </a:xfrm>
          <a:prstGeom prst="rect">
            <a:avLst/>
          </a:prstGeom>
          <a:solidFill>
            <a:srgbClr val="FFFFFF"/>
          </a:solidFill>
          <a:ln w="9525">
            <a:solidFill>
              <a:srgbClr val="B2B2B2"/>
            </a:solidFill>
            <a:miter lim="800000"/>
          </a:ln>
          <a:effectLst>
            <a:outerShdw dist="53882" dir="2700000" algn="ctr" rotWithShape="0">
              <a:srgbClr val="EAEAEA"/>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33" name="Rectangle 29"/>
          <p:cNvSpPr>
            <a:spLocks noChangeArrowheads="1"/>
          </p:cNvSpPr>
          <p:nvPr/>
        </p:nvSpPr>
        <p:spPr bwMode="auto">
          <a:xfrm>
            <a:off x="3383844" y="3048000"/>
            <a:ext cx="2667000" cy="2514600"/>
          </a:xfrm>
          <a:prstGeom prst="rect">
            <a:avLst/>
          </a:prstGeom>
          <a:solidFill>
            <a:srgbClr val="FFFFFF"/>
          </a:solidFill>
          <a:ln w="9525">
            <a:solidFill>
              <a:srgbClr val="B2B2B2"/>
            </a:solidFill>
            <a:miter lim="800000"/>
          </a:ln>
          <a:effectLst>
            <a:outerShdw dist="53882" dir="2700000" algn="ctr" rotWithShape="0">
              <a:srgbClr val="EAEAEA"/>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36" name="Rectangle 33"/>
          <p:cNvSpPr>
            <a:spLocks noChangeArrowheads="1"/>
          </p:cNvSpPr>
          <p:nvPr/>
        </p:nvSpPr>
        <p:spPr bwMode="auto">
          <a:xfrm rot="16200000">
            <a:off x="3788656" y="3309938"/>
            <a:ext cx="1903413" cy="2020888"/>
          </a:xfrm>
          <a:prstGeom prst="rect">
            <a:avLst/>
          </a:prstGeom>
          <a:solidFill>
            <a:srgbClr val="FFFFFF"/>
          </a:solidFill>
          <a:ln w="19050">
            <a:solidFill>
              <a:srgbClr val="000000"/>
            </a:solidFill>
            <a:miter lim="800000"/>
          </a:ln>
          <a:effectLst>
            <a:outerShdw dist="17819" dir="2700000" algn="ctr" rotWithShape="0">
              <a:srgbClr val="808080"/>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latin typeface="微软雅黑" pitchFamily="34" charset="-122"/>
              <a:ea typeface="微软雅黑" pitchFamily="34" charset="-122"/>
            </a:endParaRPr>
          </a:p>
        </p:txBody>
      </p:sp>
      <p:cxnSp>
        <p:nvCxnSpPr>
          <p:cNvPr id="37" name="AutoShape 34"/>
          <p:cNvCxnSpPr>
            <a:cxnSpLocks noChangeShapeType="1"/>
          </p:cNvCxnSpPr>
          <p:nvPr/>
        </p:nvCxnSpPr>
        <p:spPr bwMode="auto">
          <a:xfrm>
            <a:off x="4741157" y="3357563"/>
            <a:ext cx="1587" cy="1935162"/>
          </a:xfrm>
          <a:prstGeom prst="straightConnector1">
            <a:avLst/>
          </a:prstGeom>
          <a:noFill/>
          <a:ln w="19080">
            <a:solidFill>
              <a:srgbClr val="000000"/>
            </a:solidFill>
            <a:round/>
          </a:ln>
          <a:extLst>
            <a:ext uri="{909E8E84-426E-40DD-AFC4-6F175D3DCCD1}">
              <a14:hiddenFill xmlns:a14="http://schemas.microsoft.com/office/drawing/2010/main">
                <a:noFill/>
              </a14:hiddenFill>
            </a:ext>
          </a:extLst>
        </p:spPr>
      </p:cxnSp>
      <p:cxnSp>
        <p:nvCxnSpPr>
          <p:cNvPr id="38" name="AutoShape 35"/>
          <p:cNvCxnSpPr>
            <a:cxnSpLocks noChangeShapeType="1"/>
          </p:cNvCxnSpPr>
          <p:nvPr/>
        </p:nvCxnSpPr>
        <p:spPr bwMode="auto">
          <a:xfrm>
            <a:off x="3729919" y="4322763"/>
            <a:ext cx="2020888" cy="1587"/>
          </a:xfrm>
          <a:prstGeom prst="straightConnector1">
            <a:avLst/>
          </a:prstGeom>
          <a:noFill/>
          <a:ln w="19050">
            <a:solidFill>
              <a:srgbClr val="000000"/>
            </a:solidFill>
            <a:round/>
          </a:ln>
          <a:extLst>
            <a:ext uri="{909E8E84-426E-40DD-AFC4-6F175D3DCCD1}">
              <a14:hiddenFill xmlns:a14="http://schemas.microsoft.com/office/drawing/2010/main">
                <a:noFill/>
              </a14:hiddenFill>
            </a:ext>
          </a:extLst>
        </p:spPr>
      </p:cxnSp>
      <p:sp>
        <p:nvSpPr>
          <p:cNvPr id="39" name="Text Box 36"/>
          <p:cNvSpPr txBox="1">
            <a:spLocks noChangeArrowheads="1"/>
          </p:cNvSpPr>
          <p:nvPr/>
        </p:nvSpPr>
        <p:spPr bwMode="auto">
          <a:xfrm>
            <a:off x="3729919" y="4983163"/>
            <a:ext cx="9572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60" tIns="44280" rIns="90360" bIns="44280" anchor="ctr">
            <a:spAutoFit/>
          </a:bodyPr>
          <a:lstStyle>
            <a:defPPr>
              <a:defRPr lang="en-US"/>
            </a:defPPr>
            <a:lvl1pPr marL="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1pPr>
            <a:lvl2pPr marL="742950" indent="-28575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2pPr>
            <a:lvl3pPr marL="11430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3pPr>
            <a:lvl4pPr marL="16002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4pPr>
            <a:lvl5pPr marL="20574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5pPr>
            <a:lvl6pPr marL="25146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6pPr>
            <a:lvl7pPr marL="29718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7pPr>
            <a:lvl8pPr marL="34290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8pPr>
            <a:lvl9pPr marL="38862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9pPr>
          </a:lstStyle>
          <a:p>
            <a:pPr marL="0" marR="0" lvl="0" indent="0" defTabSz="449263" eaLnBrk="0" fontAlgn="auto" latinLnBrk="0" hangingPunct="0">
              <a:lnSpc>
                <a:spcPts val="900"/>
              </a:lnSpc>
              <a:spcBef>
                <a:spcPct val="0"/>
              </a:spcBef>
              <a:spcAft>
                <a:spcPct val="0"/>
              </a:spcAft>
              <a:buClr>
                <a:srgbClr val="CCCCFF"/>
              </a:buClr>
              <a:buSzTx/>
              <a:buFont typeface="Arial"/>
              <a:buNone/>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a:pPr>
            <a:r>
              <a:rPr kumimoji="0" lang="zh-CN" altLang="en-GB" sz="1200" b="1" i="0" u="none" strike="noStrike" kern="0" cap="none" spc="0" normalizeH="0" baseline="0" noProof="0" smtClean="0">
                <a:ln>
                  <a:noFill/>
                </a:ln>
                <a:solidFill>
                  <a:schemeClr val="bg1"/>
                </a:solidFill>
                <a:effectLst/>
                <a:uLnTx/>
                <a:uFillTx/>
                <a:latin typeface="微软雅黑" pitchFamily="34" charset="-122"/>
                <a:ea typeface="微软雅黑" pitchFamily="34" charset="-122"/>
                <a:cs typeface="Arial"/>
              </a:rPr>
              <a:t>常规</a:t>
            </a:r>
          </a:p>
        </p:txBody>
      </p:sp>
      <p:sp>
        <p:nvSpPr>
          <p:cNvPr id="40" name="Text Box 37"/>
          <p:cNvSpPr txBox="1">
            <a:spLocks noChangeArrowheads="1"/>
          </p:cNvSpPr>
          <p:nvPr/>
        </p:nvSpPr>
        <p:spPr bwMode="auto">
          <a:xfrm>
            <a:off x="4964994" y="3463925"/>
            <a:ext cx="782638"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60" tIns="44280" rIns="90360" bIns="44280" anchor="ctr">
            <a:spAutoFit/>
          </a:bodyPr>
          <a:lstStyle>
            <a:defPPr>
              <a:defRPr lang="en-US"/>
            </a:defPPr>
            <a:lvl1pPr marL="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1pPr>
            <a:lvl2pPr marL="742950" indent="-28575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2pPr>
            <a:lvl3pPr marL="11430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3pPr>
            <a:lvl4pPr marL="16002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4pPr>
            <a:lvl5pPr marL="20574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5pPr>
            <a:lvl6pPr marL="25146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6pPr>
            <a:lvl7pPr marL="29718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7pPr>
            <a:lvl8pPr marL="34290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8pPr>
            <a:lvl9pPr marL="38862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9pPr>
          </a:lstStyle>
          <a:p>
            <a:pPr marL="0" marR="0" lvl="0" indent="0" algn="r" defTabSz="449263" eaLnBrk="0" fontAlgn="auto" latinLnBrk="0" hangingPunct="0">
              <a:lnSpc>
                <a:spcPts val="900"/>
              </a:lnSpc>
              <a:spcBef>
                <a:spcPct val="0"/>
              </a:spcBef>
              <a:spcAft>
                <a:spcPct val="0"/>
              </a:spcAft>
              <a:buClr>
                <a:srgbClr val="CCCCFF"/>
              </a:buClr>
              <a:buSzTx/>
              <a:buFont typeface="Arial"/>
              <a:buNone/>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a:pPr>
            <a:r>
              <a:rPr kumimoji="0" lang="zh-CN" altLang="en-GB" sz="1200" b="1" i="0" u="none" strike="noStrike" kern="0" cap="none" spc="0" normalizeH="0" baseline="0" noProof="0" smtClean="0">
                <a:ln>
                  <a:noFill/>
                </a:ln>
                <a:solidFill>
                  <a:schemeClr val="bg1"/>
                </a:solidFill>
                <a:effectLst/>
                <a:uLnTx/>
                <a:uFillTx/>
                <a:latin typeface="微软雅黑" pitchFamily="34" charset="-122"/>
                <a:ea typeface="微软雅黑" pitchFamily="34" charset="-122"/>
                <a:cs typeface="Arial"/>
              </a:rPr>
              <a:t>战略</a:t>
            </a:r>
          </a:p>
        </p:txBody>
      </p:sp>
      <p:sp>
        <p:nvSpPr>
          <p:cNvPr id="41" name="Text Box 38"/>
          <p:cNvSpPr txBox="1">
            <a:spLocks noChangeArrowheads="1"/>
          </p:cNvSpPr>
          <p:nvPr/>
        </p:nvSpPr>
        <p:spPr bwMode="auto">
          <a:xfrm>
            <a:off x="3729919" y="3462338"/>
            <a:ext cx="10207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60" tIns="44280" rIns="90360" bIns="44280" anchor="ctr">
            <a:spAutoFit/>
          </a:bodyPr>
          <a:lstStyle>
            <a:defPPr>
              <a:defRPr lang="en-US"/>
            </a:defPPr>
            <a:lvl1pPr marL="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1pPr>
            <a:lvl2pPr marL="742950" indent="-28575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2pPr>
            <a:lvl3pPr marL="11430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3pPr>
            <a:lvl4pPr marL="16002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4pPr>
            <a:lvl5pPr marL="20574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5pPr>
            <a:lvl6pPr marL="25146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6pPr>
            <a:lvl7pPr marL="29718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7pPr>
            <a:lvl8pPr marL="34290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8pPr>
            <a:lvl9pPr marL="38862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9pPr>
          </a:lstStyle>
          <a:p>
            <a:pPr marL="0" marR="0" lvl="0" indent="0" defTabSz="449263" eaLnBrk="0" fontAlgn="auto" latinLnBrk="0" hangingPunct="0">
              <a:lnSpc>
                <a:spcPts val="900"/>
              </a:lnSpc>
              <a:spcBef>
                <a:spcPct val="0"/>
              </a:spcBef>
              <a:spcAft>
                <a:spcPct val="0"/>
              </a:spcAft>
              <a:buClr>
                <a:srgbClr val="CCCCFF"/>
              </a:buClr>
              <a:buSzTx/>
              <a:buFont typeface="Arial"/>
              <a:buNone/>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a:pPr>
            <a:r>
              <a:rPr kumimoji="0" lang="zh-CN" altLang="en-GB" sz="1200" b="1" i="0" u="none" strike="noStrike" kern="0" cap="none" spc="0" normalizeH="0" baseline="0" noProof="0" smtClean="0">
                <a:ln>
                  <a:noFill/>
                </a:ln>
                <a:solidFill>
                  <a:schemeClr val="bg1"/>
                </a:solidFill>
                <a:effectLst/>
                <a:uLnTx/>
                <a:uFillTx/>
                <a:latin typeface="微软雅黑" pitchFamily="34" charset="-122"/>
                <a:ea typeface="微软雅黑" pitchFamily="34" charset="-122"/>
                <a:cs typeface="Arial"/>
              </a:rPr>
              <a:t>瓶颈</a:t>
            </a:r>
          </a:p>
        </p:txBody>
      </p:sp>
      <p:sp>
        <p:nvSpPr>
          <p:cNvPr id="42" name="Text Box 39"/>
          <p:cNvSpPr txBox="1">
            <a:spLocks noChangeArrowheads="1"/>
          </p:cNvSpPr>
          <p:nvPr/>
        </p:nvSpPr>
        <p:spPr bwMode="auto">
          <a:xfrm>
            <a:off x="4815769" y="4983163"/>
            <a:ext cx="931863"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60" tIns="44280" rIns="90360" bIns="44280" anchor="ctr">
            <a:spAutoFit/>
          </a:bodyPr>
          <a:lstStyle>
            <a:defPPr>
              <a:defRPr lang="en-US"/>
            </a:defPPr>
            <a:lvl1pPr marL="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1pPr>
            <a:lvl2pPr marL="742950" indent="-28575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2pPr>
            <a:lvl3pPr marL="11430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3pPr>
            <a:lvl4pPr marL="16002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4pPr>
            <a:lvl5pPr marL="20574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5pPr>
            <a:lvl6pPr marL="25146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6pPr>
            <a:lvl7pPr marL="29718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7pPr>
            <a:lvl8pPr marL="34290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8pPr>
            <a:lvl9pPr marL="38862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9pPr>
          </a:lstStyle>
          <a:p>
            <a:pPr marL="0" marR="0" lvl="0" indent="0" algn="r" defTabSz="449263" eaLnBrk="0" fontAlgn="auto" latinLnBrk="0" hangingPunct="0">
              <a:lnSpc>
                <a:spcPts val="900"/>
              </a:lnSpc>
              <a:spcBef>
                <a:spcPct val="0"/>
              </a:spcBef>
              <a:spcAft>
                <a:spcPct val="0"/>
              </a:spcAft>
              <a:buClr>
                <a:srgbClr val="CCCCFF"/>
              </a:buClr>
              <a:buSzTx/>
              <a:buFont typeface="Arial"/>
              <a:buNone/>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a:pPr>
            <a:r>
              <a:rPr kumimoji="0" lang="zh-CN" altLang="en-GB" sz="1200" b="1" i="0" u="none" strike="noStrike" kern="0" cap="none" spc="0" normalizeH="0" baseline="0" noProof="0" smtClean="0">
                <a:ln>
                  <a:noFill/>
                </a:ln>
                <a:solidFill>
                  <a:schemeClr val="bg1"/>
                </a:solidFill>
                <a:effectLst/>
                <a:uLnTx/>
                <a:uFillTx/>
                <a:latin typeface="微软雅黑" pitchFamily="34" charset="-122"/>
                <a:ea typeface="微软雅黑" pitchFamily="34" charset="-122"/>
                <a:cs typeface="Arial"/>
              </a:rPr>
              <a:t>杠杆</a:t>
            </a:r>
          </a:p>
        </p:txBody>
      </p:sp>
      <p:sp>
        <p:nvSpPr>
          <p:cNvPr id="43" name="Text Box 40"/>
          <p:cNvSpPr txBox="1">
            <a:spLocks noChangeArrowheads="1"/>
          </p:cNvSpPr>
          <p:nvPr/>
        </p:nvSpPr>
        <p:spPr bwMode="auto">
          <a:xfrm>
            <a:off x="3490207" y="5221288"/>
            <a:ext cx="266700" cy="18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spAutoFit/>
          </a:bodyPr>
          <a:lstStyle>
            <a:defPPr>
              <a:defRPr lang="en-US"/>
            </a:defPPr>
            <a:lvl1pPr marL="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1pPr>
            <a:lvl2pPr marL="742950" indent="-28575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2pPr>
            <a:lvl3pPr marL="11430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3pPr>
            <a:lvl4pPr marL="16002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4pPr>
            <a:lvl5pPr marL="20574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5pPr>
            <a:lvl6pPr marL="25146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6pPr>
            <a:lvl7pPr marL="29718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7pPr>
            <a:lvl8pPr marL="34290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8pPr>
            <a:lvl9pPr marL="38862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9pPr>
          </a:lstStyle>
          <a:p>
            <a:pPr algn="ctr">
              <a:lnSpc>
                <a:spcPts val="900"/>
              </a:lnSpc>
              <a:spcBef>
                <a:spcPts val="563"/>
              </a:spcBef>
              <a:buClr>
                <a:srgbClr val="000000"/>
              </a:buClr>
              <a:buSzTx/>
              <a:buFont typeface="Arial"/>
              <a:buNone/>
            </a:pPr>
            <a:r>
              <a:rPr lang="zh-CN" altLang="en-GB" sz="1200" b="1">
                <a:solidFill>
                  <a:srgbClr val="000000"/>
                </a:solidFill>
                <a:latin typeface="微软雅黑" pitchFamily="34" charset="-122"/>
                <a:ea typeface="微软雅黑" pitchFamily="34" charset="-122"/>
                <a:cs typeface="Arial"/>
              </a:rPr>
              <a:t>低</a:t>
            </a:r>
          </a:p>
        </p:txBody>
      </p:sp>
      <p:sp>
        <p:nvSpPr>
          <p:cNvPr id="44" name="Text Box 41"/>
          <p:cNvSpPr txBox="1">
            <a:spLocks noChangeArrowheads="1"/>
          </p:cNvSpPr>
          <p:nvPr/>
        </p:nvSpPr>
        <p:spPr bwMode="auto">
          <a:xfrm>
            <a:off x="5707944" y="5235575"/>
            <a:ext cx="266700" cy="18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spAutoFit/>
          </a:bodyPr>
          <a:lstStyle>
            <a:defPPr>
              <a:defRPr lang="en-US"/>
            </a:defPPr>
            <a:lvl1pPr marL="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1pPr>
            <a:lvl2pPr marL="742950" indent="-28575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2pPr>
            <a:lvl3pPr marL="11430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3pPr>
            <a:lvl4pPr marL="16002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4pPr>
            <a:lvl5pPr marL="20574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5pPr>
            <a:lvl6pPr marL="25146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6pPr>
            <a:lvl7pPr marL="29718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7pPr>
            <a:lvl8pPr marL="34290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8pPr>
            <a:lvl9pPr marL="38862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9pPr>
          </a:lstStyle>
          <a:p>
            <a:pPr algn="ctr">
              <a:lnSpc>
                <a:spcPts val="900"/>
              </a:lnSpc>
              <a:spcBef>
                <a:spcPts val="563"/>
              </a:spcBef>
              <a:buClr>
                <a:srgbClr val="000000"/>
              </a:buClr>
              <a:buSzTx/>
              <a:buFont typeface="Arial"/>
              <a:buNone/>
            </a:pPr>
            <a:r>
              <a:rPr lang="zh-CN" altLang="en-GB" sz="1200" b="1">
                <a:solidFill>
                  <a:srgbClr val="000000"/>
                </a:solidFill>
                <a:latin typeface="微软雅黑" pitchFamily="34" charset="-122"/>
                <a:ea typeface="微软雅黑" pitchFamily="34" charset="-122"/>
                <a:cs typeface="Arial"/>
              </a:rPr>
              <a:t>高</a:t>
            </a:r>
          </a:p>
        </p:txBody>
      </p:sp>
      <p:sp>
        <p:nvSpPr>
          <p:cNvPr id="45" name="Text Box 42"/>
          <p:cNvSpPr txBox="1">
            <a:spLocks noChangeArrowheads="1"/>
          </p:cNvSpPr>
          <p:nvPr/>
        </p:nvSpPr>
        <p:spPr bwMode="auto">
          <a:xfrm>
            <a:off x="3490207" y="3187700"/>
            <a:ext cx="266700" cy="18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spAutoFit/>
          </a:bodyPr>
          <a:lstStyle>
            <a:defPPr>
              <a:defRPr lang="en-US"/>
            </a:defPPr>
            <a:lvl1pPr marL="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1pPr>
            <a:lvl2pPr marL="742950" indent="-28575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2pPr>
            <a:lvl3pPr marL="11430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3pPr>
            <a:lvl4pPr marL="16002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4pPr>
            <a:lvl5pPr marL="2057400" indent="-228600" algn="l" defTabSz="449263" rtl="0" eaLnBrk="1" latinLnBrk="0" hangingPunct="1">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5pPr>
            <a:lvl6pPr marL="25146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6pPr>
            <a:lvl7pPr marL="29718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7pPr>
            <a:lvl8pPr marL="34290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8pPr>
            <a:lvl9pPr marL="3886200" indent="-228600" algn="l" defTabSz="449263" rtl="0" eaLnBrk="1" fontAlgn="base" latinLnBrk="0" hangingPunct="1">
              <a:spcBef>
                <a:spcPct val="0"/>
              </a:spcBef>
              <a:spcAft>
                <a:spcPct val="0"/>
              </a:spcAft>
              <a:tabLst>
                <a:tab pos="0"/>
                <a:tab pos="447675"/>
                <a:tab pos="896938"/>
                <a:tab pos="1346200"/>
                <a:tab pos="1795463"/>
                <a:tab pos="2244725"/>
                <a:tab pos="2693988"/>
                <a:tab pos="3143250"/>
                <a:tab pos="3592513"/>
                <a:tab pos="4041775"/>
                <a:tab pos="4491038"/>
                <a:tab pos="4940300"/>
                <a:tab pos="5389563"/>
                <a:tab pos="5838825"/>
                <a:tab pos="6288088"/>
                <a:tab pos="6737350"/>
                <a:tab pos="7186613"/>
                <a:tab pos="7635875"/>
                <a:tab pos="8085138"/>
                <a:tab pos="8534400"/>
                <a:tab pos="8983663"/>
              </a:tabLst>
              <a:defRPr sz="1800" kern="1200">
                <a:solidFill>
                  <a:schemeClr val="tx1"/>
                </a:solidFill>
                <a:latin typeface="Arial"/>
                <a:ea typeface="宋体" pitchFamily="2" charset="-122"/>
                <a:cs typeface="+mn-cs"/>
              </a:defRPr>
            </a:lvl9pPr>
          </a:lstStyle>
          <a:p>
            <a:pPr algn="ctr">
              <a:lnSpc>
                <a:spcPts val="900"/>
              </a:lnSpc>
              <a:spcBef>
                <a:spcPts val="563"/>
              </a:spcBef>
              <a:buClr>
                <a:srgbClr val="000000"/>
              </a:buClr>
              <a:buSzTx/>
              <a:buFont typeface="Arial"/>
              <a:buNone/>
            </a:pPr>
            <a:r>
              <a:rPr lang="zh-CN" altLang="en-GB" sz="1200" b="1">
                <a:solidFill>
                  <a:srgbClr val="000000"/>
                </a:solidFill>
                <a:latin typeface="微软雅黑" pitchFamily="34" charset="-122"/>
                <a:ea typeface="微软雅黑" pitchFamily="34" charset="-122"/>
                <a:cs typeface="Arial"/>
              </a:rPr>
              <a:t>高</a:t>
            </a:r>
          </a:p>
        </p:txBody>
      </p:sp>
      <p:sp>
        <p:nvSpPr>
          <p:cNvPr id="46" name="Oval 43"/>
          <p:cNvSpPr>
            <a:spLocks noChangeArrowheads="1"/>
          </p:cNvSpPr>
          <p:nvPr/>
        </p:nvSpPr>
        <p:spPr bwMode="auto">
          <a:xfrm>
            <a:off x="4891969" y="4659313"/>
            <a:ext cx="261938" cy="279400"/>
          </a:xfrm>
          <a:prstGeom prst="ellipse">
            <a:avLst/>
          </a:prstGeom>
          <a:solidFill>
            <a:srgbClr val="EAEAEA"/>
          </a:solidFill>
          <a:ln w="1270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47" name="Oval 44"/>
          <p:cNvSpPr>
            <a:spLocks noChangeArrowheads="1"/>
          </p:cNvSpPr>
          <p:nvPr/>
        </p:nvSpPr>
        <p:spPr bwMode="auto">
          <a:xfrm>
            <a:off x="4949119" y="4135438"/>
            <a:ext cx="200025" cy="211137"/>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48" name="Oval 45"/>
          <p:cNvSpPr>
            <a:spLocks noChangeArrowheads="1"/>
          </p:cNvSpPr>
          <p:nvPr/>
        </p:nvSpPr>
        <p:spPr bwMode="auto">
          <a:xfrm>
            <a:off x="4352219" y="4065588"/>
            <a:ext cx="201613" cy="209550"/>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49" name="Oval 46"/>
          <p:cNvSpPr>
            <a:spLocks noChangeArrowheads="1"/>
          </p:cNvSpPr>
          <p:nvPr/>
        </p:nvSpPr>
        <p:spPr bwMode="auto">
          <a:xfrm>
            <a:off x="4352219" y="4627563"/>
            <a:ext cx="131763" cy="141287"/>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0" name="Oval 47"/>
          <p:cNvSpPr>
            <a:spLocks noChangeArrowheads="1"/>
          </p:cNvSpPr>
          <p:nvPr/>
        </p:nvSpPr>
        <p:spPr bwMode="auto">
          <a:xfrm>
            <a:off x="4087107" y="4627563"/>
            <a:ext cx="68262" cy="68262"/>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1" name="Oval 48"/>
          <p:cNvSpPr>
            <a:spLocks noChangeArrowheads="1"/>
          </p:cNvSpPr>
          <p:nvPr/>
        </p:nvSpPr>
        <p:spPr bwMode="auto">
          <a:xfrm>
            <a:off x="5495219" y="4052888"/>
            <a:ext cx="131763" cy="139700"/>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2" name="Oval 49"/>
          <p:cNvSpPr>
            <a:spLocks noChangeArrowheads="1"/>
          </p:cNvSpPr>
          <p:nvPr/>
        </p:nvSpPr>
        <p:spPr bwMode="auto">
          <a:xfrm>
            <a:off x="4153782" y="4557713"/>
            <a:ext cx="65087" cy="73025"/>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3" name="Oval 50"/>
          <p:cNvSpPr>
            <a:spLocks noChangeArrowheads="1"/>
          </p:cNvSpPr>
          <p:nvPr/>
        </p:nvSpPr>
        <p:spPr bwMode="auto">
          <a:xfrm>
            <a:off x="4285544" y="4486275"/>
            <a:ext cx="66675" cy="71438"/>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4" name="Oval 51"/>
          <p:cNvSpPr>
            <a:spLocks noChangeArrowheads="1"/>
          </p:cNvSpPr>
          <p:nvPr/>
        </p:nvSpPr>
        <p:spPr bwMode="auto">
          <a:xfrm>
            <a:off x="4815769" y="4597400"/>
            <a:ext cx="69850" cy="71438"/>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5" name="Oval 52"/>
          <p:cNvSpPr>
            <a:spLocks noChangeArrowheads="1"/>
          </p:cNvSpPr>
          <p:nvPr/>
        </p:nvSpPr>
        <p:spPr bwMode="auto">
          <a:xfrm>
            <a:off x="4682419" y="4346575"/>
            <a:ext cx="201613" cy="211138"/>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6" name="Oval 53"/>
          <p:cNvSpPr>
            <a:spLocks noChangeArrowheads="1"/>
          </p:cNvSpPr>
          <p:nvPr/>
        </p:nvSpPr>
        <p:spPr bwMode="auto">
          <a:xfrm>
            <a:off x="4552244" y="4695825"/>
            <a:ext cx="66675" cy="71438"/>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7" name="Oval 54"/>
          <p:cNvSpPr>
            <a:spLocks noChangeArrowheads="1"/>
          </p:cNvSpPr>
          <p:nvPr/>
        </p:nvSpPr>
        <p:spPr bwMode="auto">
          <a:xfrm>
            <a:off x="4352219" y="4837113"/>
            <a:ext cx="69850" cy="68262"/>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8" name="Oval 55"/>
          <p:cNvSpPr>
            <a:spLocks noChangeArrowheads="1"/>
          </p:cNvSpPr>
          <p:nvPr/>
        </p:nvSpPr>
        <p:spPr bwMode="auto">
          <a:xfrm>
            <a:off x="4218869" y="4695825"/>
            <a:ext cx="68263" cy="71438"/>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59" name="Oval 56"/>
          <p:cNvSpPr>
            <a:spLocks noChangeArrowheads="1"/>
          </p:cNvSpPr>
          <p:nvPr/>
        </p:nvSpPr>
        <p:spPr bwMode="auto">
          <a:xfrm>
            <a:off x="4352219" y="4416425"/>
            <a:ext cx="131763" cy="139700"/>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60" name="Oval 57"/>
          <p:cNvSpPr>
            <a:spLocks noChangeArrowheads="1"/>
          </p:cNvSpPr>
          <p:nvPr/>
        </p:nvSpPr>
        <p:spPr bwMode="auto">
          <a:xfrm>
            <a:off x="4963407" y="3846513"/>
            <a:ext cx="198437" cy="211137"/>
          </a:xfrm>
          <a:prstGeom prst="ellipse">
            <a:avLst/>
          </a:prstGeom>
          <a:solidFill>
            <a:srgbClr val="EAEAEA"/>
          </a:solidFill>
          <a:ln w="9360">
            <a:solidFill>
              <a:srgbClr val="00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cxnSp>
        <p:nvCxnSpPr>
          <p:cNvPr id="61" name="AutoShape 58"/>
          <p:cNvCxnSpPr>
            <a:cxnSpLocks noChangeShapeType="1"/>
            <a:stCxn id="46" idx="6"/>
            <a:endCxn id="65" idx="1"/>
          </p:cNvCxnSpPr>
          <p:nvPr/>
        </p:nvCxnSpPr>
        <p:spPr bwMode="auto">
          <a:xfrm flipV="1">
            <a:off x="5153907" y="4178300"/>
            <a:ext cx="1341437" cy="620713"/>
          </a:xfrm>
          <a:prstGeom prst="bentConnector3">
            <a:avLst>
              <a:gd name="adj1" fmla="val 50412"/>
            </a:avLst>
          </a:prstGeom>
          <a:noFill/>
          <a:ln w="25400">
            <a:solidFill>
              <a:srgbClr val="FF0000"/>
            </a:solidFill>
            <a:miter lim="800000"/>
            <a:tailEnd type="triangle" w="med" len="med"/>
          </a:ln>
          <a:extLst>
            <a:ext uri="{909E8E84-426E-40DD-AFC4-6F175D3DCCD1}">
              <a14:hiddenFill xmlns:a14="http://schemas.microsoft.com/office/drawing/2010/main">
                <a:noFill/>
              </a14:hiddenFill>
            </a:ext>
          </a:extLst>
        </p:spPr>
      </p:cxnSp>
      <p:cxnSp>
        <p:nvCxnSpPr>
          <p:cNvPr id="63" name="AutoShape 60"/>
          <p:cNvCxnSpPr>
            <a:cxnSpLocks noChangeShapeType="1"/>
            <a:stCxn id="67" idx="3"/>
            <a:endCxn id="46" idx="2"/>
          </p:cNvCxnSpPr>
          <p:nvPr/>
        </p:nvCxnSpPr>
        <p:spPr bwMode="auto">
          <a:xfrm flipV="1">
            <a:off x="3202868" y="4799013"/>
            <a:ext cx="1689101" cy="387350"/>
          </a:xfrm>
          <a:prstGeom prst="bentConnector3">
            <a:avLst>
              <a:gd name="adj1" fmla="val 50000"/>
            </a:avLst>
          </a:prstGeom>
          <a:noFill/>
          <a:ln w="25400">
            <a:solidFill>
              <a:srgbClr val="FF0000"/>
            </a:solidFill>
            <a:miter lim="800000"/>
            <a:tailEnd type="triangle" w="med" len="med"/>
          </a:ln>
          <a:extLst>
            <a:ext uri="{909E8E84-426E-40DD-AFC4-6F175D3DCCD1}">
              <a14:hiddenFill xmlns:a14="http://schemas.microsoft.com/office/drawing/2010/main">
                <a:noFill/>
              </a14:hiddenFill>
            </a:ext>
          </a:extLst>
        </p:spPr>
      </p:cxnSp>
      <p:pic>
        <p:nvPicPr>
          <p:cNvPr id="64" name="Picture 61"/>
          <p:cNvPicPr>
            <a:picLocks noChangeAspect="1" noChangeArrowheads="1"/>
          </p:cNvPicPr>
          <p:nvPr/>
        </p:nvPicPr>
        <p:blipFill>
          <a:blip r:embed="rId3"/>
          <a:stretch>
            <a:fillRect/>
          </a:stretch>
        </p:blipFill>
        <p:spPr bwMode="auto">
          <a:xfrm>
            <a:off x="6508044" y="3276600"/>
            <a:ext cx="1819275" cy="2082800"/>
          </a:xfrm>
          <a:prstGeom prst="rect">
            <a:avLst/>
          </a:prstGeom>
          <a:solidFill>
            <a:srgbClr val="FFFFFF"/>
          </a:solidFill>
          <a:ln w="9525">
            <a:solidFill>
              <a:srgbClr val="B2B2B2"/>
            </a:solidFill>
            <a:miter lim="800000"/>
          </a:ln>
          <a:effectLst>
            <a:outerShdw dist="35921" dir="2700000" algn="ctr" rotWithShape="0">
              <a:srgbClr val="777777"/>
            </a:outerShdw>
          </a:effectLst>
        </p:spPr>
      </p:pic>
      <p:sp>
        <p:nvSpPr>
          <p:cNvPr id="65" name="Rectangle 62"/>
          <p:cNvSpPr>
            <a:spLocks noChangeArrowheads="1"/>
          </p:cNvSpPr>
          <p:nvPr/>
        </p:nvSpPr>
        <p:spPr bwMode="auto">
          <a:xfrm>
            <a:off x="6508044" y="3924300"/>
            <a:ext cx="1828800" cy="506413"/>
          </a:xfrm>
          <a:prstGeom prst="rect">
            <a:avLst/>
          </a:prstGeom>
          <a:noFill/>
          <a:ln w="25400" algn="ctr">
            <a:solidFill>
              <a:srgbClr val="FF0000"/>
            </a:solidFill>
            <a:miter lim="800000"/>
          </a:ln>
          <a:extLst>
            <a:ext uri="{909E8E84-426E-40DD-AFC4-6F175D3DCCD1}">
              <a14:hiddenFill xmlns:a14="http://schemas.microsoft.com/office/drawing/2010/main">
                <a:solidFill>
                  <a:srgbClr val="FFFFFF"/>
                </a:solidFill>
              </a14:hiddenFill>
            </a:ext>
          </a:ex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66" name="AutoShape 63"/>
          <p:cNvSpPr/>
          <p:nvPr/>
        </p:nvSpPr>
        <p:spPr bwMode="auto">
          <a:xfrm>
            <a:off x="7890757" y="3216275"/>
            <a:ext cx="903287" cy="622300"/>
          </a:xfrm>
          <a:prstGeom prst="accentBorderCallout2">
            <a:avLst>
              <a:gd name="adj1" fmla="val 18366"/>
              <a:gd name="adj2" fmla="val -8435"/>
              <a:gd name="adj3" fmla="val 18366"/>
              <a:gd name="adj4" fmla="val -34796"/>
              <a:gd name="adj5" fmla="val 113264"/>
              <a:gd name="adj6" fmla="val -62213"/>
            </a:avLst>
          </a:prstGeom>
          <a:solidFill>
            <a:srgbClr val="DBDBE7"/>
          </a:solidFill>
          <a:ln w="19050" algn="ctr">
            <a:solidFill>
              <a:srgbClr val="FF0000"/>
            </a:solidFill>
            <a:miter lim="800000"/>
            <a:tailEnd type="oval" w="med" len="med"/>
          </a:ln>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4000"/>
              </a:lnSpc>
              <a:spcBef>
                <a:spcPct val="50000"/>
              </a:spcBef>
              <a:buClr>
                <a:schemeClr val="tx1"/>
              </a:buClr>
              <a:buSzPct val="120000"/>
              <a:buFont typeface="Wingdings" pitchFamily="2" charset="2"/>
              <a:buNone/>
            </a:pPr>
            <a:r>
              <a:rPr lang="zh-CN" altLang="en-US" sz="1200" b="1">
                <a:solidFill>
                  <a:srgbClr val="000000"/>
                </a:solidFill>
                <a:latin typeface="微软雅黑" pitchFamily="34" charset="-122"/>
                <a:ea typeface="微软雅黑" pitchFamily="34" charset="-122"/>
                <a:cs typeface="Arial"/>
              </a:rPr>
              <a:t>相</a:t>
            </a:r>
            <a:r>
              <a:rPr lang="zh-CN" altLang="en-US" sz="1200" b="1" smtClean="0">
                <a:solidFill>
                  <a:srgbClr val="000000"/>
                </a:solidFill>
                <a:latin typeface="微软雅黑" pitchFamily="34" charset="-122"/>
                <a:ea typeface="微软雅黑" pitchFamily="34" charset="-122"/>
                <a:cs typeface="Arial"/>
              </a:rPr>
              <a:t>应</a:t>
            </a:r>
            <a:r>
              <a:rPr lang="zh-CN" altLang="en-US" sz="1200" b="1">
                <a:solidFill>
                  <a:srgbClr val="000000"/>
                </a:solidFill>
                <a:latin typeface="微软雅黑" pitchFamily="34" charset="-122"/>
                <a:ea typeface="微软雅黑" pitchFamily="34" charset="-122"/>
                <a:cs typeface="Arial"/>
              </a:rPr>
              <a:t>策略</a:t>
            </a:r>
            <a:r>
              <a:rPr lang="zh-CN" altLang="en-US" sz="1200" b="1" smtClean="0">
                <a:solidFill>
                  <a:srgbClr val="000000"/>
                </a:solidFill>
                <a:latin typeface="微软雅黑" pitchFamily="34" charset="-122"/>
                <a:ea typeface="微软雅黑" pitchFamily="34" charset="-122"/>
                <a:cs typeface="Arial"/>
              </a:rPr>
              <a:t>：</a:t>
            </a:r>
            <a:r>
              <a:rPr lang="zh-CN" altLang="en-US" sz="1200">
                <a:solidFill>
                  <a:srgbClr val="000000"/>
                </a:solidFill>
                <a:latin typeface="微软雅黑" pitchFamily="34" charset="-122"/>
                <a:ea typeface="微软雅黑" pitchFamily="34" charset="-122"/>
                <a:cs typeface="Arial"/>
              </a:rPr>
              <a:t>价格和交货为战略重点</a:t>
            </a:r>
          </a:p>
        </p:txBody>
      </p:sp>
      <p:sp>
        <p:nvSpPr>
          <p:cNvPr id="67" name="Rectangle 65"/>
          <p:cNvSpPr>
            <a:spLocks noChangeArrowheads="1"/>
          </p:cNvSpPr>
          <p:nvPr/>
        </p:nvSpPr>
        <p:spPr bwMode="auto">
          <a:xfrm>
            <a:off x="2450393" y="4957763"/>
            <a:ext cx="752475" cy="457200"/>
          </a:xfrm>
          <a:prstGeom prst="rect">
            <a:avLst/>
          </a:prstGeom>
          <a:noFill/>
          <a:ln w="19050">
            <a:solidFill>
              <a:srgbClr val="FF0000"/>
            </a:solidFill>
            <a:prstDash val="dash"/>
            <a:miter lim="800000"/>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69" name="Text Box 67"/>
          <p:cNvSpPr txBox="1">
            <a:spLocks noChangeArrowheads="1"/>
          </p:cNvSpPr>
          <p:nvPr/>
        </p:nvSpPr>
        <p:spPr bwMode="auto">
          <a:xfrm>
            <a:off x="1025525" y="1295400"/>
            <a:ext cx="160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i="0" u="none" strike="noStrike" kern="0" cap="none" spc="0" normalizeH="0" baseline="0" noProof="0" smtClean="0">
                <a:ln>
                  <a:noFill/>
                </a:ln>
                <a:solidFill>
                  <a:schemeClr val="bg2"/>
                </a:solidFill>
                <a:effectLst/>
                <a:uLnTx/>
                <a:uFillTx/>
                <a:latin typeface="微软雅黑" pitchFamily="34" charset="-122"/>
                <a:ea typeface="微软雅黑" pitchFamily="34" charset="-122"/>
              </a:rPr>
              <a:t>对什么进行分类？</a:t>
            </a:r>
          </a:p>
        </p:txBody>
      </p:sp>
      <p:sp>
        <p:nvSpPr>
          <p:cNvPr id="70" name="Text Box 68"/>
          <p:cNvSpPr txBox="1">
            <a:spLocks noChangeArrowheads="1"/>
          </p:cNvSpPr>
          <p:nvPr/>
        </p:nvSpPr>
        <p:spPr bwMode="auto">
          <a:xfrm>
            <a:off x="3781425" y="1295400"/>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i="0" u="none" strike="noStrike" kern="0" cap="none" spc="0" normalizeH="0" baseline="0" noProof="0" smtClean="0">
                <a:ln>
                  <a:noFill/>
                </a:ln>
                <a:solidFill>
                  <a:schemeClr val="bg2"/>
                </a:solidFill>
                <a:effectLst/>
                <a:uLnTx/>
                <a:uFillTx/>
                <a:latin typeface="微软雅黑" pitchFamily="34" charset="-122"/>
                <a:ea typeface="微软雅黑" pitchFamily="34" charset="-122"/>
              </a:rPr>
              <a:t>如何进行分类？</a:t>
            </a:r>
          </a:p>
        </p:txBody>
      </p:sp>
      <p:sp>
        <p:nvSpPr>
          <p:cNvPr id="71" name="Text Box 69"/>
          <p:cNvSpPr txBox="1">
            <a:spLocks noChangeArrowheads="1"/>
          </p:cNvSpPr>
          <p:nvPr/>
        </p:nvSpPr>
        <p:spPr bwMode="auto">
          <a:xfrm>
            <a:off x="6400800" y="1295400"/>
            <a:ext cx="160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i="0" u="none" strike="noStrike" kern="0" cap="none" spc="0" normalizeH="0" baseline="0" noProof="0" smtClean="0">
                <a:ln>
                  <a:noFill/>
                </a:ln>
                <a:solidFill>
                  <a:schemeClr val="bg2"/>
                </a:solidFill>
                <a:effectLst/>
                <a:uLnTx/>
                <a:uFillTx/>
                <a:latin typeface="微软雅黑" pitchFamily="34" charset="-122"/>
                <a:ea typeface="微软雅黑" pitchFamily="34" charset="-122"/>
              </a:rPr>
              <a:t>分类之后做什么？</a:t>
            </a:r>
          </a:p>
        </p:txBody>
      </p:sp>
      <p:grpSp>
        <p:nvGrpSpPr>
          <p:cNvPr id="72" name="Group 72"/>
          <p:cNvGrpSpPr/>
          <p:nvPr/>
        </p:nvGrpSpPr>
        <p:grpSpPr>
          <a:xfrm>
            <a:off x="914400" y="1600200"/>
            <a:ext cx="1828800" cy="228600"/>
            <a:chOff x="576" y="1104"/>
            <a:chExt cx="1152" cy="144"/>
          </a:xfrm>
        </p:grpSpPr>
        <p:sp>
          <p:nvSpPr>
            <p:cNvPr id="73" name="Line 70"/>
            <p:cNvSpPr>
              <a:spLocks noChangeShapeType="1"/>
            </p:cNvSpPr>
            <p:nvPr/>
          </p:nvSpPr>
          <p:spPr bwMode="auto">
            <a:xfrm>
              <a:off x="576" y="1104"/>
              <a:ext cx="1152" cy="0"/>
            </a:xfrm>
            <a:prstGeom prst="line">
              <a:avLst/>
            </a:prstGeom>
            <a:noFill/>
            <a:ln w="19050">
              <a:solidFill>
                <a:srgbClr val="061DC8"/>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74" name="Line 71"/>
            <p:cNvSpPr>
              <a:spLocks noChangeShapeType="1"/>
            </p:cNvSpPr>
            <p:nvPr/>
          </p:nvSpPr>
          <p:spPr bwMode="auto">
            <a:xfrm flipH="1">
              <a:off x="1152" y="1104"/>
              <a:ext cx="0" cy="144"/>
            </a:xfrm>
            <a:prstGeom prst="line">
              <a:avLst/>
            </a:prstGeom>
            <a:noFill/>
            <a:ln w="19050">
              <a:solidFill>
                <a:srgbClr val="061DC8"/>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pSp>
      <p:grpSp>
        <p:nvGrpSpPr>
          <p:cNvPr id="75" name="Group 74"/>
          <p:cNvGrpSpPr/>
          <p:nvPr/>
        </p:nvGrpSpPr>
        <p:grpSpPr>
          <a:xfrm>
            <a:off x="3581400" y="1600200"/>
            <a:ext cx="1828800" cy="228600"/>
            <a:chOff x="576" y="1104"/>
            <a:chExt cx="1152" cy="144"/>
          </a:xfrm>
        </p:grpSpPr>
        <p:sp>
          <p:nvSpPr>
            <p:cNvPr id="76" name="Line 75"/>
            <p:cNvSpPr>
              <a:spLocks noChangeShapeType="1"/>
            </p:cNvSpPr>
            <p:nvPr/>
          </p:nvSpPr>
          <p:spPr bwMode="auto">
            <a:xfrm>
              <a:off x="576" y="1104"/>
              <a:ext cx="1152" cy="0"/>
            </a:xfrm>
            <a:prstGeom prst="line">
              <a:avLst/>
            </a:prstGeom>
            <a:noFill/>
            <a:ln w="19050">
              <a:solidFill>
                <a:srgbClr val="061DC8"/>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77" name="Line 76"/>
            <p:cNvSpPr>
              <a:spLocks noChangeShapeType="1"/>
            </p:cNvSpPr>
            <p:nvPr/>
          </p:nvSpPr>
          <p:spPr bwMode="auto">
            <a:xfrm flipH="1">
              <a:off x="1152" y="1104"/>
              <a:ext cx="0" cy="144"/>
            </a:xfrm>
            <a:prstGeom prst="line">
              <a:avLst/>
            </a:prstGeom>
            <a:noFill/>
            <a:ln w="19050">
              <a:solidFill>
                <a:srgbClr val="061DC8"/>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pSp>
      <p:grpSp>
        <p:nvGrpSpPr>
          <p:cNvPr id="78" name="Group 77"/>
          <p:cNvGrpSpPr/>
          <p:nvPr/>
        </p:nvGrpSpPr>
        <p:grpSpPr>
          <a:xfrm>
            <a:off x="6289675" y="1600200"/>
            <a:ext cx="1828800" cy="228600"/>
            <a:chOff x="576" y="1104"/>
            <a:chExt cx="1152" cy="144"/>
          </a:xfrm>
        </p:grpSpPr>
        <p:sp>
          <p:nvSpPr>
            <p:cNvPr id="79" name="Line 78"/>
            <p:cNvSpPr>
              <a:spLocks noChangeShapeType="1"/>
            </p:cNvSpPr>
            <p:nvPr/>
          </p:nvSpPr>
          <p:spPr bwMode="auto">
            <a:xfrm>
              <a:off x="576" y="1104"/>
              <a:ext cx="1152" cy="0"/>
            </a:xfrm>
            <a:prstGeom prst="line">
              <a:avLst/>
            </a:prstGeom>
            <a:noFill/>
            <a:ln w="19050">
              <a:solidFill>
                <a:srgbClr val="061DC8"/>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80" name="Line 79"/>
            <p:cNvSpPr>
              <a:spLocks noChangeShapeType="1"/>
            </p:cNvSpPr>
            <p:nvPr/>
          </p:nvSpPr>
          <p:spPr bwMode="auto">
            <a:xfrm flipH="1">
              <a:off x="1152" y="1104"/>
              <a:ext cx="0" cy="144"/>
            </a:xfrm>
            <a:prstGeom prst="line">
              <a:avLst/>
            </a:prstGeom>
            <a:noFill/>
            <a:ln w="19050">
              <a:solidFill>
                <a:srgbClr val="061DC8"/>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pSp>
      <p:sp>
        <p:nvSpPr>
          <p:cNvPr id="81" name="Oval 80"/>
          <p:cNvSpPr>
            <a:spLocks noChangeArrowheads="1"/>
          </p:cNvSpPr>
          <p:nvPr/>
        </p:nvSpPr>
        <p:spPr bwMode="auto">
          <a:xfrm>
            <a:off x="4891969" y="4659313"/>
            <a:ext cx="261938" cy="279400"/>
          </a:xfrm>
          <a:prstGeom prst="ellipse">
            <a:avLst/>
          </a:prstGeom>
          <a:solidFill>
            <a:srgbClr val="EAEAEA"/>
          </a:solidFill>
          <a:ln w="25400">
            <a:solidFill>
              <a:srgbClr val="FF0000"/>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95" name="Rectangle 10" descr="20%"/>
          <p:cNvSpPr>
            <a:spLocks noChangeArrowheads="1"/>
          </p:cNvSpPr>
          <p:nvPr/>
        </p:nvSpPr>
        <p:spPr bwMode="auto">
          <a:xfrm>
            <a:off x="1464557" y="3897313"/>
            <a:ext cx="762000" cy="292100"/>
          </a:xfrm>
          <a:prstGeom prst="rect">
            <a:avLst/>
          </a:prstGeom>
          <a:pattFill prst="pct20">
            <a:fgClr>
              <a:srgbClr val="EAEAEA"/>
            </a:fgClr>
            <a:bgClr>
              <a:srgbClr val="FFFFFF"/>
            </a:bgClr>
          </a:pattFill>
          <a:ln w="12700" algn="ctr">
            <a:solidFill>
              <a:srgbClr val="B2B2B2"/>
            </a:solidFill>
            <a:miter lim="800000"/>
            <a:headEnd type="none" w="sm" len="sm"/>
            <a:tailEnd type="none" w="sm" len="sm"/>
          </a:ln>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t">
              <a:spcBef>
                <a:spcPct val="50000"/>
              </a:spcBef>
              <a:defRPr/>
            </a:pPr>
            <a:r>
              <a:rPr kumimoji="1" lang="zh-CN" altLang="en-US" sz="1200" kern="0">
                <a:solidFill>
                  <a:sysClr val="windowText" lastClr="000000"/>
                </a:solidFill>
                <a:latin typeface="微软雅黑" pitchFamily="34" charset="-122"/>
                <a:ea typeface="微软雅黑" pitchFamily="34" charset="-122"/>
                <a:cs typeface="Arial"/>
              </a:rPr>
              <a:t>机</a:t>
            </a:r>
            <a:r>
              <a:rPr kumimoji="1" lang="zh-CN" altLang="en-US" sz="1200" kern="0" smtClean="0">
                <a:solidFill>
                  <a:sysClr val="windowText" lastClr="000000"/>
                </a:solidFill>
                <a:latin typeface="微软雅黑" pitchFamily="34" charset="-122"/>
                <a:ea typeface="微软雅黑" pitchFamily="34" charset="-122"/>
                <a:cs typeface="Arial"/>
              </a:rPr>
              <a:t>械设备</a:t>
            </a:r>
            <a:endParaRPr kumimoji="1" lang="zh-CN" altLang="en-US" sz="1200" kern="0">
              <a:solidFill>
                <a:sysClr val="windowText" lastClr="000000"/>
              </a:solidFill>
              <a:latin typeface="微软雅黑" pitchFamily="34" charset="-122"/>
              <a:ea typeface="微软雅黑" pitchFamily="34" charset="-122"/>
              <a:cs typeface="Arial"/>
            </a:endParaRPr>
          </a:p>
        </p:txBody>
      </p:sp>
      <p:sp>
        <p:nvSpPr>
          <p:cNvPr id="96" name="Rectangle 10" descr="20%"/>
          <p:cNvSpPr>
            <a:spLocks noChangeArrowheads="1"/>
          </p:cNvSpPr>
          <p:nvPr/>
        </p:nvSpPr>
        <p:spPr bwMode="auto">
          <a:xfrm>
            <a:off x="1464557" y="5035550"/>
            <a:ext cx="762000" cy="292100"/>
          </a:xfrm>
          <a:prstGeom prst="rect">
            <a:avLst/>
          </a:prstGeom>
          <a:pattFill prst="pct20">
            <a:fgClr>
              <a:srgbClr val="EAEAEA"/>
            </a:fgClr>
            <a:bgClr>
              <a:srgbClr val="FFFFFF"/>
            </a:bgClr>
          </a:pattFill>
          <a:ln w="12700" algn="ctr">
            <a:solidFill>
              <a:srgbClr val="B2B2B2"/>
            </a:solidFill>
            <a:miter lim="800000"/>
            <a:headEnd type="none" w="sm" len="sm"/>
            <a:tailEnd type="none" w="sm" len="sm"/>
          </a:ln>
        </p:spPr>
        <p:txBody>
          <a:bodyPr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t">
              <a:spcBef>
                <a:spcPct val="50000"/>
              </a:spcBef>
              <a:defRPr/>
            </a:pPr>
            <a:r>
              <a:rPr kumimoji="1" lang="zh-CN" altLang="en-US" sz="1200" kern="0">
                <a:solidFill>
                  <a:sysClr val="windowText" lastClr="000000"/>
                </a:solidFill>
                <a:latin typeface="微软雅黑" pitchFamily="34" charset="-122"/>
                <a:ea typeface="微软雅黑" pitchFamily="34" charset="-122"/>
                <a:cs typeface="Arial"/>
              </a:rPr>
              <a:t>船</a:t>
            </a:r>
            <a:r>
              <a:rPr kumimoji="1" lang="zh-CN" altLang="en-US" sz="1200" kern="0" smtClean="0">
                <a:solidFill>
                  <a:sysClr val="windowText" lastClr="000000"/>
                </a:solidFill>
                <a:latin typeface="微软雅黑" pitchFamily="34" charset="-122"/>
                <a:ea typeface="微软雅黑" pitchFamily="34" charset="-122"/>
                <a:cs typeface="Arial"/>
              </a:rPr>
              <a:t>用系统</a:t>
            </a:r>
            <a:endParaRPr kumimoji="1" lang="zh-CN" altLang="en-US" sz="1200" kern="0">
              <a:solidFill>
                <a:sysClr val="windowText" lastClr="000000"/>
              </a:solidFill>
              <a:latin typeface="微软雅黑" pitchFamily="34" charset="-122"/>
              <a:ea typeface="微软雅黑" pitchFamily="34" charset="-122"/>
              <a:cs typeface="Arial"/>
            </a:endParaRPr>
          </a:p>
        </p:txBody>
      </p:sp>
      <p:cxnSp>
        <p:nvCxnSpPr>
          <p:cNvPr id="99" name="AutoShape 13"/>
          <p:cNvCxnSpPr>
            <a:cxnSpLocks noChangeShapeType="1"/>
            <a:stCxn id="12" idx="3"/>
            <a:endCxn id="95" idx="1"/>
          </p:cNvCxnSpPr>
          <p:nvPr/>
        </p:nvCxnSpPr>
        <p:spPr bwMode="auto">
          <a:xfrm>
            <a:off x="1097844" y="3955257"/>
            <a:ext cx="366713" cy="88106"/>
          </a:xfrm>
          <a:prstGeom prst="bentConnector3">
            <a:avLst>
              <a:gd name="adj1" fmla="val 50000"/>
            </a:avLst>
          </a:prstGeom>
          <a:noFill/>
          <a:ln w="12700">
            <a:solidFill>
              <a:srgbClr val="B2B2B2"/>
            </a:solidFill>
            <a:miter lim="800000"/>
          </a:ln>
          <a:extLst>
            <a:ext uri="{909E8E84-426E-40DD-AFC4-6F175D3DCCD1}">
              <a14:hiddenFill xmlns:a14="http://schemas.microsoft.com/office/drawing/2010/main">
                <a:noFill/>
              </a14:hiddenFill>
            </a:ext>
          </a:extLst>
        </p:spPr>
      </p:cxnSp>
      <p:cxnSp>
        <p:nvCxnSpPr>
          <p:cNvPr id="102" name="AutoShape 13"/>
          <p:cNvCxnSpPr>
            <a:cxnSpLocks noChangeShapeType="1"/>
            <a:stCxn id="12" idx="3"/>
            <a:endCxn id="96" idx="1"/>
          </p:cNvCxnSpPr>
          <p:nvPr/>
        </p:nvCxnSpPr>
        <p:spPr bwMode="auto">
          <a:xfrm>
            <a:off x="1097844" y="3955257"/>
            <a:ext cx="366713" cy="1226343"/>
          </a:xfrm>
          <a:prstGeom prst="bentConnector3">
            <a:avLst>
              <a:gd name="adj1" fmla="val 50000"/>
            </a:avLst>
          </a:prstGeom>
          <a:noFill/>
          <a:ln w="12700">
            <a:solidFill>
              <a:srgbClr val="B2B2B2"/>
            </a:solidFill>
            <a:miter lim="800000"/>
          </a:ln>
          <a:extLst>
            <a:ext uri="{909E8E84-426E-40DD-AFC4-6F175D3DCCD1}">
              <a14:hiddenFill xmlns:a14="http://schemas.microsoft.com/office/drawing/2010/main">
                <a:noFill/>
              </a14:hiddenFill>
            </a:ext>
          </a:extLst>
        </p:spPr>
      </p:cxnSp>
      <p:sp>
        <p:nvSpPr>
          <p:cNvPr id="106" name="Chevron 105"/>
          <p:cNvSpPr/>
          <p:nvPr/>
        </p:nvSpPr>
        <p:spPr>
          <a:xfrm>
            <a:off x="2994025" y="1870274"/>
            <a:ext cx="3295650" cy="796725"/>
          </a:xfrm>
          <a:prstGeom prst="chevron">
            <a:avLst/>
          </a:prstGeom>
          <a:solidFill>
            <a:srgbClr val="7AB800"/>
          </a:solidFill>
          <a:ln>
            <a:solidFill>
              <a:schemeClr val="bg2"/>
            </a:solidFill>
          </a:ln>
          <a:effectLst/>
          <a:scene3d>
            <a:camera prst="orthographicFront"/>
            <a:lightRig rig="threePt" dir="t"/>
          </a:scene3d>
        </p:spPr>
        <p:style>
          <a:lnRef idx="0">
            <a:schemeClr val="lt1">
              <a:hueOff val="0"/>
              <a:satOff val="0"/>
              <a:lumOff val="0"/>
              <a:alphaOff val="0"/>
            </a:schemeClr>
          </a:lnRef>
          <a:fillRef idx="3">
            <a:scrgbClr r="0" g="0" b="0"/>
          </a:fillRef>
          <a:effectRef idx="2">
            <a:scrgbClr r="0" g="0" b="0"/>
          </a:effectRef>
          <a:fontRef idx="minor">
            <a:schemeClr val="lt1"/>
          </a:fontRef>
        </p:style>
        <p:txBody>
          <a:bodyPr anchor="ct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pPr algn="ctr"/>
            <a:r>
              <a:rPr lang="en-US" altLang="zh-CN" b="1">
                <a:solidFill>
                  <a:schemeClr val="bg2"/>
                </a:solidFill>
                <a:latin typeface="微软雅黑" pitchFamily="34" charset="-122"/>
                <a:ea typeface="微软雅黑" pitchFamily="34" charset="-122"/>
              </a:rPr>
              <a:t>2. </a:t>
            </a:r>
            <a:r>
              <a:rPr lang="zh-CN" altLang="en-US" b="1">
                <a:solidFill>
                  <a:schemeClr val="bg2"/>
                </a:solidFill>
                <a:latin typeface="微软雅黑" pitchFamily="34" charset="-122"/>
                <a:ea typeface="微软雅黑" pitchFamily="34" charset="-122"/>
              </a:rPr>
              <a:t>物资分类矩阵</a:t>
            </a:r>
          </a:p>
        </p:txBody>
      </p:sp>
      <p:sp>
        <p:nvSpPr>
          <p:cNvPr id="107" name="Chevron 106"/>
          <p:cNvSpPr/>
          <p:nvPr/>
        </p:nvSpPr>
        <p:spPr>
          <a:xfrm>
            <a:off x="6000750" y="1870274"/>
            <a:ext cx="2914650" cy="796725"/>
          </a:xfrm>
          <a:prstGeom prst="chevron">
            <a:avLst/>
          </a:prstGeom>
          <a:solidFill>
            <a:srgbClr val="F2AF00"/>
          </a:solidFill>
          <a:ln>
            <a:solidFill>
              <a:schemeClr val="bg2"/>
            </a:solidFill>
          </a:ln>
          <a:effectLst/>
          <a:scene3d>
            <a:camera prst="orthographicFront"/>
            <a:lightRig rig="threePt" dir="t"/>
          </a:scene3d>
        </p:spPr>
        <p:style>
          <a:lnRef idx="0">
            <a:schemeClr val="lt1">
              <a:hueOff val="0"/>
              <a:satOff val="0"/>
              <a:lumOff val="0"/>
              <a:alphaOff val="0"/>
            </a:schemeClr>
          </a:lnRef>
          <a:fillRef idx="3">
            <a:scrgbClr r="0" g="0" b="0"/>
          </a:fillRef>
          <a:effectRef idx="2">
            <a:scrgbClr r="0" g="0" b="0"/>
          </a:effectRef>
          <a:fontRef idx="minor">
            <a:schemeClr val="lt1"/>
          </a:fontRef>
        </p:style>
        <p:txBody>
          <a:bodyPr anchor="ct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pPr algn="ctr"/>
            <a:r>
              <a:rPr lang="en-US" altLang="zh-CN" b="1">
                <a:solidFill>
                  <a:schemeClr val="bg2"/>
                </a:solidFill>
                <a:latin typeface="微软雅黑" pitchFamily="34" charset="-122"/>
                <a:ea typeface="微软雅黑" pitchFamily="34" charset="-122"/>
              </a:rPr>
              <a:t>3. </a:t>
            </a:r>
            <a:r>
              <a:rPr lang="zh-CN" altLang="en-US" b="1">
                <a:solidFill>
                  <a:schemeClr val="bg2"/>
                </a:solidFill>
                <a:latin typeface="微软雅黑" pitchFamily="34" charset="-122"/>
                <a:ea typeface="微软雅黑" pitchFamily="34" charset="-122"/>
              </a:rPr>
              <a:t>确</a:t>
            </a:r>
            <a:r>
              <a:rPr lang="zh-CN" altLang="en-US" b="1" smtClean="0">
                <a:solidFill>
                  <a:schemeClr val="bg2"/>
                </a:solidFill>
                <a:latin typeface="微软雅黑" pitchFamily="34" charset="-122"/>
                <a:ea typeface="微软雅黑" pitchFamily="34" charset="-122"/>
              </a:rPr>
              <a:t>定</a:t>
            </a:r>
            <a:r>
              <a:rPr lang="zh-CN" altLang="en-US" b="1">
                <a:solidFill>
                  <a:schemeClr val="bg2"/>
                </a:solidFill>
                <a:latin typeface="微软雅黑" pitchFamily="34" charset="-122"/>
                <a:ea typeface="微软雅黑" pitchFamily="34" charset="-122"/>
              </a:rPr>
              <a:t>采</a:t>
            </a:r>
            <a:r>
              <a:rPr lang="zh-CN" altLang="en-US" b="1" smtClean="0">
                <a:solidFill>
                  <a:schemeClr val="bg2"/>
                </a:solidFill>
                <a:latin typeface="微软雅黑" pitchFamily="34" charset="-122"/>
                <a:ea typeface="微软雅黑" pitchFamily="34" charset="-122"/>
              </a:rPr>
              <a:t>购策略</a:t>
            </a:r>
            <a:endParaRPr lang="zh-CN" altLang="en-US" b="1">
              <a:solidFill>
                <a:schemeClr val="bg2"/>
              </a:solidFill>
              <a:latin typeface="微软雅黑" pitchFamily="34" charset="-122"/>
              <a:ea typeface="微软雅黑" pitchFamily="34" charset="-122"/>
            </a:endParaRPr>
          </a:p>
        </p:txBody>
      </p:sp>
      <p:sp>
        <p:nvSpPr>
          <p:cNvPr id="108" name="Pentagon 107"/>
          <p:cNvSpPr/>
          <p:nvPr/>
        </p:nvSpPr>
        <p:spPr>
          <a:xfrm>
            <a:off x="381000" y="1870274"/>
            <a:ext cx="2914650" cy="796725"/>
          </a:xfrm>
          <a:prstGeom prst="homePlate">
            <a:avLst/>
          </a:prstGeom>
          <a:solidFill>
            <a:srgbClr val="0085C3"/>
          </a:solidFill>
          <a:ln>
            <a:solidFill>
              <a:schemeClr val="bg2"/>
            </a:solidFill>
          </a:ln>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anchor="ctr"/>
          <a:lstStyle>
            <a:defPPr>
              <a:defRPr lang="en-US"/>
            </a:defPPr>
            <a:lvl1pPr marL="0" algn="l" defTabSz="914400" rtl="0" eaLnBrk="1" latinLnBrk="0" hangingPunct="1">
              <a:defRPr sz="1800" kern="1200">
                <a:solidFill>
                  <a:srgbClr val="444444"/>
                </a:solidFill>
                <a:latin typeface="Museo Sans For Dell"/>
                <a:ea typeface="+mn-ea"/>
                <a:cs typeface="+mn-cs"/>
              </a:defRPr>
            </a:lvl1pPr>
            <a:lvl2pPr marL="457200" algn="l" defTabSz="914400" rtl="0" eaLnBrk="1" latinLnBrk="0" hangingPunct="1">
              <a:defRPr sz="1800" kern="1200">
                <a:solidFill>
                  <a:srgbClr val="444444"/>
                </a:solidFill>
                <a:latin typeface="Museo Sans For Dell"/>
                <a:ea typeface="+mn-ea"/>
                <a:cs typeface="+mn-cs"/>
              </a:defRPr>
            </a:lvl2pPr>
            <a:lvl3pPr marL="914400" algn="l" defTabSz="914400" rtl="0" eaLnBrk="1" latinLnBrk="0" hangingPunct="1">
              <a:defRPr sz="1800" kern="1200">
                <a:solidFill>
                  <a:srgbClr val="444444"/>
                </a:solidFill>
                <a:latin typeface="Museo Sans For Dell"/>
                <a:ea typeface="+mn-ea"/>
                <a:cs typeface="+mn-cs"/>
              </a:defRPr>
            </a:lvl3pPr>
            <a:lvl4pPr marL="1371600" algn="l" defTabSz="914400" rtl="0" eaLnBrk="1" latinLnBrk="0" hangingPunct="1">
              <a:defRPr sz="1800" kern="1200">
                <a:solidFill>
                  <a:srgbClr val="444444"/>
                </a:solidFill>
                <a:latin typeface="Museo Sans For Dell"/>
                <a:ea typeface="+mn-ea"/>
                <a:cs typeface="+mn-cs"/>
              </a:defRPr>
            </a:lvl4pPr>
            <a:lvl5pPr marL="1828800" algn="l" defTabSz="914400" rtl="0" eaLnBrk="1" latinLnBrk="0" hangingPunct="1">
              <a:defRPr sz="1800" kern="1200">
                <a:solidFill>
                  <a:srgbClr val="444444"/>
                </a:solidFill>
                <a:latin typeface="Museo Sans For Dell"/>
                <a:ea typeface="+mn-ea"/>
                <a:cs typeface="+mn-cs"/>
              </a:defRPr>
            </a:lvl5pPr>
            <a:lvl6pPr marL="2286000" algn="l" defTabSz="914400" rtl="0" eaLnBrk="1" latinLnBrk="0" hangingPunct="1">
              <a:defRPr sz="1800" kern="1200">
                <a:solidFill>
                  <a:srgbClr val="444444"/>
                </a:solidFill>
                <a:latin typeface="Museo Sans For Dell"/>
                <a:ea typeface="+mn-ea"/>
                <a:cs typeface="+mn-cs"/>
              </a:defRPr>
            </a:lvl6pPr>
            <a:lvl7pPr marL="2743200" algn="l" defTabSz="914400" rtl="0" eaLnBrk="1" latinLnBrk="0" hangingPunct="1">
              <a:defRPr sz="1800" kern="1200">
                <a:solidFill>
                  <a:srgbClr val="444444"/>
                </a:solidFill>
                <a:latin typeface="Museo Sans For Dell"/>
                <a:ea typeface="+mn-ea"/>
                <a:cs typeface="+mn-cs"/>
              </a:defRPr>
            </a:lvl7pPr>
            <a:lvl8pPr marL="3200400" algn="l" defTabSz="914400" rtl="0" eaLnBrk="1" latinLnBrk="0" hangingPunct="1">
              <a:defRPr sz="1800" kern="1200">
                <a:solidFill>
                  <a:srgbClr val="444444"/>
                </a:solidFill>
                <a:latin typeface="Museo Sans For Dell"/>
                <a:ea typeface="+mn-ea"/>
                <a:cs typeface="+mn-cs"/>
              </a:defRPr>
            </a:lvl8pPr>
            <a:lvl9pPr marL="3657600" algn="l" defTabSz="914400" rtl="0" eaLnBrk="1" latinLnBrk="0" hangingPunct="1">
              <a:defRPr sz="1800" kern="1200">
                <a:solidFill>
                  <a:srgbClr val="444444"/>
                </a:solidFill>
                <a:latin typeface="Museo Sans For Dell"/>
                <a:ea typeface="+mn-ea"/>
                <a:cs typeface="+mn-cs"/>
              </a:defRPr>
            </a:lvl9pPr>
          </a:lstStyle>
          <a:p>
            <a:pPr algn="ctr"/>
            <a:r>
              <a:rPr lang="en-US" altLang="zh-CN" b="1">
                <a:solidFill>
                  <a:schemeClr val="tx2"/>
                </a:solidFill>
                <a:latin typeface="微软雅黑" pitchFamily="34" charset="-122"/>
                <a:ea typeface="微软雅黑" pitchFamily="34" charset="-122"/>
              </a:rPr>
              <a:t>1. </a:t>
            </a:r>
            <a:r>
              <a:rPr lang="zh-CN" altLang="en-US" b="1" smtClean="0">
                <a:solidFill>
                  <a:schemeClr val="tx2"/>
                </a:solidFill>
                <a:latin typeface="微软雅黑" pitchFamily="34" charset="-122"/>
                <a:ea typeface="微软雅黑" pitchFamily="34" charset="-122"/>
              </a:rPr>
              <a:t>物资分组</a:t>
            </a:r>
            <a:endParaRPr lang="zh-CN" altLang="en-US" b="1">
              <a:solidFill>
                <a:schemeClr val="tx2"/>
              </a:solidFill>
              <a:latin typeface="微软雅黑" pitchFamily="34" charset="-122"/>
              <a:ea typeface="微软雅黑" pitchFamily="34" charset="-122"/>
            </a:endParaRPr>
          </a:p>
        </p:txBody>
      </p:sp>
    </p:spTree>
    <p:extLst>
      <p:ext uri="{BB962C8B-B14F-4D97-AF65-F5344CB8AC3E}">
        <p14:creationId xmlns:p14="http://schemas.microsoft.com/office/powerpoint/2010/main" val="655776936"/>
      </p:ext>
    </p:extLst>
  </p:cSld>
  <p:clrMapOvr>
    <a:overrideClrMapping bg1="dk2" tx1="lt1" bg2="dk1" tx2="lt2" accent1="accent1" accent2="accent2" accent3="accent3" accent4="accent4" accent5="accent5" accent6="accent6" hlink="hlink" folHlink="folHlink"/>
  </p:clrMapOvr>
  <mc:AlternateContent>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64"/>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66"/>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65"/>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63"/>
                                        </p:tgtEl>
                                        <p:attrNameLst>
                                          <p:attrName>style.visibility</p:attrName>
                                        </p:attrNameLst>
                                      </p:cBhvr>
                                      <p:to>
                                        <p:strVal val="visible"/>
                                      </p:to>
                                    </p:set>
                                  </p:childTnLst>
                                </p:cTn>
                              </p:par>
                              <p:par>
                                <p:cTn id="17" presetID="1" presetClass="entr" presetSubtype="0" dur="1" fill="hold" grpId="0" nodeType="withEffect">
                                  <p:stCondLst>
                                    <p:cond delay="0"/>
                                  </p:stCondLst>
                                  <p:childTnLst>
                                    <p:set>
                                      <p:cBhvr>
                                        <p:cTn id="18" dur="1" fill="hold">
                                          <p:stCondLst>
                                            <p:cond delay="0"/>
                                          </p:stCondLst>
                                        </p:cTn>
                                        <p:tgtEl>
                                          <p:spTgt spid="67"/>
                                        </p:tgtEl>
                                        <p:attrNameLst>
                                          <p:attrName>style.visibility</p:attrName>
                                        </p:attrNameLst>
                                      </p:cBhvr>
                                      <p:to>
                                        <p:strVal val="visible"/>
                                      </p:to>
                                    </p:set>
                                  </p:childTnLst>
                                </p:cTn>
                              </p:par>
                              <p:par>
                                <p:cTn id="19" presetID="1" presetClass="entr" presetSubtype="0" dur="1" fill="hold" grpId="0" nodeType="withEffect">
                                  <p:stCondLst>
                                    <p:cond delay="0"/>
                                  </p:stCondLst>
                                  <p:childTnLst>
                                    <p:set>
                                      <p:cBhvr>
                                        <p:cTn id="20" dur="1" fill="hold">
                                          <p:stCondLst>
                                            <p:cond delay="0"/>
                                          </p:stCondLst>
                                        </p:cTn>
                                        <p:tgtEl>
                                          <p:spTgt spid="69"/>
                                        </p:tgtEl>
                                        <p:attrNameLst>
                                          <p:attrName>style.visibility</p:attrName>
                                        </p:attrNameLst>
                                      </p:cBhvr>
                                      <p:to>
                                        <p:strVal val="visible"/>
                                      </p:to>
                                    </p:set>
                                  </p:childTnLst>
                                </p:cTn>
                              </p:par>
                              <p:par>
                                <p:cTn id="21" presetID="1" presetClass="entr" presetSubtype="0" dur="1" fill="hold" grpId="0" nodeType="with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par>
                                <p:cTn id="23" presetID="1" presetClass="entr" presetSubtype="0" dur="1" fill="hold" grpId="0" nodeType="withEffect">
                                  <p:stCondLst>
                                    <p:cond delay="0"/>
                                  </p:stCondLst>
                                  <p:childTnLst>
                                    <p:set>
                                      <p:cBhvr>
                                        <p:cTn id="24" dur="1" fill="hold">
                                          <p:stCondLst>
                                            <p:cond delay="0"/>
                                          </p:stCondLst>
                                        </p:cTn>
                                        <p:tgtEl>
                                          <p:spTgt spid="71"/>
                                        </p:tgtEl>
                                        <p:attrNameLst>
                                          <p:attrName>style.visibility</p:attrName>
                                        </p:attrNameLst>
                                      </p:cBhvr>
                                      <p:to>
                                        <p:strVal val="visible"/>
                                      </p:to>
                                    </p:set>
                                  </p:childTnLst>
                                </p:cTn>
                              </p:par>
                              <p:par>
                                <p:cTn id="25" presetID="1" presetClass="entr" presetSubtype="0" dur="1" fill="hold" nodeType="withEffect">
                                  <p:stCondLst>
                                    <p:cond delay="0"/>
                                  </p:stCondLst>
                                  <p:childTnLst>
                                    <p:set>
                                      <p:cBhvr>
                                        <p:cTn id="26" dur="1" fill="hold">
                                          <p:stCondLst>
                                            <p:cond delay="0"/>
                                          </p:stCondLst>
                                        </p:cTn>
                                        <p:tgtEl>
                                          <p:spTgt spid="72"/>
                                        </p:tgtEl>
                                        <p:attrNameLst>
                                          <p:attrName>style.visibility</p:attrName>
                                        </p:attrNameLst>
                                      </p:cBhvr>
                                      <p:to>
                                        <p:strVal val="visible"/>
                                      </p:to>
                                    </p:set>
                                  </p:childTnLst>
                                </p:cTn>
                              </p:par>
                              <p:par>
                                <p:cTn id="27" presetID="1" presetClass="entr" presetSubtype="0" dur="1" fill="hold" nodeType="withEffect">
                                  <p:stCondLst>
                                    <p:cond delay="0"/>
                                  </p:stCondLst>
                                  <p:childTnLst>
                                    <p:set>
                                      <p:cBhvr>
                                        <p:cTn id="28" dur="1" fill="hold">
                                          <p:stCondLst>
                                            <p:cond delay="0"/>
                                          </p:stCondLst>
                                        </p:cTn>
                                        <p:tgtEl>
                                          <p:spTgt spid="75"/>
                                        </p:tgtEl>
                                        <p:attrNameLst>
                                          <p:attrName>style.visibility</p:attrName>
                                        </p:attrNameLst>
                                      </p:cBhvr>
                                      <p:to>
                                        <p:strVal val="visible"/>
                                      </p:to>
                                    </p:set>
                                  </p:childTnLst>
                                </p:cTn>
                              </p:par>
                              <p:par>
                                <p:cTn id="29" presetID="1" presetClass="entr" presetSubtype="0" dur="1" fill="hold" nodeType="withEffect">
                                  <p:stCondLst>
                                    <p:cond delay="0"/>
                                  </p:stCondLst>
                                  <p:childTnLst>
                                    <p:set>
                                      <p:cBhvr>
                                        <p:cTn id="30" dur="1" fill="hold">
                                          <p:stCondLst>
                                            <p:cond delay="0"/>
                                          </p:stCondLst>
                                        </p:cTn>
                                        <p:tgtEl>
                                          <p:spTgt spid="78"/>
                                        </p:tgtEl>
                                        <p:attrNameLst>
                                          <p:attrName>style.visibility</p:attrName>
                                        </p:attrNameLst>
                                      </p:cBhvr>
                                      <p:to>
                                        <p:strVal val="visible"/>
                                      </p:to>
                                    </p:set>
                                  </p:childTnLst>
                                </p:cTn>
                              </p:par>
                              <p:par>
                                <p:cTn id="31" presetID="1" presetClass="entr" presetSubtype="0" dur="1" fill="hold" grpId="0" nodeType="withEffect">
                                  <p:stCondLst>
                                    <p:cond delay="0"/>
                                  </p:stCondLst>
                                  <p:childTnLst>
                                    <p:set>
                                      <p:cBhvr>
                                        <p:cTn id="32" dur="1" fill="hold">
                                          <p:stCondLst>
                                            <p:cond delay="0"/>
                                          </p:stCondLst>
                                        </p:cTn>
                                        <p:tgtEl>
                                          <p:spTgt spid="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65" grpId="0"/>
      <p:bldP spid="66" grpId="0"/>
      <p:bldP spid="67" grpId="0"/>
      <p:bldP spid="69" grpId="0"/>
      <p:bldP spid="70" grpId="0"/>
      <p:bldP spid="71" grpId="0"/>
      <p:bldP spid="81"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来福士采购物资分类现状</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18</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DEEC7D93-47AE-4129-BB2C-8F8FFA8A2B3C}" type="datetime1">
              <a:rPr lang="en-US" smtClean="0">
                <a:solidFill>
                  <a:srgbClr val="000000">
                    <a:lumMod val="60000"/>
                    <a:lumOff val="40000"/>
                  </a:srgbClr>
                </a:solidFill>
              </a:rPr>
              <a:t>8/31/2024</a:t>
            </a:fld>
            <a:endParaRPr lang="en-US">
              <a:solidFill>
                <a:srgbClr val="000000">
                  <a:lumMod val="60000"/>
                  <a:lumOff val="40000"/>
                </a:srgbClr>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946902030"/>
              </p:ext>
            </p:extLst>
          </p:nvPr>
        </p:nvGraphicFramePr>
        <p:xfrm>
          <a:off x="571500" y="2185416"/>
          <a:ext cx="8001001" cy="3834384"/>
        </p:xfrm>
        <a:graphic>
          <a:graphicData uri="http://schemas.openxmlformats.org/drawingml/2006/table">
            <a:tbl>
              <a:tblPr/>
              <a:tblGrid>
                <a:gridCol w="273537"/>
                <a:gridCol w="602763"/>
                <a:gridCol w="304800"/>
                <a:gridCol w="2113429"/>
                <a:gridCol w="4706472"/>
              </a:tblGrid>
              <a:tr h="193599">
                <a:tc gridSpan="4">
                  <a:txBody>
                    <a:bodyPr vert="horz" wrap="square"/>
                    <a:lstStyle/>
                    <a:p>
                      <a:pPr algn="ctr" fontAlgn="ctr"/>
                      <a:r>
                        <a:rPr lang="zh-CN" altLang="en-US" sz="1400" b="1" i="0" u="none" strike="noStrike" smtClean="0">
                          <a:solidFill>
                            <a:schemeClr val="tx2"/>
                          </a:solidFill>
                          <a:effectLst/>
                          <a:latin typeface="微软雅黑" pitchFamily="34" charset="-122"/>
                          <a:ea typeface="微软雅黑" pitchFamily="34" charset="-122"/>
                        </a:rPr>
                        <a:t>模块</a:t>
                      </a:r>
                      <a:endParaRPr lang="en-US" sz="1400" b="1" i="0" u="none" strike="noStrike">
                        <a:solidFill>
                          <a:schemeClr val="tx2"/>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hMerge="1">
                  <a:txBody>
                    <a:bodyPr vert="horz" wrap="square"/>
                    <a:lstStyle/>
                    <a:p>
                      <a:pPr algn="ctr" fontAlgn="ctr"/>
                      <a:endParaRPr lang="en-US" sz="1400" b="1" i="0" u="none" strike="noStrike">
                        <a:solidFill>
                          <a:schemeClr val="tx2"/>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hMerge="1">
                  <a:txBody>
                    <a:bodyPr vert="horz" wrap="square"/>
                    <a:lstStyle/>
                    <a:p>
                      <a:pPr algn="ctr" fontAlgn="ctr"/>
                      <a:endParaRPr lang="en-US" sz="1000" b="0" i="0" u="none" strike="noStrike">
                        <a:solidFill>
                          <a:schemeClr val="tx1"/>
                        </a:solidFill>
                        <a:effectLst/>
                        <a:latin typeface="+mn-ea"/>
                        <a:ea typeface="+mn-ea"/>
                      </a:endParaRPr>
                    </a:p>
                  </a:txBody>
                  <a:tcPr marL="5170" marR="5170" marT="517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pPr algn="l" fontAlgn="ctr"/>
                      <a:endParaRPr lang="zh-CN" altLang="en-US" sz="1000" b="1" i="0" u="none" strike="noStrike">
                        <a:solidFill>
                          <a:schemeClr val="tx1"/>
                        </a:solidFill>
                        <a:effectLst/>
                        <a:latin typeface="+mn-ea"/>
                        <a:ea typeface="+mn-ea"/>
                      </a:endParaRPr>
                    </a:p>
                  </a:txBody>
                  <a:tcPr marL="5170" marR="5170" marT="517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1" i="0" u="none" strike="noStrike" smtClean="0">
                          <a:solidFill>
                            <a:schemeClr val="tx2"/>
                          </a:solidFill>
                          <a:effectLst/>
                          <a:latin typeface="微软雅黑" pitchFamily="34" charset="-122"/>
                          <a:ea typeface="微软雅黑" pitchFamily="34" charset="-122"/>
                        </a:rPr>
                        <a:t>物资</a:t>
                      </a:r>
                      <a:endParaRPr lang="zh-CN" altLang="en-US" sz="1400" b="1" i="0" u="none" strike="noStrike">
                        <a:solidFill>
                          <a:schemeClr val="tx2"/>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r>
              <a:tr h="171599">
                <a:tc rowSpan="12">
                  <a:txBody>
                    <a:bodyPr vert="horz" wrap="square"/>
                    <a:lstStyle/>
                    <a:p>
                      <a:pPr algn="ctr" fontAlgn="ctr"/>
                      <a:r>
                        <a:rPr lang="zh-CN" altLang="en-US" sz="1400" b="1" i="0" u="none" strike="noStrike" smtClean="0">
                          <a:solidFill>
                            <a:schemeClr val="tx1"/>
                          </a:solidFill>
                          <a:effectLst/>
                          <a:latin typeface="微软雅黑" pitchFamily="34" charset="-122"/>
                          <a:ea typeface="微软雅黑" pitchFamily="34" charset="-122"/>
                        </a:rPr>
                        <a:t>船用物资</a:t>
                      </a:r>
                      <a:endParaRPr lang="en-US" sz="1400" b="1"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rowSpan="6">
                  <a:txBody>
                    <a:bodyPr vert="horz" wrap="square"/>
                    <a:lstStyle/>
                    <a:p>
                      <a:pPr algn="ctr" fontAlgn="ctr"/>
                      <a:r>
                        <a:rPr lang="zh-CN" altLang="en-US" sz="1400" b="1" i="0" u="none" strike="noStrike" smtClean="0">
                          <a:solidFill>
                            <a:schemeClr val="tx1"/>
                          </a:solidFill>
                          <a:effectLst/>
                          <a:latin typeface="微软雅黑" pitchFamily="34" charset="-122"/>
                          <a:ea typeface="微软雅黑" pitchFamily="34" charset="-122"/>
                        </a:rPr>
                        <a:t>设备类</a:t>
                      </a:r>
                      <a:endParaRPr lang="en-US" sz="1400" b="1"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1</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关键设备</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钻井设备含干货系统、燃烧臂、铺管设</a:t>
                      </a:r>
                      <a:r>
                        <a:rPr lang="zh-CN" altLang="en-US" sz="1200" b="0" i="0" u="none" strike="noStrike" smtClean="0">
                          <a:solidFill>
                            <a:schemeClr val="tx1"/>
                          </a:solidFill>
                          <a:effectLst/>
                          <a:latin typeface="微软雅黑" pitchFamily="34" charset="-122"/>
                          <a:ea typeface="微软雅黑" pitchFamily="34" charset="-122"/>
                        </a:rPr>
                        <a:t>备等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vMerge="1">
                  <a:txBody>
                    <a:bodyPr vert="horz" wrap="square"/>
                    <a:lstStyle/>
                    <a:p>
                      <a:pPr algn="ctr" fontAlgn="ctr"/>
                      <a:endParaRPr lang="en-US" sz="600" b="0" i="0" u="none" strike="noStrike">
                        <a:solidFill>
                          <a:srgbClr val="000000"/>
                        </a:solidFill>
                        <a:effectLst/>
                        <a:latin typeface="微软雅黑"/>
                      </a:endParaRPr>
                    </a:p>
                  </a:txBody>
                  <a:tcPr marL="5170" marR="5170" marT="517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2</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甲板机械</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甲板</a:t>
                      </a:r>
                      <a:r>
                        <a:rPr lang="zh-CN" altLang="en-US" sz="1200" b="0" i="0" u="none" strike="noStrike" smtClean="0">
                          <a:solidFill>
                            <a:schemeClr val="tx1"/>
                          </a:solidFill>
                          <a:effectLst/>
                          <a:latin typeface="微软雅黑" pitchFamily="34" charset="-122"/>
                          <a:ea typeface="微软雅黑" pitchFamily="34" charset="-122"/>
                        </a:rPr>
                        <a:t>吊、</a:t>
                      </a:r>
                      <a:r>
                        <a:rPr lang="zh-CN" altLang="en-US" sz="1200" b="0" i="0" u="none" strike="noStrike">
                          <a:solidFill>
                            <a:schemeClr val="tx1"/>
                          </a:solidFill>
                          <a:effectLst/>
                          <a:latin typeface="微软雅黑" pitchFamily="34" charset="-122"/>
                          <a:ea typeface="微软雅黑" pitchFamily="34" charset="-122"/>
                        </a:rPr>
                        <a:t>绞车</a:t>
                      </a:r>
                      <a:r>
                        <a:rPr lang="zh-CN" altLang="en-US" sz="1200" b="0" i="0" u="none" strike="noStrike" smtClean="0">
                          <a:solidFill>
                            <a:schemeClr val="tx1"/>
                          </a:solidFill>
                          <a:effectLst/>
                          <a:latin typeface="微软雅黑" pitchFamily="34" charset="-122"/>
                          <a:ea typeface="微软雅黑" pitchFamily="34" charset="-122"/>
                        </a:rPr>
                        <a:t>、直</a:t>
                      </a:r>
                      <a:r>
                        <a:rPr lang="zh-CN" altLang="en-US" sz="1200" b="0" i="0" u="none" strike="noStrike">
                          <a:solidFill>
                            <a:schemeClr val="tx1"/>
                          </a:solidFill>
                          <a:effectLst/>
                          <a:latin typeface="微软雅黑" pitchFamily="34" charset="-122"/>
                          <a:ea typeface="微软雅黑" pitchFamily="34" charset="-122"/>
                        </a:rPr>
                        <a:t>升机甲</a:t>
                      </a:r>
                      <a:r>
                        <a:rPr lang="zh-CN" altLang="en-US" sz="1200" b="0" i="0" u="none" strike="noStrike" smtClean="0">
                          <a:solidFill>
                            <a:schemeClr val="tx1"/>
                          </a:solidFill>
                          <a:effectLst/>
                          <a:latin typeface="微软雅黑" pitchFamily="34" charset="-122"/>
                          <a:ea typeface="微软雅黑" pitchFamily="34" charset="-122"/>
                        </a:rPr>
                        <a:t>板等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vMerge="1">
                  <a:txBody>
                    <a:bodyPr vert="horz" wrap="square"/>
                    <a:lstStyle/>
                    <a:p>
                      <a:pPr algn="ctr" fontAlgn="ctr"/>
                      <a:endParaRPr lang="en-US" sz="600" b="0" i="0" u="none" strike="noStrike">
                        <a:solidFill>
                          <a:srgbClr val="000000"/>
                        </a:solidFill>
                        <a:effectLst/>
                        <a:latin typeface="微软雅黑"/>
                      </a:endParaRPr>
                    </a:p>
                  </a:txBody>
                  <a:tcPr marL="5170" marR="5170" marT="517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3</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机舱设备</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发动机和推进系</a:t>
                      </a:r>
                      <a:r>
                        <a:rPr lang="zh-CN" altLang="en-US" sz="1200" b="0" i="0" u="none" strike="noStrike" smtClean="0">
                          <a:solidFill>
                            <a:schemeClr val="tx1"/>
                          </a:solidFill>
                          <a:effectLst/>
                          <a:latin typeface="微软雅黑" pitchFamily="34" charset="-122"/>
                          <a:ea typeface="微软雅黑" pitchFamily="34" charset="-122"/>
                        </a:rPr>
                        <a:t>统、</a:t>
                      </a:r>
                      <a:r>
                        <a:rPr lang="zh-CN" altLang="en-US" sz="1200" b="0" i="0" u="none" strike="noStrike">
                          <a:solidFill>
                            <a:schemeClr val="tx1"/>
                          </a:solidFill>
                          <a:effectLst/>
                          <a:latin typeface="微软雅黑" pitchFamily="34" charset="-122"/>
                          <a:ea typeface="微软雅黑" pitchFamily="34" charset="-122"/>
                        </a:rPr>
                        <a:t>舵和舵机、主</a:t>
                      </a:r>
                      <a:r>
                        <a:rPr lang="zh-CN" altLang="en-US" sz="1200" b="0" i="0" u="none" strike="noStrike" smtClean="0">
                          <a:solidFill>
                            <a:schemeClr val="tx1"/>
                          </a:solidFill>
                          <a:effectLst/>
                          <a:latin typeface="微软雅黑" pitchFamily="34" charset="-122"/>
                          <a:ea typeface="微软雅黑" pitchFamily="34" charset="-122"/>
                        </a:rPr>
                        <a:t>机等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vMerge="1">
                  <a:txBody>
                    <a:bodyPr vert="horz" wrap="square"/>
                    <a:lstStyle/>
                    <a:p>
                      <a:pPr algn="ctr" fontAlgn="ctr"/>
                      <a:endParaRPr lang="en-US" sz="600" b="0" i="0" u="none" strike="noStrike">
                        <a:solidFill>
                          <a:srgbClr val="000000"/>
                        </a:solidFill>
                        <a:effectLst/>
                        <a:latin typeface="微软雅黑"/>
                      </a:endParaRPr>
                    </a:p>
                  </a:txBody>
                  <a:tcPr marL="5170" marR="5170" marT="517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4</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电气及附件</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电源和配电系统、船舶自动化系统、</a:t>
                      </a:r>
                      <a:r>
                        <a:rPr lang="en-US" altLang="zh-CN" sz="1200" b="0" i="0" u="none" strike="noStrike">
                          <a:solidFill>
                            <a:schemeClr val="tx1"/>
                          </a:solidFill>
                          <a:effectLst/>
                          <a:latin typeface="微软雅黑" pitchFamily="34" charset="-122"/>
                          <a:ea typeface="微软雅黑" pitchFamily="34" charset="-122"/>
                        </a:rPr>
                        <a:t>DP </a:t>
                      </a:r>
                      <a:r>
                        <a:rPr lang="zh-CN" altLang="en-US" sz="1200" b="0" i="0" u="none" strike="noStrike">
                          <a:solidFill>
                            <a:schemeClr val="tx1"/>
                          </a:solidFill>
                          <a:effectLst/>
                          <a:latin typeface="微软雅黑" pitchFamily="34" charset="-122"/>
                          <a:ea typeface="微软雅黑" pitchFamily="34" charset="-122"/>
                        </a:rPr>
                        <a:t>动态定</a:t>
                      </a:r>
                      <a:r>
                        <a:rPr lang="zh-CN" altLang="en-US" sz="1200" b="0" i="0" u="none" strike="noStrike" smtClean="0">
                          <a:solidFill>
                            <a:schemeClr val="tx1"/>
                          </a:solidFill>
                          <a:effectLst/>
                          <a:latin typeface="微软雅黑" pitchFamily="34" charset="-122"/>
                          <a:ea typeface="微软雅黑" pitchFamily="34" charset="-122"/>
                        </a:rPr>
                        <a:t>位等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vMerge="1">
                  <a:txBody>
                    <a:bodyPr vert="horz" wrap="square"/>
                    <a:lstStyle/>
                    <a:p>
                      <a:pPr algn="ctr" fontAlgn="ctr"/>
                      <a:endParaRPr lang="en-US" sz="600" b="0" i="0" u="none" strike="noStrike">
                        <a:solidFill>
                          <a:srgbClr val="000000"/>
                        </a:solidFill>
                        <a:effectLst/>
                        <a:latin typeface="微软雅黑"/>
                      </a:endParaRPr>
                    </a:p>
                  </a:txBody>
                  <a:tcPr marL="5170" marR="5170" marT="517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5</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船用系统</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泵、空压机、干燥</a:t>
                      </a:r>
                      <a:r>
                        <a:rPr lang="zh-CN" altLang="en-US" sz="1200" b="0" i="0" u="none" strike="noStrike" smtClean="0">
                          <a:solidFill>
                            <a:schemeClr val="tx1"/>
                          </a:solidFill>
                          <a:effectLst/>
                          <a:latin typeface="微软雅黑" pitchFamily="34" charset="-122"/>
                          <a:ea typeface="微软雅黑" pitchFamily="34" charset="-122"/>
                        </a:rPr>
                        <a:t>器等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vMerge="1">
                  <a:txBody>
                    <a:bodyPr vert="horz" wrap="square"/>
                    <a:lstStyle/>
                    <a:p>
                      <a:pPr algn="ctr" fontAlgn="ctr"/>
                      <a:endParaRPr lang="en-US" sz="600" b="0" i="0" u="none" strike="noStrike">
                        <a:solidFill>
                          <a:srgbClr val="000000"/>
                        </a:solidFill>
                        <a:effectLst/>
                        <a:latin typeface="微软雅黑"/>
                      </a:endParaRPr>
                    </a:p>
                  </a:txBody>
                  <a:tcPr marL="5170" marR="5170" marT="517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6</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生活区及</a:t>
                      </a:r>
                      <a:r>
                        <a:rPr lang="en-US" sz="1200" b="1" i="0" u="none" strike="noStrike">
                          <a:solidFill>
                            <a:schemeClr val="tx1"/>
                          </a:solidFill>
                          <a:effectLst/>
                          <a:latin typeface="微软雅黑" pitchFamily="34" charset="-122"/>
                          <a:ea typeface="微软雅黑" pitchFamily="34" charset="-122"/>
                        </a:rPr>
                        <a:t>HVAC</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smtClean="0">
                          <a:solidFill>
                            <a:schemeClr val="tx1"/>
                          </a:solidFill>
                          <a:effectLst/>
                          <a:latin typeface="微软雅黑" pitchFamily="34" charset="-122"/>
                          <a:ea typeface="微软雅黑" pitchFamily="34" charset="-122"/>
                        </a:rPr>
                        <a:t>通</a:t>
                      </a:r>
                      <a:r>
                        <a:rPr lang="zh-CN" altLang="en-US" sz="1200" b="0" i="0" u="none" strike="noStrike">
                          <a:solidFill>
                            <a:schemeClr val="tx1"/>
                          </a:solidFill>
                          <a:effectLst/>
                          <a:latin typeface="微软雅黑" pitchFamily="34" charset="-122"/>
                          <a:ea typeface="微软雅黑" pitchFamily="34" charset="-122"/>
                        </a:rPr>
                        <a:t>风空调系</a:t>
                      </a:r>
                      <a:r>
                        <a:rPr lang="zh-CN" altLang="en-US" sz="1200" b="0" i="0" u="none" strike="noStrike" smtClean="0">
                          <a:solidFill>
                            <a:schemeClr val="tx1"/>
                          </a:solidFill>
                          <a:effectLst/>
                          <a:latin typeface="微软雅黑" pitchFamily="34" charset="-122"/>
                          <a:ea typeface="微软雅黑" pitchFamily="34" charset="-122"/>
                        </a:rPr>
                        <a:t>统、滑</a:t>
                      </a:r>
                      <a:r>
                        <a:rPr lang="zh-CN" altLang="en-US" sz="1200" b="0" i="0" u="none" strike="noStrike">
                          <a:solidFill>
                            <a:schemeClr val="tx1"/>
                          </a:solidFill>
                          <a:effectLst/>
                          <a:latin typeface="微软雅黑" pitchFamily="34" charset="-122"/>
                          <a:ea typeface="微软雅黑" pitchFamily="34" charset="-122"/>
                        </a:rPr>
                        <a:t>动水密门、各种保温材</a:t>
                      </a:r>
                      <a:r>
                        <a:rPr lang="zh-CN" altLang="en-US" sz="1200" b="0" i="0" u="none" strike="noStrike" smtClean="0">
                          <a:solidFill>
                            <a:schemeClr val="tx1"/>
                          </a:solidFill>
                          <a:effectLst/>
                          <a:latin typeface="微软雅黑" pitchFamily="34" charset="-122"/>
                          <a:ea typeface="微软雅黑" pitchFamily="34" charset="-122"/>
                        </a:rPr>
                        <a:t>料等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rowSpan="6">
                  <a:txBody>
                    <a:bodyPr vert="horz" wrap="square"/>
                    <a:lstStyle/>
                    <a:p>
                      <a:pPr algn="ctr" fontAlgn="ctr"/>
                      <a:r>
                        <a:rPr lang="zh-CN" altLang="en-US" sz="1400" b="1" i="0" u="none" strike="noStrike" smtClean="0">
                          <a:solidFill>
                            <a:schemeClr val="tx1"/>
                          </a:solidFill>
                          <a:effectLst/>
                          <a:latin typeface="微软雅黑" pitchFamily="34" charset="-122"/>
                          <a:ea typeface="微软雅黑" pitchFamily="34" charset="-122"/>
                        </a:rPr>
                        <a:t>材料类</a:t>
                      </a:r>
                      <a:endParaRPr lang="en-US" sz="1400" b="1"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rowSpan="6">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7</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原材料</a:t>
                      </a:r>
                      <a:r>
                        <a:rPr lang="zh-CN" altLang="en-US" sz="1200" b="1" i="0" u="none" strike="noStrike" smtClean="0">
                          <a:solidFill>
                            <a:schemeClr val="tx1"/>
                          </a:solidFill>
                          <a:effectLst/>
                          <a:latin typeface="微软雅黑" pitchFamily="34" charset="-122"/>
                          <a:ea typeface="微软雅黑" pitchFamily="34" charset="-122"/>
                        </a:rPr>
                        <a:t>组</a:t>
                      </a:r>
                      <a:r>
                        <a:rPr lang="en-US" altLang="zh-CN" sz="1200" b="1" i="0" u="none" strike="noStrike" smtClean="0">
                          <a:solidFill>
                            <a:schemeClr val="tx1"/>
                          </a:solidFill>
                          <a:effectLst/>
                          <a:latin typeface="微软雅黑" pitchFamily="34" charset="-122"/>
                          <a:ea typeface="微软雅黑" pitchFamily="34" charset="-122"/>
                        </a:rPr>
                        <a:t>(</a:t>
                      </a:r>
                      <a:r>
                        <a:rPr lang="zh-CN" altLang="en-US" sz="1200" b="1" i="0" u="none" strike="noStrike" smtClean="0">
                          <a:solidFill>
                            <a:schemeClr val="tx1"/>
                          </a:solidFill>
                          <a:effectLst/>
                          <a:latin typeface="微软雅黑" pitchFamily="34" charset="-122"/>
                          <a:ea typeface="微软雅黑" pitchFamily="34" charset="-122"/>
                        </a:rPr>
                        <a:t>金</a:t>
                      </a:r>
                      <a:r>
                        <a:rPr lang="zh-CN" altLang="en-US" sz="1200" b="1" i="0" u="none" strike="noStrike">
                          <a:solidFill>
                            <a:schemeClr val="tx1"/>
                          </a:solidFill>
                          <a:effectLst/>
                          <a:latin typeface="微软雅黑" pitchFamily="34" charset="-122"/>
                          <a:ea typeface="微软雅黑" pitchFamily="34" charset="-122"/>
                        </a:rPr>
                        <a:t>属及非金</a:t>
                      </a:r>
                      <a:r>
                        <a:rPr lang="zh-CN" altLang="en-US" sz="1200" b="1" i="0" u="none" strike="noStrike" smtClean="0">
                          <a:solidFill>
                            <a:schemeClr val="tx1"/>
                          </a:solidFill>
                          <a:effectLst/>
                          <a:latin typeface="微软雅黑" pitchFamily="34" charset="-122"/>
                          <a:ea typeface="微软雅黑" pitchFamily="34" charset="-122"/>
                        </a:rPr>
                        <a:t>属</a:t>
                      </a:r>
                      <a:r>
                        <a:rPr lang="en-US" altLang="zh-CN" sz="1200" b="1" i="0" u="none" strike="noStrike" smtClean="0">
                          <a:solidFill>
                            <a:schemeClr val="tx1"/>
                          </a:solidFill>
                          <a:effectLst/>
                          <a:latin typeface="微软雅黑" pitchFamily="34" charset="-122"/>
                          <a:ea typeface="微软雅黑" pitchFamily="34" charset="-122"/>
                        </a:rPr>
                        <a:t>)</a:t>
                      </a:r>
                      <a:endParaRPr lang="zh-CN" altLang="en-US" sz="1200" b="1"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钢板、管材、型</a:t>
                      </a:r>
                      <a:r>
                        <a:rPr lang="zh-CN" altLang="en-US" sz="1200" b="0" i="0" u="none" strike="noStrike" smtClean="0">
                          <a:solidFill>
                            <a:schemeClr val="tx1"/>
                          </a:solidFill>
                          <a:effectLst/>
                          <a:latin typeface="微软雅黑" pitchFamily="34" charset="-122"/>
                          <a:ea typeface="微软雅黑" pitchFamily="34" charset="-122"/>
                        </a:rPr>
                        <a:t>钢等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endParaRPr lang="en-US"/>
                    </a:p>
                  </a:txBody>
                  <a:tcPr/>
                </a:tc>
                <a:tc vMerge="1">
                  <a:txBody>
                    <a:bodyPr vert="horz" wrap="square"/>
                    <a:lstStyle/>
                    <a:p>
                      <a:endParaRPr lang="en-US"/>
                    </a:p>
                  </a:txBody>
                  <a:tcPr/>
                </a:tc>
                <a:tc vMerge="1">
                  <a:txBody>
                    <a:bodyPr vert="horz" wrap="square"/>
                    <a:lstStyle/>
                    <a:p>
                      <a:endParaRPr lang="en-US"/>
                    </a:p>
                  </a:txBody>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化工类</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焊材、气体、油</a:t>
                      </a:r>
                      <a:r>
                        <a:rPr lang="zh-CN" altLang="en-US" sz="1200" b="0" i="0" u="none" strike="noStrike" smtClean="0">
                          <a:solidFill>
                            <a:schemeClr val="tx1"/>
                          </a:solidFill>
                          <a:effectLst/>
                          <a:latin typeface="微软雅黑" pitchFamily="34" charset="-122"/>
                          <a:ea typeface="微软雅黑" pitchFamily="34" charset="-122"/>
                        </a:rPr>
                        <a:t>漆等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endParaRPr lang="en-US"/>
                    </a:p>
                  </a:txBody>
                  <a:tcPr/>
                </a:tc>
                <a:tc vMerge="1">
                  <a:txBody>
                    <a:bodyPr vert="horz" wrap="square"/>
                    <a:lstStyle/>
                    <a:p>
                      <a:endParaRPr lang="en-US"/>
                    </a:p>
                  </a:txBody>
                  <a:tcPr/>
                </a:tc>
                <a:tc vMerge="1">
                  <a:txBody>
                    <a:bodyPr vert="horz" wrap="square"/>
                    <a:lstStyle/>
                    <a:p>
                      <a:endParaRPr lang="en-US"/>
                    </a:p>
                  </a:txBody>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管路附件</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仪表、法兰、弯</a:t>
                      </a:r>
                      <a:r>
                        <a:rPr lang="zh-CN" altLang="en-US" sz="1200" b="0" i="0" u="none" strike="noStrike" smtClean="0">
                          <a:solidFill>
                            <a:schemeClr val="tx1"/>
                          </a:solidFill>
                          <a:effectLst/>
                          <a:latin typeface="微软雅黑" pitchFamily="34" charset="-122"/>
                          <a:ea typeface="微软雅黑" pitchFamily="34" charset="-122"/>
                        </a:rPr>
                        <a:t>头等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v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vMerge="1">
                  <a:txBody>
                    <a:bodyPr vert="horz" wrap="square"/>
                    <a:lstStyle/>
                    <a:p>
                      <a:endParaRPr lang="en-US"/>
                    </a:p>
                  </a:txBody>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铁舾装件</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梯子、栏杆、人孔</a:t>
                      </a:r>
                      <a:r>
                        <a:rPr lang="zh-CN" altLang="en-US" sz="1200" b="0" i="0" u="none" strike="noStrike" smtClean="0">
                          <a:solidFill>
                            <a:schemeClr val="tx1"/>
                          </a:solidFill>
                          <a:effectLst/>
                          <a:latin typeface="微软雅黑" pitchFamily="34" charset="-122"/>
                          <a:ea typeface="微软雅黑" pitchFamily="34" charset="-122"/>
                        </a:rPr>
                        <a:t>盖等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endParaRPr lang="en-US"/>
                    </a:p>
                  </a:txBody>
                  <a:tcPr/>
                </a:tc>
                <a:tc vMerge="1">
                  <a:txBody>
                    <a:bodyPr vert="horz" wrap="square"/>
                    <a:lstStyle/>
                    <a:p>
                      <a:endParaRPr lang="en-US"/>
                    </a:p>
                  </a:txBody>
                  <a:tcPr/>
                </a:tc>
                <a:tc vMerge="1">
                  <a:txBody>
                    <a:bodyPr vert="horz" wrap="square"/>
                    <a:lstStyle/>
                    <a:p>
                      <a:endParaRPr lang="en-US"/>
                    </a:p>
                  </a:txBody>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系泊件</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系泊件、系缆桩、导缆</a:t>
                      </a:r>
                      <a:r>
                        <a:rPr lang="zh-CN" altLang="en-US" sz="1200" b="0" i="0" u="none" strike="noStrike" smtClean="0">
                          <a:solidFill>
                            <a:schemeClr val="tx1"/>
                          </a:solidFill>
                          <a:effectLst/>
                          <a:latin typeface="微软雅黑" pitchFamily="34" charset="-122"/>
                          <a:ea typeface="微软雅黑" pitchFamily="34" charset="-122"/>
                        </a:rPr>
                        <a:t>器等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vMerge="1">
                  <a:txBody>
                    <a:bodyPr vert="horz" wrap="square"/>
                    <a:lstStyle/>
                    <a:p>
                      <a:endParaRPr lang="en-US"/>
                    </a:p>
                  </a:txBody>
                  <a:tcPr/>
                </a:tc>
                <a:tc vMerge="1">
                  <a:txBody>
                    <a:bodyPr vert="horz" wrap="square"/>
                    <a:lstStyle/>
                    <a:p>
                      <a:endParaRPr lang="en-US"/>
                    </a:p>
                  </a:txBody>
                  <a:tcPr/>
                </a:tc>
                <a:tc vMerge="1">
                  <a:txBody>
                    <a:bodyPr vert="horz" wrap="square"/>
                    <a:lstStyle/>
                    <a:p>
                      <a:endParaRPr lang="en-US"/>
                    </a:p>
                  </a:txBody>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五金工具及其</a:t>
                      </a:r>
                      <a:r>
                        <a:rPr lang="zh-CN" altLang="en-US" sz="1200" b="1" i="0" u="none" strike="noStrike" smtClean="0">
                          <a:solidFill>
                            <a:schemeClr val="tx1"/>
                          </a:solidFill>
                          <a:effectLst/>
                          <a:latin typeface="微软雅黑" pitchFamily="34" charset="-122"/>
                          <a:ea typeface="微软雅黑" pitchFamily="34" charset="-122"/>
                        </a:rPr>
                        <a:t>他</a:t>
                      </a:r>
                      <a:r>
                        <a:rPr lang="en-US" altLang="zh-CN" sz="1200" b="1" i="0" u="none" strike="noStrike" smtClean="0">
                          <a:solidFill>
                            <a:schemeClr val="tx1"/>
                          </a:solidFill>
                          <a:effectLst/>
                          <a:latin typeface="微软雅黑" pitchFamily="34" charset="-122"/>
                          <a:ea typeface="微软雅黑" pitchFamily="34" charset="-122"/>
                        </a:rPr>
                        <a:t>(</a:t>
                      </a:r>
                      <a:r>
                        <a:rPr lang="zh-CN" altLang="en-US" sz="1200" b="1" i="0" u="none" strike="noStrike" smtClean="0">
                          <a:solidFill>
                            <a:schemeClr val="tx1"/>
                          </a:solidFill>
                          <a:effectLst/>
                          <a:latin typeface="微软雅黑" pitchFamily="34" charset="-122"/>
                          <a:ea typeface="微软雅黑" pitchFamily="34" charset="-122"/>
                        </a:rPr>
                        <a:t>船</a:t>
                      </a:r>
                      <a:r>
                        <a:rPr lang="zh-CN" altLang="en-US" sz="1200" b="1" i="0" u="none" strike="noStrike">
                          <a:solidFill>
                            <a:schemeClr val="tx1"/>
                          </a:solidFill>
                          <a:effectLst/>
                          <a:latin typeface="微软雅黑" pitchFamily="34" charset="-122"/>
                          <a:ea typeface="微软雅黑" pitchFamily="34" charset="-122"/>
                        </a:rPr>
                        <a:t>用物</a:t>
                      </a:r>
                      <a:r>
                        <a:rPr lang="zh-CN" altLang="en-US" sz="1200" b="1" i="0" u="none" strike="noStrike" smtClean="0">
                          <a:solidFill>
                            <a:schemeClr val="tx1"/>
                          </a:solidFill>
                          <a:effectLst/>
                          <a:latin typeface="微软雅黑" pitchFamily="34" charset="-122"/>
                          <a:ea typeface="微软雅黑" pitchFamily="34" charset="-122"/>
                        </a:rPr>
                        <a:t>资</a:t>
                      </a:r>
                      <a:r>
                        <a:rPr lang="en-US" altLang="zh-CN" sz="1200" b="1" i="0" u="none" strike="noStrike" smtClean="0">
                          <a:solidFill>
                            <a:schemeClr val="tx1"/>
                          </a:solidFill>
                          <a:effectLst/>
                          <a:latin typeface="微软雅黑" pitchFamily="34" charset="-122"/>
                          <a:ea typeface="微软雅黑" pitchFamily="34" charset="-122"/>
                        </a:rPr>
                        <a:t>)</a:t>
                      </a:r>
                      <a:endParaRPr lang="zh-CN" altLang="en-US" sz="1200" b="1"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标准件、五金件</a:t>
                      </a:r>
                      <a:r>
                        <a:rPr lang="zh-CN" altLang="en-US" sz="1200" b="0" i="0" u="none" strike="noStrike" smtClean="0">
                          <a:solidFill>
                            <a:schemeClr val="tx1"/>
                          </a:solidFill>
                          <a:effectLst/>
                          <a:latin typeface="微软雅黑" pitchFamily="34" charset="-122"/>
                          <a:ea typeface="微软雅黑" pitchFamily="34" charset="-122"/>
                        </a:rPr>
                        <a:t>、工具等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rowSpan="3" gridSpan="2">
                  <a:txBody>
                    <a:bodyPr vert="horz" wrap="square"/>
                    <a:lstStyle/>
                    <a:p>
                      <a:pPr algn="ctr" fontAlgn="ctr"/>
                      <a:r>
                        <a:rPr lang="zh-CN" altLang="en-US" sz="1400" b="1" i="0" u="none" strike="noStrike" smtClean="0">
                          <a:solidFill>
                            <a:schemeClr val="tx1"/>
                          </a:solidFill>
                          <a:effectLst/>
                          <a:latin typeface="微软雅黑" pitchFamily="34" charset="-122"/>
                          <a:ea typeface="微软雅黑" pitchFamily="34" charset="-122"/>
                        </a:rPr>
                        <a:t>非船用</a:t>
                      </a:r>
                      <a:endParaRPr lang="en-US" altLang="zh-CN" sz="1400" b="1" i="0" u="none" strike="noStrike" smtClean="0">
                        <a:solidFill>
                          <a:schemeClr val="tx1"/>
                        </a:solidFill>
                        <a:effectLst/>
                        <a:latin typeface="微软雅黑" pitchFamily="34" charset="-122"/>
                        <a:ea typeface="微软雅黑" pitchFamily="34" charset="-122"/>
                      </a:endParaRPr>
                    </a:p>
                    <a:p>
                      <a:pPr algn="ctr" fontAlgn="ctr"/>
                      <a:r>
                        <a:rPr lang="zh-CN" altLang="en-US" sz="1400" b="1" i="0" u="none" strike="noStrike" smtClean="0">
                          <a:solidFill>
                            <a:schemeClr val="tx1"/>
                          </a:solidFill>
                          <a:effectLst/>
                          <a:latin typeface="微软雅黑" pitchFamily="34" charset="-122"/>
                          <a:ea typeface="微软雅黑" pitchFamily="34" charset="-122"/>
                        </a:rPr>
                        <a:t>物资</a:t>
                      </a:r>
                      <a:endParaRPr lang="en-US" sz="1400" b="1"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rowSpan="3" hMerge="1">
                  <a:txBody>
                    <a:bodyPr vert="horz" wrap="square"/>
                    <a:lstStyle/>
                    <a:p>
                      <a:pPr algn="ctr" fontAlgn="ctr"/>
                      <a:endParaRPr lang="en-US" sz="1200" b="0" i="0" u="none" strike="noStrike">
                        <a:solidFill>
                          <a:schemeClr val="tx1"/>
                        </a:solidFill>
                        <a:effectLst/>
                        <a:latin typeface="微软雅黑" pitchFamily="34" charset="-122"/>
                        <a:ea typeface="微软雅黑" pitchFamily="34" charset="-122"/>
                      </a:endParaRPr>
                    </a:p>
                  </a:txBody>
                  <a:tcPr marL="5170" marR="5170" marT="5170" marB="0"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lumMod val="85000"/>
                      </a:schemeClr>
                    </a:solidFill>
                  </a:tcPr>
                </a:tc>
                <a:tc rowSpan="3">
                  <a:txBody>
                    <a:bodyPr vert="horz" wrap="square"/>
                    <a:lstStyle/>
                    <a:p>
                      <a:pPr algn="ctr" fontAlgn="ctr"/>
                      <a:r>
                        <a:rPr lang="en-US" sz="1200" b="0" i="0" u="none" strike="noStrike">
                          <a:solidFill>
                            <a:schemeClr val="tx1"/>
                          </a:solidFill>
                          <a:effectLst/>
                          <a:latin typeface="微软雅黑" pitchFamily="34" charset="-122"/>
                          <a:ea typeface="微软雅黑" pitchFamily="34" charset="-122"/>
                        </a:rPr>
                        <a:t>8</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厂内设备</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a:solidFill>
                            <a:schemeClr val="tx1"/>
                          </a:solidFill>
                          <a:effectLst/>
                          <a:latin typeface="微软雅黑" pitchFamily="34" charset="-122"/>
                          <a:ea typeface="微软雅黑" pitchFamily="34" charset="-122"/>
                        </a:rPr>
                        <a:t>厂内设备及厂内设备配件、叉车、焊机空压</a:t>
                      </a:r>
                      <a:r>
                        <a:rPr lang="zh-CN" altLang="en-US" sz="1200" b="0" i="0" u="none" strike="noStrike" smtClean="0">
                          <a:solidFill>
                            <a:schemeClr val="tx1"/>
                          </a:solidFill>
                          <a:effectLst/>
                          <a:latin typeface="微软雅黑" pitchFamily="34" charset="-122"/>
                          <a:ea typeface="微软雅黑" pitchFamily="34" charset="-122"/>
                        </a:rPr>
                        <a:t>机等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gridSpan="2" vMerge="1">
                  <a:txBody>
                    <a:bodyPr vert="horz" wrap="square"/>
                    <a:lstStyle/>
                    <a:p>
                      <a:endParaRPr lang="en-US"/>
                    </a:p>
                  </a:txBody>
                  <a:tcPr/>
                </a:tc>
                <a:tc hMerge="1" vMerge="1">
                  <a:txBody>
                    <a:bodyPr vert="horz" wrap="square"/>
                    <a:lstStyle/>
                    <a:p>
                      <a:endParaRPr lang="en-US"/>
                    </a:p>
                  </a:txBody>
                  <a:tcPr/>
                </a:tc>
                <a:tc vMerge="1">
                  <a:txBody>
                    <a:bodyPr vert="horz" wrap="square"/>
                    <a:lstStyle/>
                    <a:p>
                      <a:endParaRPr lang="en-US"/>
                    </a:p>
                  </a:txBody>
                  <a:tcPr/>
                </a:tc>
                <a:tc>
                  <a:txBody>
                    <a:bodyPr vert="horz" wrap="square"/>
                    <a:lstStyle/>
                    <a:p>
                      <a:pPr algn="l" fontAlgn="ctr"/>
                      <a:r>
                        <a:rPr lang="zh-CN" altLang="en-US" sz="1200" b="1" i="0" u="none" strike="noStrike" smtClean="0">
                          <a:solidFill>
                            <a:schemeClr val="tx1"/>
                          </a:solidFill>
                          <a:effectLst/>
                          <a:latin typeface="微软雅黑" pitchFamily="34" charset="-122"/>
                          <a:ea typeface="微软雅黑" pitchFamily="34" charset="-122"/>
                        </a:rPr>
                        <a:t>工具</a:t>
                      </a:r>
                      <a:r>
                        <a:rPr lang="en-US" altLang="zh-CN" sz="1200" b="1" i="0" u="none" strike="noStrike" smtClean="0">
                          <a:solidFill>
                            <a:schemeClr val="tx1"/>
                          </a:solidFill>
                          <a:effectLst/>
                          <a:latin typeface="微软雅黑" pitchFamily="34" charset="-122"/>
                          <a:ea typeface="微软雅黑" pitchFamily="34" charset="-122"/>
                        </a:rPr>
                        <a:t>/</a:t>
                      </a:r>
                      <a:r>
                        <a:rPr lang="zh-CN" altLang="en-US" sz="1200" b="1" i="0" u="none" strike="noStrike" smtClean="0">
                          <a:solidFill>
                            <a:schemeClr val="tx1"/>
                          </a:solidFill>
                          <a:effectLst/>
                          <a:latin typeface="微软雅黑" pitchFamily="34" charset="-122"/>
                          <a:ea typeface="微软雅黑" pitchFamily="34" charset="-122"/>
                        </a:rPr>
                        <a:t>耗材</a:t>
                      </a:r>
                      <a:endParaRPr lang="zh-CN" altLang="en-US" sz="1200" b="1"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smtClean="0">
                          <a:solidFill>
                            <a:schemeClr val="tx1"/>
                          </a:solidFill>
                          <a:effectLst/>
                          <a:latin typeface="微软雅黑" pitchFamily="34" charset="-122"/>
                          <a:ea typeface="微软雅黑" pitchFamily="34" charset="-122"/>
                        </a:rPr>
                        <a:t>工具类、耗材、镀锌管材</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r h="171599">
                <a:tc gridSpan="2" vMerge="1">
                  <a:txBody>
                    <a:bodyPr vert="horz" wrap="square"/>
                    <a:lstStyle/>
                    <a:p>
                      <a:endParaRPr lang="en-US"/>
                    </a:p>
                  </a:txBody>
                  <a:tcPr/>
                </a:tc>
                <a:tc hMerge="1" vMerge="1">
                  <a:txBody>
                    <a:bodyPr vert="horz" wrap="square"/>
                    <a:lstStyle/>
                    <a:p>
                      <a:endParaRPr lang="en-US"/>
                    </a:p>
                  </a:txBody>
                  <a:tcPr/>
                </a:tc>
                <a:tc vMerge="1">
                  <a:txBody>
                    <a:bodyPr vert="horz" wrap="square"/>
                    <a:lstStyle/>
                    <a:p>
                      <a:endParaRPr lang="en-US"/>
                    </a:p>
                  </a:txBody>
                  <a:tcPr/>
                </a:tc>
                <a:tc>
                  <a:txBody>
                    <a:bodyPr vert="horz" wrap="square"/>
                    <a:lstStyle/>
                    <a:p>
                      <a:pPr algn="l" fontAlgn="ctr"/>
                      <a:r>
                        <a:rPr lang="zh-CN" altLang="en-US" sz="1200" b="1" i="0" u="none" strike="noStrike">
                          <a:solidFill>
                            <a:schemeClr val="tx1"/>
                          </a:solidFill>
                          <a:effectLst/>
                          <a:latin typeface="微软雅黑" pitchFamily="34" charset="-122"/>
                          <a:ea typeface="微软雅黑" pitchFamily="34" charset="-122"/>
                        </a:rPr>
                        <a:t>租赁及办公劳保</a:t>
                      </a: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ctr"/>
                      <a:r>
                        <a:rPr lang="zh-CN" altLang="en-US" sz="1200" b="0" i="0" u="none" strike="noStrike" smtClean="0">
                          <a:solidFill>
                            <a:schemeClr val="tx1"/>
                          </a:solidFill>
                          <a:effectLst/>
                          <a:latin typeface="微软雅黑" pitchFamily="34" charset="-122"/>
                          <a:ea typeface="微软雅黑" pitchFamily="34" charset="-122"/>
                        </a:rPr>
                        <a:t>劳</a:t>
                      </a:r>
                      <a:r>
                        <a:rPr lang="zh-CN" altLang="en-US" sz="1200" b="0" i="0" u="none" strike="noStrike">
                          <a:solidFill>
                            <a:schemeClr val="tx1"/>
                          </a:solidFill>
                          <a:effectLst/>
                          <a:latin typeface="微软雅黑" pitchFamily="34" charset="-122"/>
                          <a:ea typeface="微软雅黑" pitchFamily="34" charset="-122"/>
                        </a:rPr>
                        <a:t>保用品、办公用</a:t>
                      </a:r>
                      <a:r>
                        <a:rPr lang="zh-CN" altLang="en-US" sz="1200" b="0" i="0" u="none" strike="noStrike" smtClean="0">
                          <a:solidFill>
                            <a:schemeClr val="tx1"/>
                          </a:solidFill>
                          <a:effectLst/>
                          <a:latin typeface="微软雅黑" pitchFamily="34" charset="-122"/>
                          <a:ea typeface="微软雅黑" pitchFamily="34" charset="-122"/>
                        </a:rPr>
                        <a:t>品、</a:t>
                      </a:r>
                      <a:r>
                        <a:rPr lang="en-US" altLang="zh-CN" sz="1200" b="0" i="0" u="none" strike="noStrike" smtClean="0">
                          <a:solidFill>
                            <a:schemeClr val="tx1"/>
                          </a:solidFill>
                          <a:effectLst/>
                          <a:latin typeface="微软雅黑" pitchFamily="34" charset="-122"/>
                          <a:ea typeface="微软雅黑" pitchFamily="34" charset="-122"/>
                        </a:rPr>
                        <a:t>IT</a:t>
                      </a:r>
                      <a:r>
                        <a:rPr lang="zh-CN" altLang="en-US" sz="1200" b="0" i="0" u="none" strike="noStrike" smtClean="0">
                          <a:solidFill>
                            <a:schemeClr val="tx1"/>
                          </a:solidFill>
                          <a:effectLst/>
                          <a:latin typeface="微软雅黑" pitchFamily="34" charset="-122"/>
                          <a:ea typeface="微软雅黑" pitchFamily="34" charset="-122"/>
                        </a:rPr>
                        <a:t>产品等</a:t>
                      </a:r>
                      <a:endParaRPr lang="zh-CN" altLang="en-US" sz="1200" b="0" i="0" u="none" strike="noStrike">
                        <a:solidFill>
                          <a:schemeClr val="tx1"/>
                        </a:solidFill>
                        <a:effectLst/>
                        <a:latin typeface="微软雅黑" pitchFamily="34" charset="-122"/>
                        <a:ea typeface="微软雅黑" pitchFamily="34" charset="-122"/>
                      </a:endParaRPr>
                    </a:p>
                  </a:txBody>
                  <a:tcPr marL="27432" marR="27432" marT="27432" marB="27432" anchor="ctr">
                    <a:lnL w="12700" cap="flat" cmpd="sng" algn="ctr">
                      <a:solidFill>
                        <a:schemeClr val="bg2">
                          <a:lumMod val="65000"/>
                          <a:lumOff val="35000"/>
                        </a:schemeClr>
                      </a:solidFill>
                      <a:prstDash val="solid"/>
                      <a:round/>
                      <a:headEnd type="none" w="med" len="med"/>
                      <a:tailEnd type="none" w="med" len="med"/>
                    </a:lnL>
                    <a:lnR w="12700" cap="flat" cmpd="sng" algn="ctr">
                      <a:solidFill>
                        <a:schemeClr val="bg2">
                          <a:lumMod val="65000"/>
                          <a:lumOff val="35000"/>
                        </a:schemeClr>
                      </a:solidFill>
                      <a:prstDash val="solid"/>
                      <a:round/>
                      <a:headEnd type="none" w="med" len="med"/>
                      <a:tailEnd type="none" w="med" len="med"/>
                    </a:lnR>
                    <a:lnT w="12700" cap="flat" cmpd="sng" algn="ctr">
                      <a:solidFill>
                        <a:schemeClr val="bg2">
                          <a:lumMod val="65000"/>
                          <a:lumOff val="35000"/>
                        </a:schemeClr>
                      </a:solidFill>
                      <a:prstDash val="solid"/>
                      <a:round/>
                      <a:headEnd type="none" w="med" len="med"/>
                      <a:tailEnd type="none" w="med" len="med"/>
                    </a:lnT>
                    <a:lnB w="12700" cap="flat" cmpd="sng" algn="ctr">
                      <a:solidFill>
                        <a:schemeClr val="bg2">
                          <a:lumMod val="65000"/>
                          <a:lumOff val="35000"/>
                        </a:schemeClr>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sp>
        <p:nvSpPr>
          <p:cNvPr id="8" name="TextBox 7"/>
          <p:cNvSpPr txBox="1"/>
          <p:nvPr/>
        </p:nvSpPr>
        <p:spPr>
          <a:xfrm>
            <a:off x="952500" y="990600"/>
            <a:ext cx="7239000" cy="523220"/>
          </a:xfrm>
          <a:prstGeom prst="rect">
            <a:avLst/>
          </a:prstGeom>
          <a:noFill/>
          <a:ln>
            <a:solidFill>
              <a:schemeClr val="bg2"/>
            </a:solidFill>
          </a:ln>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spcBef>
                <a:spcPts val="100"/>
              </a:spcBef>
              <a:spcAft>
                <a:spcPts val="100"/>
              </a:spcAft>
              <a:buClr>
                <a:schemeClr val="bg1"/>
              </a:buClr>
            </a:pPr>
            <a:r>
              <a:rPr lang="zh-CN" altLang="en-US" sz="1400" b="1" smtClean="0">
                <a:solidFill>
                  <a:schemeClr val="bg2"/>
                </a:solidFill>
                <a:latin typeface="微软雅黑" pitchFamily="34" charset="-122"/>
                <a:ea typeface="微软雅黑" pitchFamily="34" charset="-122"/>
              </a:rPr>
              <a:t>采购物资分类原则：目前来福士按照物资专业属性对采购物资进行分类，分为</a:t>
            </a:r>
            <a:r>
              <a:rPr lang="en-US" altLang="zh-CN" sz="1400" b="1" smtClean="0">
                <a:solidFill>
                  <a:schemeClr val="bg2"/>
                </a:solidFill>
                <a:latin typeface="微软雅黑" pitchFamily="34" charset="-122"/>
                <a:ea typeface="微软雅黑" pitchFamily="34" charset="-122"/>
              </a:rPr>
              <a:t>8</a:t>
            </a:r>
            <a:r>
              <a:rPr lang="zh-CN" altLang="en-US" sz="1400" b="1" smtClean="0">
                <a:solidFill>
                  <a:schemeClr val="bg2"/>
                </a:solidFill>
                <a:latin typeface="微软雅黑" pitchFamily="34" charset="-122"/>
                <a:ea typeface="微软雅黑" pitchFamily="34" charset="-122"/>
              </a:rPr>
              <a:t>大专业组</a:t>
            </a:r>
            <a:endParaRPr lang="en-US" sz="1400" b="1" smtClean="0">
              <a:solidFill>
                <a:schemeClr val="bg2"/>
              </a:solidFill>
              <a:latin typeface="微软雅黑" pitchFamily="34" charset="-122"/>
              <a:ea typeface="微软雅黑" pitchFamily="34" charset="-122"/>
            </a:endParaRPr>
          </a:p>
        </p:txBody>
      </p:sp>
      <p:sp>
        <p:nvSpPr>
          <p:cNvPr id="9" name="Isosceles Triangle 8"/>
          <p:cNvSpPr/>
          <p:nvPr/>
        </p:nvSpPr>
        <p:spPr>
          <a:xfrm flipV="1">
            <a:off x="685800" y="1618563"/>
            <a:ext cx="7772400" cy="438835"/>
          </a:xfrm>
          <a:prstGeom prst="triangle">
            <a:avLst/>
          </a:prstGeom>
          <a:solidFill>
            <a:schemeClr val="bg2">
              <a:lumMod val="50000"/>
              <a:lumOff val="50000"/>
            </a:schemeClr>
          </a:solidFill>
          <a:effectLst/>
        </p:spPr>
        <p:txBody>
          <a:bodyPr wrap="square" rtlCol="0" anchor="t">
            <a:normAutofit fontScale="55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10" name="Pentagon 9"/>
          <p:cNvSpPr/>
          <p:nvPr/>
        </p:nvSpPr>
        <p:spPr>
          <a:xfrm>
            <a:off x="6542645" y="427893"/>
            <a:ext cx="869844" cy="239238"/>
          </a:xfrm>
          <a:prstGeom prst="homePlate">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11" name="Chevron 10"/>
          <p:cNvSpPr/>
          <p:nvPr/>
        </p:nvSpPr>
        <p:spPr>
          <a:xfrm>
            <a:off x="7340690"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12" name="Chevron 11"/>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spTree>
    <p:extLst>
      <p:ext uri="{BB962C8B-B14F-4D97-AF65-F5344CB8AC3E}">
        <p14:creationId xmlns:p14="http://schemas.microsoft.com/office/powerpoint/2010/main" val="2241930733"/>
      </p:ext>
    </p:extLst>
  </p:cSld>
  <p:clrMapOvr>
    <a:masterClrMapping/>
  </p:clrMapOvr>
  <p:transition spd="med">
    <p:wipe dir="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57200" y="261562"/>
            <a:ext cx="6085445" cy="853560"/>
          </a:xfrm>
        </p:spPr>
        <p:txBody>
          <a:bodyPr/>
          <a:lstStyle/>
          <a:p>
            <a:r>
              <a:rPr lang="zh-CN" altLang="en-US" smtClean="0"/>
              <a:t>物资分组策略</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19</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84C52F81-645A-4F29-821A-8F6D36450FC0}"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Rectangle 2"/>
          <p:cNvSpPr>
            <a:spLocks noChangeArrowheads="1"/>
          </p:cNvSpPr>
          <p:nvPr/>
        </p:nvSpPr>
        <p:spPr bwMode="auto">
          <a:xfrm>
            <a:off x="457200" y="1481709"/>
            <a:ext cx="4191000" cy="4114800"/>
          </a:xfrm>
          <a:prstGeom prst="rect">
            <a:avLst/>
          </a:prstGeom>
          <a:solidFill>
            <a:srgbClr val="FFFFFF"/>
          </a:solidFill>
          <a:ln w="9525">
            <a:solidFill>
              <a:srgbClr val="B2B2B2"/>
            </a:solidFill>
            <a:miter lim="800000"/>
          </a:ln>
          <a:effectLst>
            <a:outerShdw dist="35921" dir="2700000" algn="ctr" rotWithShape="0">
              <a:srgbClr val="B2B2B2"/>
            </a:outerShdw>
          </a:effectLst>
        </p:spPr>
        <p:txBody>
          <a:bodyPr tIns="13716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1" i="0"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rPr>
              <a:t>采购物资类别</a:t>
            </a:r>
          </a:p>
        </p:txBody>
      </p:sp>
      <p:sp>
        <p:nvSpPr>
          <p:cNvPr id="9" name="Rectangle 5"/>
          <p:cNvSpPr>
            <a:spLocks noChangeArrowheads="1"/>
          </p:cNvSpPr>
          <p:nvPr/>
        </p:nvSpPr>
        <p:spPr bwMode="auto">
          <a:xfrm>
            <a:off x="533400" y="3503774"/>
            <a:ext cx="3641513" cy="736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defTabSz="914400" eaLnBrk="1" fontAlgn="auto" latinLnBrk="0" hangingPunct="1">
              <a:lnSpc>
                <a:spcPct val="110000"/>
              </a:lnSpc>
              <a:spcBef>
                <a:spcPct val="20000"/>
              </a:spcBef>
              <a:spcAft>
                <a:spcPct val="0"/>
              </a:spcAft>
              <a:buClr>
                <a:srgbClr val="669900"/>
              </a:buClr>
              <a:buSzTx/>
              <a:buFont typeface="Wingdings" pitchFamily="2" charset="2"/>
              <a:buNone/>
              <a:defRPr/>
            </a:pPr>
            <a:r>
              <a:rPr kumimoji="0" lang="zh-CN" altLang="en-US" sz="12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rPr>
              <a:t>小类</a:t>
            </a:r>
          </a:p>
        </p:txBody>
      </p:sp>
      <p:sp>
        <p:nvSpPr>
          <p:cNvPr id="10" name="Rectangle 6"/>
          <p:cNvSpPr>
            <a:spLocks noChangeArrowheads="1"/>
          </p:cNvSpPr>
          <p:nvPr/>
        </p:nvSpPr>
        <p:spPr bwMode="auto">
          <a:xfrm>
            <a:off x="533400" y="2766819"/>
            <a:ext cx="3641513" cy="736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defTabSz="914400" eaLnBrk="1" fontAlgn="auto" latinLnBrk="0" hangingPunct="1">
              <a:lnSpc>
                <a:spcPct val="110000"/>
              </a:lnSpc>
              <a:spcBef>
                <a:spcPct val="20000"/>
              </a:spcBef>
              <a:spcAft>
                <a:spcPct val="0"/>
              </a:spcAft>
              <a:buClr>
                <a:srgbClr val="669900"/>
              </a:buClr>
              <a:buSzTx/>
              <a:buFont typeface="Wingdings" pitchFamily="2" charset="2"/>
              <a:buNone/>
              <a:defRPr/>
            </a:pPr>
            <a:r>
              <a:rPr kumimoji="0" lang="zh-CN" altLang="en-US" sz="12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rPr>
              <a:t>中类</a:t>
            </a:r>
          </a:p>
        </p:txBody>
      </p:sp>
      <p:sp>
        <p:nvSpPr>
          <p:cNvPr id="11" name="Rectangle 7"/>
          <p:cNvSpPr>
            <a:spLocks noChangeArrowheads="1"/>
          </p:cNvSpPr>
          <p:nvPr/>
        </p:nvSpPr>
        <p:spPr bwMode="auto">
          <a:xfrm>
            <a:off x="533400" y="1988122"/>
            <a:ext cx="3641513" cy="778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defTabSz="914400" eaLnBrk="1" fontAlgn="auto" latinLnBrk="0" hangingPunct="1">
              <a:lnSpc>
                <a:spcPct val="110000"/>
              </a:lnSpc>
              <a:spcBef>
                <a:spcPct val="20000"/>
              </a:spcBef>
              <a:spcAft>
                <a:spcPct val="0"/>
              </a:spcAft>
              <a:buClr>
                <a:srgbClr val="669900"/>
              </a:buClr>
              <a:buSzTx/>
              <a:buFont typeface="Wingdings" pitchFamily="2" charset="2"/>
              <a:buNone/>
              <a:defRPr/>
            </a:pPr>
            <a:r>
              <a:rPr kumimoji="0" lang="zh-CN" altLang="en-US" sz="12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rPr>
              <a:t>大类</a:t>
            </a:r>
          </a:p>
        </p:txBody>
      </p:sp>
      <p:sp>
        <p:nvSpPr>
          <p:cNvPr id="12" name="Line 8"/>
          <p:cNvSpPr>
            <a:spLocks noChangeShapeType="1"/>
          </p:cNvSpPr>
          <p:nvPr/>
        </p:nvSpPr>
        <p:spPr bwMode="auto">
          <a:xfrm>
            <a:off x="533400" y="2766819"/>
            <a:ext cx="3641513" cy="0"/>
          </a:xfrm>
          <a:prstGeom prst="line">
            <a:avLst/>
          </a:prstGeom>
          <a:noFill/>
          <a:ln w="12700">
            <a:solidFill>
              <a:srgbClr val="000000"/>
            </a:solidFill>
            <a:prstDash val="dot"/>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3" name="Line 9"/>
          <p:cNvSpPr>
            <a:spLocks noChangeShapeType="1"/>
          </p:cNvSpPr>
          <p:nvPr/>
        </p:nvSpPr>
        <p:spPr bwMode="auto">
          <a:xfrm>
            <a:off x="533400" y="3503774"/>
            <a:ext cx="3641513" cy="0"/>
          </a:xfrm>
          <a:prstGeom prst="line">
            <a:avLst/>
          </a:prstGeom>
          <a:noFill/>
          <a:ln w="12700">
            <a:solidFill>
              <a:srgbClr val="000000"/>
            </a:solidFill>
            <a:prstDash val="dot"/>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4" name="Line 10"/>
          <p:cNvSpPr>
            <a:spLocks noChangeShapeType="1"/>
          </p:cNvSpPr>
          <p:nvPr/>
        </p:nvSpPr>
        <p:spPr bwMode="auto">
          <a:xfrm>
            <a:off x="533400" y="4240730"/>
            <a:ext cx="3641513" cy="0"/>
          </a:xfrm>
          <a:prstGeom prst="line">
            <a:avLst/>
          </a:prstGeom>
          <a:noFill/>
          <a:ln w="12700">
            <a:solidFill>
              <a:srgbClr val="000000"/>
            </a:solidFill>
            <a:prstDash val="dot"/>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5" name="AutoShape 11"/>
          <p:cNvSpPr>
            <a:spLocks noChangeArrowheads="1"/>
          </p:cNvSpPr>
          <p:nvPr/>
        </p:nvSpPr>
        <p:spPr bwMode="auto">
          <a:xfrm>
            <a:off x="2207345" y="2163725"/>
            <a:ext cx="918295" cy="371356"/>
          </a:xfrm>
          <a:prstGeom prst="roundRect">
            <a:avLst>
              <a:gd name="adj" fmla="val 16667"/>
            </a:avLst>
          </a:prstGeom>
          <a:solidFill>
            <a:schemeClr val="bg1"/>
          </a:solidFill>
          <a:ln w="12700" algn="ctr">
            <a:noFill/>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100" b="1" kern="0">
                <a:solidFill>
                  <a:srgbClr val="FFFFFF"/>
                </a:solidFill>
                <a:latin typeface="微软雅黑" pitchFamily="34" charset="-122"/>
                <a:ea typeface="微软雅黑" pitchFamily="34" charset="-122"/>
                <a:cs typeface="Arial" pitchFamily="34" charset="0"/>
              </a:rPr>
              <a:t>设备</a:t>
            </a:r>
            <a:endParaRPr kumimoji="0" lang="zh-CN" altLang="en-US" sz="1100" b="1" i="0" u="none" strike="noStrike" kern="0" cap="none" spc="0" normalizeH="0" baseline="0" noProof="0">
              <a:ln>
                <a:noFill/>
              </a:ln>
              <a:solidFill>
                <a:srgbClr val="FFFFFF"/>
              </a:solidFill>
              <a:effectLst/>
              <a:uLnTx/>
              <a:uFillTx/>
              <a:latin typeface="微软雅黑" pitchFamily="34" charset="-122"/>
              <a:ea typeface="微软雅黑" pitchFamily="34" charset="-122"/>
              <a:cs typeface="Arial" pitchFamily="34" charset="0"/>
            </a:endParaRPr>
          </a:p>
        </p:txBody>
      </p:sp>
      <p:sp>
        <p:nvSpPr>
          <p:cNvPr id="16" name="AutoShape 12"/>
          <p:cNvSpPr>
            <a:spLocks noChangeArrowheads="1"/>
          </p:cNvSpPr>
          <p:nvPr/>
        </p:nvSpPr>
        <p:spPr bwMode="auto">
          <a:xfrm>
            <a:off x="1510707" y="2958255"/>
            <a:ext cx="913977" cy="372796"/>
          </a:xfrm>
          <a:prstGeom prst="roundRect">
            <a:avLst>
              <a:gd name="adj" fmla="val 16667"/>
            </a:avLst>
          </a:prstGeom>
          <a:solidFill>
            <a:schemeClr val="accent2"/>
          </a:solidFill>
          <a:ln w="6350">
            <a:noFill/>
            <a:miter lim="800000"/>
          </a:ln>
          <a:effectLst/>
        </p:spPr>
        <p:txBody>
          <a:bodyPr lIns="45720" rIns="4572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100" b="1">
                <a:latin typeface="微软雅黑" pitchFamily="34" charset="-122"/>
                <a:ea typeface="微软雅黑" pitchFamily="34" charset="-122"/>
              </a:rPr>
              <a:t>电气附件</a:t>
            </a:r>
          </a:p>
        </p:txBody>
      </p:sp>
      <p:sp>
        <p:nvSpPr>
          <p:cNvPr id="17" name="AutoShape 13"/>
          <p:cNvSpPr>
            <a:spLocks noChangeArrowheads="1"/>
          </p:cNvSpPr>
          <p:nvPr/>
        </p:nvSpPr>
        <p:spPr bwMode="auto">
          <a:xfrm>
            <a:off x="2905421" y="2958255"/>
            <a:ext cx="919734" cy="372796"/>
          </a:xfrm>
          <a:prstGeom prst="roundRect">
            <a:avLst>
              <a:gd name="adj" fmla="val 16667"/>
            </a:avLst>
          </a:prstGeom>
          <a:solidFill>
            <a:schemeClr val="accent2"/>
          </a:solidFill>
          <a:ln w="6350">
            <a:noFill/>
            <a:miter lim="800000"/>
          </a:ln>
          <a:effectLst/>
        </p:spPr>
        <p:txBody>
          <a:bodyPr lIns="45720" rIns="4572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100" b="1">
                <a:latin typeface="微软雅黑" pitchFamily="34" charset="-122"/>
                <a:ea typeface="微软雅黑" pitchFamily="34" charset="-122"/>
              </a:rPr>
              <a:t>机械设备</a:t>
            </a:r>
          </a:p>
        </p:txBody>
      </p:sp>
      <p:sp>
        <p:nvSpPr>
          <p:cNvPr id="18" name="AutoShape 14"/>
          <p:cNvSpPr>
            <a:spLocks noChangeArrowheads="1"/>
          </p:cNvSpPr>
          <p:nvPr/>
        </p:nvSpPr>
        <p:spPr bwMode="auto">
          <a:xfrm>
            <a:off x="1284732" y="3690892"/>
            <a:ext cx="765725" cy="371356"/>
          </a:xfrm>
          <a:prstGeom prst="roundRect">
            <a:avLst>
              <a:gd name="adj" fmla="val 16667"/>
            </a:avLst>
          </a:prstGeom>
          <a:solidFill>
            <a:schemeClr val="bg2">
              <a:lumMod val="50000"/>
              <a:lumOff val="50000"/>
            </a:schemeClr>
          </a:solidFill>
          <a:ln w="6350">
            <a:noFill/>
            <a:miter lim="800000"/>
          </a:ln>
          <a:effectLst/>
        </p:spPr>
        <p:txBody>
          <a:bodyPr lIns="45720" rIns="4572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000" b="1">
                <a:solidFill>
                  <a:srgbClr val="FFFFFF"/>
                </a:solidFill>
                <a:latin typeface="微软雅黑" pitchFamily="34" charset="-122"/>
                <a:ea typeface="微软雅黑" pitchFamily="34" charset="-122"/>
              </a:rPr>
              <a:t>电缆</a:t>
            </a:r>
          </a:p>
        </p:txBody>
      </p:sp>
      <p:sp>
        <p:nvSpPr>
          <p:cNvPr id="19" name="AutoShape 15"/>
          <p:cNvSpPr>
            <a:spLocks noChangeArrowheads="1"/>
          </p:cNvSpPr>
          <p:nvPr/>
        </p:nvSpPr>
        <p:spPr bwMode="auto">
          <a:xfrm>
            <a:off x="2269236" y="3690892"/>
            <a:ext cx="765725" cy="371356"/>
          </a:xfrm>
          <a:prstGeom prst="roundRect">
            <a:avLst>
              <a:gd name="adj" fmla="val 16667"/>
            </a:avLst>
          </a:prstGeom>
          <a:solidFill>
            <a:schemeClr val="bg2">
              <a:lumMod val="50000"/>
              <a:lumOff val="50000"/>
            </a:schemeClr>
          </a:solidFill>
          <a:ln w="6350">
            <a:noFill/>
            <a:miter lim="800000"/>
          </a:ln>
          <a:effectLst/>
        </p:spPr>
        <p:txBody>
          <a:bodyPr lIns="45720" rIns="4572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000" b="1">
                <a:solidFill>
                  <a:srgbClr val="FFFFFF"/>
                </a:solidFill>
                <a:latin typeface="微软雅黑" pitchFamily="34" charset="-122"/>
                <a:ea typeface="微软雅黑" pitchFamily="34" charset="-122"/>
              </a:rPr>
              <a:t>通</a:t>
            </a:r>
            <a:r>
              <a:rPr lang="zh-CN" altLang="en-US" sz="1000" b="1" smtClean="0">
                <a:solidFill>
                  <a:srgbClr val="FFFFFF"/>
                </a:solidFill>
                <a:latin typeface="微软雅黑" pitchFamily="34" charset="-122"/>
                <a:ea typeface="微软雅黑" pitchFamily="34" charset="-122"/>
              </a:rPr>
              <a:t>讯系统</a:t>
            </a:r>
            <a:endParaRPr lang="en-US" altLang="ko-KR" sz="1000" b="1">
              <a:solidFill>
                <a:srgbClr val="FFFFFF"/>
              </a:solidFill>
              <a:latin typeface="微软雅黑" pitchFamily="34" charset="-122"/>
              <a:ea typeface="微软雅黑" pitchFamily="34" charset="-122"/>
            </a:endParaRPr>
          </a:p>
        </p:txBody>
      </p:sp>
      <p:sp>
        <p:nvSpPr>
          <p:cNvPr id="20" name="AutoShape 16"/>
          <p:cNvSpPr>
            <a:spLocks noChangeArrowheads="1"/>
          </p:cNvSpPr>
          <p:nvPr/>
        </p:nvSpPr>
        <p:spPr bwMode="auto">
          <a:xfrm>
            <a:off x="3250861" y="3690892"/>
            <a:ext cx="764286" cy="371356"/>
          </a:xfrm>
          <a:prstGeom prst="roundRect">
            <a:avLst>
              <a:gd name="adj" fmla="val 16667"/>
            </a:avLst>
          </a:prstGeom>
          <a:solidFill>
            <a:schemeClr val="bg2">
              <a:lumMod val="50000"/>
              <a:lumOff val="50000"/>
            </a:schemeClr>
          </a:solidFill>
          <a:ln w="6350">
            <a:noFill/>
            <a:miter lim="800000"/>
          </a:ln>
          <a:effectLst/>
        </p:spPr>
        <p:txBody>
          <a:bodyPr lIns="45720" rIns="45720" anchor="ctr" anchorCtr="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1000" b="1">
                <a:solidFill>
                  <a:srgbClr val="FFFFFF"/>
                </a:solidFill>
                <a:latin typeface="微软雅黑" pitchFamily="34" charset="-122"/>
                <a:ea typeface="微软雅黑" pitchFamily="34" charset="-122"/>
              </a:rPr>
              <a:t>导</a:t>
            </a:r>
            <a:r>
              <a:rPr lang="zh-CN" altLang="en-US" sz="1000" b="1" smtClean="0">
                <a:solidFill>
                  <a:srgbClr val="FFFFFF"/>
                </a:solidFill>
                <a:latin typeface="微软雅黑" pitchFamily="34" charset="-122"/>
                <a:ea typeface="微软雅黑" pitchFamily="34" charset="-122"/>
              </a:rPr>
              <a:t>航系统</a:t>
            </a:r>
            <a:endParaRPr lang="en-US" altLang="ko-KR" sz="1000" b="1">
              <a:solidFill>
                <a:srgbClr val="FFFFFF"/>
              </a:solidFill>
              <a:latin typeface="微软雅黑" pitchFamily="34" charset="-122"/>
              <a:ea typeface="微软雅黑" pitchFamily="34" charset="-122"/>
            </a:endParaRPr>
          </a:p>
        </p:txBody>
      </p:sp>
      <p:sp>
        <p:nvSpPr>
          <p:cNvPr id="21" name="AutoShape 17"/>
          <p:cNvSpPr>
            <a:spLocks noChangeArrowheads="1"/>
          </p:cNvSpPr>
          <p:nvPr/>
        </p:nvSpPr>
        <p:spPr bwMode="auto">
          <a:xfrm>
            <a:off x="683091" y="4391863"/>
            <a:ext cx="767165" cy="372796"/>
          </a:xfrm>
          <a:prstGeom prst="roundRect">
            <a:avLst>
              <a:gd name="adj" fmla="val 16667"/>
            </a:avLst>
          </a:prstGeom>
          <a:solidFill>
            <a:srgbClr val="EAEAEA"/>
          </a:solidFill>
          <a:ln w="12700" algn="ctr">
            <a:noFill/>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品名</a:t>
            </a:r>
            <a:r>
              <a:rPr kumimoji="0" lang="ko-KR" altLang="en-US" sz="1000" b="1" i="0" u="none" strike="noStrike" kern="0" cap="none" spc="0" normalizeH="0" baseline="0" noProof="0" smtClean="0">
                <a:ln>
                  <a:noFill/>
                </a:ln>
                <a:solidFill>
                  <a:sysClr val="windowText" lastClr="000000"/>
                </a:solidFill>
                <a:effectLst/>
                <a:uLnTx/>
                <a:uFillTx/>
                <a:latin typeface="微软雅黑" pitchFamily="34" charset="-122"/>
                <a:cs typeface="Arial"/>
              </a:rPr>
              <a:t> </a:t>
            </a:r>
            <a:r>
              <a:rPr kumimoji="0" lang="en-US" altLang="ko-KR"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1</a:t>
            </a:r>
          </a:p>
        </p:txBody>
      </p:sp>
      <p:sp>
        <p:nvSpPr>
          <p:cNvPr id="22" name="AutoShape 18"/>
          <p:cNvSpPr>
            <a:spLocks noChangeArrowheads="1"/>
          </p:cNvSpPr>
          <p:nvPr/>
        </p:nvSpPr>
        <p:spPr bwMode="auto">
          <a:xfrm>
            <a:off x="1650323" y="4391863"/>
            <a:ext cx="764286" cy="372796"/>
          </a:xfrm>
          <a:prstGeom prst="roundRect">
            <a:avLst>
              <a:gd name="adj" fmla="val 16667"/>
            </a:avLst>
          </a:prstGeom>
          <a:solidFill>
            <a:srgbClr val="EAEAEA"/>
          </a:solidFill>
          <a:ln w="12700" algn="ctr">
            <a:noFill/>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品名 </a:t>
            </a:r>
            <a:r>
              <a:rPr kumimoji="0" lang="en-US" altLang="zh-CN"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2</a:t>
            </a:r>
          </a:p>
        </p:txBody>
      </p:sp>
      <p:sp>
        <p:nvSpPr>
          <p:cNvPr id="23" name="AutoShape 19"/>
          <p:cNvSpPr>
            <a:spLocks noChangeArrowheads="1"/>
          </p:cNvSpPr>
          <p:nvPr/>
        </p:nvSpPr>
        <p:spPr bwMode="auto">
          <a:xfrm>
            <a:off x="2618994" y="4391863"/>
            <a:ext cx="764286" cy="372796"/>
          </a:xfrm>
          <a:prstGeom prst="roundRect">
            <a:avLst>
              <a:gd name="adj" fmla="val 16667"/>
            </a:avLst>
          </a:prstGeom>
          <a:solidFill>
            <a:srgbClr val="EAEAEA"/>
          </a:solidFill>
          <a:ln w="12700" algn="ctr">
            <a:noFill/>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品名</a:t>
            </a:r>
            <a:r>
              <a:rPr kumimoji="0" lang="ko-KR" altLang="en-US" sz="1000" b="1" i="0" u="none" strike="noStrike" kern="0" cap="none" spc="0" normalizeH="0" baseline="0" noProof="0" smtClean="0">
                <a:ln>
                  <a:noFill/>
                </a:ln>
                <a:solidFill>
                  <a:sysClr val="windowText" lastClr="000000"/>
                </a:solidFill>
                <a:effectLst/>
                <a:uLnTx/>
                <a:uFillTx/>
                <a:latin typeface="微软雅黑" pitchFamily="34" charset="-122"/>
                <a:cs typeface="Arial"/>
              </a:rPr>
              <a:t> </a:t>
            </a:r>
            <a:r>
              <a:rPr kumimoji="0" lang="en-US" altLang="ko-KR"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3</a:t>
            </a:r>
          </a:p>
        </p:txBody>
      </p:sp>
      <p:sp>
        <p:nvSpPr>
          <p:cNvPr id="24" name="AutoShape 20"/>
          <p:cNvSpPr>
            <a:spLocks noChangeArrowheads="1"/>
          </p:cNvSpPr>
          <p:nvPr/>
        </p:nvSpPr>
        <p:spPr bwMode="auto">
          <a:xfrm>
            <a:off x="3589105" y="4391863"/>
            <a:ext cx="764286" cy="372796"/>
          </a:xfrm>
          <a:prstGeom prst="roundRect">
            <a:avLst>
              <a:gd name="adj" fmla="val 16667"/>
            </a:avLst>
          </a:prstGeom>
          <a:solidFill>
            <a:srgbClr val="EAEAEA"/>
          </a:solidFill>
          <a:ln w="12700" algn="ctr">
            <a:noFill/>
            <a:round/>
          </a:ln>
          <a:effectLst>
            <a:outerShdw dist="35921" dir="2700000" algn="ctr" rotWithShape="0">
              <a:srgbClr val="B2B2B2"/>
            </a:outerShdw>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品名</a:t>
            </a:r>
            <a:r>
              <a:rPr kumimoji="0" lang="ko-KR" altLang="en-US" sz="1000" b="1" i="0" u="none" strike="noStrike" kern="0" cap="none" spc="0" normalizeH="0" baseline="0" noProof="0" smtClean="0">
                <a:ln>
                  <a:noFill/>
                </a:ln>
                <a:solidFill>
                  <a:sysClr val="windowText" lastClr="000000"/>
                </a:solidFill>
                <a:effectLst/>
                <a:uLnTx/>
                <a:uFillTx/>
                <a:latin typeface="微软雅黑" pitchFamily="34" charset="-122"/>
                <a:cs typeface="Arial"/>
              </a:rPr>
              <a:t> </a:t>
            </a:r>
            <a:r>
              <a:rPr kumimoji="0" lang="en-US" altLang="ko-KR" sz="10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a:rPr>
              <a:t>4</a:t>
            </a:r>
          </a:p>
        </p:txBody>
      </p:sp>
      <p:sp>
        <p:nvSpPr>
          <p:cNvPr id="25" name="Text Box 21"/>
          <p:cNvSpPr txBox="1">
            <a:spLocks noChangeArrowheads="1"/>
          </p:cNvSpPr>
          <p:nvPr/>
        </p:nvSpPr>
        <p:spPr bwMode="auto">
          <a:xfrm>
            <a:off x="3781975" y="3037420"/>
            <a:ext cx="637625" cy="26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50000"/>
              </a:spcBef>
              <a:spcAft>
                <a:spcPct val="0"/>
              </a:spcAft>
              <a:buClrTx/>
              <a:buSzTx/>
              <a:buFontTx/>
              <a:buNone/>
              <a:defRPr/>
            </a:pPr>
            <a:r>
              <a:rPr kumimoji="0" lang="en-US" altLang="ko-KR" sz="1100" b="1" i="0" u="none" strike="noStrike" kern="0" cap="none" spc="0" normalizeH="0" baseline="0" noProof="0" smtClean="0">
                <a:ln>
                  <a:noFill/>
                </a:ln>
                <a:solidFill>
                  <a:srgbClr val="000000"/>
                </a:solidFill>
                <a:effectLst/>
                <a:uLnTx/>
                <a:uFillTx/>
                <a:latin typeface="微软雅黑" pitchFamily="34" charset="-122"/>
                <a:ea typeface="微软雅黑" pitchFamily="34" charset="-122"/>
                <a:cs typeface="Arial"/>
              </a:rPr>
              <a:t>…</a:t>
            </a:r>
          </a:p>
        </p:txBody>
      </p:sp>
      <p:sp>
        <p:nvSpPr>
          <p:cNvPr id="26" name="Text Box 22"/>
          <p:cNvSpPr txBox="1">
            <a:spLocks noChangeArrowheads="1"/>
          </p:cNvSpPr>
          <p:nvPr/>
        </p:nvSpPr>
        <p:spPr bwMode="auto">
          <a:xfrm>
            <a:off x="3098292" y="2241450"/>
            <a:ext cx="637625" cy="26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50000"/>
              </a:spcBef>
              <a:spcAft>
                <a:spcPct val="0"/>
              </a:spcAft>
              <a:buClrTx/>
              <a:buSzTx/>
              <a:buFontTx/>
              <a:buNone/>
              <a:defRPr/>
            </a:pPr>
            <a:r>
              <a:rPr kumimoji="0" lang="en-US" altLang="ko-KR" sz="1100" b="1" i="0" u="none" strike="noStrike" kern="0" cap="none" spc="0" normalizeH="0" baseline="0" noProof="0" smtClean="0">
                <a:ln>
                  <a:noFill/>
                </a:ln>
                <a:solidFill>
                  <a:srgbClr val="000000"/>
                </a:solidFill>
                <a:effectLst/>
                <a:uLnTx/>
                <a:uFillTx/>
                <a:latin typeface="微软雅黑" pitchFamily="34" charset="-122"/>
                <a:ea typeface="微软雅黑" pitchFamily="34" charset="-122"/>
                <a:cs typeface="Arial"/>
              </a:rPr>
              <a:t>…</a:t>
            </a:r>
          </a:p>
        </p:txBody>
      </p:sp>
      <p:sp>
        <p:nvSpPr>
          <p:cNvPr id="27" name="Text Box 23"/>
          <p:cNvSpPr txBox="1">
            <a:spLocks noChangeArrowheads="1"/>
          </p:cNvSpPr>
          <p:nvPr/>
        </p:nvSpPr>
        <p:spPr bwMode="auto">
          <a:xfrm>
            <a:off x="4002193" y="3768618"/>
            <a:ext cx="351197" cy="26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50000"/>
              </a:spcBef>
              <a:spcAft>
                <a:spcPct val="0"/>
              </a:spcAft>
              <a:buClrTx/>
              <a:buSzTx/>
              <a:buFontTx/>
              <a:buNone/>
              <a:defRPr/>
            </a:pPr>
            <a:r>
              <a:rPr kumimoji="0" lang="en-US" altLang="ko-KR" sz="1100" b="1" i="0" u="none" strike="noStrike" kern="0" cap="none" spc="0" normalizeH="0" baseline="0" noProof="0" smtClean="0">
                <a:ln>
                  <a:noFill/>
                </a:ln>
                <a:solidFill>
                  <a:srgbClr val="000000"/>
                </a:solidFill>
                <a:effectLst/>
                <a:uLnTx/>
                <a:uFillTx/>
                <a:latin typeface="微软雅黑" pitchFamily="34" charset="-122"/>
                <a:ea typeface="微软雅黑" pitchFamily="34" charset="-122"/>
                <a:cs typeface="Arial"/>
              </a:rPr>
              <a:t>…</a:t>
            </a:r>
          </a:p>
        </p:txBody>
      </p:sp>
      <p:cxnSp>
        <p:nvCxnSpPr>
          <p:cNvPr id="28" name="AutoShape 24"/>
          <p:cNvCxnSpPr>
            <a:cxnSpLocks noChangeShapeType="1"/>
            <a:stCxn id="15" idx="2"/>
            <a:endCxn id="16" idx="0"/>
          </p:cNvCxnSpPr>
          <p:nvPr/>
        </p:nvCxnSpPr>
        <p:spPr bwMode="auto">
          <a:xfrm flipH="1">
            <a:off x="1968415" y="2536520"/>
            <a:ext cx="698077" cy="421734"/>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29" name="AutoShape 25"/>
          <p:cNvCxnSpPr>
            <a:cxnSpLocks noChangeShapeType="1"/>
            <a:stCxn id="15" idx="2"/>
            <a:endCxn id="17" idx="0"/>
          </p:cNvCxnSpPr>
          <p:nvPr/>
        </p:nvCxnSpPr>
        <p:spPr bwMode="auto">
          <a:xfrm>
            <a:off x="2666492" y="2536520"/>
            <a:ext cx="696637" cy="421734"/>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30" name="AutoShape 26"/>
          <p:cNvCxnSpPr>
            <a:cxnSpLocks noChangeShapeType="1"/>
            <a:stCxn id="16" idx="2"/>
            <a:endCxn id="18" idx="0"/>
          </p:cNvCxnSpPr>
          <p:nvPr/>
        </p:nvCxnSpPr>
        <p:spPr bwMode="auto">
          <a:xfrm flipH="1">
            <a:off x="1666155" y="3331050"/>
            <a:ext cx="302260" cy="359841"/>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31" name="AutoShape 27"/>
          <p:cNvCxnSpPr>
            <a:cxnSpLocks noChangeShapeType="1"/>
            <a:stCxn id="16" idx="2"/>
            <a:endCxn id="19" idx="0"/>
          </p:cNvCxnSpPr>
          <p:nvPr/>
        </p:nvCxnSpPr>
        <p:spPr bwMode="auto">
          <a:xfrm>
            <a:off x="1968415" y="3331050"/>
            <a:ext cx="680805" cy="359841"/>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32" name="AutoShape 28"/>
          <p:cNvCxnSpPr>
            <a:cxnSpLocks noChangeShapeType="1"/>
            <a:stCxn id="16" idx="2"/>
            <a:endCxn id="20" idx="0"/>
          </p:cNvCxnSpPr>
          <p:nvPr/>
        </p:nvCxnSpPr>
        <p:spPr bwMode="auto">
          <a:xfrm>
            <a:off x="1968415" y="3331050"/>
            <a:ext cx="1663869" cy="359841"/>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33" name="AutoShape 29"/>
          <p:cNvCxnSpPr>
            <a:cxnSpLocks noChangeShapeType="1"/>
            <a:stCxn id="18" idx="2"/>
            <a:endCxn id="21" idx="0"/>
          </p:cNvCxnSpPr>
          <p:nvPr/>
        </p:nvCxnSpPr>
        <p:spPr bwMode="auto">
          <a:xfrm flipH="1">
            <a:off x="1064514" y="4063688"/>
            <a:ext cx="601641" cy="328175"/>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34" name="AutoShape 30"/>
          <p:cNvCxnSpPr>
            <a:cxnSpLocks noChangeShapeType="1"/>
            <a:stCxn id="18" idx="2"/>
            <a:endCxn id="22" idx="0"/>
          </p:cNvCxnSpPr>
          <p:nvPr/>
        </p:nvCxnSpPr>
        <p:spPr bwMode="auto">
          <a:xfrm>
            <a:off x="1666155" y="4063688"/>
            <a:ext cx="367030" cy="328175"/>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35" name="AutoShape 31"/>
          <p:cNvCxnSpPr>
            <a:cxnSpLocks noChangeShapeType="1"/>
            <a:stCxn id="19" idx="2"/>
            <a:endCxn id="23" idx="0"/>
          </p:cNvCxnSpPr>
          <p:nvPr/>
        </p:nvCxnSpPr>
        <p:spPr bwMode="auto">
          <a:xfrm>
            <a:off x="2649220" y="4063688"/>
            <a:ext cx="352637" cy="328175"/>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cxnSp>
        <p:nvCxnSpPr>
          <p:cNvPr id="36" name="AutoShape 32"/>
          <p:cNvCxnSpPr>
            <a:cxnSpLocks noChangeShapeType="1"/>
            <a:stCxn id="19" idx="2"/>
            <a:endCxn id="24" idx="0"/>
          </p:cNvCxnSpPr>
          <p:nvPr/>
        </p:nvCxnSpPr>
        <p:spPr bwMode="auto">
          <a:xfrm>
            <a:off x="2649220" y="4063688"/>
            <a:ext cx="1322747" cy="328175"/>
          </a:xfrm>
          <a:prstGeom prst="straightConnector1">
            <a:avLst/>
          </a:prstGeom>
          <a:noFill/>
          <a:ln w="12700">
            <a:solidFill>
              <a:srgbClr val="000000"/>
            </a:solidFill>
            <a:round/>
          </a:ln>
          <a:extLst>
            <a:ext uri="{909E8E84-426E-40DD-AFC4-6F175D3DCCD1}">
              <a14:hiddenFill xmlns:a14="http://schemas.microsoft.com/office/drawing/2010/main">
                <a:noFill/>
              </a14:hiddenFill>
            </a:ext>
          </a:extLst>
        </p:spPr>
      </p:cxnSp>
      <p:sp>
        <p:nvSpPr>
          <p:cNvPr id="37" name="Rectangle 33"/>
          <p:cNvSpPr>
            <a:spLocks noChangeArrowheads="1"/>
          </p:cNvSpPr>
          <p:nvPr/>
        </p:nvSpPr>
        <p:spPr bwMode="auto">
          <a:xfrm>
            <a:off x="571500" y="4312222"/>
            <a:ext cx="1943100" cy="533400"/>
          </a:xfrm>
          <a:prstGeom prst="rect">
            <a:avLst/>
          </a:prstGeom>
          <a:noFill/>
          <a:ln w="19050">
            <a:solidFill>
              <a:srgbClr val="C7CDFD"/>
            </a:solidFill>
            <a:prstDash val="dash"/>
            <a:miter lim="800000"/>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38" name="Rectangle 34"/>
          <p:cNvSpPr>
            <a:spLocks noChangeArrowheads="1"/>
          </p:cNvSpPr>
          <p:nvPr/>
        </p:nvSpPr>
        <p:spPr bwMode="auto">
          <a:xfrm>
            <a:off x="2575560" y="4312222"/>
            <a:ext cx="876300" cy="533400"/>
          </a:xfrm>
          <a:prstGeom prst="rect">
            <a:avLst/>
          </a:prstGeom>
          <a:noFill/>
          <a:ln w="19050">
            <a:solidFill>
              <a:srgbClr val="C7CDFD"/>
            </a:solidFill>
            <a:prstDash val="dash"/>
            <a:miter lim="800000"/>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39" name="Rectangle 35"/>
          <p:cNvSpPr>
            <a:spLocks noChangeArrowheads="1"/>
          </p:cNvSpPr>
          <p:nvPr/>
        </p:nvSpPr>
        <p:spPr bwMode="auto">
          <a:xfrm>
            <a:off x="3524250" y="4312222"/>
            <a:ext cx="914400" cy="533400"/>
          </a:xfrm>
          <a:prstGeom prst="rect">
            <a:avLst/>
          </a:prstGeom>
          <a:noFill/>
          <a:ln w="19050">
            <a:solidFill>
              <a:srgbClr val="C7CDFD"/>
            </a:solidFill>
            <a:prstDash val="dash"/>
            <a:miter lim="800000"/>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40" name="Text Box 36"/>
          <p:cNvSpPr txBox="1">
            <a:spLocks noChangeArrowheads="1"/>
          </p:cNvSpPr>
          <p:nvPr/>
        </p:nvSpPr>
        <p:spPr bwMode="auto">
          <a:xfrm>
            <a:off x="1174941" y="4942459"/>
            <a:ext cx="77617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zh-CN" altLang="en-US" sz="1000" b="1" kern="0" noProof="0">
                <a:solidFill>
                  <a:srgbClr val="061DC8"/>
                </a:solidFill>
                <a:latin typeface="微软雅黑" pitchFamily="34" charset="-122"/>
                <a:ea typeface="微软雅黑" pitchFamily="34" charset="-122"/>
              </a:rPr>
              <a:t>分</a:t>
            </a:r>
            <a:r>
              <a:rPr lang="zh-CN" altLang="en-US" sz="1000" b="1" kern="0" noProof="0" smtClean="0">
                <a:solidFill>
                  <a:srgbClr val="061DC8"/>
                </a:solidFill>
                <a:latin typeface="微软雅黑" pitchFamily="34" charset="-122"/>
                <a:ea typeface="微软雅黑" pitchFamily="34" charset="-122"/>
              </a:rPr>
              <a:t>类对象</a:t>
            </a:r>
            <a:r>
              <a:rPr kumimoji="0" lang="en-US" altLang="zh-CN" sz="1000" b="1" i="0" u="none" strike="noStrike" kern="0" cap="none" spc="0" normalizeH="0" baseline="0" noProof="0" smtClean="0">
                <a:ln>
                  <a:noFill/>
                </a:ln>
                <a:solidFill>
                  <a:srgbClr val="061DC8"/>
                </a:solidFill>
                <a:effectLst/>
                <a:uLnTx/>
                <a:uFillTx/>
                <a:latin typeface="微软雅黑" pitchFamily="34" charset="-122"/>
                <a:ea typeface="微软雅黑" pitchFamily="34" charset="-122"/>
              </a:rPr>
              <a:t>1</a:t>
            </a:r>
          </a:p>
        </p:txBody>
      </p:sp>
      <p:sp>
        <p:nvSpPr>
          <p:cNvPr id="41" name="Text Box 37"/>
          <p:cNvSpPr txBox="1">
            <a:spLocks noChangeArrowheads="1"/>
          </p:cNvSpPr>
          <p:nvPr/>
        </p:nvSpPr>
        <p:spPr bwMode="auto">
          <a:xfrm>
            <a:off x="2588260" y="4942459"/>
            <a:ext cx="77617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061DC8"/>
                </a:solidFill>
                <a:effectLst/>
                <a:uLnTx/>
                <a:uFillTx/>
                <a:latin typeface="微软雅黑" pitchFamily="34" charset="-122"/>
                <a:ea typeface="微软雅黑" pitchFamily="34" charset="-122"/>
              </a:rPr>
              <a:t>分类对象</a:t>
            </a:r>
            <a:r>
              <a:rPr kumimoji="0" lang="en-US" altLang="zh-CN" sz="1000" b="1" i="0" u="none" strike="noStrike" kern="0" cap="none" spc="0" normalizeH="0" baseline="0" noProof="0" smtClean="0">
                <a:ln>
                  <a:noFill/>
                </a:ln>
                <a:solidFill>
                  <a:srgbClr val="061DC8"/>
                </a:solidFill>
                <a:effectLst/>
                <a:uLnTx/>
                <a:uFillTx/>
                <a:latin typeface="微软雅黑" pitchFamily="34" charset="-122"/>
                <a:ea typeface="微软雅黑" pitchFamily="34" charset="-122"/>
              </a:rPr>
              <a:t>2</a:t>
            </a:r>
          </a:p>
        </p:txBody>
      </p:sp>
      <p:sp>
        <p:nvSpPr>
          <p:cNvPr id="42" name="Text Box 38"/>
          <p:cNvSpPr txBox="1">
            <a:spLocks noChangeArrowheads="1"/>
          </p:cNvSpPr>
          <p:nvPr/>
        </p:nvSpPr>
        <p:spPr bwMode="auto">
          <a:xfrm>
            <a:off x="3618230" y="4942459"/>
            <a:ext cx="77617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zh-CN" altLang="en-US" sz="1000" b="1" kern="0">
                <a:solidFill>
                  <a:srgbClr val="061DC8"/>
                </a:solidFill>
                <a:latin typeface="微软雅黑" pitchFamily="34" charset="-122"/>
                <a:ea typeface="微软雅黑" pitchFamily="34" charset="-122"/>
              </a:rPr>
              <a:t>分</a:t>
            </a:r>
            <a:r>
              <a:rPr lang="zh-CN" altLang="en-US" sz="1000" b="1" kern="0" smtClean="0">
                <a:solidFill>
                  <a:srgbClr val="061DC8"/>
                </a:solidFill>
                <a:latin typeface="微软雅黑" pitchFamily="34" charset="-122"/>
                <a:ea typeface="微软雅黑" pitchFamily="34" charset="-122"/>
              </a:rPr>
              <a:t>类对象</a:t>
            </a:r>
            <a:r>
              <a:rPr kumimoji="0" lang="en-US" altLang="zh-CN" sz="1000" b="1" i="0" u="none" strike="noStrike" kern="0" cap="none" spc="0" normalizeH="0" baseline="0" noProof="0" smtClean="0">
                <a:ln>
                  <a:noFill/>
                </a:ln>
                <a:solidFill>
                  <a:srgbClr val="061DC8"/>
                </a:solidFill>
                <a:effectLst/>
                <a:uLnTx/>
                <a:uFillTx/>
                <a:latin typeface="微软雅黑" pitchFamily="34" charset="-122"/>
                <a:ea typeface="微软雅黑" pitchFamily="34" charset="-122"/>
              </a:rPr>
              <a:t>3</a:t>
            </a:r>
          </a:p>
        </p:txBody>
      </p:sp>
      <p:sp>
        <p:nvSpPr>
          <p:cNvPr id="43" name="Rectangle 39"/>
          <p:cNvSpPr>
            <a:spLocks noChangeArrowheads="1"/>
          </p:cNvSpPr>
          <p:nvPr/>
        </p:nvSpPr>
        <p:spPr bwMode="auto">
          <a:xfrm>
            <a:off x="4813300" y="1143000"/>
            <a:ext cx="3886200" cy="329184"/>
          </a:xfrm>
          <a:prstGeom prst="rect">
            <a:avLst/>
          </a:prstGeom>
          <a:solidFill>
            <a:schemeClr val="bg1"/>
          </a:solidFill>
          <a:ln w="12700" algn="ctr">
            <a:noFill/>
            <a:miter lim="800000"/>
          </a:ln>
          <a:effectLst>
            <a:outerShdw dist="35560" dir="2700000" algn="tl" rotWithShape="0">
              <a:srgbClr val="B2B2B2"/>
            </a:outerShdw>
          </a:effectLst>
        </p:spPr>
        <p:txBody>
          <a:bodyPr wrap="none" lIns="90488" tIns="44450" rIns="90488" bIns="4445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b="1" i="0" u="none" strike="noStrike" kern="0" cap="none" spc="0" normalizeH="0" baseline="0" noProof="0" smtClean="0">
                <a:ln>
                  <a:noFill/>
                </a:ln>
                <a:solidFill>
                  <a:schemeClr val="tx2"/>
                </a:solidFill>
                <a:effectLst/>
                <a:uLnTx/>
                <a:uFillTx/>
                <a:latin typeface="微软雅黑" pitchFamily="34" charset="-122"/>
                <a:ea typeface="微软雅黑" pitchFamily="34" charset="-122"/>
                <a:cs typeface="Arial"/>
              </a:rPr>
              <a:t>物资分组的定义</a:t>
            </a:r>
          </a:p>
        </p:txBody>
      </p:sp>
      <p:sp>
        <p:nvSpPr>
          <p:cNvPr id="45" name="Rectangle 41"/>
          <p:cNvSpPr>
            <a:spLocks noChangeArrowheads="1"/>
          </p:cNvSpPr>
          <p:nvPr/>
        </p:nvSpPr>
        <p:spPr bwMode="auto">
          <a:xfrm>
            <a:off x="4813300" y="2198316"/>
            <a:ext cx="3886200" cy="405111"/>
          </a:xfrm>
          <a:prstGeom prst="rect">
            <a:avLst/>
          </a:prstGeom>
          <a:solidFill>
            <a:schemeClr val="accent2"/>
          </a:solidFill>
          <a:ln w="12700" algn="ctr">
            <a:noFill/>
            <a:miter lim="800000"/>
          </a:ln>
          <a:effectLst>
            <a:outerShdw dist="35921" dir="2700000" algn="ctr" rotWithShape="0">
              <a:srgbClr val="B2B2B2"/>
            </a:outerShdw>
          </a:effectLst>
        </p:spPr>
        <p:txBody>
          <a:bodyPr lIns="90488" tIns="91440" rIns="90488" bIns="9144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Bef>
                <a:spcPts val="100"/>
              </a:spcBef>
              <a:buClr>
                <a:srgbClr val="669900"/>
              </a:buClr>
              <a:tabLst>
                <a:tab pos="1028700"/>
              </a:tabLst>
            </a:pPr>
            <a:r>
              <a:rPr lang="zh-CN" altLang="en-US" sz="1400" b="1" kern="0">
                <a:latin typeface="微软雅黑" pitchFamily="34" charset="-122"/>
                <a:ea typeface="微软雅黑" pitchFamily="34" charset="-122"/>
                <a:cs typeface="Arial"/>
              </a:rPr>
              <a:t>物</a:t>
            </a:r>
            <a:r>
              <a:rPr lang="zh-CN" altLang="en-US" sz="1400" b="1" kern="0" smtClean="0">
                <a:latin typeface="微软雅黑" pitchFamily="34" charset="-122"/>
                <a:ea typeface="微软雅黑" pitchFamily="34" charset="-122"/>
                <a:cs typeface="Arial"/>
              </a:rPr>
              <a:t>资分组的</a:t>
            </a:r>
            <a:r>
              <a:rPr lang="zh-CN" altLang="en-US" sz="1400" b="1" kern="0">
                <a:latin typeface="微软雅黑" pitchFamily="34" charset="-122"/>
                <a:ea typeface="微软雅黑" pitchFamily="34" charset="-122"/>
                <a:cs typeface="Arial"/>
              </a:rPr>
              <a:t>作用</a:t>
            </a:r>
          </a:p>
        </p:txBody>
      </p:sp>
      <p:sp>
        <p:nvSpPr>
          <p:cNvPr id="47" name="Rectangle 43"/>
          <p:cNvSpPr>
            <a:spLocks noChangeArrowheads="1"/>
          </p:cNvSpPr>
          <p:nvPr/>
        </p:nvSpPr>
        <p:spPr bwMode="auto">
          <a:xfrm>
            <a:off x="4813300" y="4321550"/>
            <a:ext cx="3886200" cy="421654"/>
          </a:xfrm>
          <a:prstGeom prst="rect">
            <a:avLst/>
          </a:prstGeom>
          <a:solidFill>
            <a:schemeClr val="accent4"/>
          </a:solidFill>
          <a:ln w="12700" algn="ctr">
            <a:noFill/>
            <a:miter lim="800000"/>
          </a:ln>
          <a:effectLst>
            <a:outerShdw dist="35921" dir="2700000" algn="ctr" rotWithShape="0">
              <a:srgbClr val="B2B2B2"/>
            </a:outerShdw>
          </a:effectLst>
        </p:spPr>
        <p:txBody>
          <a:bodyPr lIns="90488" tIns="91440" rIns="90488" bIns="9144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Bef>
                <a:spcPts val="100"/>
              </a:spcBef>
              <a:buClr>
                <a:srgbClr val="669900"/>
              </a:buClr>
              <a:tabLst>
                <a:tab pos="1028700"/>
              </a:tabLst>
            </a:pPr>
            <a:r>
              <a:rPr lang="zh-CN" altLang="en-US" sz="1400" b="1" kern="0" smtClean="0">
                <a:solidFill>
                  <a:schemeClr val="tx2"/>
                </a:solidFill>
                <a:latin typeface="微软雅黑" pitchFamily="34" charset="-122"/>
                <a:ea typeface="微软雅黑" pitchFamily="34" charset="-122"/>
                <a:cs typeface="Arial"/>
              </a:rPr>
              <a:t>物资分组的</a:t>
            </a:r>
            <a:r>
              <a:rPr lang="zh-CN" altLang="en-US" sz="1400" b="1" kern="0">
                <a:solidFill>
                  <a:schemeClr val="tx2"/>
                </a:solidFill>
                <a:latin typeface="微软雅黑" pitchFamily="34" charset="-122"/>
                <a:ea typeface="微软雅黑" pitchFamily="34" charset="-122"/>
                <a:cs typeface="Arial"/>
              </a:rPr>
              <a:t>原</a:t>
            </a:r>
            <a:r>
              <a:rPr lang="zh-CN" altLang="en-US" sz="1400" b="1" kern="0" smtClean="0">
                <a:solidFill>
                  <a:schemeClr val="tx2"/>
                </a:solidFill>
                <a:latin typeface="微软雅黑" pitchFamily="34" charset="-122"/>
                <a:ea typeface="微软雅黑" pitchFamily="34" charset="-122"/>
                <a:cs typeface="Arial"/>
              </a:rPr>
              <a:t>则（将分类物资细化拆分的原则）</a:t>
            </a:r>
            <a:endParaRPr lang="zh-CN" altLang="en-US" sz="1400" b="1" kern="0">
              <a:solidFill>
                <a:schemeClr val="tx2"/>
              </a:solidFill>
              <a:latin typeface="微软雅黑" pitchFamily="34" charset="-122"/>
              <a:ea typeface="微软雅黑" pitchFamily="34" charset="-122"/>
              <a:cs typeface="Arial"/>
            </a:endParaRPr>
          </a:p>
        </p:txBody>
      </p:sp>
      <p:sp>
        <p:nvSpPr>
          <p:cNvPr id="48" name="Rectangle 44"/>
          <p:cNvSpPr>
            <a:spLocks noChangeArrowheads="1"/>
          </p:cNvSpPr>
          <p:nvPr/>
        </p:nvSpPr>
        <p:spPr bwMode="auto">
          <a:xfrm>
            <a:off x="4813300" y="4710684"/>
            <a:ext cx="3886200" cy="1028700"/>
          </a:xfrm>
          <a:prstGeom prst="rect">
            <a:avLst/>
          </a:prstGeom>
          <a:solidFill>
            <a:srgbClr val="FFFFFF"/>
          </a:solidFill>
          <a:ln w="12700">
            <a:noFill/>
            <a:miter lim="800000"/>
          </a:ln>
          <a:effectLst>
            <a:outerShdw dist="35921" dir="2700000" algn="ctr" rotWithShape="0">
              <a:srgbClr val="B2B2B2"/>
            </a:outerShdw>
          </a:effectLst>
        </p:spPr>
        <p:txBody>
          <a:bodyPr lIns="90488" tIns="91440" rIns="90488" bIns="9144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marR="0" lvl="0" indent="-228600" defTabSz="914400" eaLnBrk="1" fontAlgn="auto" latinLnBrk="0" hangingPunct="1">
              <a:lnSpc>
                <a:spcPct val="110000"/>
              </a:lnSpc>
              <a:spcBef>
                <a:spcPts val="100"/>
              </a:spcBef>
              <a:spcAft>
                <a:spcPct val="0"/>
              </a:spcAft>
              <a:buSzTx/>
              <a:buFont typeface="+mj-lt"/>
              <a:buAutoNum type="arabicPeriod"/>
              <a:tabLst>
                <a:tab pos="1028700"/>
              </a:tabLst>
              <a:defRPr/>
            </a:pPr>
            <a:r>
              <a:rPr lang="zh-CN" altLang="en-US" sz="1200" b="1" kern="0">
                <a:solidFill>
                  <a:srgbClr val="C00000"/>
                </a:solidFill>
                <a:latin typeface="微软雅黑" pitchFamily="34" charset="-122"/>
                <a:ea typeface="微软雅黑" pitchFamily="34" charset="-122"/>
                <a:cs typeface="Arial" pitchFamily="34" charset="0"/>
              </a:rPr>
              <a:t>功</a:t>
            </a:r>
            <a:r>
              <a:rPr lang="zh-CN" altLang="en-US" sz="1200" b="1" kern="0" smtClean="0">
                <a:solidFill>
                  <a:srgbClr val="C00000"/>
                </a:solidFill>
                <a:latin typeface="微软雅黑" pitchFamily="34" charset="-122"/>
                <a:ea typeface="微软雅黑" pitchFamily="34" charset="-122"/>
                <a:cs typeface="Arial" pitchFamily="34" charset="0"/>
              </a:rPr>
              <a:t>能差异大</a:t>
            </a:r>
            <a:endParaRPr kumimoji="0" lang="zh-CN" altLang="en-US" sz="1200" b="1" i="0" u="none" strike="noStrike" kern="0" cap="none" spc="0" normalizeH="0" baseline="0" noProof="0">
              <a:ln>
                <a:noFill/>
              </a:ln>
              <a:solidFill>
                <a:srgbClr val="C00000"/>
              </a:solidFill>
              <a:effectLst/>
              <a:uLnTx/>
              <a:uFillTx/>
              <a:latin typeface="微软雅黑" pitchFamily="34" charset="-122"/>
              <a:ea typeface="微软雅黑" pitchFamily="34" charset="-122"/>
              <a:cs typeface="Arial" pitchFamily="34" charset="0"/>
            </a:endParaRPr>
          </a:p>
          <a:p>
            <a:pPr marL="228600" marR="0" lvl="0" indent="-228600" defTabSz="914400" eaLnBrk="1" fontAlgn="auto" latinLnBrk="0" hangingPunct="1">
              <a:lnSpc>
                <a:spcPct val="110000"/>
              </a:lnSpc>
              <a:spcBef>
                <a:spcPts val="100"/>
              </a:spcBef>
              <a:spcAft>
                <a:spcPct val="0"/>
              </a:spcAft>
              <a:buSzTx/>
              <a:buFont typeface="+mj-lt"/>
              <a:buAutoNum type="arabicPeriod"/>
              <a:tabLst>
                <a:tab pos="1028700"/>
              </a:tabLst>
              <a:defRPr/>
            </a:pPr>
            <a:r>
              <a:rPr lang="zh-CN" altLang="en-US" sz="1200" b="1" kern="0">
                <a:solidFill>
                  <a:srgbClr val="C00000"/>
                </a:solidFill>
                <a:latin typeface="微软雅黑" pitchFamily="34" charset="-122"/>
                <a:ea typeface="微软雅黑" pitchFamily="34" charset="-122"/>
                <a:cs typeface="Arial" pitchFamily="34" charset="0"/>
              </a:rPr>
              <a:t>寻</a:t>
            </a:r>
            <a:r>
              <a:rPr lang="zh-CN" altLang="en-US" sz="1200" b="1" kern="0" smtClean="0">
                <a:solidFill>
                  <a:srgbClr val="C00000"/>
                </a:solidFill>
                <a:latin typeface="微软雅黑" pitchFamily="34" charset="-122"/>
                <a:ea typeface="微软雅黑" pitchFamily="34" charset="-122"/>
                <a:cs typeface="Arial" pitchFamily="34" charset="0"/>
              </a:rPr>
              <a:t>源方式不同</a:t>
            </a:r>
            <a:endParaRPr kumimoji="0" lang="zh-CN" altLang="en-US" sz="1200" b="1" i="0" u="none" strike="noStrike" kern="0" cap="none" spc="0" normalizeH="0" baseline="0" noProof="0">
              <a:ln>
                <a:noFill/>
              </a:ln>
              <a:solidFill>
                <a:srgbClr val="C00000"/>
              </a:solidFill>
              <a:effectLst/>
              <a:uLnTx/>
              <a:uFillTx/>
              <a:latin typeface="微软雅黑" pitchFamily="34" charset="-122"/>
              <a:ea typeface="微软雅黑" pitchFamily="34" charset="-122"/>
              <a:cs typeface="Arial" pitchFamily="34" charset="0"/>
            </a:endParaRPr>
          </a:p>
          <a:p>
            <a:pPr marL="228600" marR="0" lvl="0" indent="-228600" defTabSz="914400" eaLnBrk="1" fontAlgn="auto" latinLnBrk="0" hangingPunct="1">
              <a:lnSpc>
                <a:spcPct val="110000"/>
              </a:lnSpc>
              <a:spcBef>
                <a:spcPts val="100"/>
              </a:spcBef>
              <a:spcAft>
                <a:spcPct val="0"/>
              </a:spcAft>
              <a:buSzTx/>
              <a:buFont typeface="+mj-lt"/>
              <a:buAutoNum type="arabicPeriod"/>
              <a:tabLst>
                <a:tab pos="1028700"/>
              </a:tabLst>
              <a:defRPr/>
            </a:pPr>
            <a:r>
              <a:rPr lang="zh-CN" altLang="en-US" sz="1200" b="1" kern="0" smtClean="0">
                <a:solidFill>
                  <a:srgbClr val="C00000"/>
                </a:solidFill>
                <a:latin typeface="微软雅黑" pitchFamily="34" charset="-122"/>
                <a:ea typeface="微软雅黑" pitchFamily="34" charset="-122"/>
                <a:cs typeface="Arial" pitchFamily="34" charset="0"/>
              </a:rPr>
              <a:t>采购金额差异较大</a:t>
            </a:r>
            <a:endParaRPr kumimoji="0" lang="zh-CN" altLang="en-US" sz="1200" b="1" i="0" u="none" strike="noStrike" kern="0" cap="none" spc="0" normalizeH="0" baseline="0" noProof="0">
              <a:ln>
                <a:noFill/>
              </a:ln>
              <a:solidFill>
                <a:srgbClr val="C00000"/>
              </a:solidFill>
              <a:effectLst/>
              <a:uLnTx/>
              <a:uFillTx/>
              <a:latin typeface="微软雅黑" pitchFamily="34" charset="-122"/>
              <a:ea typeface="微软雅黑" pitchFamily="34" charset="-122"/>
              <a:cs typeface="Arial" pitchFamily="34" charset="0"/>
            </a:endParaRPr>
          </a:p>
          <a:p>
            <a:pPr marL="228600" marR="0" lvl="0" indent="-228600" defTabSz="914400" eaLnBrk="1" fontAlgn="auto" latinLnBrk="0" hangingPunct="1">
              <a:lnSpc>
                <a:spcPct val="110000"/>
              </a:lnSpc>
              <a:spcBef>
                <a:spcPts val="100"/>
              </a:spcBef>
              <a:spcAft>
                <a:spcPct val="0"/>
              </a:spcAft>
              <a:buSzTx/>
              <a:buFont typeface="+mj-lt"/>
              <a:buAutoNum type="arabicPeriod"/>
              <a:tabLst>
                <a:tab pos="1028700"/>
              </a:tabLst>
              <a:defRPr/>
            </a:pPr>
            <a:r>
              <a:rPr lang="zh-CN" altLang="en-US" sz="1200" b="1" kern="0">
                <a:solidFill>
                  <a:srgbClr val="C00000"/>
                </a:solidFill>
                <a:latin typeface="微软雅黑" pitchFamily="34" charset="-122"/>
                <a:ea typeface="微软雅黑" pitchFamily="34" charset="-122"/>
                <a:cs typeface="Arial" pitchFamily="34" charset="0"/>
              </a:rPr>
              <a:t>供应</a:t>
            </a:r>
            <a:r>
              <a:rPr lang="zh-CN" altLang="en-US" sz="1200" b="1" kern="0" smtClean="0">
                <a:solidFill>
                  <a:srgbClr val="C00000"/>
                </a:solidFill>
                <a:latin typeface="微软雅黑" pitchFamily="34" charset="-122"/>
                <a:ea typeface="微软雅黑" pitchFamily="34" charset="-122"/>
                <a:cs typeface="Arial" pitchFamily="34" charset="0"/>
              </a:rPr>
              <a:t>商数量差异较大</a:t>
            </a:r>
            <a:endParaRPr kumimoji="0" lang="zh-CN" altLang="en-US" sz="1200" b="1" i="0" u="none" strike="noStrike" kern="0" cap="none" spc="0" normalizeH="0" baseline="0" noProof="0">
              <a:ln>
                <a:noFill/>
              </a:ln>
              <a:solidFill>
                <a:srgbClr val="C00000"/>
              </a:solidFill>
              <a:effectLst/>
              <a:uLnTx/>
              <a:uFillTx/>
              <a:latin typeface="微软雅黑" pitchFamily="34" charset="-122"/>
              <a:ea typeface="微软雅黑" pitchFamily="34" charset="-122"/>
              <a:cs typeface="Arial" pitchFamily="34" charset="0"/>
            </a:endParaRPr>
          </a:p>
        </p:txBody>
      </p:sp>
      <p:sp>
        <p:nvSpPr>
          <p:cNvPr id="50" name="Text Box 50"/>
          <p:cNvSpPr txBox="1">
            <a:spLocks noChangeArrowheads="1"/>
          </p:cNvSpPr>
          <p:nvPr/>
        </p:nvSpPr>
        <p:spPr bwMode="auto">
          <a:xfrm rot="1800000">
            <a:off x="3223098" y="1940035"/>
            <a:ext cx="1331913" cy="295275"/>
          </a:xfrm>
          <a:prstGeom prst="rect">
            <a:avLst/>
          </a:prstGeom>
          <a:solidFill>
            <a:srgbClr val="FFFFFF"/>
          </a:solidFill>
          <a:ln w="12700" algn="ctr">
            <a:solidFill>
              <a:srgbClr val="5F5F5F"/>
            </a:solidFill>
            <a:miter lim="800000"/>
          </a:ln>
          <a:effectLst>
            <a:outerShdw dist="35921" dir="2700000" algn="ctr" rotWithShape="0">
              <a:srgbClr val="808080"/>
            </a:outerShdw>
          </a:effec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indent="-92075" algn="ctr">
              <a:lnSpc>
                <a:spcPct val="104000"/>
              </a:lnSpc>
              <a:spcBef>
                <a:spcPct val="50000"/>
              </a:spcBef>
              <a:buClr>
                <a:schemeClr val="tx1"/>
              </a:buClr>
              <a:buSzPct val="120000"/>
              <a:buFont typeface="Wingdings" pitchFamily="2" charset="2"/>
              <a:buNone/>
              <a:tabLst>
                <a:tab pos="573088"/>
                <a:tab pos="1433513"/>
              </a:tabLst>
              <a:defRPr/>
            </a:pPr>
            <a:r>
              <a:rPr lang="zh-CN" altLang="en-US" sz="1200" b="1">
                <a:solidFill>
                  <a:schemeClr val="accent4">
                    <a:lumMod val="40000"/>
                    <a:lumOff val="60000"/>
                  </a:schemeClr>
                </a:solidFill>
                <a:latin typeface="微软雅黑" pitchFamily="34" charset="-122"/>
                <a:ea typeface="微软雅黑" pitchFamily="34" charset="-122"/>
                <a:cs typeface="Arial" pitchFamily="34" charset="0"/>
              </a:rPr>
              <a:t>示例</a:t>
            </a:r>
          </a:p>
        </p:txBody>
      </p:sp>
      <p:sp>
        <p:nvSpPr>
          <p:cNvPr id="44" name="Rectangle 40"/>
          <p:cNvSpPr>
            <a:spLocks noChangeArrowheads="1"/>
          </p:cNvSpPr>
          <p:nvPr/>
        </p:nvSpPr>
        <p:spPr bwMode="auto">
          <a:xfrm>
            <a:off x="4813300" y="2569146"/>
            <a:ext cx="3886200" cy="1620838"/>
          </a:xfrm>
          <a:prstGeom prst="rect">
            <a:avLst/>
          </a:prstGeom>
          <a:solidFill>
            <a:srgbClr val="FFFFFF"/>
          </a:solidFill>
          <a:ln w="12700" algn="ctr">
            <a:noFill/>
            <a:miter lim="800000"/>
          </a:ln>
          <a:effectLst>
            <a:outerShdw dist="35921" dir="2700000" algn="ctr" rotWithShape="0">
              <a:srgbClr val="B2B2B2"/>
            </a:outerShdw>
          </a:effectLst>
        </p:spPr>
        <p:txBody>
          <a:bodyPr lIns="90488" tIns="91440" rIns="90488" bIns="9144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863" marR="0" lvl="0" indent="-169863" defTabSz="914400" eaLnBrk="1" fontAlgn="auto" latinLnBrk="0" hangingPunct="1">
              <a:lnSpc>
                <a:spcPct val="110000"/>
              </a:lnSpc>
              <a:spcBef>
                <a:spcPts val="100"/>
              </a:spcBef>
              <a:spcAft>
                <a:spcPct val="0"/>
              </a:spcAft>
              <a:buSzTx/>
              <a:buFont typeface="Wingdings" pitchFamily="2" charset="2"/>
              <a:buChar char="§"/>
              <a:tabLst>
                <a:tab pos="1028700"/>
              </a:tabLst>
              <a:defRPr/>
            </a:pPr>
            <a:r>
              <a:rPr kumimoji="0" lang="zh-CN" altLang="en-US" sz="1200" b="0" i="0" u="none" strike="noStrike" kern="0" cap="none" spc="0" normalizeH="0" baseline="0" noProof="0" smtClean="0">
                <a:ln>
                  <a:noFill/>
                </a:ln>
                <a:solidFill>
                  <a:schemeClr val="bg2"/>
                </a:solidFill>
                <a:effectLst/>
                <a:uLnTx/>
                <a:uFillTx/>
                <a:latin typeface="微软雅黑" pitchFamily="34" charset="-122"/>
                <a:ea typeface="微软雅黑" pitchFamily="34" charset="-122"/>
                <a:cs typeface="Arial"/>
              </a:rPr>
              <a:t>支持战略寻源：分类</a:t>
            </a:r>
            <a:r>
              <a:rPr lang="zh-CN" altLang="en-US" sz="1200" kern="0">
                <a:solidFill>
                  <a:schemeClr val="bg2"/>
                </a:solidFill>
                <a:latin typeface="微软雅黑" pitchFamily="34" charset="-122"/>
                <a:ea typeface="微软雅黑" pitchFamily="34" charset="-122"/>
                <a:cs typeface="Arial"/>
              </a:rPr>
              <a:t>对象是分类寻源战略制定的单位</a:t>
            </a:r>
          </a:p>
          <a:p>
            <a:pPr marL="169863" marR="0" lvl="0" indent="-169863" defTabSz="914400" eaLnBrk="1" fontAlgn="auto" latinLnBrk="0" hangingPunct="1">
              <a:lnSpc>
                <a:spcPct val="110000"/>
              </a:lnSpc>
              <a:spcBef>
                <a:spcPts val="100"/>
              </a:spcBef>
              <a:spcAft>
                <a:spcPct val="0"/>
              </a:spcAft>
              <a:buSzTx/>
              <a:buFont typeface="Wingdings" pitchFamily="2" charset="2"/>
              <a:buChar char="§"/>
              <a:tabLst>
                <a:tab pos="1028700"/>
              </a:tabLst>
              <a:defRPr/>
            </a:pPr>
            <a:r>
              <a:rPr lang="zh-CN" altLang="en-US" sz="1200" kern="0">
                <a:solidFill>
                  <a:schemeClr val="bg2"/>
                </a:solidFill>
                <a:latin typeface="微软雅黑" pitchFamily="34" charset="-122"/>
                <a:ea typeface="微软雅黑" pitchFamily="34" charset="-122"/>
                <a:cs typeface="Arial"/>
              </a:rPr>
              <a:t>支持差异化的供应商管理：分类对象是进行供应商分类的基础，以支持差异化的供应商管理战略的制定以及实施</a:t>
            </a:r>
          </a:p>
          <a:p>
            <a:pPr marL="169863" marR="0" lvl="0" indent="-169863" defTabSz="914400" eaLnBrk="1" fontAlgn="auto" latinLnBrk="0" hangingPunct="1">
              <a:lnSpc>
                <a:spcPct val="110000"/>
              </a:lnSpc>
              <a:spcBef>
                <a:spcPts val="100"/>
              </a:spcBef>
              <a:spcAft>
                <a:spcPct val="0"/>
              </a:spcAft>
              <a:buSzTx/>
              <a:buFont typeface="Wingdings" pitchFamily="2" charset="2"/>
              <a:buChar char="§"/>
              <a:tabLst>
                <a:tab pos="1028700"/>
              </a:tabLst>
              <a:defRPr/>
            </a:pPr>
            <a:r>
              <a:rPr lang="zh-CN" altLang="en-US" sz="1200" kern="0">
                <a:solidFill>
                  <a:schemeClr val="bg2"/>
                </a:solidFill>
                <a:latin typeface="微软雅黑" pitchFamily="34" charset="-122"/>
                <a:ea typeface="微软雅黑" pitchFamily="34" charset="-122"/>
                <a:cs typeface="Arial"/>
              </a:rPr>
              <a:t>支</a:t>
            </a:r>
            <a:r>
              <a:rPr lang="zh-CN" altLang="en-US" sz="1200" kern="0" smtClean="0">
                <a:solidFill>
                  <a:schemeClr val="bg2"/>
                </a:solidFill>
                <a:latin typeface="微软雅黑" pitchFamily="34" charset="-122"/>
                <a:ea typeface="微软雅黑" pitchFamily="34" charset="-122"/>
                <a:cs typeface="Arial"/>
              </a:rPr>
              <a:t>持物资标</a:t>
            </a:r>
            <a:r>
              <a:rPr lang="zh-CN" altLang="en-US" sz="1200" kern="0">
                <a:solidFill>
                  <a:schemeClr val="bg2"/>
                </a:solidFill>
                <a:latin typeface="微软雅黑" pitchFamily="34" charset="-122"/>
                <a:ea typeface="微软雅黑" pitchFamily="34" charset="-122"/>
                <a:cs typeface="Arial"/>
              </a:rPr>
              <a:t>准化：尽可能用最少</a:t>
            </a:r>
            <a:r>
              <a:rPr lang="zh-CN" altLang="en-US" sz="1200" kern="0" smtClean="0">
                <a:solidFill>
                  <a:schemeClr val="bg2"/>
                </a:solidFill>
                <a:latin typeface="微软雅黑" pitchFamily="34" charset="-122"/>
                <a:ea typeface="微软雅黑" pitchFamily="34" charset="-122"/>
                <a:cs typeface="Arial"/>
              </a:rPr>
              <a:t>的物资</a:t>
            </a:r>
            <a:r>
              <a:rPr kumimoji="0" lang="zh-CN" altLang="en-US" sz="1200" b="0" i="0" u="none" strike="noStrike" kern="0" cap="none" spc="0" normalizeH="0" baseline="0" noProof="0" smtClean="0">
                <a:ln>
                  <a:noFill/>
                </a:ln>
                <a:solidFill>
                  <a:schemeClr val="bg2"/>
                </a:solidFill>
                <a:effectLst/>
                <a:uLnTx/>
                <a:uFillTx/>
                <a:latin typeface="微软雅黑" pitchFamily="34" charset="-122"/>
                <a:ea typeface="微软雅黑" pitchFamily="34" charset="-122"/>
                <a:cs typeface="Arial"/>
              </a:rPr>
              <a:t>种类发挥最多的功能，即减少物资种类，或者发挥已用物资的更多功能</a:t>
            </a:r>
          </a:p>
        </p:txBody>
      </p:sp>
      <p:sp>
        <p:nvSpPr>
          <p:cNvPr id="46" name="Rectangle 42"/>
          <p:cNvSpPr>
            <a:spLocks noChangeArrowheads="1"/>
          </p:cNvSpPr>
          <p:nvPr/>
        </p:nvSpPr>
        <p:spPr bwMode="auto">
          <a:xfrm>
            <a:off x="4813300" y="1462945"/>
            <a:ext cx="3886200" cy="590931"/>
          </a:xfrm>
          <a:prstGeom prst="rect">
            <a:avLst/>
          </a:prstGeom>
          <a:solidFill>
            <a:srgbClr val="FFFFFF"/>
          </a:solidFill>
          <a:ln w="12700" algn="ctr">
            <a:noFill/>
            <a:miter lim="800000"/>
          </a:ln>
          <a:effectLst>
            <a:outerShdw dist="35921" dir="2700000" algn="ctr" rotWithShape="0">
              <a:srgbClr val="B2B2B2"/>
            </a:outerShdw>
          </a:effectLst>
        </p:spPr>
        <p:txBody>
          <a:bodyPr lIns="90488" tIns="91440" rIns="90488" bIns="9144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863" marR="0" lvl="0" indent="-169863" defTabSz="914400" eaLnBrk="1" fontAlgn="auto" latinLnBrk="0" hangingPunct="1">
              <a:lnSpc>
                <a:spcPct val="110000"/>
              </a:lnSpc>
              <a:spcBef>
                <a:spcPts val="100"/>
              </a:spcBef>
              <a:spcAft>
                <a:spcPct val="0"/>
              </a:spcAft>
              <a:buSzTx/>
              <a:buFont typeface="Wingdings" pitchFamily="2" charset="2"/>
              <a:buChar char="§"/>
              <a:tabLst>
                <a:tab pos="1028700"/>
              </a:tabLst>
              <a:defRPr/>
            </a:pPr>
            <a:r>
              <a:rPr lang="zh-CN" altLang="en-US" sz="1200" kern="0" smtClean="0">
                <a:solidFill>
                  <a:schemeClr val="bg2"/>
                </a:solidFill>
                <a:latin typeface="微软雅黑" pitchFamily="34" charset="-122"/>
                <a:ea typeface="微软雅黑" pitchFamily="34" charset="-122"/>
                <a:cs typeface="Arial" pitchFamily="34" charset="0"/>
              </a:rPr>
              <a:t>将目前船厂所用物资种类按照一定原则进行分组，将物资组定位于物资分类矩阵中</a:t>
            </a:r>
            <a:endParaRPr kumimoji="0" lang="zh-CN" altLang="en-US" sz="1200" b="0" i="0" u="none" strike="noStrike" kern="0" cap="none" spc="0" normalizeH="0" baseline="0" noProof="0">
              <a:ln>
                <a:noFill/>
              </a:ln>
              <a:solidFill>
                <a:schemeClr val="bg2"/>
              </a:solidFill>
              <a:effectLst/>
              <a:uLnTx/>
              <a:uFillTx/>
              <a:latin typeface="微软雅黑" pitchFamily="34" charset="-122"/>
              <a:ea typeface="微软雅黑" pitchFamily="34" charset="-122"/>
              <a:cs typeface="Arial" pitchFamily="34" charset="0"/>
            </a:endParaRPr>
          </a:p>
        </p:txBody>
      </p:sp>
      <p:sp>
        <p:nvSpPr>
          <p:cNvPr id="49" name="Pentagon 48"/>
          <p:cNvSpPr/>
          <p:nvPr/>
        </p:nvSpPr>
        <p:spPr>
          <a:xfrm>
            <a:off x="6542645" y="427893"/>
            <a:ext cx="869844" cy="239238"/>
          </a:xfrm>
          <a:prstGeom prst="homePlate">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51" name="Chevron 50"/>
          <p:cNvSpPr/>
          <p:nvPr/>
        </p:nvSpPr>
        <p:spPr>
          <a:xfrm>
            <a:off x="7340690"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52" name="Chevron 51"/>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spTree>
    <p:extLst>
      <p:ext uri="{BB962C8B-B14F-4D97-AF65-F5344CB8AC3E}">
        <p14:creationId xmlns:p14="http://schemas.microsoft.com/office/powerpoint/2010/main" val="480036407"/>
      </p:ext>
    </p:extLst>
  </p:cSld>
  <p:clrMapOvr>
    <a:masterClrMapping/>
  </p:clrMapOvr>
  <p:transition spd="med">
    <p:wipe dir="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57200" y="261562"/>
            <a:ext cx="6299200" cy="348038"/>
          </a:xfrm>
        </p:spPr>
        <p:txBody>
          <a:bodyPr/>
          <a:lstStyle/>
          <a:p>
            <a:r>
              <a:rPr lang="zh-CN" altLang="en-US" smtClean="0"/>
              <a:t>戴尔建议物资分组示意图</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20</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72C49AB3-7E32-4B03-BD9D-CE71D9A975FF}" type="datetime1">
              <a:rPr lang="en-US" smtClean="0">
                <a:solidFill>
                  <a:srgbClr val="000000">
                    <a:lumMod val="60000"/>
                    <a:lumOff val="40000"/>
                  </a:srgbClr>
                </a:solidFill>
              </a:rPr>
              <a:t>8/31/2024</a:t>
            </a:fld>
            <a:endParaRPr>
              <a:solidFill>
                <a:srgbClr val="000000">
                  <a:lumMod val="60000"/>
                  <a:lumOff val="40000"/>
                </a:srgbClr>
              </a:solidFill>
            </a:endParaRPr>
          </a:p>
        </p:txBody>
      </p:sp>
      <p:sp>
        <p:nvSpPr>
          <p:cNvPr id="49" name="TextBox 48"/>
          <p:cNvSpPr txBox="1"/>
          <p:nvPr/>
        </p:nvSpPr>
        <p:spPr>
          <a:xfrm>
            <a:off x="2565806" y="3483056"/>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smtClean="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sp>
        <p:nvSpPr>
          <p:cNvPr id="71" name="TextBox 70"/>
          <p:cNvSpPr txBox="1"/>
          <p:nvPr/>
        </p:nvSpPr>
        <p:spPr>
          <a:xfrm>
            <a:off x="3996537" y="1138074"/>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a:solidFill>
                  <a:schemeClr val="tx2"/>
                </a:solidFill>
                <a:latin typeface="微软雅黑" pitchFamily="34" charset="-122"/>
                <a:ea typeface="微软雅黑" pitchFamily="34" charset="-122"/>
              </a:rPr>
              <a:t>钻</a:t>
            </a:r>
            <a:r>
              <a:rPr lang="zh-CN" altLang="en-US" sz="1000" smtClean="0">
                <a:solidFill>
                  <a:schemeClr val="tx2"/>
                </a:solidFill>
                <a:latin typeface="微软雅黑" pitchFamily="34" charset="-122"/>
                <a:ea typeface="微软雅黑" pitchFamily="34" charset="-122"/>
              </a:rPr>
              <a:t>井包</a:t>
            </a:r>
            <a:endParaRPr lang="en-US" sz="1000" baseline="30000" smtClean="0">
              <a:solidFill>
                <a:schemeClr val="tx2"/>
              </a:solidFill>
              <a:latin typeface="微软雅黑" pitchFamily="34" charset="-122"/>
              <a:ea typeface="微软雅黑" pitchFamily="34" charset="-122"/>
            </a:endParaRPr>
          </a:p>
        </p:txBody>
      </p:sp>
      <p:sp>
        <p:nvSpPr>
          <p:cNvPr id="73" name="TextBox 72"/>
          <p:cNvSpPr txBox="1"/>
          <p:nvPr/>
        </p:nvSpPr>
        <p:spPr>
          <a:xfrm>
            <a:off x="3996537" y="2847975"/>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主机</a:t>
            </a:r>
            <a:endParaRPr lang="en-US" sz="1000" smtClean="0">
              <a:solidFill>
                <a:schemeClr val="tx2"/>
              </a:solidFill>
              <a:latin typeface="微软雅黑" pitchFamily="34" charset="-122"/>
              <a:ea typeface="微软雅黑" pitchFamily="34" charset="-122"/>
            </a:endParaRPr>
          </a:p>
        </p:txBody>
      </p:sp>
      <p:sp>
        <p:nvSpPr>
          <p:cNvPr id="74" name="TextBox 73"/>
          <p:cNvSpPr txBox="1"/>
          <p:nvPr/>
        </p:nvSpPr>
        <p:spPr>
          <a:xfrm>
            <a:off x="3996537" y="3086481"/>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电梯</a:t>
            </a:r>
            <a:endParaRPr lang="en-US" sz="1000" smtClean="0">
              <a:solidFill>
                <a:schemeClr val="tx2"/>
              </a:solidFill>
              <a:latin typeface="微软雅黑" pitchFamily="34" charset="-122"/>
              <a:ea typeface="微软雅黑" pitchFamily="34" charset="-122"/>
            </a:endParaRPr>
          </a:p>
        </p:txBody>
      </p:sp>
      <p:sp>
        <p:nvSpPr>
          <p:cNvPr id="75" name="TextBox 74"/>
          <p:cNvSpPr txBox="1"/>
          <p:nvPr/>
        </p:nvSpPr>
        <p:spPr>
          <a:xfrm>
            <a:off x="3996537" y="1752600"/>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smtClean="0">
                <a:solidFill>
                  <a:schemeClr val="tx2"/>
                </a:solidFill>
                <a:latin typeface="微软雅黑" pitchFamily="34" charset="-122"/>
                <a:ea typeface="微软雅黑" pitchFamily="34" charset="-122"/>
              </a:rPr>
              <a:t>DP</a:t>
            </a:r>
            <a:endParaRPr lang="en-US" sz="1000" smtClean="0">
              <a:solidFill>
                <a:schemeClr val="tx2"/>
              </a:solidFill>
              <a:latin typeface="微软雅黑" pitchFamily="34" charset="-122"/>
              <a:ea typeface="微软雅黑" pitchFamily="34" charset="-122"/>
            </a:endParaRPr>
          </a:p>
        </p:txBody>
      </p:sp>
      <p:sp>
        <p:nvSpPr>
          <p:cNvPr id="110" name="TextBox 109"/>
          <p:cNvSpPr txBox="1"/>
          <p:nvPr/>
        </p:nvSpPr>
        <p:spPr>
          <a:xfrm>
            <a:off x="5427268" y="2628370"/>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a:solidFill>
                  <a:schemeClr val="tx2"/>
                </a:solidFill>
                <a:latin typeface="微软雅黑" pitchFamily="34" charset="-122"/>
                <a:ea typeface="微软雅黑" pitchFamily="34" charset="-122"/>
              </a:rPr>
              <a:t>手动阀</a:t>
            </a:r>
            <a:endParaRPr lang="en-US" sz="1000" smtClean="0">
              <a:solidFill>
                <a:schemeClr val="tx2"/>
              </a:solidFill>
              <a:latin typeface="微软雅黑" pitchFamily="34" charset="-122"/>
              <a:ea typeface="微软雅黑" pitchFamily="34" charset="-122"/>
            </a:endParaRPr>
          </a:p>
        </p:txBody>
      </p:sp>
      <p:sp>
        <p:nvSpPr>
          <p:cNvPr id="112" name="TextBox 111"/>
          <p:cNvSpPr txBox="1"/>
          <p:nvPr/>
        </p:nvSpPr>
        <p:spPr>
          <a:xfrm>
            <a:off x="6858000" y="2225041"/>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普通手动阀</a:t>
            </a:r>
            <a:endParaRPr lang="en-US" sz="1000" smtClean="0">
              <a:solidFill>
                <a:schemeClr val="tx2"/>
              </a:solidFill>
              <a:latin typeface="微软雅黑" pitchFamily="34" charset="-122"/>
              <a:ea typeface="微软雅黑" pitchFamily="34" charset="-122"/>
            </a:endParaRPr>
          </a:p>
        </p:txBody>
      </p:sp>
      <p:sp>
        <p:nvSpPr>
          <p:cNvPr id="113" name="TextBox 112"/>
          <p:cNvSpPr txBox="1"/>
          <p:nvPr/>
        </p:nvSpPr>
        <p:spPr>
          <a:xfrm>
            <a:off x="6858000" y="2622057"/>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钻井手动阀</a:t>
            </a:r>
            <a:endParaRPr lang="en-US" sz="1000" smtClean="0">
              <a:solidFill>
                <a:schemeClr val="tx2"/>
              </a:solidFill>
              <a:latin typeface="微软雅黑" pitchFamily="34" charset="-122"/>
              <a:ea typeface="微软雅黑" pitchFamily="34" charset="-122"/>
            </a:endParaRPr>
          </a:p>
        </p:txBody>
      </p:sp>
      <p:sp>
        <p:nvSpPr>
          <p:cNvPr id="118" name="TextBox 117"/>
          <p:cNvSpPr txBox="1"/>
          <p:nvPr/>
        </p:nvSpPr>
        <p:spPr>
          <a:xfrm>
            <a:off x="3996537" y="3968021"/>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a:solidFill>
                  <a:schemeClr val="tx2"/>
                </a:solidFill>
                <a:latin typeface="微软雅黑" pitchFamily="34" charset="-122"/>
                <a:ea typeface="微软雅黑" pitchFamily="34" charset="-122"/>
              </a:rPr>
              <a:t>钢板</a:t>
            </a:r>
            <a:endParaRPr lang="en-US" sz="1000" smtClean="0">
              <a:solidFill>
                <a:schemeClr val="tx2"/>
              </a:solidFill>
              <a:latin typeface="微软雅黑" pitchFamily="34" charset="-122"/>
              <a:ea typeface="微软雅黑" pitchFamily="34" charset="-122"/>
            </a:endParaRPr>
          </a:p>
        </p:txBody>
      </p:sp>
      <p:sp>
        <p:nvSpPr>
          <p:cNvPr id="29" name="TextBox 28"/>
          <p:cNvSpPr txBox="1"/>
          <p:nvPr/>
        </p:nvSpPr>
        <p:spPr>
          <a:xfrm>
            <a:off x="1187653" y="2370384"/>
            <a:ext cx="1014222" cy="2862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400" b="1" smtClean="0">
                <a:solidFill>
                  <a:schemeClr val="tx2"/>
                </a:solidFill>
                <a:latin typeface="微软雅黑" pitchFamily="34" charset="-122"/>
                <a:ea typeface="微软雅黑" pitchFamily="34" charset="-122"/>
              </a:rPr>
              <a:t>设备类</a:t>
            </a:r>
            <a:endParaRPr lang="en-US" sz="1400" b="1" smtClean="0">
              <a:solidFill>
                <a:schemeClr val="tx2"/>
              </a:solidFill>
              <a:latin typeface="微软雅黑" pitchFamily="34" charset="-122"/>
              <a:ea typeface="微软雅黑" pitchFamily="34" charset="-122"/>
            </a:endParaRPr>
          </a:p>
        </p:txBody>
      </p:sp>
      <p:sp>
        <p:nvSpPr>
          <p:cNvPr id="30" name="TextBox 29"/>
          <p:cNvSpPr txBox="1"/>
          <p:nvPr/>
        </p:nvSpPr>
        <p:spPr>
          <a:xfrm>
            <a:off x="1187653" y="4361968"/>
            <a:ext cx="1014222" cy="286232"/>
          </a:xfrm>
          <a:prstGeom prst="rect">
            <a:avLst/>
          </a:prstGeom>
          <a:solidFill>
            <a:schemeClr val="bg1"/>
          </a:solidFill>
        </p:spPr>
        <p:txBody>
          <a:bodyPr wrap="square" rtlCol="0" anchor="ctr">
            <a:spAutoFit/>
          </a:bodyPr>
          <a:lstStyle>
            <a:defPPr>
              <a:defRPr lang="en-US"/>
            </a:defPPr>
            <a:lvl1pPr marL="0" algn="ctr" defTabSz="914400" rtl="0" eaLnBrk="1" latinLnBrk="0" hangingPunct="1">
              <a:lnSpc>
                <a:spcPct val="90000"/>
              </a:lnSpc>
              <a:spcBef>
                <a:spcPts val="100"/>
              </a:spcBef>
              <a:spcAft>
                <a:spcPts val="100"/>
              </a:spcAft>
              <a:buClr>
                <a:schemeClr val="bg1"/>
              </a:buClr>
              <a:defRPr sz="2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rgbClr val="0085C3"/>
              </a:buClr>
            </a:pPr>
            <a:r>
              <a:rPr lang="zh-CN" altLang="en-US" sz="1400" b="1">
                <a:latin typeface="微软雅黑" pitchFamily="34" charset="-122"/>
                <a:ea typeface="微软雅黑" pitchFamily="34" charset="-122"/>
              </a:rPr>
              <a:t>材料类</a:t>
            </a:r>
            <a:endParaRPr lang="en-US" sz="1400" b="1">
              <a:latin typeface="微软雅黑" pitchFamily="34" charset="-122"/>
              <a:ea typeface="微软雅黑" pitchFamily="34" charset="-122"/>
            </a:endParaRPr>
          </a:p>
        </p:txBody>
      </p:sp>
      <p:cxnSp>
        <p:nvCxnSpPr>
          <p:cNvPr id="32" name="Elbow Connector 31"/>
          <p:cNvCxnSpPr>
            <a:stCxn id="29" idx="3"/>
            <a:endCxn id="40" idx="1"/>
          </p:cNvCxnSpPr>
          <p:nvPr/>
        </p:nvCxnSpPr>
        <p:spPr>
          <a:xfrm flipV="1">
            <a:off x="2201875" y="1354860"/>
            <a:ext cx="363931" cy="1158640"/>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29" idx="3"/>
            <a:endCxn id="46" idx="1"/>
          </p:cNvCxnSpPr>
          <p:nvPr/>
        </p:nvCxnSpPr>
        <p:spPr>
          <a:xfrm>
            <a:off x="2201875" y="2513500"/>
            <a:ext cx="363931" cy="524069"/>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29" idx="3"/>
            <a:endCxn id="47" idx="1"/>
          </p:cNvCxnSpPr>
          <p:nvPr/>
        </p:nvCxnSpPr>
        <p:spPr>
          <a:xfrm flipV="1">
            <a:off x="2201875" y="1915763"/>
            <a:ext cx="363931" cy="597737"/>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2565806" y="1239444"/>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a:solidFill>
                  <a:schemeClr val="tx2"/>
                </a:solidFill>
                <a:latin typeface="微软雅黑" pitchFamily="34" charset="-122"/>
                <a:ea typeface="微软雅黑" pitchFamily="34" charset="-122"/>
              </a:rPr>
              <a:t>关</a:t>
            </a:r>
            <a:r>
              <a:rPr lang="zh-CN" altLang="en-US" sz="1000" smtClean="0">
                <a:solidFill>
                  <a:schemeClr val="tx2"/>
                </a:solidFill>
                <a:latin typeface="微软雅黑" pitchFamily="34" charset="-122"/>
                <a:ea typeface="微软雅黑" pitchFamily="34" charset="-122"/>
              </a:rPr>
              <a:t>键设备</a:t>
            </a:r>
            <a:endParaRPr lang="en-US" sz="1000" smtClean="0">
              <a:solidFill>
                <a:schemeClr val="tx2"/>
              </a:solidFill>
              <a:latin typeface="微软雅黑" pitchFamily="34" charset="-122"/>
              <a:ea typeface="微软雅黑" pitchFamily="34" charset="-122"/>
            </a:endParaRPr>
          </a:p>
        </p:txBody>
      </p:sp>
      <p:sp>
        <p:nvSpPr>
          <p:cNvPr id="46" name="TextBox 45"/>
          <p:cNvSpPr txBox="1"/>
          <p:nvPr/>
        </p:nvSpPr>
        <p:spPr>
          <a:xfrm>
            <a:off x="2565806" y="2922153"/>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a:solidFill>
                  <a:schemeClr val="tx2"/>
                </a:solidFill>
                <a:latin typeface="微软雅黑" pitchFamily="34" charset="-122"/>
                <a:ea typeface="微软雅黑" pitchFamily="34" charset="-122"/>
              </a:rPr>
              <a:t>机</a:t>
            </a:r>
            <a:r>
              <a:rPr lang="zh-CN" altLang="en-US" sz="1000" smtClean="0">
                <a:solidFill>
                  <a:schemeClr val="tx2"/>
                </a:solidFill>
                <a:latin typeface="微软雅黑" pitchFamily="34" charset="-122"/>
                <a:ea typeface="微软雅黑" pitchFamily="34" charset="-122"/>
              </a:rPr>
              <a:t>舱设备</a:t>
            </a:r>
            <a:endParaRPr lang="en-US" sz="1000" smtClean="0">
              <a:solidFill>
                <a:schemeClr val="tx2"/>
              </a:solidFill>
              <a:latin typeface="微软雅黑" pitchFamily="34" charset="-122"/>
              <a:ea typeface="微软雅黑" pitchFamily="34" charset="-122"/>
            </a:endParaRPr>
          </a:p>
        </p:txBody>
      </p:sp>
      <p:sp>
        <p:nvSpPr>
          <p:cNvPr id="47" name="TextBox 46"/>
          <p:cNvSpPr txBox="1"/>
          <p:nvPr/>
        </p:nvSpPr>
        <p:spPr>
          <a:xfrm>
            <a:off x="2565806" y="1800347"/>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a:solidFill>
                  <a:schemeClr val="tx2"/>
                </a:solidFill>
                <a:latin typeface="微软雅黑" pitchFamily="34" charset="-122"/>
                <a:ea typeface="微软雅黑" pitchFamily="34" charset="-122"/>
              </a:rPr>
              <a:t>电</a:t>
            </a:r>
            <a:r>
              <a:rPr lang="zh-CN" altLang="en-US" sz="1000" smtClean="0">
                <a:solidFill>
                  <a:schemeClr val="tx2"/>
                </a:solidFill>
                <a:latin typeface="微软雅黑" pitchFamily="34" charset="-122"/>
                <a:ea typeface="微软雅黑" pitchFamily="34" charset="-122"/>
              </a:rPr>
              <a:t>气及附件</a:t>
            </a:r>
            <a:endParaRPr lang="en-US" sz="1000" smtClean="0">
              <a:solidFill>
                <a:schemeClr val="tx2"/>
              </a:solidFill>
              <a:latin typeface="微软雅黑" pitchFamily="34" charset="-122"/>
              <a:ea typeface="微软雅黑" pitchFamily="34" charset="-122"/>
            </a:endParaRPr>
          </a:p>
        </p:txBody>
      </p:sp>
      <p:sp>
        <p:nvSpPr>
          <p:cNvPr id="48" name="TextBox 47"/>
          <p:cNvSpPr txBox="1"/>
          <p:nvPr/>
        </p:nvSpPr>
        <p:spPr>
          <a:xfrm>
            <a:off x="2565806" y="2361250"/>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船用系统</a:t>
            </a:r>
            <a:endParaRPr lang="en-US" sz="1000" smtClean="0">
              <a:solidFill>
                <a:schemeClr val="tx2"/>
              </a:solidFill>
              <a:latin typeface="微软雅黑" pitchFamily="34" charset="-122"/>
              <a:ea typeface="微软雅黑" pitchFamily="34" charset="-122"/>
            </a:endParaRPr>
          </a:p>
        </p:txBody>
      </p:sp>
      <p:cxnSp>
        <p:nvCxnSpPr>
          <p:cNvPr id="54" name="Elbow Connector 53"/>
          <p:cNvCxnSpPr>
            <a:stCxn id="29" idx="3"/>
            <a:endCxn id="48" idx="1"/>
          </p:cNvCxnSpPr>
          <p:nvPr/>
        </p:nvCxnSpPr>
        <p:spPr>
          <a:xfrm flipV="1">
            <a:off x="2201875" y="2476666"/>
            <a:ext cx="363931" cy="36834"/>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Elbow Connector 56"/>
          <p:cNvCxnSpPr>
            <a:stCxn id="29" idx="3"/>
            <a:endCxn id="49" idx="1"/>
          </p:cNvCxnSpPr>
          <p:nvPr/>
        </p:nvCxnSpPr>
        <p:spPr>
          <a:xfrm>
            <a:off x="2201875" y="2513500"/>
            <a:ext cx="363931" cy="1084972"/>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3996537" y="2321814"/>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阀门</a:t>
            </a:r>
            <a:endParaRPr lang="en-US" sz="1000" smtClean="0">
              <a:solidFill>
                <a:schemeClr val="tx2"/>
              </a:solidFill>
              <a:latin typeface="微软雅黑" pitchFamily="34" charset="-122"/>
              <a:ea typeface="微软雅黑" pitchFamily="34" charset="-122"/>
            </a:endParaRPr>
          </a:p>
        </p:txBody>
      </p:sp>
      <p:cxnSp>
        <p:nvCxnSpPr>
          <p:cNvPr id="84" name="Elbow Connector 83"/>
          <p:cNvCxnSpPr>
            <a:stCxn id="46" idx="3"/>
            <a:endCxn id="73" idx="1"/>
          </p:cNvCxnSpPr>
          <p:nvPr/>
        </p:nvCxnSpPr>
        <p:spPr>
          <a:xfrm flipV="1">
            <a:off x="3632606" y="2939415"/>
            <a:ext cx="363931" cy="98154"/>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7" name="Elbow Connector 86"/>
          <p:cNvCxnSpPr>
            <a:stCxn id="46" idx="3"/>
            <a:endCxn id="74" idx="1"/>
          </p:cNvCxnSpPr>
          <p:nvPr/>
        </p:nvCxnSpPr>
        <p:spPr>
          <a:xfrm>
            <a:off x="3632606" y="3037569"/>
            <a:ext cx="363931" cy="140352"/>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0" name="Elbow Connector 89"/>
          <p:cNvCxnSpPr>
            <a:stCxn id="47" idx="3"/>
            <a:endCxn id="75" idx="1"/>
          </p:cNvCxnSpPr>
          <p:nvPr/>
        </p:nvCxnSpPr>
        <p:spPr>
          <a:xfrm flipV="1">
            <a:off x="3632606" y="1844040"/>
            <a:ext cx="363931" cy="71723"/>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11" name="TextBox 110"/>
          <p:cNvSpPr txBox="1"/>
          <p:nvPr/>
        </p:nvSpPr>
        <p:spPr>
          <a:xfrm>
            <a:off x="5427268" y="2302455"/>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a:solidFill>
                  <a:schemeClr val="tx2"/>
                </a:solidFill>
                <a:latin typeface="微软雅黑" pitchFamily="34" charset="-122"/>
                <a:ea typeface="微软雅黑" pitchFamily="34" charset="-122"/>
              </a:rPr>
              <a:t>遥控阀</a:t>
            </a:r>
            <a:endParaRPr lang="en-US" sz="1000" smtClean="0">
              <a:solidFill>
                <a:schemeClr val="tx2"/>
              </a:solidFill>
              <a:latin typeface="微软雅黑" pitchFamily="34" charset="-122"/>
              <a:ea typeface="微软雅黑" pitchFamily="34" charset="-122"/>
            </a:endParaRPr>
          </a:p>
        </p:txBody>
      </p:sp>
      <p:sp>
        <p:nvSpPr>
          <p:cNvPr id="114" name="TextBox 113"/>
          <p:cNvSpPr txBox="1"/>
          <p:nvPr/>
        </p:nvSpPr>
        <p:spPr>
          <a:xfrm>
            <a:off x="2565806" y="4043959"/>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原材料类</a:t>
            </a:r>
            <a:endParaRPr lang="en-US" sz="1000" smtClean="0">
              <a:solidFill>
                <a:schemeClr val="tx2"/>
              </a:solidFill>
              <a:latin typeface="微软雅黑" pitchFamily="34" charset="-122"/>
              <a:ea typeface="微软雅黑" pitchFamily="34" charset="-122"/>
            </a:endParaRPr>
          </a:p>
        </p:txBody>
      </p:sp>
      <p:cxnSp>
        <p:nvCxnSpPr>
          <p:cNvPr id="150" name="Elbow Connector 149"/>
          <p:cNvCxnSpPr>
            <a:stCxn id="77" idx="3"/>
            <a:endCxn id="111" idx="1"/>
          </p:cNvCxnSpPr>
          <p:nvPr/>
        </p:nvCxnSpPr>
        <p:spPr>
          <a:xfrm>
            <a:off x="5063337" y="2413254"/>
            <a:ext cx="363931" cy="4617"/>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53" name="Elbow Connector 152"/>
          <p:cNvCxnSpPr>
            <a:stCxn id="77" idx="3"/>
            <a:endCxn id="110" idx="1"/>
          </p:cNvCxnSpPr>
          <p:nvPr/>
        </p:nvCxnSpPr>
        <p:spPr>
          <a:xfrm>
            <a:off x="5063337" y="2413254"/>
            <a:ext cx="363931" cy="330532"/>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5" name="Elbow Connector 164"/>
          <p:cNvCxnSpPr>
            <a:stCxn id="113" idx="1"/>
            <a:endCxn id="110" idx="3"/>
          </p:cNvCxnSpPr>
          <p:nvPr/>
        </p:nvCxnSpPr>
        <p:spPr>
          <a:xfrm rot="10800000" flipV="1">
            <a:off x="6494068" y="2737472"/>
            <a:ext cx="363932" cy="6313"/>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6" name="Elbow Connector 165"/>
          <p:cNvCxnSpPr>
            <a:stCxn id="110" idx="3"/>
            <a:endCxn id="112" idx="1"/>
          </p:cNvCxnSpPr>
          <p:nvPr/>
        </p:nvCxnSpPr>
        <p:spPr>
          <a:xfrm flipV="1">
            <a:off x="6494068" y="2340457"/>
            <a:ext cx="363932" cy="403329"/>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2" name="Elbow Connector 171"/>
          <p:cNvCxnSpPr>
            <a:stCxn id="30" idx="3"/>
            <a:endCxn id="114" idx="1"/>
          </p:cNvCxnSpPr>
          <p:nvPr/>
        </p:nvCxnSpPr>
        <p:spPr>
          <a:xfrm flipV="1">
            <a:off x="2201875" y="4159375"/>
            <a:ext cx="363931" cy="345709"/>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94" name="Pentagon 93"/>
          <p:cNvSpPr/>
          <p:nvPr/>
        </p:nvSpPr>
        <p:spPr>
          <a:xfrm>
            <a:off x="6542645" y="427893"/>
            <a:ext cx="869844" cy="239238"/>
          </a:xfrm>
          <a:prstGeom prst="homePlate">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95" name="Chevron 94"/>
          <p:cNvSpPr/>
          <p:nvPr/>
        </p:nvSpPr>
        <p:spPr>
          <a:xfrm>
            <a:off x="7340690"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96" name="Chevron 95"/>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cxnSp>
        <p:nvCxnSpPr>
          <p:cNvPr id="88" name="Elbow Connector 87"/>
          <p:cNvCxnSpPr>
            <a:stCxn id="30" idx="3"/>
            <a:endCxn id="91" idx="1"/>
          </p:cNvCxnSpPr>
          <p:nvPr/>
        </p:nvCxnSpPr>
        <p:spPr>
          <a:xfrm>
            <a:off x="2201875" y="4505084"/>
            <a:ext cx="363931" cy="215194"/>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91" name="TextBox 90"/>
          <p:cNvSpPr txBox="1"/>
          <p:nvPr/>
        </p:nvSpPr>
        <p:spPr>
          <a:xfrm>
            <a:off x="2565806" y="4604862"/>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sp>
        <p:nvSpPr>
          <p:cNvPr id="92" name="TextBox 91"/>
          <p:cNvSpPr txBox="1"/>
          <p:nvPr/>
        </p:nvSpPr>
        <p:spPr>
          <a:xfrm>
            <a:off x="3996537" y="1400556"/>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sp>
        <p:nvSpPr>
          <p:cNvPr id="97" name="TextBox 96"/>
          <p:cNvSpPr txBox="1"/>
          <p:nvPr/>
        </p:nvSpPr>
        <p:spPr>
          <a:xfrm>
            <a:off x="3996537" y="1991106"/>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sp>
        <p:nvSpPr>
          <p:cNvPr id="99" name="TextBox 98"/>
          <p:cNvSpPr txBox="1"/>
          <p:nvPr/>
        </p:nvSpPr>
        <p:spPr>
          <a:xfrm>
            <a:off x="3996537" y="2560320"/>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sp>
        <p:nvSpPr>
          <p:cNvPr id="102" name="TextBox 101"/>
          <p:cNvSpPr txBox="1"/>
          <p:nvPr/>
        </p:nvSpPr>
        <p:spPr>
          <a:xfrm>
            <a:off x="3996537" y="3324987"/>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sp>
        <p:nvSpPr>
          <p:cNvPr id="105" name="TextBox 104"/>
          <p:cNvSpPr txBox="1"/>
          <p:nvPr/>
        </p:nvSpPr>
        <p:spPr>
          <a:xfrm>
            <a:off x="3996537" y="4206527"/>
            <a:ext cx="1066800" cy="182880"/>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cxnSp>
        <p:nvCxnSpPr>
          <p:cNvPr id="123" name="Elbow Connector 122"/>
          <p:cNvCxnSpPr>
            <a:stCxn id="40" idx="3"/>
            <a:endCxn id="92" idx="1"/>
          </p:cNvCxnSpPr>
          <p:nvPr/>
        </p:nvCxnSpPr>
        <p:spPr>
          <a:xfrm>
            <a:off x="3632606" y="1354860"/>
            <a:ext cx="363931" cy="137136"/>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4" name="Elbow Connector 123"/>
          <p:cNvCxnSpPr>
            <a:stCxn id="40" idx="3"/>
            <a:endCxn id="71" idx="1"/>
          </p:cNvCxnSpPr>
          <p:nvPr/>
        </p:nvCxnSpPr>
        <p:spPr>
          <a:xfrm flipV="1">
            <a:off x="3632606" y="1253490"/>
            <a:ext cx="363931" cy="101370"/>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5" name="Elbow Connector 124"/>
          <p:cNvCxnSpPr>
            <a:stCxn id="47" idx="3"/>
            <a:endCxn id="97" idx="1"/>
          </p:cNvCxnSpPr>
          <p:nvPr/>
        </p:nvCxnSpPr>
        <p:spPr>
          <a:xfrm>
            <a:off x="3632606" y="1915763"/>
            <a:ext cx="363931" cy="166783"/>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1" name="Elbow Connector 130"/>
          <p:cNvCxnSpPr>
            <a:stCxn id="48" idx="3"/>
            <a:endCxn id="77" idx="1"/>
          </p:cNvCxnSpPr>
          <p:nvPr/>
        </p:nvCxnSpPr>
        <p:spPr>
          <a:xfrm flipV="1">
            <a:off x="3632606" y="2413254"/>
            <a:ext cx="363931" cy="63412"/>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2" name="Elbow Connector 131"/>
          <p:cNvCxnSpPr>
            <a:stCxn id="48" idx="3"/>
            <a:endCxn id="99" idx="1"/>
          </p:cNvCxnSpPr>
          <p:nvPr/>
        </p:nvCxnSpPr>
        <p:spPr>
          <a:xfrm>
            <a:off x="3632606" y="2476666"/>
            <a:ext cx="363931" cy="175094"/>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4" name="Elbow Connector 133"/>
          <p:cNvCxnSpPr>
            <a:stCxn id="46" idx="3"/>
            <a:endCxn id="102" idx="1"/>
          </p:cNvCxnSpPr>
          <p:nvPr/>
        </p:nvCxnSpPr>
        <p:spPr>
          <a:xfrm>
            <a:off x="3632606" y="3037569"/>
            <a:ext cx="363931" cy="378858"/>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8" name="Elbow Connector 137"/>
          <p:cNvCxnSpPr>
            <a:stCxn id="114" idx="3"/>
            <a:endCxn id="118" idx="1"/>
          </p:cNvCxnSpPr>
          <p:nvPr/>
        </p:nvCxnSpPr>
        <p:spPr>
          <a:xfrm flipV="1">
            <a:off x="3632606" y="4059461"/>
            <a:ext cx="363931" cy="99914"/>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0" name="Elbow Connector 139"/>
          <p:cNvCxnSpPr>
            <a:stCxn id="114" idx="3"/>
            <a:endCxn id="105" idx="1"/>
          </p:cNvCxnSpPr>
          <p:nvPr/>
        </p:nvCxnSpPr>
        <p:spPr>
          <a:xfrm>
            <a:off x="3632606" y="4159375"/>
            <a:ext cx="363931" cy="138592"/>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48" name="TextBox 147"/>
          <p:cNvSpPr txBox="1"/>
          <p:nvPr/>
        </p:nvSpPr>
        <p:spPr>
          <a:xfrm>
            <a:off x="5427268" y="2994808"/>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smtClean="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cxnSp>
        <p:nvCxnSpPr>
          <p:cNvPr id="149" name="Elbow Connector 148"/>
          <p:cNvCxnSpPr>
            <a:stCxn id="77" idx="3"/>
            <a:endCxn id="148" idx="1"/>
          </p:cNvCxnSpPr>
          <p:nvPr/>
        </p:nvCxnSpPr>
        <p:spPr>
          <a:xfrm>
            <a:off x="5063337" y="2413254"/>
            <a:ext cx="363931" cy="696970"/>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74" name="TextBox 173"/>
          <p:cNvSpPr txBox="1"/>
          <p:nvPr/>
        </p:nvSpPr>
        <p:spPr>
          <a:xfrm>
            <a:off x="6858000" y="3019074"/>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smtClean="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cxnSp>
        <p:nvCxnSpPr>
          <p:cNvPr id="176" name="Elbow Connector 175"/>
          <p:cNvCxnSpPr>
            <a:stCxn id="174" idx="1"/>
            <a:endCxn id="110" idx="3"/>
          </p:cNvCxnSpPr>
          <p:nvPr/>
        </p:nvCxnSpPr>
        <p:spPr>
          <a:xfrm rot="10800000">
            <a:off x="6494068" y="2743786"/>
            <a:ext cx="363932" cy="390704"/>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81" name="Rectangle 80"/>
          <p:cNvSpPr/>
          <p:nvPr/>
        </p:nvSpPr>
        <p:spPr>
          <a:xfrm>
            <a:off x="6827520" y="2103120"/>
            <a:ext cx="182880" cy="182880"/>
          </a:xfrm>
          <a:prstGeom prst="rect">
            <a:avLst/>
          </a:prstGeom>
          <a:solidFill>
            <a:schemeClr val="accent3"/>
          </a:solidFill>
          <a:ln>
            <a:noFill/>
          </a:ln>
          <a:effectLst>
            <a:outerShdw dist="50800" dir="2700000" sx="90000" sy="90000" algn="ctr" rotWithShape="0">
              <a:schemeClr val="tx1"/>
            </a:outerShdw>
          </a:effectLst>
        </p:spPr>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800" b="1" kern="1200" smtClean="0">
                <a:solidFill>
                  <a:schemeClr val="bg2"/>
                </a:solidFill>
                <a:latin typeface="+mn-lt"/>
                <a:ea typeface="+mn-ea"/>
                <a:cs typeface="+mn-cs"/>
              </a:rPr>
              <a:t>1</a:t>
            </a:r>
            <a:endParaRPr lang="en-US" sz="800" b="1" kern="1200" smtClean="0">
              <a:solidFill>
                <a:schemeClr val="bg2"/>
              </a:solidFill>
              <a:latin typeface="+mn-lt"/>
              <a:ea typeface="+mn-ea"/>
              <a:cs typeface="+mn-cs"/>
            </a:endParaRPr>
          </a:p>
        </p:txBody>
      </p:sp>
      <p:sp>
        <p:nvSpPr>
          <p:cNvPr id="184" name="Rectangle 183"/>
          <p:cNvSpPr/>
          <p:nvPr/>
        </p:nvSpPr>
        <p:spPr>
          <a:xfrm>
            <a:off x="6827520" y="2484120"/>
            <a:ext cx="182880" cy="182880"/>
          </a:xfrm>
          <a:prstGeom prst="rect">
            <a:avLst/>
          </a:prstGeom>
          <a:solidFill>
            <a:schemeClr val="accent3"/>
          </a:solidFill>
          <a:ln>
            <a:noFill/>
          </a:ln>
          <a:effectLst>
            <a:outerShdw dist="50800" dir="2700000" sx="90000" sy="90000" algn="ctr" rotWithShape="0">
              <a:schemeClr val="tx1"/>
            </a:outerShdw>
          </a:effectLst>
        </p:spPr>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800" b="1">
                <a:solidFill>
                  <a:schemeClr val="bg2"/>
                </a:solidFill>
              </a:rPr>
              <a:t>2</a:t>
            </a:r>
            <a:endParaRPr lang="en-US" sz="800" b="1">
              <a:solidFill>
                <a:schemeClr val="bg2"/>
              </a:solidFill>
            </a:endParaRPr>
          </a:p>
        </p:txBody>
      </p:sp>
      <p:sp>
        <p:nvSpPr>
          <p:cNvPr id="158" name="TextBox 157"/>
          <p:cNvSpPr txBox="1"/>
          <p:nvPr/>
        </p:nvSpPr>
        <p:spPr>
          <a:xfrm>
            <a:off x="5475510" y="5094732"/>
            <a:ext cx="3124200" cy="64222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zh-CN" altLang="en-US" sz="1200" smtClean="0">
                <a:solidFill>
                  <a:schemeClr val="bg2"/>
                </a:solidFill>
                <a:latin typeface="微软雅黑" pitchFamily="34" charset="-122"/>
                <a:ea typeface="微软雅黑" pitchFamily="34" charset="-122"/>
              </a:rPr>
              <a:t>本分类结果是由项目组与采购部共同制定</a:t>
            </a:r>
            <a:endParaRPr lang="en-US" altLang="zh-CN" sz="1200" smtClean="0">
              <a:solidFill>
                <a:schemeClr val="bg2"/>
              </a:solidFill>
              <a:latin typeface="微软雅黑" pitchFamily="34" charset="-122"/>
              <a:ea typeface="微软雅黑" pitchFamily="34" charset="-122"/>
            </a:endParaRPr>
          </a:p>
          <a:p>
            <a:pPr marL="171450" indent="-171450">
              <a:lnSpc>
                <a:spcPct val="90000"/>
              </a:lnSpc>
              <a:spcBef>
                <a:spcPts val="100"/>
              </a:spcBef>
              <a:spcAft>
                <a:spcPts val="100"/>
              </a:spcAft>
              <a:buClr>
                <a:schemeClr val="bg1"/>
              </a:buClr>
              <a:buFont typeface="Arial" pitchFamily="34" charset="0"/>
              <a:buChar char="•"/>
            </a:pPr>
            <a:r>
              <a:rPr lang="zh-CN" altLang="en-US" sz="1200" smtClean="0">
                <a:solidFill>
                  <a:schemeClr val="bg2"/>
                </a:solidFill>
                <a:latin typeface="微软雅黑" pitchFamily="34" charset="-122"/>
                <a:ea typeface="微软雅黑" pitchFamily="34" charset="-122"/>
              </a:rPr>
              <a:t>本次模拟分类中共建立</a:t>
            </a:r>
            <a:r>
              <a:rPr lang="en-US" altLang="zh-CN" sz="1200" smtClean="0">
                <a:solidFill>
                  <a:schemeClr val="bg2"/>
                </a:solidFill>
                <a:latin typeface="微软雅黑" pitchFamily="34" charset="-122"/>
                <a:ea typeface="微软雅黑" pitchFamily="34" charset="-122"/>
              </a:rPr>
              <a:t>28</a:t>
            </a:r>
            <a:r>
              <a:rPr lang="zh-CN" altLang="en-US" sz="1200" smtClean="0">
                <a:solidFill>
                  <a:schemeClr val="bg2"/>
                </a:solidFill>
                <a:latin typeface="微软雅黑" pitchFamily="34" charset="-122"/>
                <a:ea typeface="微软雅黑" pitchFamily="34" charset="-122"/>
              </a:rPr>
              <a:t>组物资对象</a:t>
            </a:r>
            <a:endParaRPr lang="en-US" altLang="zh-CN" sz="1200" smtClean="0">
              <a:solidFill>
                <a:schemeClr val="bg2"/>
              </a:solidFill>
              <a:latin typeface="微软雅黑" pitchFamily="34" charset="-122"/>
              <a:ea typeface="微软雅黑" pitchFamily="34" charset="-122"/>
            </a:endParaRPr>
          </a:p>
          <a:p>
            <a:pPr marL="171450" indent="-171450">
              <a:lnSpc>
                <a:spcPct val="90000"/>
              </a:lnSpc>
              <a:spcBef>
                <a:spcPts val="100"/>
              </a:spcBef>
              <a:spcAft>
                <a:spcPts val="100"/>
              </a:spcAft>
              <a:buClr>
                <a:schemeClr val="bg1"/>
              </a:buClr>
              <a:buFont typeface="Arial" pitchFamily="34" charset="0"/>
              <a:buChar char="•"/>
            </a:pPr>
            <a:r>
              <a:rPr lang="zh-CN" altLang="en-US" sz="1200" smtClean="0">
                <a:solidFill>
                  <a:schemeClr val="bg2"/>
                </a:solidFill>
                <a:latin typeface="微软雅黑" pitchFamily="34" charset="-122"/>
                <a:ea typeface="微软雅黑" pitchFamily="34" charset="-122"/>
              </a:rPr>
              <a:t>本文将选取其中若干组物资进行对策说明</a:t>
            </a:r>
            <a:endParaRPr lang="en-US" sz="1200" smtClean="0">
              <a:solidFill>
                <a:schemeClr val="bg2"/>
              </a:solidFill>
              <a:latin typeface="微软雅黑" pitchFamily="34" charset="-122"/>
              <a:ea typeface="微软雅黑" pitchFamily="34" charset="-122"/>
            </a:endParaRPr>
          </a:p>
        </p:txBody>
      </p:sp>
      <p:sp>
        <p:nvSpPr>
          <p:cNvPr id="170" name="TextBox 169"/>
          <p:cNvSpPr txBox="1"/>
          <p:nvPr/>
        </p:nvSpPr>
        <p:spPr>
          <a:xfrm>
            <a:off x="501853" y="1447800"/>
            <a:ext cx="1014222" cy="2862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400" b="1" smtClean="0">
                <a:solidFill>
                  <a:schemeClr val="tx2"/>
                </a:solidFill>
                <a:latin typeface="微软雅黑" pitchFamily="34" charset="-122"/>
                <a:ea typeface="微软雅黑" pitchFamily="34" charset="-122"/>
              </a:rPr>
              <a:t>船用物资</a:t>
            </a:r>
            <a:endParaRPr lang="en-US" sz="1400" b="1" smtClean="0">
              <a:solidFill>
                <a:schemeClr val="tx2"/>
              </a:solidFill>
              <a:latin typeface="微软雅黑" pitchFamily="34" charset="-122"/>
              <a:ea typeface="微软雅黑" pitchFamily="34" charset="-122"/>
            </a:endParaRPr>
          </a:p>
        </p:txBody>
      </p:sp>
      <p:sp>
        <p:nvSpPr>
          <p:cNvPr id="181" name="TextBox 180"/>
          <p:cNvSpPr txBox="1"/>
          <p:nvPr/>
        </p:nvSpPr>
        <p:spPr>
          <a:xfrm>
            <a:off x="501853" y="4953000"/>
            <a:ext cx="1014222" cy="283464"/>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200" b="1" smtClean="0">
                <a:solidFill>
                  <a:schemeClr val="tx2"/>
                </a:solidFill>
                <a:latin typeface="微软雅黑" pitchFamily="34" charset="-122"/>
                <a:ea typeface="微软雅黑" pitchFamily="34" charset="-122"/>
              </a:rPr>
              <a:t>非船用物资</a:t>
            </a:r>
            <a:endParaRPr lang="en-US" sz="1200" b="1" smtClean="0">
              <a:solidFill>
                <a:schemeClr val="tx2"/>
              </a:solidFill>
              <a:latin typeface="微软雅黑" pitchFamily="34" charset="-122"/>
              <a:ea typeface="微软雅黑" pitchFamily="34" charset="-122"/>
            </a:endParaRPr>
          </a:p>
        </p:txBody>
      </p:sp>
      <p:sp>
        <p:nvSpPr>
          <p:cNvPr id="191" name="TextBox 190"/>
          <p:cNvSpPr txBox="1"/>
          <p:nvPr/>
        </p:nvSpPr>
        <p:spPr>
          <a:xfrm>
            <a:off x="3995117" y="5098606"/>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劳保用品</a:t>
            </a:r>
            <a:endParaRPr lang="en-US" sz="1000" smtClean="0">
              <a:solidFill>
                <a:schemeClr val="tx2"/>
              </a:solidFill>
              <a:latin typeface="微软雅黑" pitchFamily="34" charset="-122"/>
              <a:ea typeface="微软雅黑" pitchFamily="34" charset="-122"/>
            </a:endParaRPr>
          </a:p>
        </p:txBody>
      </p:sp>
      <p:cxnSp>
        <p:nvCxnSpPr>
          <p:cNvPr id="193" name="Elbow Connector 192"/>
          <p:cNvCxnSpPr>
            <a:stCxn id="220" idx="3"/>
            <a:endCxn id="191" idx="1"/>
          </p:cNvCxnSpPr>
          <p:nvPr/>
        </p:nvCxnSpPr>
        <p:spPr>
          <a:xfrm flipV="1">
            <a:off x="3632606" y="5214022"/>
            <a:ext cx="362511" cy="136409"/>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4" name="Elbow Connector 193"/>
          <p:cNvCxnSpPr>
            <a:stCxn id="220" idx="3"/>
            <a:endCxn id="196" idx="1"/>
          </p:cNvCxnSpPr>
          <p:nvPr/>
        </p:nvCxnSpPr>
        <p:spPr>
          <a:xfrm>
            <a:off x="3632606" y="5350431"/>
            <a:ext cx="362511" cy="192657"/>
          </a:xfrm>
          <a:prstGeom prst="bentConnector3">
            <a:avLst>
              <a:gd name="adj1" fmla="val 50000"/>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96" name="TextBox 195"/>
          <p:cNvSpPr txBox="1"/>
          <p:nvPr/>
        </p:nvSpPr>
        <p:spPr>
          <a:xfrm>
            <a:off x="3995117" y="5427672"/>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cxnSp>
        <p:nvCxnSpPr>
          <p:cNvPr id="217" name="Elbow Connector 216"/>
          <p:cNvCxnSpPr>
            <a:stCxn id="170" idx="2"/>
            <a:endCxn id="30" idx="1"/>
          </p:cNvCxnSpPr>
          <p:nvPr/>
        </p:nvCxnSpPr>
        <p:spPr>
          <a:xfrm rot="16200000" flipH="1">
            <a:off x="-287218" y="3030213"/>
            <a:ext cx="2771052" cy="178689"/>
          </a:xfrm>
          <a:prstGeom prst="bentConnector2">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8" name="Elbow Connector 217"/>
          <p:cNvCxnSpPr>
            <a:stCxn id="170" idx="2"/>
            <a:endCxn id="29" idx="1"/>
          </p:cNvCxnSpPr>
          <p:nvPr/>
        </p:nvCxnSpPr>
        <p:spPr>
          <a:xfrm rot="16200000" flipH="1">
            <a:off x="708574" y="2034421"/>
            <a:ext cx="779468" cy="178689"/>
          </a:xfrm>
          <a:prstGeom prst="bentConnector2">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20" name="TextBox 219"/>
          <p:cNvSpPr txBox="1"/>
          <p:nvPr/>
        </p:nvSpPr>
        <p:spPr>
          <a:xfrm>
            <a:off x="2565806" y="5165765"/>
            <a:ext cx="1066800" cy="3693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zh-CN" altLang="en-US" sz="1000" smtClean="0">
                <a:solidFill>
                  <a:schemeClr val="tx2"/>
                </a:solidFill>
                <a:latin typeface="微软雅黑" pitchFamily="34" charset="-122"/>
                <a:ea typeface="微软雅黑" pitchFamily="34" charset="-122"/>
              </a:rPr>
              <a:t>外发加工及办公劳保</a:t>
            </a:r>
            <a:endParaRPr lang="en-US" sz="1000" smtClean="0">
              <a:solidFill>
                <a:schemeClr val="tx2"/>
              </a:solidFill>
              <a:latin typeface="微软雅黑" pitchFamily="34" charset="-122"/>
              <a:ea typeface="微软雅黑" pitchFamily="34" charset="-122"/>
            </a:endParaRPr>
          </a:p>
        </p:txBody>
      </p:sp>
      <p:cxnSp>
        <p:nvCxnSpPr>
          <p:cNvPr id="221" name="Elbow Connector 220"/>
          <p:cNvCxnSpPr>
            <a:stCxn id="181" idx="2"/>
            <a:endCxn id="220" idx="1"/>
          </p:cNvCxnSpPr>
          <p:nvPr/>
        </p:nvCxnSpPr>
        <p:spPr>
          <a:xfrm rot="16200000" flipH="1">
            <a:off x="1730402" y="4515026"/>
            <a:ext cx="113967" cy="1556842"/>
          </a:xfrm>
          <a:prstGeom prst="bentConnector2">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22" name="TextBox 221"/>
          <p:cNvSpPr txBox="1"/>
          <p:nvPr/>
        </p:nvSpPr>
        <p:spPr>
          <a:xfrm>
            <a:off x="2565806" y="5865168"/>
            <a:ext cx="1066800" cy="230832"/>
          </a:xfrm>
          <a:prstGeom prst="rect">
            <a:avLst/>
          </a:prstGeom>
          <a:solidFill>
            <a:schemeClr val="bg1"/>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1000">
                <a:solidFill>
                  <a:schemeClr val="tx2"/>
                </a:solidFill>
                <a:latin typeface="微软雅黑" pitchFamily="34" charset="-122"/>
                <a:ea typeface="微软雅黑" pitchFamily="34" charset="-122"/>
              </a:rPr>
              <a:t>……</a:t>
            </a:r>
            <a:endParaRPr lang="en-US" sz="1000" smtClean="0">
              <a:solidFill>
                <a:schemeClr val="tx2"/>
              </a:solidFill>
              <a:latin typeface="微软雅黑" pitchFamily="34" charset="-122"/>
              <a:ea typeface="微软雅黑" pitchFamily="34" charset="-122"/>
            </a:endParaRPr>
          </a:p>
        </p:txBody>
      </p:sp>
      <p:cxnSp>
        <p:nvCxnSpPr>
          <p:cNvPr id="223" name="Elbow Connector 222"/>
          <p:cNvCxnSpPr>
            <a:stCxn id="181" idx="2"/>
            <a:endCxn id="222" idx="1"/>
          </p:cNvCxnSpPr>
          <p:nvPr/>
        </p:nvCxnSpPr>
        <p:spPr>
          <a:xfrm rot="16200000" flipH="1">
            <a:off x="1415325" y="4830103"/>
            <a:ext cx="744120" cy="1556842"/>
          </a:xfrm>
          <a:prstGeom prst="bentConnector2">
            <a:avLst/>
          </a:prstGeom>
          <a:ln w="28575">
            <a:solidFill>
              <a:schemeClr val="tx1">
                <a:lumMod val="40000"/>
                <a:lumOff val="60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2" name="Rectangle 41"/>
          <p:cNvSpPr/>
          <p:nvPr/>
        </p:nvSpPr>
        <p:spPr>
          <a:xfrm>
            <a:off x="3814571" y="1001486"/>
            <a:ext cx="1419845" cy="4745091"/>
          </a:xfrm>
          <a:prstGeom prst="rect">
            <a:avLst/>
          </a:prstGeom>
          <a:noFill/>
          <a:ln w="19050">
            <a:solidFill>
              <a:schemeClr val="accent4"/>
            </a:solidFill>
            <a:prstDash val="dash"/>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225" name="Rectangle 224"/>
          <p:cNvSpPr/>
          <p:nvPr/>
        </p:nvSpPr>
        <p:spPr>
          <a:xfrm>
            <a:off x="6542644" y="2073855"/>
            <a:ext cx="1534555" cy="1355145"/>
          </a:xfrm>
          <a:prstGeom prst="rect">
            <a:avLst/>
          </a:prstGeom>
          <a:noFill/>
          <a:ln w="19050">
            <a:solidFill>
              <a:schemeClr val="accent4"/>
            </a:solidFill>
            <a:prstDash val="dash"/>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227" name="Rectangle 44"/>
          <p:cNvSpPr>
            <a:spLocks noChangeArrowheads="1"/>
          </p:cNvSpPr>
          <p:nvPr/>
        </p:nvSpPr>
        <p:spPr bwMode="auto">
          <a:xfrm>
            <a:off x="5342860" y="773578"/>
            <a:ext cx="2973822" cy="1200329"/>
          </a:xfrm>
          <a:prstGeom prst="rect">
            <a:avLst/>
          </a:prstGeom>
          <a:solidFill>
            <a:srgbClr val="FFFFFF"/>
          </a:solidFill>
          <a:ln w="12700">
            <a:solidFill>
              <a:schemeClr val="tx1"/>
            </a:solidFill>
            <a:miter lim="800000"/>
          </a:ln>
          <a:effectLst>
            <a:outerShdw dist="35921" dir="2700000" algn="ctr" rotWithShape="0">
              <a:srgbClr val="B2B2B2"/>
            </a:outerShdw>
          </a:effectLst>
        </p:spPr>
        <p:txBody>
          <a:bodyPr wrap="square" lIns="90488" tIns="91440" rIns="90488" bIns="9144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defTabSz="914400" eaLnBrk="1" fontAlgn="auto" latinLnBrk="0" hangingPunct="1">
              <a:lnSpc>
                <a:spcPct val="110000"/>
              </a:lnSpc>
              <a:spcBef>
                <a:spcPts val="100"/>
              </a:spcBef>
              <a:spcAft>
                <a:spcPct val="0"/>
              </a:spcAft>
              <a:buSzTx/>
              <a:tabLst>
                <a:tab pos="1028700"/>
              </a:tabLst>
              <a:defRPr/>
            </a:pPr>
            <a:r>
              <a:rPr kumimoji="0" lang="zh-CN" altLang="en-US" sz="1200" b="0" i="0" u="none" strike="noStrike" kern="0" cap="none" spc="0" normalizeH="0" baseline="0" noProof="0" smtClean="0">
                <a:ln>
                  <a:noFill/>
                </a:ln>
                <a:effectLst/>
                <a:uLnTx/>
                <a:uFillTx/>
                <a:latin typeface="微软雅黑" pitchFamily="34" charset="-122"/>
                <a:ea typeface="微软雅黑" pitchFamily="34" charset="-122"/>
                <a:cs typeface="Arial" pitchFamily="34" charset="0"/>
              </a:rPr>
              <a:t>                物资功能性相似，采购金额差异较小，但寻源方式不同，供应商数量差异较大</a:t>
            </a:r>
            <a:r>
              <a:rPr kumimoji="0" lang="hy-AM" altLang="zh-CN" sz="1200" b="0" i="0" u="none" strike="noStrike" kern="0" cap="none" spc="0" normalizeH="0" baseline="0" noProof="0" smtClean="0">
                <a:ln>
                  <a:noFill/>
                </a:ln>
                <a:effectLst/>
                <a:uLnTx/>
                <a:uFillTx/>
                <a:latin typeface="微软雅黑" pitchFamily="34" charset="-122"/>
                <a:ea typeface="微软雅黑" pitchFamily="34" charset="-122"/>
                <a:cs typeface="Arial" pitchFamily="34" charset="0"/>
              </a:rPr>
              <a:t>(</a:t>
            </a:r>
            <a:r>
              <a:rPr kumimoji="0" lang="zh-CN" altLang="en-US" sz="1200" b="0" i="0" u="none" strike="noStrike" kern="0" cap="none" spc="0" normalizeH="0" baseline="0" noProof="0" smtClean="0">
                <a:ln>
                  <a:noFill/>
                </a:ln>
                <a:solidFill>
                  <a:schemeClr val="accent4"/>
                </a:solidFill>
                <a:effectLst/>
                <a:uLnTx/>
                <a:uFillTx/>
                <a:latin typeface="微软雅黑" pitchFamily="34" charset="-122"/>
                <a:ea typeface="微软雅黑" pitchFamily="34" charset="-122"/>
                <a:cs typeface="Arial" pitchFamily="34" charset="0"/>
              </a:rPr>
              <a:t>普通筏：</a:t>
            </a:r>
            <a:r>
              <a:rPr kumimoji="0" lang="en-US" altLang="zh-CN" sz="1200" b="0" i="0" u="none" strike="noStrike" kern="0" cap="none" spc="0" normalizeH="0" baseline="0" noProof="0" smtClean="0">
                <a:ln>
                  <a:noFill/>
                </a:ln>
                <a:solidFill>
                  <a:schemeClr val="accent4"/>
                </a:solidFill>
                <a:effectLst/>
                <a:uLnTx/>
                <a:uFillTx/>
                <a:latin typeface="微软雅黑" pitchFamily="34" charset="-122"/>
                <a:ea typeface="微软雅黑" pitchFamily="34" charset="-122"/>
                <a:cs typeface="Arial" pitchFamily="34" charset="0"/>
              </a:rPr>
              <a:t>4-5</a:t>
            </a:r>
            <a:r>
              <a:rPr kumimoji="0" lang="zh-CN" altLang="en-US" sz="1200" b="0" i="0" u="none" strike="noStrike" kern="0" cap="none" spc="0" normalizeH="0" baseline="0" noProof="0" smtClean="0">
                <a:ln>
                  <a:noFill/>
                </a:ln>
                <a:solidFill>
                  <a:schemeClr val="accent4"/>
                </a:solidFill>
                <a:effectLst/>
                <a:uLnTx/>
                <a:uFillTx/>
                <a:latin typeface="微软雅黑" pitchFamily="34" charset="-122"/>
                <a:ea typeface="微软雅黑" pitchFamily="34" charset="-122"/>
                <a:cs typeface="Arial" pitchFamily="34" charset="0"/>
              </a:rPr>
              <a:t>厂家供应商，钻井筏：代理供应商，且代理品牌约</a:t>
            </a:r>
            <a:r>
              <a:rPr kumimoji="0" lang="en-US" altLang="zh-CN" sz="1200" b="0" i="0" u="none" strike="noStrike" kern="0" cap="none" spc="0" normalizeH="0" baseline="0" noProof="0" smtClean="0">
                <a:ln>
                  <a:noFill/>
                </a:ln>
                <a:solidFill>
                  <a:schemeClr val="accent4"/>
                </a:solidFill>
                <a:effectLst/>
                <a:uLnTx/>
                <a:uFillTx/>
                <a:latin typeface="微软雅黑" pitchFamily="34" charset="-122"/>
                <a:ea typeface="微软雅黑" pitchFamily="34" charset="-122"/>
                <a:cs typeface="Arial" pitchFamily="34" charset="0"/>
              </a:rPr>
              <a:t>10</a:t>
            </a:r>
            <a:r>
              <a:rPr kumimoji="0" lang="zh-CN" altLang="en-US" sz="1200" b="0" i="0" u="none" strike="noStrike" kern="0" cap="none" spc="0" normalizeH="0" baseline="0" noProof="0" smtClean="0">
                <a:ln>
                  <a:noFill/>
                </a:ln>
                <a:solidFill>
                  <a:schemeClr val="accent4"/>
                </a:solidFill>
                <a:effectLst/>
                <a:uLnTx/>
                <a:uFillTx/>
                <a:latin typeface="微软雅黑" pitchFamily="34" charset="-122"/>
                <a:ea typeface="微软雅黑" pitchFamily="34" charset="-122"/>
                <a:cs typeface="Arial" pitchFamily="34" charset="0"/>
              </a:rPr>
              <a:t>多家</a:t>
            </a:r>
            <a:r>
              <a:rPr kumimoji="0" lang="hy-AM" altLang="zh-CN" sz="1200" b="0" i="0" u="none" strike="noStrike" kern="0" cap="none" spc="0" normalizeH="0" baseline="0" noProof="0" smtClean="0">
                <a:ln>
                  <a:noFill/>
                </a:ln>
                <a:effectLst/>
                <a:uLnTx/>
                <a:uFillTx/>
                <a:latin typeface="微软雅黑" pitchFamily="34" charset="-122"/>
                <a:ea typeface="微软雅黑" pitchFamily="34" charset="-122"/>
                <a:cs typeface="Arial" pitchFamily="34" charset="0"/>
              </a:rPr>
              <a:t>)</a:t>
            </a:r>
            <a:r>
              <a:rPr kumimoji="0" lang="zh-CN" altLang="en-US" sz="1200" b="0" i="0" u="none" strike="noStrike" kern="0" cap="none" spc="0" normalizeH="0" baseline="0" noProof="0" smtClean="0">
                <a:ln>
                  <a:noFill/>
                </a:ln>
                <a:effectLst/>
                <a:uLnTx/>
                <a:uFillTx/>
                <a:latin typeface="微软雅黑" pitchFamily="34" charset="-122"/>
                <a:ea typeface="微软雅黑" pitchFamily="34" charset="-122"/>
                <a:cs typeface="Arial" pitchFamily="34" charset="0"/>
              </a:rPr>
              <a:t>，因此需独立作为物资组</a:t>
            </a:r>
            <a:endParaRPr kumimoji="0" lang="zh-CN" altLang="en-US" sz="1200" b="0" i="0" u="none" strike="noStrike" kern="0" cap="none" spc="0" normalizeH="0" baseline="0" noProof="0">
              <a:ln>
                <a:noFill/>
              </a:ln>
              <a:effectLst/>
              <a:uLnTx/>
              <a:uFillTx/>
              <a:latin typeface="微软雅黑" pitchFamily="34" charset="-122"/>
              <a:ea typeface="微软雅黑" pitchFamily="34" charset="-122"/>
              <a:cs typeface="Arial" pitchFamily="34" charset="0"/>
            </a:endParaRPr>
          </a:p>
        </p:txBody>
      </p:sp>
      <p:sp>
        <p:nvSpPr>
          <p:cNvPr id="234" name="Rectangle 233"/>
          <p:cNvSpPr/>
          <p:nvPr/>
        </p:nvSpPr>
        <p:spPr>
          <a:xfrm>
            <a:off x="5475510" y="866661"/>
            <a:ext cx="182880" cy="182880"/>
          </a:xfrm>
          <a:prstGeom prst="rect">
            <a:avLst/>
          </a:prstGeom>
          <a:solidFill>
            <a:schemeClr val="accent3"/>
          </a:solidFill>
          <a:ln>
            <a:noFill/>
          </a:ln>
          <a:effectLst>
            <a:outerShdw dist="50800" dir="2700000" sx="90000" sy="90000" algn="ctr" rotWithShape="0">
              <a:schemeClr val="tx1"/>
            </a:outerShdw>
          </a:effectLst>
        </p:spPr>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800" b="1" smtClean="0">
                <a:solidFill>
                  <a:schemeClr val="bg2"/>
                </a:solidFill>
              </a:rPr>
              <a:t>1</a:t>
            </a:r>
            <a:endParaRPr lang="en-US" sz="800" b="1" kern="1200" smtClean="0">
              <a:solidFill>
                <a:schemeClr val="bg2"/>
              </a:solidFill>
              <a:latin typeface="+mn-lt"/>
              <a:ea typeface="+mn-ea"/>
              <a:cs typeface="+mn-cs"/>
            </a:endParaRPr>
          </a:p>
        </p:txBody>
      </p:sp>
      <p:sp>
        <p:nvSpPr>
          <p:cNvPr id="235" name="Rectangle 234"/>
          <p:cNvSpPr/>
          <p:nvPr/>
        </p:nvSpPr>
        <p:spPr>
          <a:xfrm>
            <a:off x="5860915" y="866661"/>
            <a:ext cx="182880" cy="182880"/>
          </a:xfrm>
          <a:prstGeom prst="rect">
            <a:avLst/>
          </a:prstGeom>
          <a:solidFill>
            <a:schemeClr val="accent3"/>
          </a:solidFill>
          <a:ln>
            <a:noFill/>
          </a:ln>
          <a:effectLst>
            <a:outerShdw dist="50800" dir="2700000" sx="90000" sy="90000" algn="ctr" rotWithShape="0">
              <a:schemeClr val="tx1"/>
            </a:outerShdw>
          </a:effectLst>
        </p:spPr>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800" b="1">
              <a:solidFill>
                <a:schemeClr val="tx2"/>
              </a:solidFill>
            </a:endParaRPr>
          </a:p>
        </p:txBody>
      </p:sp>
      <p:sp>
        <p:nvSpPr>
          <p:cNvPr id="236" name="Rectangle 235"/>
          <p:cNvSpPr/>
          <p:nvPr/>
        </p:nvSpPr>
        <p:spPr>
          <a:xfrm>
            <a:off x="5734590" y="863667"/>
            <a:ext cx="430525" cy="203133"/>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rgbClr val="0085C3"/>
              </a:buClr>
            </a:pPr>
            <a:r>
              <a:rPr lang="en-US" altLang="zh-CN" sz="800" b="1" smtClean="0">
                <a:solidFill>
                  <a:schemeClr val="bg2"/>
                </a:solidFill>
                <a:latin typeface="微软雅黑" pitchFamily="34" charset="-122"/>
                <a:ea typeface="微软雅黑" pitchFamily="34" charset="-122"/>
              </a:rPr>
              <a:t>2</a:t>
            </a:r>
            <a:endParaRPr lang="en-US" sz="800" b="1">
              <a:solidFill>
                <a:schemeClr val="bg2"/>
              </a:solidFill>
              <a:latin typeface="微软雅黑" pitchFamily="34" charset="-122"/>
              <a:ea typeface="微软雅黑" pitchFamily="34" charset="-122"/>
            </a:endParaRPr>
          </a:p>
        </p:txBody>
      </p:sp>
      <p:sp>
        <p:nvSpPr>
          <p:cNvPr id="237" name="TextBox 236"/>
          <p:cNvSpPr txBox="1"/>
          <p:nvPr/>
        </p:nvSpPr>
        <p:spPr>
          <a:xfrm>
            <a:off x="5586470" y="773668"/>
            <a:ext cx="259152"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sz="2000" smtClean="0">
                <a:solidFill>
                  <a:schemeClr val="bg2"/>
                </a:solidFill>
                <a:latin typeface="+mn-lt"/>
              </a:rPr>
              <a:t>~</a:t>
            </a:r>
          </a:p>
        </p:txBody>
      </p:sp>
      <p:sp>
        <p:nvSpPr>
          <p:cNvPr id="3" name="Right Arrow 2"/>
          <p:cNvSpPr/>
          <p:nvPr/>
        </p:nvSpPr>
        <p:spPr>
          <a:xfrm rot="14861832">
            <a:off x="7206044" y="1799753"/>
            <a:ext cx="370714" cy="261433"/>
          </a:xfrm>
          <a:prstGeom prst="rightArrow">
            <a:avLst/>
          </a:prstGeom>
          <a:solidFill>
            <a:schemeClr val="tx2">
              <a:lumMod val="95000"/>
            </a:schemeClr>
          </a:solidFill>
          <a:ln>
            <a:solidFill>
              <a:schemeClr val="tx2">
                <a:lumMod val="65000"/>
              </a:schemeClr>
            </a:solidFill>
          </a:ln>
          <a:effectLst/>
        </p:spPr>
        <p:txBody>
          <a:bodyPr wrap="square" rtlCol="0" anchor="t">
            <a:normAutofit fontScale="25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Tree>
    <p:extLst>
      <p:ext uri="{BB962C8B-B14F-4D97-AF65-F5344CB8AC3E}">
        <p14:creationId xmlns:p14="http://schemas.microsoft.com/office/powerpoint/2010/main" val="3622166184"/>
      </p:ext>
    </p:extLst>
  </p:cSld>
  <p:clrMapOvr>
    <a:masterClrMapping/>
  </p:clrMapOvr>
  <p:transition spd="med">
    <p:wipe dir="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 name="Rectangle 43"/>
          <p:cNvSpPr/>
          <p:nvPr/>
        </p:nvSpPr>
        <p:spPr>
          <a:xfrm>
            <a:off x="4572000" y="1371600"/>
            <a:ext cx="4114800" cy="4428733"/>
          </a:xfrm>
          <a:prstGeom prst="rect">
            <a:avLst/>
          </a:prstGeom>
          <a:solidFill>
            <a:schemeClr val="tx2"/>
          </a:solidFill>
          <a:ln>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45" name="Rectangle 44"/>
          <p:cNvSpPr/>
          <p:nvPr/>
        </p:nvSpPr>
        <p:spPr>
          <a:xfrm>
            <a:off x="4572000" y="1371600"/>
            <a:ext cx="4114800" cy="495300"/>
          </a:xfrm>
          <a:prstGeom prst="rect">
            <a:avLst/>
          </a:prstGeom>
          <a:solidFill>
            <a:schemeClr val="bg1"/>
          </a:solidFill>
          <a:ln>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2" name="Title 1"/>
          <p:cNvSpPr>
            <a:spLocks noGrp="1"/>
          </p:cNvSpPr>
          <p:nvPr>
            <p:ph type="title"/>
          </p:nvPr>
        </p:nvSpPr>
        <p:spPr>
          <a:xfrm>
            <a:off x="457200" y="348650"/>
            <a:ext cx="6085445" cy="853560"/>
          </a:xfrm>
        </p:spPr>
        <p:txBody>
          <a:bodyPr/>
          <a:lstStyle/>
          <a:p>
            <a:r>
              <a:rPr lang="zh-CN" altLang="en-US" sz="2600" smtClean="0"/>
              <a:t>韩国</a:t>
            </a:r>
            <a:r>
              <a:rPr lang="en-US" altLang="zh-CN" sz="2600" smtClean="0"/>
              <a:t>S</a:t>
            </a:r>
            <a:r>
              <a:rPr lang="zh-CN" altLang="en-US" sz="2600" smtClean="0"/>
              <a:t>船海集团某船厂物资分类评价维度</a:t>
            </a:r>
            <a:endParaRPr lang="en-US" sz="2600"/>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21</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2C439B22-BF68-4A2A-B1B7-36E9C02BAB2B}"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TextBox 6"/>
          <p:cNvSpPr txBox="1"/>
          <p:nvPr/>
        </p:nvSpPr>
        <p:spPr>
          <a:xfrm>
            <a:off x="4572000" y="1485900"/>
            <a:ext cx="4114800" cy="3139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600" b="1" smtClean="0">
                <a:solidFill>
                  <a:schemeClr val="tx2"/>
                </a:solidFill>
                <a:latin typeface="微软雅黑" pitchFamily="34" charset="-122"/>
                <a:ea typeface="微软雅黑" pitchFamily="34" charset="-122"/>
              </a:rPr>
              <a:t>韩国</a:t>
            </a:r>
            <a:r>
              <a:rPr lang="en-US" altLang="zh-CN" sz="1600" b="1" smtClean="0">
                <a:solidFill>
                  <a:schemeClr val="tx2"/>
                </a:solidFill>
                <a:latin typeface="微软雅黑" pitchFamily="34" charset="-122"/>
                <a:ea typeface="微软雅黑" pitchFamily="34" charset="-122"/>
              </a:rPr>
              <a:t>S</a:t>
            </a:r>
            <a:r>
              <a:rPr lang="zh-CN" altLang="en-US" sz="1600" b="1" smtClean="0">
                <a:solidFill>
                  <a:schemeClr val="tx2"/>
                </a:solidFill>
                <a:latin typeface="微软雅黑" pitchFamily="34" charset="-122"/>
                <a:ea typeface="微软雅黑" pitchFamily="34" charset="-122"/>
              </a:rPr>
              <a:t>船海集团某船厂物资分类矩阵</a:t>
            </a:r>
            <a:endParaRPr lang="en-US" sz="1600" b="1" smtClean="0">
              <a:solidFill>
                <a:schemeClr val="tx2"/>
              </a:solidFill>
              <a:latin typeface="微软雅黑" pitchFamily="34" charset="-122"/>
              <a:ea typeface="微软雅黑" pitchFamily="34" charset="-122"/>
            </a:endParaRPr>
          </a:p>
        </p:txBody>
      </p:sp>
      <p:sp>
        <p:nvSpPr>
          <p:cNvPr id="10" name="Pentagon 9"/>
          <p:cNvSpPr/>
          <p:nvPr/>
        </p:nvSpPr>
        <p:spPr>
          <a:xfrm>
            <a:off x="6542645" y="427893"/>
            <a:ext cx="869844" cy="239238"/>
          </a:xfrm>
          <a:prstGeom prst="homePlate">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a:solidFill>
                  <a:srgbClr val="000000"/>
                </a:solidFill>
                <a:latin typeface="微软雅黑" pitchFamily="34" charset="-122"/>
                <a:ea typeface="微软雅黑" pitchFamily="34" charset="-122"/>
              </a:rPr>
              <a:t>.</a:t>
            </a:r>
            <a:r>
              <a:rPr lang="zh-CN" altLang="en-US" sz="70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13" name="Chevron 12"/>
          <p:cNvSpPr/>
          <p:nvPr/>
        </p:nvSpPr>
        <p:spPr>
          <a:xfrm>
            <a:off x="7340690" y="427893"/>
            <a:ext cx="869844" cy="239238"/>
          </a:xfrm>
          <a:prstGeom prst="chevron">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14" name="Chevron 13"/>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sp>
        <p:nvSpPr>
          <p:cNvPr id="15" name="AutoShape 102"/>
          <p:cNvSpPr>
            <a:spLocks noChangeArrowheads="1"/>
          </p:cNvSpPr>
          <p:nvPr/>
        </p:nvSpPr>
        <p:spPr bwMode="auto">
          <a:xfrm rot="16200000" flipV="1">
            <a:off x="2541044" y="3418486"/>
            <a:ext cx="3726947" cy="334963"/>
          </a:xfrm>
          <a:prstGeom prst="triangle">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0" scaled="1"/>
          </a:gradFill>
          <a:ln>
            <a:noFill/>
          </a:ln>
        </p:spPr>
        <p:txBody>
          <a:bodyPr rot="10800000" vert="eaVert" wrap="none" lIns="45720" rIns="4572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16" name="Rectangle 3"/>
          <p:cNvSpPr>
            <a:spLocks noChangeArrowheads="1"/>
          </p:cNvSpPr>
          <p:nvPr/>
        </p:nvSpPr>
        <p:spPr bwMode="auto">
          <a:xfrm>
            <a:off x="5742565" y="4224521"/>
            <a:ext cx="339837" cy="27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1200" b="1">
                <a:latin typeface="微软雅黑" pitchFamily="34" charset="-122"/>
                <a:ea typeface="微软雅黑" pitchFamily="34" charset="-122"/>
                <a:cs typeface="Arial"/>
              </a:rPr>
              <a:t>低</a:t>
            </a:r>
          </a:p>
        </p:txBody>
      </p:sp>
      <p:sp>
        <p:nvSpPr>
          <p:cNvPr id="17" name="Rectangle 4"/>
          <p:cNvSpPr>
            <a:spLocks noChangeArrowheads="1"/>
          </p:cNvSpPr>
          <p:nvPr/>
        </p:nvSpPr>
        <p:spPr bwMode="auto">
          <a:xfrm>
            <a:off x="8346963" y="4224521"/>
            <a:ext cx="339837" cy="27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1200" b="1">
                <a:latin typeface="微软雅黑" pitchFamily="34" charset="-122"/>
                <a:ea typeface="微软雅黑" pitchFamily="34" charset="-122"/>
                <a:cs typeface="Arial"/>
              </a:rPr>
              <a:t>高</a:t>
            </a:r>
          </a:p>
        </p:txBody>
      </p:sp>
      <p:sp>
        <p:nvSpPr>
          <p:cNvPr id="21" name="AutoShape 8"/>
          <p:cNvSpPr>
            <a:spLocks noChangeArrowheads="1"/>
          </p:cNvSpPr>
          <p:nvPr/>
        </p:nvSpPr>
        <p:spPr bwMode="auto">
          <a:xfrm>
            <a:off x="4680858" y="2258430"/>
            <a:ext cx="942234" cy="1966092"/>
          </a:xfrm>
          <a:prstGeom prst="roundRect">
            <a:avLst>
              <a:gd name="adj" fmla="val 0"/>
            </a:avLst>
          </a:prstGeom>
          <a:blipFill>
            <a:blip r:embed="rId3"/>
            <a:tile tx="0" ty="0" sx="100000" sy="100000" flip="none" algn="tl"/>
          </a:blipFill>
          <a:ln w="12700">
            <a:solidFill>
              <a:schemeClr val="tx1"/>
            </a:solidFill>
            <a:round/>
          </a:ln>
          <a:effectLst>
            <a:outerShdw blurRad="50800" dist="38100" dir="2700000" algn="tl" rotWithShape="0">
              <a:prstClr val="black">
                <a:alpha val="40000"/>
              </a:prstClr>
            </a:outerShdw>
          </a:effectLst>
          <a:extLst/>
        </p:spPr>
        <p:txBody>
          <a:bodyPr vert="wordArtVert"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200" b="0" i="0" u="none" strike="noStrike" kern="0" cap="none" spc="0" normalizeH="0" baseline="0" noProof="0" smtClean="0">
              <a:ln>
                <a:noFill/>
              </a:ln>
              <a:solidFill>
                <a:schemeClr val="bg2"/>
              </a:solidFill>
              <a:effectLst/>
              <a:uLnTx/>
              <a:uFillTx/>
              <a:latin typeface="微软雅黑" pitchFamily="34" charset="-122"/>
              <a:ea typeface="微软雅黑" pitchFamily="34" charset="-122"/>
            </a:endParaRPr>
          </a:p>
        </p:txBody>
      </p:sp>
      <p:sp>
        <p:nvSpPr>
          <p:cNvPr id="22" name="Rectangle 9"/>
          <p:cNvSpPr>
            <a:spLocks noChangeArrowheads="1"/>
          </p:cNvSpPr>
          <p:nvPr/>
        </p:nvSpPr>
        <p:spPr bwMode="auto">
          <a:xfrm>
            <a:off x="4703010" y="2291595"/>
            <a:ext cx="901032" cy="1747006"/>
          </a:xfrm>
          <a:prstGeom prst="rect">
            <a:avLst/>
          </a:prstGeom>
          <a:noFill/>
          <a:ln w="9525">
            <a:noFill/>
            <a:miter lim="800000"/>
          </a:ln>
          <a:effectLst/>
          <a:extLst/>
        </p:spPr>
        <p:txBody>
          <a:bodyPr vert="horz" lIns="36000" tIns="55562" rIns="36000" bIns="55562"/>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063" marR="0" lvl="0" indent="-119063" algn="ctr" defTabSz="1316038" eaLnBrk="0" fontAlgn="auto" latinLnBrk="0" hangingPunct="0">
              <a:lnSpc>
                <a:spcPct val="100000"/>
              </a:lnSpc>
              <a:spcBef>
                <a:spcPct val="50000"/>
              </a:spcBef>
              <a:spcAft>
                <a:spcPct val="0"/>
              </a:spcAft>
              <a:buClr>
                <a:srgbClr val="7889FB"/>
              </a:buClr>
              <a:buSzPct val="60000"/>
              <a:buFont typeface="Wingdings" pitchFamily="2" charset="2"/>
              <a:buNone/>
              <a:defRPr/>
            </a:pPr>
            <a:r>
              <a:rPr kumimoji="0" lang="zh-CN" altLang="en-US" sz="1200" b="1" i="0" strike="noStrike" kern="0" cap="none" spc="0" normalizeH="0" baseline="0" noProof="0" smtClean="0">
                <a:ln>
                  <a:noFill/>
                </a:ln>
                <a:solidFill>
                  <a:schemeClr val="bg2"/>
                </a:solidFill>
                <a:effectLst/>
                <a:uLnTx/>
                <a:uFillTx/>
                <a:latin typeface="微软雅黑" pitchFamily="34" charset="-122"/>
                <a:ea typeface="微软雅黑" pitchFamily="34" charset="-122"/>
                <a:cs typeface="Arial"/>
              </a:rPr>
              <a:t>市场风险</a:t>
            </a:r>
            <a:endParaRPr kumimoji="0" lang="zh-CN" altLang="en-US" sz="1200" b="0" i="0" strike="noStrike" kern="0" cap="none" spc="0" normalizeH="0" baseline="0" noProof="0" smtClean="0">
              <a:ln>
                <a:noFill/>
              </a:ln>
              <a:solidFill>
                <a:schemeClr val="bg2"/>
              </a:solidFill>
              <a:effectLst/>
              <a:uLnTx/>
              <a:uFillTx/>
              <a:latin typeface="微软雅黑" pitchFamily="34" charset="-122"/>
              <a:ea typeface="微软雅黑" pitchFamily="34" charset="-122"/>
              <a:cs typeface="Arial"/>
            </a:endParaRPr>
          </a:p>
          <a:p>
            <a:pPr fontAlgn="ctr"/>
            <a:r>
              <a:rPr lang="en-US" altLang="zh-CN" sz="1200" smtClean="0">
                <a:solidFill>
                  <a:schemeClr val="bg2"/>
                </a:solidFill>
                <a:latin typeface="微软雅黑" pitchFamily="34" charset="-122"/>
                <a:ea typeface="微软雅黑" pitchFamily="34" charset="-122"/>
              </a:rPr>
              <a:t>Y-1. </a:t>
            </a:r>
            <a:r>
              <a:rPr lang="zh-CN" altLang="en-US" sz="1200" smtClean="0">
                <a:solidFill>
                  <a:schemeClr val="bg2"/>
                </a:solidFill>
                <a:latin typeface="微软雅黑" pitchFamily="34" charset="-122"/>
                <a:ea typeface="微软雅黑" pitchFamily="34" charset="-122"/>
              </a:rPr>
              <a:t>供</a:t>
            </a:r>
            <a:r>
              <a:rPr lang="zh-CN" altLang="en-US" sz="1200">
                <a:solidFill>
                  <a:schemeClr val="bg2"/>
                </a:solidFill>
                <a:latin typeface="微软雅黑" pitchFamily="34" charset="-122"/>
                <a:ea typeface="微软雅黑" pitchFamily="34" charset="-122"/>
              </a:rPr>
              <a:t>应</a:t>
            </a:r>
            <a:r>
              <a:rPr lang="zh-CN" altLang="en-US" sz="1200" smtClean="0">
                <a:solidFill>
                  <a:schemeClr val="bg2"/>
                </a:solidFill>
                <a:latin typeface="微软雅黑" pitchFamily="34" charset="-122"/>
                <a:ea typeface="微软雅黑" pitchFamily="34" charset="-122"/>
              </a:rPr>
              <a:t>商可靠性</a:t>
            </a:r>
            <a:endParaRPr lang="en-US" sz="1200" smtClean="0">
              <a:solidFill>
                <a:schemeClr val="bg2"/>
              </a:solidFill>
              <a:latin typeface="微软雅黑" pitchFamily="34" charset="-122"/>
              <a:ea typeface="微软雅黑" pitchFamily="34" charset="-122"/>
            </a:endParaRPr>
          </a:p>
          <a:p>
            <a:pPr fontAlgn="ctr"/>
            <a:r>
              <a:rPr lang="en-US" altLang="zh-CN" sz="1200" smtClean="0">
                <a:solidFill>
                  <a:schemeClr val="bg2"/>
                </a:solidFill>
                <a:latin typeface="微软雅黑" pitchFamily="34" charset="-122"/>
                <a:ea typeface="微软雅黑" pitchFamily="34" charset="-122"/>
              </a:rPr>
              <a:t>Y-2. </a:t>
            </a:r>
            <a:r>
              <a:rPr lang="zh-CN" altLang="en-US" sz="1200" smtClean="0">
                <a:solidFill>
                  <a:schemeClr val="bg2"/>
                </a:solidFill>
                <a:latin typeface="微软雅黑" pitchFamily="34" charset="-122"/>
                <a:ea typeface="微软雅黑" pitchFamily="34" charset="-122"/>
              </a:rPr>
              <a:t>供应商数量</a:t>
            </a:r>
            <a:endParaRPr lang="en-US" sz="1200" smtClean="0">
              <a:solidFill>
                <a:schemeClr val="bg2"/>
              </a:solidFill>
              <a:latin typeface="微软雅黑" pitchFamily="34" charset="-122"/>
              <a:ea typeface="微软雅黑" pitchFamily="34" charset="-122"/>
            </a:endParaRPr>
          </a:p>
          <a:p>
            <a:pPr fontAlgn="ctr"/>
            <a:r>
              <a:rPr lang="en-US" altLang="zh-CN" sz="1200" smtClean="0">
                <a:solidFill>
                  <a:schemeClr val="bg2"/>
                </a:solidFill>
                <a:latin typeface="微软雅黑" pitchFamily="34" charset="-122"/>
                <a:ea typeface="微软雅黑" pitchFamily="34" charset="-122"/>
              </a:rPr>
              <a:t>Y-3. </a:t>
            </a:r>
            <a:r>
              <a:rPr lang="zh-CN" altLang="en-US" sz="1200" smtClean="0">
                <a:solidFill>
                  <a:schemeClr val="bg2"/>
                </a:solidFill>
                <a:latin typeface="微软雅黑" pitchFamily="34" charset="-122"/>
                <a:ea typeface="微软雅黑" pitchFamily="34" charset="-122"/>
              </a:rPr>
              <a:t>获得材料难易程度</a:t>
            </a:r>
            <a:endParaRPr lang="en-US" sz="1200">
              <a:solidFill>
                <a:schemeClr val="bg2"/>
              </a:solidFill>
              <a:latin typeface="微软雅黑" pitchFamily="34" charset="-122"/>
              <a:ea typeface="微软雅黑" pitchFamily="34" charset="-122"/>
            </a:endParaRPr>
          </a:p>
          <a:p>
            <a:pPr fontAlgn="ctr"/>
            <a:endParaRPr lang="en-US" sz="1200">
              <a:solidFill>
                <a:schemeClr val="bg2"/>
              </a:solidFill>
              <a:latin typeface="微软雅黑" pitchFamily="34" charset="-122"/>
              <a:ea typeface="微软雅黑" pitchFamily="34" charset="-122"/>
            </a:endParaRPr>
          </a:p>
        </p:txBody>
      </p:sp>
      <p:sp>
        <p:nvSpPr>
          <p:cNvPr id="24" name="Rectangle 11"/>
          <p:cNvSpPr>
            <a:spLocks noChangeArrowheads="1"/>
          </p:cNvSpPr>
          <p:nvPr/>
        </p:nvSpPr>
        <p:spPr bwMode="auto">
          <a:xfrm rot="10800000">
            <a:off x="6175247" y="4763682"/>
            <a:ext cx="2341634" cy="938680"/>
          </a:xfrm>
          <a:prstGeom prst="rect">
            <a:avLst/>
          </a:prstGeom>
          <a:blipFill>
            <a:blip r:embed="rId3"/>
            <a:tile tx="0" ty="0" sx="100000" sy="100000" flip="none" algn="tl"/>
          </a:blipFill>
          <a:ln w="12700">
            <a:solidFill>
              <a:schemeClr val="tx1"/>
            </a:solidFill>
            <a:miter lim="800000"/>
          </a:ln>
          <a:effectLst>
            <a:outerShdw blurRad="50800" dist="38100" dir="2700000" algn="tl" rotWithShape="0">
              <a:prstClr val="black">
                <a:alpha val="40000"/>
              </a:prstClr>
            </a:outerShdw>
          </a:effectLst>
          <a:extLst/>
        </p:spPr>
        <p:txBody>
          <a:bodyPr rot="10800000"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0" fontAlgn="auto" latinLnBrk="0" hangingPunct="0">
              <a:spcBef>
                <a:spcPct val="50000"/>
              </a:spcBef>
              <a:spcAft>
                <a:spcPct val="0"/>
              </a:spcAft>
              <a:buClr>
                <a:srgbClr val="7889FB"/>
              </a:buClr>
              <a:buSzPct val="60000"/>
              <a:buFont typeface="Wingdings" pitchFamily="2" charset="2"/>
              <a:buNone/>
              <a:defRPr/>
            </a:pPr>
            <a:endParaRPr kumimoji="0" lang="en-US" sz="1200" b="0" i="0" u="none" strike="noStrike" kern="0" cap="none" spc="0" normalizeH="0" baseline="0" noProof="0" smtClean="0">
              <a:ln>
                <a:noFill/>
              </a:ln>
              <a:solidFill>
                <a:schemeClr val="bg2"/>
              </a:solidFill>
              <a:effectLst/>
              <a:uLnTx/>
              <a:uFillTx/>
              <a:latin typeface="微软雅黑" pitchFamily="34" charset="-122"/>
              <a:ea typeface="微软雅黑" pitchFamily="34" charset="-122"/>
              <a:cs typeface="Arial"/>
            </a:endParaRPr>
          </a:p>
        </p:txBody>
      </p:sp>
      <p:sp>
        <p:nvSpPr>
          <p:cNvPr id="25" name="Rectangle 12"/>
          <p:cNvSpPr>
            <a:spLocks noChangeArrowheads="1"/>
          </p:cNvSpPr>
          <p:nvPr/>
        </p:nvSpPr>
        <p:spPr bwMode="auto">
          <a:xfrm>
            <a:off x="6284082" y="4857094"/>
            <a:ext cx="2146914" cy="779196"/>
          </a:xfrm>
          <a:prstGeom prst="rect">
            <a:avLst/>
          </a:prstGeom>
          <a:noFill/>
          <a:ln w="9525">
            <a:noFill/>
            <a:miter lim="800000"/>
          </a:ln>
          <a:effectLst/>
          <a:extLst/>
        </p:spPr>
        <p:txBody>
          <a:bodyPr lIns="111125" tIns="55562" rIns="111125" bIns="55562"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5425" marR="0" lvl="0" indent="-225425" algn="ctr" defTabSz="1316038" eaLnBrk="0" fontAlgn="auto" latinLnBrk="0" hangingPunct="0">
              <a:spcBef>
                <a:spcPct val="50000"/>
              </a:spcBef>
              <a:spcAft>
                <a:spcPct val="0"/>
              </a:spcAft>
              <a:buClr>
                <a:srgbClr val="7889FB"/>
              </a:buClr>
              <a:buSzPct val="60000"/>
              <a:buFont typeface="Wingdings" pitchFamily="2" charset="2"/>
              <a:buNone/>
              <a:defRPr/>
            </a:pPr>
            <a:r>
              <a:rPr kumimoji="0" lang="zh-CN" altLang="en-US" sz="1200" b="1" i="0" strike="noStrike" kern="0" cap="none" spc="0" normalizeH="0" baseline="0" noProof="0" smtClean="0">
                <a:solidFill>
                  <a:schemeClr val="bg2"/>
                </a:solidFill>
                <a:effectLst/>
                <a:uLnTx/>
                <a:uFillTx/>
                <a:latin typeface="微软雅黑" pitchFamily="34" charset="-122"/>
                <a:ea typeface="微软雅黑" pitchFamily="34" charset="-122"/>
                <a:cs typeface="Arial"/>
              </a:rPr>
              <a:t>成本比重</a:t>
            </a:r>
            <a:endParaRPr kumimoji="0" lang="zh-CN" altLang="en-US" sz="1200" b="0" i="0" strike="noStrike" kern="0" cap="none" spc="0" normalizeH="0" baseline="0" noProof="0" smtClean="0">
              <a:solidFill>
                <a:schemeClr val="bg2"/>
              </a:solidFill>
              <a:effectLst/>
              <a:uLnTx/>
              <a:uFillTx/>
              <a:latin typeface="微软雅黑" pitchFamily="34" charset="-122"/>
              <a:ea typeface="微软雅黑" pitchFamily="34" charset="-122"/>
              <a:cs typeface="Arial"/>
            </a:endParaRPr>
          </a:p>
          <a:p>
            <a:pPr fontAlgn="base"/>
            <a:r>
              <a:rPr lang="en-US" sz="1200" smtClean="0">
                <a:solidFill>
                  <a:schemeClr val="bg2"/>
                </a:solidFill>
                <a:latin typeface="微软雅黑" pitchFamily="34" charset="-122"/>
                <a:ea typeface="微软雅黑" pitchFamily="34" charset="-122"/>
              </a:rPr>
              <a:t>X-1.  </a:t>
            </a:r>
            <a:r>
              <a:rPr lang="zh-CN" altLang="en-US" sz="1200" smtClean="0">
                <a:solidFill>
                  <a:schemeClr val="bg2"/>
                </a:solidFill>
                <a:latin typeface="微软雅黑" pitchFamily="34" charset="-122"/>
                <a:ea typeface="微软雅黑" pitchFamily="34" charset="-122"/>
              </a:rPr>
              <a:t>占采购量比重</a:t>
            </a:r>
            <a:endParaRPr lang="en-US" sz="1200">
              <a:solidFill>
                <a:schemeClr val="bg2"/>
              </a:solidFill>
              <a:latin typeface="微软雅黑" pitchFamily="34" charset="-122"/>
              <a:ea typeface="微软雅黑" pitchFamily="34" charset="-122"/>
            </a:endParaRPr>
          </a:p>
          <a:p>
            <a:pPr fontAlgn="base"/>
            <a:r>
              <a:rPr lang="en-US" sz="1200" smtClean="0">
                <a:solidFill>
                  <a:schemeClr val="bg2"/>
                </a:solidFill>
                <a:latin typeface="微软雅黑" pitchFamily="34" charset="-122"/>
                <a:ea typeface="微软雅黑" pitchFamily="34" charset="-122"/>
              </a:rPr>
              <a:t>X-2.  </a:t>
            </a:r>
            <a:r>
              <a:rPr lang="zh-CN" altLang="en-US" sz="1200">
                <a:solidFill>
                  <a:schemeClr val="bg2"/>
                </a:solidFill>
                <a:latin typeface="微软雅黑" pitchFamily="34" charset="-122"/>
                <a:ea typeface="微软雅黑" pitchFamily="34" charset="-122"/>
              </a:rPr>
              <a:t>采</a:t>
            </a:r>
            <a:r>
              <a:rPr lang="zh-CN" altLang="en-US" sz="1200" smtClean="0">
                <a:solidFill>
                  <a:schemeClr val="bg2"/>
                </a:solidFill>
                <a:latin typeface="微软雅黑" pitchFamily="34" charset="-122"/>
                <a:ea typeface="微软雅黑" pitchFamily="34" charset="-122"/>
              </a:rPr>
              <a:t>购总额</a:t>
            </a:r>
            <a:endParaRPr lang="en-US" altLang="zh-CN" sz="1200" smtClean="0">
              <a:solidFill>
                <a:schemeClr val="bg2"/>
              </a:solidFill>
              <a:latin typeface="微软雅黑" pitchFamily="34" charset="-122"/>
              <a:ea typeface="微软雅黑" pitchFamily="34" charset="-122"/>
            </a:endParaRPr>
          </a:p>
          <a:p>
            <a:pPr marL="396875" indent="-396875" fontAlgn="base"/>
            <a:r>
              <a:rPr lang="en-US" altLang="zh-CN" sz="1200" smtClean="0">
                <a:solidFill>
                  <a:schemeClr val="bg2"/>
                </a:solidFill>
                <a:latin typeface="微软雅黑" pitchFamily="34" charset="-122"/>
                <a:ea typeface="微软雅黑" pitchFamily="34" charset="-122"/>
              </a:rPr>
              <a:t>X-3.  </a:t>
            </a:r>
            <a:r>
              <a:rPr lang="zh-CN" altLang="en-US" sz="1200" smtClean="0">
                <a:solidFill>
                  <a:schemeClr val="bg2"/>
                </a:solidFill>
                <a:latin typeface="微软雅黑" pitchFamily="34" charset="-122"/>
                <a:ea typeface="微软雅黑" pitchFamily="34" charset="-122"/>
              </a:rPr>
              <a:t>其价格波动对利润影响</a:t>
            </a:r>
            <a:endParaRPr lang="en-US" sz="1200">
              <a:solidFill>
                <a:schemeClr val="bg2"/>
              </a:solidFill>
              <a:latin typeface="微软雅黑" pitchFamily="34" charset="-122"/>
              <a:ea typeface="微软雅黑" pitchFamily="34" charset="-122"/>
            </a:endParaRPr>
          </a:p>
        </p:txBody>
      </p:sp>
      <p:grpSp>
        <p:nvGrpSpPr>
          <p:cNvPr id="29" name="Group 28"/>
          <p:cNvGrpSpPr/>
          <p:nvPr/>
        </p:nvGrpSpPr>
        <p:grpSpPr>
          <a:xfrm>
            <a:off x="6095999" y="2264776"/>
            <a:ext cx="2219654" cy="1923675"/>
            <a:chOff x="3282154" y="2278767"/>
            <a:chExt cx="2579690" cy="2300468"/>
          </a:xfrm>
          <a:solidFill>
            <a:schemeClr val="accent3">
              <a:lumMod val="20000"/>
              <a:lumOff val="80000"/>
            </a:schemeClr>
          </a:solidFill>
        </p:grpSpPr>
        <p:sp>
          <p:nvSpPr>
            <p:cNvPr id="30" name="Rectangle 29"/>
            <p:cNvSpPr>
              <a:spLocks noChangeAspect="1" noChangeArrowheads="1"/>
            </p:cNvSpPr>
            <p:nvPr/>
          </p:nvSpPr>
          <p:spPr bwMode="gray">
            <a:xfrm>
              <a:off x="4581684" y="3419493"/>
              <a:ext cx="1280160" cy="1159741"/>
            </a:xfrm>
            <a:prstGeom prst="rect">
              <a:avLst/>
            </a:prstGeom>
            <a:noFill/>
            <a:ln w="6350">
              <a:solidFill>
                <a:schemeClr val="bg2"/>
              </a:solidFill>
              <a:miter lim="800000"/>
            </a:ln>
            <a:effectLst/>
          </p:spPr>
          <p:txBody>
            <a:bodyPr lIns="45720" rIns="4572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chemeClr val="bg1"/>
                </a:buClr>
              </a:pPr>
              <a:endParaRPr lang="en-US" b="1">
                <a:solidFill>
                  <a:schemeClr val="bg2"/>
                </a:solidFill>
                <a:latin typeface="微软雅黑" pitchFamily="34" charset="-122"/>
                <a:ea typeface="微软雅黑" pitchFamily="34" charset="-122"/>
              </a:endParaRPr>
            </a:p>
          </p:txBody>
        </p:sp>
        <p:sp>
          <p:nvSpPr>
            <p:cNvPr id="31" name="Rectangle 30"/>
            <p:cNvSpPr>
              <a:spLocks noChangeAspect="1" noChangeArrowheads="1"/>
            </p:cNvSpPr>
            <p:nvPr/>
          </p:nvSpPr>
          <p:spPr bwMode="gray">
            <a:xfrm>
              <a:off x="3282154" y="3419495"/>
              <a:ext cx="1299528" cy="1159740"/>
            </a:xfrm>
            <a:prstGeom prst="rect">
              <a:avLst/>
            </a:prstGeom>
            <a:noFill/>
            <a:ln w="6350">
              <a:solidFill>
                <a:schemeClr val="bg2"/>
              </a:solidFill>
              <a:miter lim="800000"/>
            </a:ln>
            <a:effectLst/>
          </p:spPr>
          <p:txBody>
            <a:bodyPr lIns="45720" rIns="4572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chemeClr val="bg1"/>
                </a:buClr>
              </a:pPr>
              <a:endParaRPr lang="en-US" b="1">
                <a:solidFill>
                  <a:schemeClr val="bg2"/>
                </a:solidFill>
                <a:latin typeface="微软雅黑" pitchFamily="34" charset="-122"/>
                <a:ea typeface="微软雅黑" pitchFamily="34" charset="-122"/>
              </a:endParaRPr>
            </a:p>
          </p:txBody>
        </p:sp>
        <p:sp>
          <p:nvSpPr>
            <p:cNvPr id="32" name="Rectangle 31"/>
            <p:cNvSpPr>
              <a:spLocks noChangeAspect="1" noChangeArrowheads="1"/>
            </p:cNvSpPr>
            <p:nvPr/>
          </p:nvSpPr>
          <p:spPr bwMode="gray">
            <a:xfrm>
              <a:off x="4581684" y="2278767"/>
              <a:ext cx="1280160" cy="1140726"/>
            </a:xfrm>
            <a:prstGeom prst="rect">
              <a:avLst/>
            </a:prstGeom>
            <a:noFill/>
            <a:ln>
              <a:solidFill>
                <a:schemeClr val="bg2"/>
              </a:solidFill>
              <a:headEnd type="none" w="med" len="med"/>
              <a:tailEnd type="none" w="med" len="med"/>
            </a:ln>
            <a:effectLst/>
          </p:spPr>
          <p:style>
            <a:lnRef idx="1">
              <a:schemeClr val="accent6"/>
            </a:lnRef>
            <a:fillRef idx="2">
              <a:schemeClr val="accent6"/>
            </a:fillRef>
            <a:effectRef idx="1">
              <a:schemeClr val="accent6"/>
            </a:effectRef>
            <a:fontRef idx="minor">
              <a:schemeClr val="dk1"/>
            </a:fontRef>
          </p:style>
          <p:txBody>
            <a:bodyPr/>
            <a:lstStyle>
              <a:defPPr>
                <a:defRPr lang="en-US"/>
              </a:defPPr>
              <a:lvl1pPr marL="0" algn="l" defTabSz="914400" rtl="0" eaLnBrk="1" latinLnBrk="0" hangingPunct="1">
                <a:defRPr sz="1800" kern="1200">
                  <a:solidFill>
                    <a:srgbClr val="000000"/>
                  </a:solidFill>
                  <a:latin typeface="Museo Sans For Dell"/>
                  <a:ea typeface="+mn-ea"/>
                  <a:cs typeface="+mn-cs"/>
                </a:defRPr>
              </a:lvl1pPr>
              <a:lvl2pPr marL="457200" algn="l" defTabSz="914400" rtl="0" eaLnBrk="1" latinLnBrk="0" hangingPunct="1">
                <a:defRPr sz="1800" kern="1200">
                  <a:solidFill>
                    <a:srgbClr val="000000"/>
                  </a:solidFill>
                  <a:latin typeface="Museo Sans For Dell"/>
                  <a:ea typeface="+mn-ea"/>
                  <a:cs typeface="+mn-cs"/>
                </a:defRPr>
              </a:lvl2pPr>
              <a:lvl3pPr marL="914400" algn="l" defTabSz="914400" rtl="0" eaLnBrk="1" latinLnBrk="0" hangingPunct="1">
                <a:defRPr sz="1800" kern="1200">
                  <a:solidFill>
                    <a:srgbClr val="000000"/>
                  </a:solidFill>
                  <a:latin typeface="Museo Sans For Dell"/>
                  <a:ea typeface="+mn-ea"/>
                  <a:cs typeface="+mn-cs"/>
                </a:defRPr>
              </a:lvl3pPr>
              <a:lvl4pPr marL="1371600" algn="l" defTabSz="914400" rtl="0" eaLnBrk="1" latinLnBrk="0" hangingPunct="1">
                <a:defRPr sz="1800" kern="1200">
                  <a:solidFill>
                    <a:srgbClr val="000000"/>
                  </a:solidFill>
                  <a:latin typeface="Museo Sans For Dell"/>
                  <a:ea typeface="+mn-ea"/>
                  <a:cs typeface="+mn-cs"/>
                </a:defRPr>
              </a:lvl4pPr>
              <a:lvl5pPr marL="1828800" algn="l" defTabSz="914400" rtl="0" eaLnBrk="1" latinLnBrk="0" hangingPunct="1">
                <a:defRPr sz="1800" kern="1200">
                  <a:solidFill>
                    <a:srgbClr val="000000"/>
                  </a:solidFill>
                  <a:latin typeface="Museo Sans For Dell"/>
                  <a:ea typeface="+mn-ea"/>
                  <a:cs typeface="+mn-cs"/>
                </a:defRPr>
              </a:lvl5pPr>
              <a:lvl6pPr marL="2286000" algn="l" defTabSz="914400" rtl="0" eaLnBrk="1" latinLnBrk="0" hangingPunct="1">
                <a:defRPr sz="1800" kern="1200">
                  <a:solidFill>
                    <a:srgbClr val="000000"/>
                  </a:solidFill>
                  <a:latin typeface="Museo Sans For Dell"/>
                  <a:ea typeface="+mn-ea"/>
                  <a:cs typeface="+mn-cs"/>
                </a:defRPr>
              </a:lvl6pPr>
              <a:lvl7pPr marL="2743200" algn="l" defTabSz="914400" rtl="0" eaLnBrk="1" latinLnBrk="0" hangingPunct="1">
                <a:defRPr sz="1800" kern="1200">
                  <a:solidFill>
                    <a:srgbClr val="000000"/>
                  </a:solidFill>
                  <a:latin typeface="Museo Sans For Dell"/>
                  <a:ea typeface="+mn-ea"/>
                  <a:cs typeface="+mn-cs"/>
                </a:defRPr>
              </a:lvl7pPr>
              <a:lvl8pPr marL="3200400" algn="l" defTabSz="914400" rtl="0" eaLnBrk="1" latinLnBrk="0" hangingPunct="1">
                <a:defRPr sz="1800" kern="1200">
                  <a:solidFill>
                    <a:srgbClr val="000000"/>
                  </a:solidFill>
                  <a:latin typeface="Museo Sans For Dell"/>
                  <a:ea typeface="+mn-ea"/>
                  <a:cs typeface="+mn-cs"/>
                </a:defRPr>
              </a:lvl8pPr>
              <a:lvl9pPr marL="3657600" algn="l" defTabSz="914400" rtl="0" eaLnBrk="1" latinLnBrk="0" hangingPunct="1">
                <a:defRPr sz="1800" kern="1200">
                  <a:solidFill>
                    <a:srgbClr val="000000"/>
                  </a:solidFill>
                  <a:latin typeface="Museo Sans For Dell"/>
                  <a:ea typeface="+mn-ea"/>
                  <a:cs typeface="+mn-cs"/>
                </a:defRPr>
              </a:lvl9pPr>
            </a:lstStyle>
            <a:p>
              <a:endParaRPr lang="en-US" b="1">
                <a:solidFill>
                  <a:schemeClr val="bg2"/>
                </a:solidFill>
                <a:latin typeface="微软雅黑" pitchFamily="34" charset="-122"/>
                <a:ea typeface="微软雅黑" pitchFamily="34" charset="-122"/>
              </a:endParaRPr>
            </a:p>
          </p:txBody>
        </p:sp>
        <p:sp>
          <p:nvSpPr>
            <p:cNvPr id="33" name="Rectangle 32"/>
            <p:cNvSpPr>
              <a:spLocks noChangeAspect="1" noChangeArrowheads="1"/>
            </p:cNvSpPr>
            <p:nvPr/>
          </p:nvSpPr>
          <p:spPr bwMode="gray">
            <a:xfrm>
              <a:off x="3282156" y="2278767"/>
              <a:ext cx="1299527" cy="1140726"/>
            </a:xfrm>
            <a:prstGeom prst="rect">
              <a:avLst/>
            </a:prstGeom>
            <a:noFill/>
            <a:ln w="6350">
              <a:solidFill>
                <a:schemeClr val="bg2"/>
              </a:solidFill>
              <a:miter lim="800000"/>
            </a:ln>
            <a:effectLst/>
          </p:spPr>
          <p:txBody>
            <a:bodyPr lIns="45720" rIns="4572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chemeClr val="bg1"/>
                </a:buClr>
              </a:pPr>
              <a:endParaRPr lang="en-US" b="1">
                <a:solidFill>
                  <a:schemeClr val="bg2"/>
                </a:solidFill>
                <a:latin typeface="微软雅黑" pitchFamily="34" charset="-122"/>
                <a:ea typeface="微软雅黑" pitchFamily="34" charset="-122"/>
              </a:endParaRPr>
            </a:p>
          </p:txBody>
        </p:sp>
        <p:sp>
          <p:nvSpPr>
            <p:cNvPr id="34" name="TextBox 33"/>
            <p:cNvSpPr txBox="1"/>
            <p:nvPr/>
          </p:nvSpPr>
          <p:spPr>
            <a:xfrm>
              <a:off x="3400901" y="2689429"/>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smtClean="0">
                  <a:solidFill>
                    <a:schemeClr val="accent4">
                      <a:lumMod val="75000"/>
                    </a:schemeClr>
                  </a:solidFill>
                  <a:latin typeface="微软雅黑" pitchFamily="34" charset="-122"/>
                  <a:ea typeface="微软雅黑" pitchFamily="34" charset="-122"/>
                </a:rPr>
                <a:t>瓶颈类</a:t>
              </a:r>
              <a:endParaRPr lang="en-US" sz="1400" b="1" smtClean="0">
                <a:solidFill>
                  <a:schemeClr val="accent4">
                    <a:lumMod val="75000"/>
                  </a:schemeClr>
                </a:solidFill>
                <a:latin typeface="微软雅黑" pitchFamily="34" charset="-122"/>
                <a:ea typeface="微软雅黑" pitchFamily="34" charset="-122"/>
              </a:endParaRPr>
            </a:p>
          </p:txBody>
        </p:sp>
        <p:sp>
          <p:nvSpPr>
            <p:cNvPr id="35" name="TextBox 34"/>
            <p:cNvSpPr txBox="1"/>
            <p:nvPr/>
          </p:nvSpPr>
          <p:spPr>
            <a:xfrm>
              <a:off x="4688363" y="2689429"/>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a:solidFill>
                    <a:schemeClr val="bg1">
                      <a:lumMod val="75000"/>
                    </a:schemeClr>
                  </a:solidFill>
                  <a:latin typeface="微软雅黑" pitchFamily="34" charset="-122"/>
                  <a:ea typeface="微软雅黑" pitchFamily="34" charset="-122"/>
                </a:rPr>
                <a:t>战</a:t>
              </a:r>
              <a:r>
                <a:rPr lang="zh-CN" altLang="en-US" sz="1400" b="1" smtClean="0">
                  <a:solidFill>
                    <a:schemeClr val="bg1">
                      <a:lumMod val="75000"/>
                    </a:schemeClr>
                  </a:solidFill>
                  <a:latin typeface="微软雅黑" pitchFamily="34" charset="-122"/>
                  <a:ea typeface="微软雅黑" pitchFamily="34" charset="-122"/>
                </a:rPr>
                <a:t>略类</a:t>
              </a:r>
              <a:endParaRPr lang="en-US" sz="1400" b="1" smtClean="0">
                <a:solidFill>
                  <a:schemeClr val="bg1">
                    <a:lumMod val="75000"/>
                  </a:schemeClr>
                </a:solidFill>
                <a:latin typeface="微软雅黑" pitchFamily="34" charset="-122"/>
                <a:ea typeface="微软雅黑" pitchFamily="34" charset="-122"/>
              </a:endParaRPr>
            </a:p>
          </p:txBody>
        </p:sp>
        <p:sp>
          <p:nvSpPr>
            <p:cNvPr id="36" name="TextBox 35"/>
            <p:cNvSpPr txBox="1"/>
            <p:nvPr/>
          </p:nvSpPr>
          <p:spPr>
            <a:xfrm>
              <a:off x="4688363" y="3839090"/>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smtClean="0">
                  <a:solidFill>
                    <a:schemeClr val="accent3">
                      <a:lumMod val="75000"/>
                    </a:schemeClr>
                  </a:solidFill>
                  <a:latin typeface="微软雅黑" pitchFamily="34" charset="-122"/>
                  <a:ea typeface="微软雅黑" pitchFamily="34" charset="-122"/>
                </a:rPr>
                <a:t>杠杆类</a:t>
              </a:r>
              <a:endParaRPr lang="en-US" sz="1400" b="1" smtClean="0">
                <a:solidFill>
                  <a:schemeClr val="accent3">
                    <a:lumMod val="75000"/>
                  </a:schemeClr>
                </a:solidFill>
                <a:latin typeface="微软雅黑" pitchFamily="34" charset="-122"/>
                <a:ea typeface="微软雅黑" pitchFamily="34" charset="-122"/>
              </a:endParaRPr>
            </a:p>
          </p:txBody>
        </p:sp>
        <p:sp>
          <p:nvSpPr>
            <p:cNvPr id="37" name="TextBox 36"/>
            <p:cNvSpPr txBox="1"/>
            <p:nvPr/>
          </p:nvSpPr>
          <p:spPr>
            <a:xfrm>
              <a:off x="3400901" y="3839090"/>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smtClean="0">
                  <a:solidFill>
                    <a:schemeClr val="accent2">
                      <a:lumMod val="75000"/>
                    </a:schemeClr>
                  </a:solidFill>
                  <a:latin typeface="微软雅黑" pitchFamily="34" charset="-122"/>
                  <a:ea typeface="微软雅黑" pitchFamily="34" charset="-122"/>
                </a:rPr>
                <a:t>常规类</a:t>
              </a:r>
              <a:endParaRPr lang="en-US" sz="1400" b="1" smtClean="0">
                <a:solidFill>
                  <a:schemeClr val="accent2">
                    <a:lumMod val="75000"/>
                  </a:schemeClr>
                </a:solidFill>
                <a:latin typeface="微软雅黑" pitchFamily="34" charset="-122"/>
                <a:ea typeface="微软雅黑" pitchFamily="34" charset="-122"/>
              </a:endParaRPr>
            </a:p>
          </p:txBody>
        </p:sp>
      </p:grpSp>
      <p:sp>
        <p:nvSpPr>
          <p:cNvPr id="38" name="Rectangle 4"/>
          <p:cNvSpPr>
            <a:spLocks noChangeArrowheads="1"/>
          </p:cNvSpPr>
          <p:nvPr/>
        </p:nvSpPr>
        <p:spPr bwMode="auto">
          <a:xfrm>
            <a:off x="5742565" y="1986649"/>
            <a:ext cx="339837" cy="27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1200" b="1">
                <a:latin typeface="微软雅黑" pitchFamily="34" charset="-122"/>
                <a:ea typeface="微软雅黑" pitchFamily="34" charset="-122"/>
                <a:cs typeface="Arial"/>
              </a:rPr>
              <a:t>高</a:t>
            </a:r>
          </a:p>
        </p:txBody>
      </p:sp>
      <p:sp>
        <p:nvSpPr>
          <p:cNvPr id="42" name="Line 5"/>
          <p:cNvSpPr>
            <a:spLocks noChangeShapeType="1"/>
          </p:cNvSpPr>
          <p:nvPr/>
        </p:nvSpPr>
        <p:spPr bwMode="auto">
          <a:xfrm>
            <a:off x="6082402" y="4365232"/>
            <a:ext cx="2312498" cy="0"/>
          </a:xfrm>
          <a:prstGeom prst="line">
            <a:avLst/>
          </a:prstGeom>
          <a:noFill/>
          <a:ln w="25400">
            <a:solidFill>
              <a:srgbClr val="0000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43" name="Line 13"/>
          <p:cNvSpPr>
            <a:spLocks noChangeShapeType="1"/>
          </p:cNvSpPr>
          <p:nvPr/>
        </p:nvSpPr>
        <p:spPr bwMode="auto">
          <a:xfrm flipH="1" flipV="1">
            <a:off x="5907087" y="2264776"/>
            <a:ext cx="0" cy="1923672"/>
          </a:xfrm>
          <a:prstGeom prst="line">
            <a:avLst/>
          </a:prstGeom>
          <a:noFill/>
          <a:ln w="25400">
            <a:solidFill>
              <a:srgbClr val="0000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aphicFrame>
        <p:nvGraphicFramePr>
          <p:cNvPr id="40" name="Table 39"/>
          <p:cNvGraphicFramePr>
            <a:graphicFrameLocks noGrp="1"/>
          </p:cNvGraphicFramePr>
          <p:nvPr>
            <p:extLst>
              <p:ext uri="{D42A27DB-BD31-4B8C-83A1-F6EECF244321}">
                <p14:modId xmlns:p14="http://schemas.microsoft.com/office/powerpoint/2010/main" val="893288749"/>
              </p:ext>
            </p:extLst>
          </p:nvPr>
        </p:nvGraphicFramePr>
        <p:xfrm>
          <a:off x="381000" y="1485900"/>
          <a:ext cx="3810000" cy="4296166"/>
        </p:xfrm>
        <a:graphic>
          <a:graphicData uri="http://schemas.openxmlformats.org/drawingml/2006/table">
            <a:tbl>
              <a:tblPr/>
              <a:tblGrid>
                <a:gridCol w="910354"/>
                <a:gridCol w="910354"/>
                <a:gridCol w="910354"/>
                <a:gridCol w="539469"/>
                <a:gridCol w="539469"/>
              </a:tblGrid>
              <a:tr h="684342">
                <a:tc gridSpan="5">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韩国</a:t>
                      </a:r>
                      <a:r>
                        <a:rPr lang="en-US" sz="1100" b="0" i="0" u="none" strike="noStrike">
                          <a:solidFill>
                            <a:srgbClr val="000000"/>
                          </a:solidFill>
                          <a:effectLst/>
                          <a:latin typeface="仿宋" pitchFamily="49" charset="-122"/>
                          <a:ea typeface="仿宋" pitchFamily="49" charset="-122"/>
                        </a:rPr>
                        <a:t>S</a:t>
                      </a:r>
                      <a:r>
                        <a:rPr lang="zh-CN" altLang="en-US" sz="1100" b="0" i="0" u="none" strike="noStrike">
                          <a:solidFill>
                            <a:srgbClr val="000000"/>
                          </a:solidFill>
                          <a:effectLst/>
                          <a:latin typeface="仿宋" pitchFamily="49" charset="-122"/>
                          <a:ea typeface="仿宋" pitchFamily="49" charset="-122"/>
                        </a:rPr>
                        <a:t>船舶企业采购物料各项指标量化</a:t>
                      </a:r>
                      <a:br>
                        <a:rPr lang="zh-CN" altLang="en-US" sz="1100" b="0" i="0" u="none" strike="noStrike">
                          <a:solidFill>
                            <a:srgbClr val="000000"/>
                          </a:solidFill>
                          <a:effectLst/>
                          <a:latin typeface="仿宋" pitchFamily="49" charset="-122"/>
                          <a:ea typeface="仿宋" pitchFamily="49" charset="-122"/>
                        </a:rPr>
                      </a:br>
                      <a:r>
                        <a:rPr lang="en-US" sz="1100" b="0" i="0" u="none" strike="noStrike">
                          <a:solidFill>
                            <a:srgbClr val="000000"/>
                          </a:solidFill>
                          <a:effectLst/>
                          <a:latin typeface="仿宋" pitchFamily="49" charset="-122"/>
                          <a:ea typeface="仿宋" pitchFamily="49" charset="-122"/>
                        </a:rPr>
                        <a:t>Index quantification of materials in  S shipping Corporation</a:t>
                      </a:r>
                    </a:p>
                  </a:txBody>
                  <a:tcPr marL="9525" marR="9525" marT="9525" marB="0" anchor="ctr">
                    <a:lnL>
                      <a:noFill/>
                    </a:lnL>
                    <a:lnR>
                      <a:noFill/>
                    </a:lnR>
                    <a:lnT>
                      <a:noFill/>
                    </a:lnT>
                    <a:lnB w="12700" cap="flat" cmpd="sng" algn="ctr">
                      <a:solidFill>
                        <a:schemeClr val="tx1"/>
                      </a:solidFill>
                      <a:prstDash val="solid"/>
                      <a:round/>
                      <a:headEnd type="none" w="med" len="med"/>
                      <a:tailEnd type="none" w="med" len="med"/>
                    </a:lnB>
                  </a:tcP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en-US"/>
                    </a:p>
                  </a:txBody>
                  <a:tcPr/>
                </a:tc>
              </a:tr>
              <a:tr h="190096">
                <a:tc>
                  <a:txBody>
                    <a:bodyPr vert="horz" wrap="square"/>
                    <a:lstStyle/>
                    <a:p>
                      <a:pPr algn="ctr" fontAlgn="b"/>
                      <a:r>
                        <a:rPr lang="zh-CN" altLang="en-US" sz="1100" b="0" i="0" u="none" strike="noStrike">
                          <a:solidFill>
                            <a:srgbClr val="000000"/>
                          </a:solidFill>
                          <a:effectLst/>
                          <a:latin typeface="仿宋" pitchFamily="49" charset="-122"/>
                          <a:ea typeface="仿宋" pitchFamily="49" charset="-122"/>
                        </a:rPr>
                        <a:t>评价目标</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b"/>
                      <a:r>
                        <a:rPr lang="zh-CN" altLang="en-US" sz="1100" b="0" i="0" u="none" strike="noStrike">
                          <a:solidFill>
                            <a:srgbClr val="000000"/>
                          </a:solidFill>
                          <a:effectLst/>
                          <a:latin typeface="仿宋" pitchFamily="49" charset="-122"/>
                          <a:ea typeface="仿宋" pitchFamily="49" charset="-122"/>
                        </a:rPr>
                        <a:t>评价子目标</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具体内容</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数据</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b"/>
                      <a:r>
                        <a:rPr lang="zh-CN" altLang="en-US" sz="1100" b="0" i="0" u="none" strike="noStrike">
                          <a:solidFill>
                            <a:srgbClr val="000000"/>
                          </a:solidFill>
                          <a:effectLst/>
                          <a:latin typeface="仿宋" pitchFamily="49" charset="-122"/>
                          <a:ea typeface="仿宋" pitchFamily="49" charset="-122"/>
                        </a:rPr>
                        <a:t>打分</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rowSpan="9">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市场风险</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3">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供应商可靠性</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极可靠</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1</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一般</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不可靠</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rowSpan="3">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供应商数量</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大于</a:t>
                      </a:r>
                      <a:r>
                        <a:rPr lang="en-US" altLang="zh-CN" sz="1100" b="0" i="0" u="none" strike="noStrike">
                          <a:solidFill>
                            <a:srgbClr val="000000"/>
                          </a:solidFill>
                          <a:effectLst/>
                          <a:latin typeface="仿宋" pitchFamily="49" charset="-122"/>
                          <a:ea typeface="仿宋" pitchFamily="49" charset="-122"/>
                        </a:rPr>
                        <a:t>20</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1</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介于</a:t>
                      </a:r>
                      <a:r>
                        <a:rPr lang="en-US" altLang="zh-CN" sz="1100" b="0" i="0" u="none" strike="noStrike">
                          <a:solidFill>
                            <a:srgbClr val="000000"/>
                          </a:solidFill>
                          <a:effectLst/>
                          <a:latin typeface="仿宋" pitchFamily="49" charset="-122"/>
                          <a:ea typeface="仿宋" pitchFamily="49" charset="-122"/>
                        </a:rPr>
                        <a:t>20~5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小于</a:t>
                      </a:r>
                      <a:r>
                        <a:rPr lang="en-US" altLang="zh-CN" sz="1100" b="0" i="0" u="none" strike="noStrike">
                          <a:solidFill>
                            <a:srgbClr val="000000"/>
                          </a:solidFill>
                          <a:effectLst/>
                          <a:latin typeface="仿宋" pitchFamily="49" charset="-122"/>
                          <a:ea typeface="仿宋" pitchFamily="49" charset="-122"/>
                        </a:rPr>
                        <a:t>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rowSpan="3">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获得材料难易程度</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完全竞争市场</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1</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垄断竞争市场</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寡头垄断市场</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rowSpan="9">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成本比重</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3">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占采购量比重</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比重大于</a:t>
                      </a:r>
                      <a:r>
                        <a:rPr lang="en-US" altLang="zh-CN" sz="1100" b="0" i="0" u="none" strike="noStrike">
                          <a:solidFill>
                            <a:srgbClr val="000000"/>
                          </a:solidFill>
                          <a:effectLst/>
                          <a:latin typeface="仿宋" pitchFamily="49" charset="-122"/>
                          <a:ea typeface="仿宋" pitchFamily="49" charset="-122"/>
                        </a:rPr>
                        <a:t>60%</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介于</a:t>
                      </a:r>
                      <a:r>
                        <a:rPr lang="en-US" altLang="zh-CN" sz="1100" b="0" i="0" u="none" strike="noStrike">
                          <a:solidFill>
                            <a:srgbClr val="000000"/>
                          </a:solidFill>
                          <a:effectLst/>
                          <a:latin typeface="仿宋" pitchFamily="49" charset="-122"/>
                          <a:ea typeface="仿宋" pitchFamily="49" charset="-122"/>
                        </a:rPr>
                        <a:t>60%~10%</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小于</a:t>
                      </a:r>
                      <a:r>
                        <a:rPr lang="en-US" altLang="zh-CN" sz="1100" b="0" i="0" u="none" strike="noStrike">
                          <a:solidFill>
                            <a:srgbClr val="000000"/>
                          </a:solidFill>
                          <a:effectLst/>
                          <a:latin typeface="仿宋" pitchFamily="49" charset="-122"/>
                          <a:ea typeface="仿宋" pitchFamily="49" charset="-122"/>
                        </a:rPr>
                        <a:t>10%</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1</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rowSpan="3">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采购总额</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金额巨大</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金额中等</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金额小</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1</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rowSpan="3">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其价格对利润的影响</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大</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5</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中</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3</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1900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0" i="0" u="none" strike="noStrike">
                          <a:solidFill>
                            <a:srgbClr val="000000"/>
                          </a:solidFill>
                          <a:effectLst/>
                          <a:latin typeface="仿宋" pitchFamily="49" charset="-122"/>
                          <a:ea typeface="仿宋" pitchFamily="49" charset="-122"/>
                        </a:rPr>
                        <a:t>小</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sz="1100" b="0" i="0" u="none" strike="noStrike">
                          <a:solidFill>
                            <a:srgbClr val="000000"/>
                          </a:solidFill>
                          <a:effectLst/>
                          <a:latin typeface="仿宋" pitchFamily="49" charset="-122"/>
                          <a:ea typeface="仿宋" pitchFamily="49" charset="-122"/>
                        </a:rPr>
                        <a:t>1</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l" fontAlgn="b"/>
                      <a:r>
                        <a:rPr lang="en-US" sz="1100" b="0" i="0" u="none" strike="noStrike">
                          <a:solidFill>
                            <a:srgbClr val="000000"/>
                          </a:solidFill>
                          <a:effectLst/>
                          <a:latin typeface="仿宋" pitchFamily="49" charset="-122"/>
                          <a:ea typeface="仿宋" pitchFamily="49" charset="-122"/>
                        </a:rPr>
                        <a:t> </a:t>
                      </a: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sp>
        <p:nvSpPr>
          <p:cNvPr id="3" name="Rectangle 2"/>
          <p:cNvSpPr/>
          <p:nvPr/>
        </p:nvSpPr>
        <p:spPr>
          <a:xfrm>
            <a:off x="228600" y="1371600"/>
            <a:ext cx="4008436" cy="4572000"/>
          </a:xfrm>
          <a:prstGeom prst="rect">
            <a:avLst/>
          </a:prstGeom>
          <a:noFill/>
          <a:ln>
            <a:solidFill>
              <a:schemeClr val="accent5">
                <a:lumMod val="60000"/>
                <a:lumOff val="40000"/>
              </a:schemeClr>
            </a:solidFill>
          </a:ln>
          <a:effectLst>
            <a:outerShdw blurRad="50800" dist="38100" dir="2700000" algn="tl" rotWithShape="0">
              <a:prstClr val="black">
                <a:alpha val="40000"/>
              </a:prstClr>
            </a:outerShdw>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Tree>
    <p:extLst>
      <p:ext uri="{BB962C8B-B14F-4D97-AF65-F5344CB8AC3E}">
        <p14:creationId xmlns:p14="http://schemas.microsoft.com/office/powerpoint/2010/main" val="4112952447"/>
      </p:ext>
    </p:extLst>
  </p:cSld>
  <p:clrMapOvr>
    <a:masterClrMapping/>
  </p:clrMapOvr>
  <p:transition spd="med">
    <p:wipe dir="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戴尔建议中集来福士物资分类评价维度</a:t>
            </a: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22</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C1EEE0DF-07E0-4B6A-91DA-3F858ACCB2A9}" type="datetime1">
              <a:rPr lang="en-US" smtClean="0">
                <a:solidFill>
                  <a:srgbClr val="000000">
                    <a:lumMod val="60000"/>
                    <a:lumOff val="40000"/>
                  </a:srgbClr>
                </a:solidFill>
              </a:rPr>
              <a:t>8/31/2024</a:t>
            </a:fld>
            <a:endParaRPr lang="en-US">
              <a:solidFill>
                <a:srgbClr val="000000">
                  <a:lumMod val="60000"/>
                  <a:lumOff val="40000"/>
                </a:srgbClr>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2536421371"/>
              </p:ext>
            </p:extLst>
          </p:nvPr>
        </p:nvGraphicFramePr>
        <p:xfrm>
          <a:off x="457200" y="1524000"/>
          <a:ext cx="3532414" cy="4114800"/>
        </p:xfrm>
        <a:graphic>
          <a:graphicData uri="http://schemas.openxmlformats.org/drawingml/2006/table">
            <a:tbl>
              <a:tblPr firstRow="1" bandRow="1"/>
              <a:tblGrid>
                <a:gridCol w="685800"/>
                <a:gridCol w="941614"/>
                <a:gridCol w="1905000"/>
              </a:tblGrid>
              <a:tr h="514350">
                <a:tc>
                  <a:txBody>
                    <a:bodyPr vert="horz" wrap="square"/>
                    <a:lstStyle/>
                    <a:p>
                      <a:pPr algn="ctr"/>
                      <a:r>
                        <a:rPr lang="zh-CN" altLang="en-US" sz="1200" b="1" smtClean="0">
                          <a:solidFill>
                            <a:schemeClr val="tx2"/>
                          </a:solidFill>
                          <a:latin typeface="微软雅黑" pitchFamily="34" charset="-122"/>
                          <a:ea typeface="微软雅黑" pitchFamily="34" charset="-122"/>
                        </a:rPr>
                        <a:t>坐标轴</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评价目标</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评价子目标</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514350">
                <a:tc rowSpan="4">
                  <a:txBody>
                    <a:bodyPr vert="horz" wrap="square"/>
                    <a:lstStyle/>
                    <a:p>
                      <a:pPr algn="ctr"/>
                      <a:r>
                        <a:rPr lang="en-US" altLang="zh-CN" sz="1200" smtClean="0">
                          <a:solidFill>
                            <a:schemeClr val="bg2"/>
                          </a:solidFill>
                          <a:latin typeface="微软雅黑" pitchFamily="34" charset="-122"/>
                          <a:ea typeface="微软雅黑" pitchFamily="34" charset="-122"/>
                        </a:rPr>
                        <a:t>Y</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4">
                  <a:txBody>
                    <a:bodyPr vert="horz" wrap="square"/>
                    <a:lstStyle/>
                    <a:p>
                      <a:pPr algn="ctr"/>
                      <a:r>
                        <a:rPr lang="zh-CN" altLang="en-US" sz="1200" smtClean="0">
                          <a:solidFill>
                            <a:schemeClr val="bg2"/>
                          </a:solidFill>
                          <a:latin typeface="微软雅黑" pitchFamily="34" charset="-122"/>
                          <a:ea typeface="微软雅黑" pitchFamily="34" charset="-122"/>
                        </a:rPr>
                        <a:t>市场风险</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r>
                        <a:rPr lang="zh-CN" altLang="en-US" sz="1200" smtClean="0">
                          <a:solidFill>
                            <a:schemeClr val="bg2"/>
                          </a:solidFill>
                          <a:latin typeface="微软雅黑" pitchFamily="34" charset="-122"/>
                          <a:ea typeface="微软雅黑" pitchFamily="34" charset="-122"/>
                        </a:rPr>
                        <a:t>供应中断造成的影响</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514350">
                <a:tc vMerge="1">
                  <a:txBody>
                    <a:bodyPr vert="horz" wrap="square"/>
                    <a:lstStyle/>
                    <a:p>
                      <a:endParaRPr lang="en-US"/>
                    </a:p>
                  </a:txBody>
                  <a:tcPr/>
                </a:tc>
                <a:tc vMerge="1">
                  <a:txBody>
                    <a:bodyPr vert="horz" wrap="square"/>
                    <a:lstStyle/>
                    <a:p>
                      <a:pPr marL="0" lvl="0" indent="0">
                        <a:buFont typeface="+mj-lt"/>
                        <a:buNone/>
                      </a:pPr>
                      <a:endParaRPr lang="en-US" sz="10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供应商数量</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514350">
                <a:tc vMerge="1">
                  <a:txBody>
                    <a:bodyPr vert="horz" wrap="square"/>
                    <a:lstStyle/>
                    <a:p>
                      <a:endParaRPr lang="en-US"/>
                    </a:p>
                  </a:txBody>
                  <a:tcPr/>
                </a:tc>
                <a:tc vMerge="1">
                  <a:txBody>
                    <a:bodyPr vert="horz" wrap="square"/>
                    <a:lstStyle/>
                    <a:p>
                      <a:pPr marL="0" marR="0" lvl="0" indent="0" algn="l" defTabSz="914400" rtl="0" eaLnBrk="1" fontAlgn="auto" latinLnBrk="0" hangingPunct="1">
                        <a:lnSpc>
                          <a:spcPct val="100000"/>
                        </a:lnSpc>
                        <a:spcBef>
                          <a:spcPct val="0"/>
                        </a:spcBef>
                        <a:spcAft>
                          <a:spcPct val="0"/>
                        </a:spcAft>
                        <a:buClrTx/>
                        <a:buSzTx/>
                        <a:buFont typeface="+mj-lt"/>
                        <a:buNone/>
                        <a:defRPr/>
                      </a:pPr>
                      <a:endParaRPr lang="en-US" sz="1000" kern="1200" smtClean="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r>
                        <a:rPr lang="zh-CN" altLang="en-US" sz="1200" smtClean="0">
                          <a:solidFill>
                            <a:schemeClr val="bg2"/>
                          </a:solidFill>
                          <a:latin typeface="微软雅黑" pitchFamily="34" charset="-122"/>
                          <a:ea typeface="微软雅黑" pitchFamily="34" charset="-122"/>
                        </a:rPr>
                        <a:t>供应有效性</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514350">
                <a:tc vMerge="1">
                  <a:txBody>
                    <a:bodyPr vert="horz" wrap="square"/>
                    <a:lstStyle/>
                    <a:p>
                      <a:endParaRPr lang="en-US"/>
                    </a:p>
                  </a:txBody>
                  <a:tcPr/>
                </a:tc>
                <a:tc vMerge="1">
                  <a:txBody>
                    <a:bodyPr vert="horz" wrap="square"/>
                    <a:lstStyle/>
                    <a:p>
                      <a:pPr marL="0" lvl="0" indent="0">
                        <a:buFont typeface="+mj-lt"/>
                        <a:buNone/>
                      </a:pPr>
                      <a:endParaRPr lang="en-US" sz="10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r>
                        <a:rPr lang="zh-CN" altLang="en-US" sz="1200" smtClean="0">
                          <a:solidFill>
                            <a:schemeClr val="bg2"/>
                          </a:solidFill>
                          <a:latin typeface="微软雅黑" pitchFamily="34" charset="-122"/>
                          <a:ea typeface="微软雅黑" pitchFamily="34" charset="-122"/>
                        </a:rPr>
                        <a:t>获得的难易程度</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514350">
                <a:tc rowSpan="3">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X</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成本比重</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价格敏感度</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514350">
                <a:tc vMerge="1">
                  <a:txBody>
                    <a:bodyPr vert="horz" wrap="square"/>
                    <a:lstStyle/>
                    <a:p>
                      <a:endParaRPr lang="en-US"/>
                    </a:p>
                  </a:txBody>
                  <a:tcPr/>
                </a:tc>
                <a:tc vMerge="1">
                  <a:txBody>
                    <a:bodyPr vert="horz" wrap="square"/>
                    <a:lstStyle/>
                    <a:p>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r>
                        <a:rPr lang="zh-CN" altLang="en-US" sz="1200" smtClean="0">
                          <a:solidFill>
                            <a:schemeClr val="bg2"/>
                          </a:solidFill>
                          <a:latin typeface="微软雅黑" pitchFamily="34" charset="-122"/>
                          <a:ea typeface="微软雅黑" pitchFamily="34" charset="-122"/>
                        </a:rPr>
                        <a:t>项目采购总额</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514350">
                <a:tc vMerge="1">
                  <a:txBody>
                    <a:bodyPr vert="horz" wrap="square"/>
                    <a:lstStyle/>
                    <a:p>
                      <a:endParaRPr lang="en-US"/>
                    </a:p>
                  </a:txBody>
                  <a:tcPr/>
                </a:tc>
                <a:tc vMerge="1">
                  <a:txBody>
                    <a:bodyPr vert="horz" wrap="square"/>
                    <a:lstStyle/>
                    <a:p>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占项目采购总成本的比重</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8" name="Rectangle 7"/>
          <p:cNvSpPr/>
          <p:nvPr/>
        </p:nvSpPr>
        <p:spPr>
          <a:xfrm>
            <a:off x="4572000" y="1371600"/>
            <a:ext cx="4114800" cy="4428733"/>
          </a:xfrm>
          <a:prstGeom prst="rect">
            <a:avLst/>
          </a:prstGeom>
          <a:solidFill>
            <a:schemeClr val="tx2"/>
          </a:solidFill>
          <a:ln>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9" name="Rectangle 8"/>
          <p:cNvSpPr/>
          <p:nvPr/>
        </p:nvSpPr>
        <p:spPr>
          <a:xfrm>
            <a:off x="4572000" y="1371600"/>
            <a:ext cx="4114800" cy="495300"/>
          </a:xfrm>
          <a:prstGeom prst="rect">
            <a:avLst/>
          </a:prstGeom>
          <a:solidFill>
            <a:schemeClr val="bg1"/>
          </a:solidFill>
          <a:ln>
            <a:solidFill>
              <a:schemeClr val="bg2"/>
            </a:solidFill>
          </a:ln>
          <a:effectLst/>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10" name="TextBox 9"/>
          <p:cNvSpPr txBox="1"/>
          <p:nvPr/>
        </p:nvSpPr>
        <p:spPr>
          <a:xfrm>
            <a:off x="4572000" y="1485900"/>
            <a:ext cx="4114800" cy="3139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600" b="1" smtClean="0">
                <a:solidFill>
                  <a:schemeClr val="tx2"/>
                </a:solidFill>
                <a:latin typeface="微软雅黑" pitchFamily="34" charset="-122"/>
                <a:ea typeface="微软雅黑" pitchFamily="34" charset="-122"/>
              </a:rPr>
              <a:t>中集来福士物资分类矩阵</a:t>
            </a:r>
            <a:endParaRPr lang="en-US" sz="1600" b="1" smtClean="0">
              <a:solidFill>
                <a:schemeClr val="tx2"/>
              </a:solidFill>
              <a:latin typeface="微软雅黑" pitchFamily="34" charset="-122"/>
              <a:ea typeface="微软雅黑" pitchFamily="34" charset="-122"/>
            </a:endParaRPr>
          </a:p>
        </p:txBody>
      </p:sp>
      <p:sp>
        <p:nvSpPr>
          <p:cNvPr id="11" name="AutoShape 102"/>
          <p:cNvSpPr>
            <a:spLocks noChangeArrowheads="1"/>
          </p:cNvSpPr>
          <p:nvPr/>
        </p:nvSpPr>
        <p:spPr bwMode="auto">
          <a:xfrm rot="16200000" flipV="1">
            <a:off x="2319796" y="3460287"/>
            <a:ext cx="4017041" cy="334963"/>
          </a:xfrm>
          <a:prstGeom prst="triangle">
            <a:avLst>
              <a:gd name="adj" fmla="val 50000"/>
            </a:avLst>
          </a:prstGeom>
          <a:solidFill>
            <a:schemeClr val="tx1">
              <a:lumMod val="20000"/>
              <a:lumOff val="80000"/>
            </a:schemeClr>
          </a:solidFill>
          <a:ln>
            <a:noFill/>
          </a:ln>
        </p:spPr>
        <p:txBody>
          <a:bodyPr rot="10800000" vert="eaVert" wrap="none" lIns="45720" rIns="4572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kern="0">
              <a:solidFill>
                <a:sysClr val="windowText" lastClr="000000"/>
              </a:solidFill>
              <a:latin typeface="微软雅黑" pitchFamily="34" charset="-122"/>
              <a:ea typeface="微软雅黑" pitchFamily="34" charset="-122"/>
            </a:endParaRPr>
          </a:p>
        </p:txBody>
      </p:sp>
      <p:sp>
        <p:nvSpPr>
          <p:cNvPr id="12" name="Rectangle 3"/>
          <p:cNvSpPr>
            <a:spLocks noChangeArrowheads="1"/>
          </p:cNvSpPr>
          <p:nvPr/>
        </p:nvSpPr>
        <p:spPr bwMode="auto">
          <a:xfrm>
            <a:off x="5908563" y="4224521"/>
            <a:ext cx="339837" cy="27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1200" b="1">
                <a:latin typeface="微软雅黑" pitchFamily="34" charset="-122"/>
                <a:ea typeface="微软雅黑" pitchFamily="34" charset="-122"/>
                <a:cs typeface="Arial"/>
              </a:rPr>
              <a:t>低</a:t>
            </a:r>
          </a:p>
        </p:txBody>
      </p:sp>
      <p:sp>
        <p:nvSpPr>
          <p:cNvPr id="13" name="Rectangle 4"/>
          <p:cNvSpPr>
            <a:spLocks noChangeArrowheads="1"/>
          </p:cNvSpPr>
          <p:nvPr/>
        </p:nvSpPr>
        <p:spPr bwMode="auto">
          <a:xfrm>
            <a:off x="8346963" y="4224521"/>
            <a:ext cx="339837" cy="27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1200" b="1">
                <a:latin typeface="微软雅黑" pitchFamily="34" charset="-122"/>
                <a:ea typeface="微软雅黑" pitchFamily="34" charset="-122"/>
                <a:cs typeface="Arial"/>
              </a:rPr>
              <a:t>高</a:t>
            </a:r>
          </a:p>
        </p:txBody>
      </p:sp>
      <p:sp>
        <p:nvSpPr>
          <p:cNvPr id="14" name="AutoShape 8"/>
          <p:cNvSpPr>
            <a:spLocks noChangeArrowheads="1"/>
          </p:cNvSpPr>
          <p:nvPr/>
        </p:nvSpPr>
        <p:spPr bwMode="auto">
          <a:xfrm>
            <a:off x="4680858" y="2258430"/>
            <a:ext cx="942234" cy="2104911"/>
          </a:xfrm>
          <a:prstGeom prst="roundRect">
            <a:avLst>
              <a:gd name="adj" fmla="val 0"/>
            </a:avLst>
          </a:prstGeom>
          <a:blipFill>
            <a:blip r:embed="rId3"/>
            <a:tile tx="0" ty="0" sx="100000" sy="100000" flip="none" algn="tl"/>
          </a:blipFill>
          <a:ln w="12700">
            <a:solidFill>
              <a:schemeClr val="tx1"/>
            </a:solidFill>
            <a:round/>
          </a:ln>
          <a:effectLst>
            <a:outerShdw blurRad="50800" dist="38100" dir="2700000" algn="tl" rotWithShape="0">
              <a:prstClr val="black">
                <a:alpha val="40000"/>
              </a:prstClr>
            </a:outerShdw>
          </a:effectLst>
          <a:extLst/>
        </p:spPr>
        <p:txBody>
          <a:bodyPr vert="wordArtVert"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kern="0">
              <a:solidFill>
                <a:schemeClr val="bg2"/>
              </a:solidFill>
              <a:latin typeface="微软雅黑" pitchFamily="34" charset="-122"/>
              <a:ea typeface="微软雅黑" pitchFamily="34" charset="-122"/>
            </a:endParaRPr>
          </a:p>
        </p:txBody>
      </p:sp>
      <p:sp>
        <p:nvSpPr>
          <p:cNvPr id="15" name="Rectangle 9"/>
          <p:cNvSpPr>
            <a:spLocks noChangeArrowheads="1"/>
          </p:cNvSpPr>
          <p:nvPr/>
        </p:nvSpPr>
        <p:spPr bwMode="auto">
          <a:xfrm>
            <a:off x="4703010" y="2291595"/>
            <a:ext cx="901032" cy="1747006"/>
          </a:xfrm>
          <a:prstGeom prst="rect">
            <a:avLst/>
          </a:prstGeom>
          <a:noFill/>
          <a:ln w="9525">
            <a:noFill/>
            <a:miter lim="800000"/>
          </a:ln>
          <a:effectLst/>
          <a:extLst/>
        </p:spPr>
        <p:txBody>
          <a:bodyPr vert="horz" lIns="36000" tIns="55562" rIns="36000" bIns="55562"/>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063" marR="0" lvl="0" indent="-119063" algn="ctr" defTabSz="1316038" eaLnBrk="0" fontAlgn="auto" latinLnBrk="0" hangingPunct="0">
              <a:lnSpc>
                <a:spcPct val="100000"/>
              </a:lnSpc>
              <a:spcBef>
                <a:spcPct val="50000"/>
              </a:spcBef>
              <a:spcAft>
                <a:spcPct val="0"/>
              </a:spcAft>
              <a:buClr>
                <a:srgbClr val="7889FB"/>
              </a:buClr>
              <a:buSzPct val="60000"/>
              <a:buFont typeface="Wingdings" pitchFamily="2" charset="2"/>
              <a:buNone/>
              <a:defRPr/>
            </a:pPr>
            <a:r>
              <a:rPr kumimoji="0" lang="zh-CN" altLang="en-US" sz="1200" b="1" i="0" u="sng" strike="noStrike" kern="0" cap="none" spc="0" normalizeH="0" baseline="0" noProof="0" smtClean="0">
                <a:ln>
                  <a:noFill/>
                </a:ln>
                <a:solidFill>
                  <a:schemeClr val="bg2"/>
                </a:solidFill>
                <a:effectLst/>
                <a:uLnTx/>
                <a:uFillTx/>
                <a:latin typeface="微软雅黑" pitchFamily="34" charset="-122"/>
                <a:ea typeface="微软雅黑" pitchFamily="34" charset="-122"/>
                <a:cs typeface="Arial"/>
              </a:rPr>
              <a:t>市场风险</a:t>
            </a:r>
            <a:endParaRPr kumimoji="0" lang="zh-CN" altLang="en-US" sz="1200" b="0" i="0" u="none" strike="noStrike" kern="0" cap="none" spc="0" normalizeH="0" baseline="0" noProof="0" smtClean="0">
              <a:ln>
                <a:noFill/>
              </a:ln>
              <a:solidFill>
                <a:schemeClr val="bg2"/>
              </a:solidFill>
              <a:effectLst/>
              <a:uLnTx/>
              <a:uFillTx/>
              <a:latin typeface="微软雅黑" pitchFamily="34" charset="-122"/>
              <a:ea typeface="微软雅黑" pitchFamily="34" charset="-122"/>
              <a:cs typeface="Arial"/>
            </a:endParaRPr>
          </a:p>
          <a:p>
            <a:pPr fontAlgn="ctr"/>
            <a:r>
              <a:rPr lang="en-US" altLang="zh-CN" sz="1200" smtClean="0">
                <a:solidFill>
                  <a:schemeClr val="bg2"/>
                </a:solidFill>
                <a:latin typeface="微软雅黑" pitchFamily="34" charset="-122"/>
                <a:ea typeface="微软雅黑" pitchFamily="34" charset="-122"/>
              </a:rPr>
              <a:t>Y-1. </a:t>
            </a:r>
            <a:r>
              <a:rPr lang="zh-CN" altLang="en-US" sz="1200" smtClean="0">
                <a:solidFill>
                  <a:schemeClr val="bg2"/>
                </a:solidFill>
                <a:latin typeface="微软雅黑" pitchFamily="34" charset="-122"/>
                <a:ea typeface="微软雅黑" pitchFamily="34" charset="-122"/>
              </a:rPr>
              <a:t>供应</a:t>
            </a:r>
            <a:r>
              <a:rPr lang="zh-CN" altLang="en-US" sz="1200">
                <a:solidFill>
                  <a:schemeClr val="bg2"/>
                </a:solidFill>
                <a:latin typeface="微软雅黑" pitchFamily="34" charset="-122"/>
                <a:ea typeface="微软雅黑" pitchFamily="34" charset="-122"/>
              </a:rPr>
              <a:t>中</a:t>
            </a:r>
            <a:r>
              <a:rPr lang="zh-CN" altLang="en-US" sz="1200" smtClean="0">
                <a:solidFill>
                  <a:schemeClr val="bg2"/>
                </a:solidFill>
                <a:latin typeface="微软雅黑" pitchFamily="34" charset="-122"/>
                <a:ea typeface="微软雅黑" pitchFamily="34" charset="-122"/>
              </a:rPr>
              <a:t>断造成的影响</a:t>
            </a:r>
            <a:endParaRPr lang="en-US" sz="1200" smtClean="0">
              <a:solidFill>
                <a:schemeClr val="bg2"/>
              </a:solidFill>
              <a:latin typeface="微软雅黑" pitchFamily="34" charset="-122"/>
              <a:ea typeface="微软雅黑" pitchFamily="34" charset="-122"/>
            </a:endParaRPr>
          </a:p>
          <a:p>
            <a:pPr fontAlgn="ctr"/>
            <a:r>
              <a:rPr lang="en-US" altLang="zh-CN" sz="1200" smtClean="0">
                <a:solidFill>
                  <a:schemeClr val="bg2"/>
                </a:solidFill>
                <a:latin typeface="微软雅黑" pitchFamily="34" charset="-122"/>
                <a:ea typeface="微软雅黑" pitchFamily="34" charset="-122"/>
              </a:rPr>
              <a:t>Y-2. </a:t>
            </a:r>
            <a:r>
              <a:rPr lang="zh-CN" altLang="en-US" sz="1200" smtClean="0">
                <a:solidFill>
                  <a:schemeClr val="bg2"/>
                </a:solidFill>
                <a:latin typeface="微软雅黑" pitchFamily="34" charset="-122"/>
                <a:ea typeface="微软雅黑" pitchFamily="34" charset="-122"/>
              </a:rPr>
              <a:t>供应商数量</a:t>
            </a:r>
            <a:endParaRPr lang="en-US" sz="1200" smtClean="0">
              <a:solidFill>
                <a:schemeClr val="bg2"/>
              </a:solidFill>
              <a:latin typeface="微软雅黑" pitchFamily="34" charset="-122"/>
              <a:ea typeface="微软雅黑" pitchFamily="34" charset="-122"/>
            </a:endParaRPr>
          </a:p>
          <a:p>
            <a:pPr fontAlgn="ctr"/>
            <a:r>
              <a:rPr lang="en-US" altLang="zh-CN" sz="1200" smtClean="0">
                <a:solidFill>
                  <a:schemeClr val="bg2"/>
                </a:solidFill>
                <a:latin typeface="微软雅黑" pitchFamily="34" charset="-122"/>
                <a:ea typeface="微软雅黑" pitchFamily="34" charset="-122"/>
              </a:rPr>
              <a:t>Y-3. </a:t>
            </a:r>
            <a:r>
              <a:rPr lang="zh-CN" altLang="en-US" sz="1200" smtClean="0">
                <a:solidFill>
                  <a:schemeClr val="bg2"/>
                </a:solidFill>
                <a:latin typeface="微软雅黑" pitchFamily="34" charset="-122"/>
                <a:ea typeface="微软雅黑" pitchFamily="34" charset="-122"/>
              </a:rPr>
              <a:t>供应有效性</a:t>
            </a:r>
            <a:endParaRPr lang="en-US" altLang="zh-CN" sz="1200" smtClean="0">
              <a:solidFill>
                <a:schemeClr val="bg2"/>
              </a:solidFill>
              <a:latin typeface="微软雅黑" pitchFamily="34" charset="-122"/>
              <a:ea typeface="微软雅黑" pitchFamily="34" charset="-122"/>
            </a:endParaRPr>
          </a:p>
          <a:p>
            <a:pPr fontAlgn="ctr"/>
            <a:r>
              <a:rPr lang="en-US" altLang="zh-CN" sz="1200" smtClean="0">
                <a:solidFill>
                  <a:schemeClr val="bg2"/>
                </a:solidFill>
                <a:latin typeface="微软雅黑" pitchFamily="34" charset="-122"/>
                <a:ea typeface="微软雅黑" pitchFamily="34" charset="-122"/>
              </a:rPr>
              <a:t>Y-4. </a:t>
            </a:r>
            <a:r>
              <a:rPr lang="zh-CN" altLang="en-US" sz="1200" smtClean="0">
                <a:solidFill>
                  <a:schemeClr val="bg2"/>
                </a:solidFill>
                <a:latin typeface="微软雅黑" pitchFamily="34" charset="-122"/>
                <a:ea typeface="微软雅黑" pitchFamily="34" charset="-122"/>
              </a:rPr>
              <a:t>获得材料难易程度</a:t>
            </a:r>
            <a:endParaRPr lang="en-US" sz="1200">
              <a:solidFill>
                <a:schemeClr val="bg2"/>
              </a:solidFill>
              <a:latin typeface="微软雅黑" pitchFamily="34" charset="-122"/>
              <a:ea typeface="微软雅黑" pitchFamily="34" charset="-122"/>
            </a:endParaRPr>
          </a:p>
          <a:p>
            <a:pPr fontAlgn="ctr"/>
            <a:endParaRPr lang="en-US" sz="1200">
              <a:solidFill>
                <a:schemeClr val="bg2"/>
              </a:solidFill>
              <a:latin typeface="微软雅黑" pitchFamily="34" charset="-122"/>
              <a:ea typeface="微软雅黑" pitchFamily="34" charset="-122"/>
            </a:endParaRPr>
          </a:p>
        </p:txBody>
      </p:sp>
      <p:grpSp>
        <p:nvGrpSpPr>
          <p:cNvPr id="3" name="Group 2"/>
          <p:cNvGrpSpPr/>
          <p:nvPr/>
        </p:nvGrpSpPr>
        <p:grpSpPr>
          <a:xfrm>
            <a:off x="6059488" y="4776319"/>
            <a:ext cx="2398712" cy="938680"/>
            <a:chOff x="6198172" y="4815601"/>
            <a:chExt cx="2107627" cy="938680"/>
          </a:xfrm>
        </p:grpSpPr>
        <p:sp>
          <p:nvSpPr>
            <p:cNvPr id="16" name="Rectangle 11"/>
            <p:cNvSpPr>
              <a:spLocks noChangeArrowheads="1"/>
            </p:cNvSpPr>
            <p:nvPr/>
          </p:nvSpPr>
          <p:spPr bwMode="auto">
            <a:xfrm rot="10800000">
              <a:off x="6198172" y="4815601"/>
              <a:ext cx="2107627" cy="938680"/>
            </a:xfrm>
            <a:prstGeom prst="rect">
              <a:avLst/>
            </a:prstGeom>
            <a:blipFill>
              <a:blip r:embed="rId3"/>
              <a:tile tx="0" ty="0" sx="100000" sy="100000" flip="none" algn="tl"/>
            </a:blipFill>
            <a:ln w="12700">
              <a:solidFill>
                <a:schemeClr val="tx1"/>
              </a:solidFill>
              <a:round/>
            </a:ln>
            <a:effectLst>
              <a:outerShdw blurRad="50800" dist="38100" dir="2700000" algn="tl" rotWithShape="0">
                <a:prstClr val="black">
                  <a:alpha val="40000"/>
                </a:prstClr>
              </a:outerShdw>
            </a:effectLst>
            <a:extLst/>
          </p:spPr>
          <p:txBody>
            <a:bodyPr vert="wordArtVert"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kern="0">
                <a:solidFill>
                  <a:schemeClr val="bg2"/>
                </a:solidFill>
                <a:latin typeface="微软雅黑" pitchFamily="34" charset="-122"/>
                <a:ea typeface="微软雅黑" pitchFamily="34" charset="-122"/>
              </a:endParaRPr>
            </a:p>
          </p:txBody>
        </p:sp>
        <p:sp>
          <p:nvSpPr>
            <p:cNvPr id="17" name="Rectangle 12"/>
            <p:cNvSpPr>
              <a:spLocks noChangeArrowheads="1"/>
            </p:cNvSpPr>
            <p:nvPr/>
          </p:nvSpPr>
          <p:spPr bwMode="auto">
            <a:xfrm>
              <a:off x="6247987" y="4857094"/>
              <a:ext cx="1990940" cy="779196"/>
            </a:xfrm>
            <a:prstGeom prst="rect">
              <a:avLst/>
            </a:prstGeom>
            <a:noFill/>
            <a:ln w="9525">
              <a:noFill/>
              <a:miter lim="800000"/>
            </a:ln>
            <a:effectLst/>
            <a:extLst/>
          </p:spPr>
          <p:txBody>
            <a:bodyPr lIns="111125" tIns="55562" rIns="111125" bIns="55562"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5425" marR="0" lvl="0" indent="-225425" algn="ctr" defTabSz="1316038" eaLnBrk="0" fontAlgn="auto" latinLnBrk="0" hangingPunct="0">
                <a:spcBef>
                  <a:spcPct val="50000"/>
                </a:spcBef>
                <a:spcAft>
                  <a:spcPct val="0"/>
                </a:spcAft>
                <a:buClr>
                  <a:srgbClr val="7889FB"/>
                </a:buClr>
                <a:buSzPct val="60000"/>
                <a:buFont typeface="Wingdings" pitchFamily="2" charset="2"/>
                <a:buNone/>
                <a:defRPr/>
              </a:pPr>
              <a:r>
                <a:rPr kumimoji="0" lang="zh-CN" altLang="en-US" sz="1200" b="1" i="0" u="sng" strike="noStrike" kern="0" cap="none" spc="0" normalizeH="0" baseline="0" noProof="0" smtClean="0">
                  <a:solidFill>
                    <a:schemeClr val="bg2"/>
                  </a:solidFill>
                  <a:effectLst/>
                  <a:uLnTx/>
                  <a:uFillTx/>
                  <a:latin typeface="微软雅黑" pitchFamily="34" charset="-122"/>
                  <a:ea typeface="微软雅黑" pitchFamily="34" charset="-122"/>
                  <a:cs typeface="Arial"/>
                </a:rPr>
                <a:t>成本比重</a:t>
              </a:r>
              <a:endParaRPr kumimoji="0" lang="zh-CN" altLang="en-US" sz="1200" b="0" i="0" u="none" strike="noStrike" kern="0" cap="none" spc="0" normalizeH="0" baseline="0" noProof="0" smtClean="0">
                <a:solidFill>
                  <a:schemeClr val="bg2"/>
                </a:solidFill>
                <a:effectLst/>
                <a:uLnTx/>
                <a:uFillTx/>
                <a:latin typeface="微软雅黑" pitchFamily="34" charset="-122"/>
                <a:ea typeface="微软雅黑" pitchFamily="34" charset="-122"/>
                <a:cs typeface="Arial"/>
              </a:endParaRPr>
            </a:p>
            <a:p>
              <a:pPr fontAlgn="base"/>
              <a:r>
                <a:rPr lang="en-US" sz="1200" smtClean="0">
                  <a:solidFill>
                    <a:schemeClr val="bg2"/>
                  </a:solidFill>
                  <a:latin typeface="微软雅黑" pitchFamily="34" charset="-122"/>
                  <a:ea typeface="微软雅黑" pitchFamily="34" charset="-122"/>
                </a:rPr>
                <a:t>X-1.  </a:t>
              </a:r>
              <a:r>
                <a:rPr lang="zh-CN" altLang="en-US" sz="1200">
                  <a:solidFill>
                    <a:schemeClr val="bg2"/>
                  </a:solidFill>
                  <a:latin typeface="微软雅黑" pitchFamily="34" charset="-122"/>
                  <a:ea typeface="微软雅黑" pitchFamily="34" charset="-122"/>
                </a:rPr>
                <a:t>价</a:t>
              </a:r>
              <a:r>
                <a:rPr lang="zh-CN" altLang="en-US" sz="1200" smtClean="0">
                  <a:solidFill>
                    <a:schemeClr val="bg2"/>
                  </a:solidFill>
                  <a:latin typeface="微软雅黑" pitchFamily="34" charset="-122"/>
                  <a:ea typeface="微软雅黑" pitchFamily="34" charset="-122"/>
                </a:rPr>
                <a:t>格敏感度</a:t>
              </a:r>
              <a:endParaRPr lang="en-US" sz="1200">
                <a:solidFill>
                  <a:schemeClr val="bg2"/>
                </a:solidFill>
                <a:latin typeface="微软雅黑" pitchFamily="34" charset="-122"/>
                <a:ea typeface="微软雅黑" pitchFamily="34" charset="-122"/>
              </a:endParaRPr>
            </a:p>
            <a:p>
              <a:pPr fontAlgn="base"/>
              <a:r>
                <a:rPr lang="en-US" sz="1200" smtClean="0">
                  <a:solidFill>
                    <a:schemeClr val="bg2"/>
                  </a:solidFill>
                  <a:latin typeface="微软雅黑" pitchFamily="34" charset="-122"/>
                  <a:ea typeface="微软雅黑" pitchFamily="34" charset="-122"/>
                </a:rPr>
                <a:t>X-2.  </a:t>
              </a:r>
              <a:r>
                <a:rPr lang="zh-CN" altLang="en-US" sz="1200">
                  <a:solidFill>
                    <a:schemeClr val="bg2"/>
                  </a:solidFill>
                  <a:latin typeface="微软雅黑" pitchFamily="34" charset="-122"/>
                  <a:ea typeface="微软雅黑" pitchFamily="34" charset="-122"/>
                </a:rPr>
                <a:t>项</a:t>
              </a:r>
              <a:r>
                <a:rPr lang="zh-CN" altLang="en-US" sz="1200" smtClean="0">
                  <a:solidFill>
                    <a:schemeClr val="bg2"/>
                  </a:solidFill>
                  <a:latin typeface="微软雅黑" pitchFamily="34" charset="-122"/>
                  <a:ea typeface="微软雅黑" pitchFamily="34" charset="-122"/>
                </a:rPr>
                <a:t>目采购总额</a:t>
              </a:r>
              <a:endParaRPr lang="en-US" altLang="zh-CN" sz="1200" smtClean="0">
                <a:solidFill>
                  <a:schemeClr val="bg2"/>
                </a:solidFill>
                <a:latin typeface="微软雅黑" pitchFamily="34" charset="-122"/>
                <a:ea typeface="微软雅黑" pitchFamily="34" charset="-122"/>
              </a:endParaRPr>
            </a:p>
            <a:p>
              <a:pPr fontAlgn="base"/>
              <a:r>
                <a:rPr lang="en-US" altLang="zh-CN" sz="1200" smtClean="0">
                  <a:solidFill>
                    <a:schemeClr val="bg2"/>
                  </a:solidFill>
                  <a:latin typeface="微软雅黑" pitchFamily="34" charset="-122"/>
                  <a:ea typeface="微软雅黑" pitchFamily="34" charset="-122"/>
                </a:rPr>
                <a:t>X-3.  </a:t>
              </a:r>
              <a:r>
                <a:rPr lang="zh-CN" altLang="en-US" sz="1200" smtClean="0">
                  <a:solidFill>
                    <a:schemeClr val="bg2"/>
                  </a:solidFill>
                  <a:latin typeface="微软雅黑" pitchFamily="34" charset="-122"/>
                  <a:ea typeface="微软雅黑" pitchFamily="34" charset="-122"/>
                </a:rPr>
                <a:t>占项目采购总成本的比重</a:t>
              </a:r>
              <a:endParaRPr lang="en-US" sz="1200">
                <a:solidFill>
                  <a:schemeClr val="bg2"/>
                </a:solidFill>
                <a:latin typeface="微软雅黑" pitchFamily="34" charset="-122"/>
                <a:ea typeface="微软雅黑" pitchFamily="34" charset="-122"/>
              </a:endParaRPr>
            </a:p>
          </p:txBody>
        </p:sp>
      </p:grpSp>
      <p:sp>
        <p:nvSpPr>
          <p:cNvPr id="27" name="Rectangle 4"/>
          <p:cNvSpPr>
            <a:spLocks noChangeArrowheads="1"/>
          </p:cNvSpPr>
          <p:nvPr/>
        </p:nvSpPr>
        <p:spPr bwMode="auto">
          <a:xfrm>
            <a:off x="5867400" y="1938521"/>
            <a:ext cx="339837" cy="27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1200" b="1">
                <a:latin typeface="微软雅黑" pitchFamily="34" charset="-122"/>
                <a:ea typeface="微软雅黑" pitchFamily="34" charset="-122"/>
                <a:cs typeface="Arial"/>
              </a:rPr>
              <a:t>高</a:t>
            </a:r>
          </a:p>
        </p:txBody>
      </p:sp>
      <p:sp>
        <p:nvSpPr>
          <p:cNvPr id="28" name="Line 5"/>
          <p:cNvSpPr>
            <a:spLocks noChangeShapeType="1"/>
          </p:cNvSpPr>
          <p:nvPr/>
        </p:nvSpPr>
        <p:spPr bwMode="auto">
          <a:xfrm>
            <a:off x="6082402" y="4365232"/>
            <a:ext cx="2312498" cy="0"/>
          </a:xfrm>
          <a:prstGeom prst="line">
            <a:avLst/>
          </a:prstGeom>
          <a:noFill/>
          <a:ln w="25400">
            <a:solidFill>
              <a:srgbClr val="0000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sp>
        <p:nvSpPr>
          <p:cNvPr id="29" name="Line 13"/>
          <p:cNvSpPr>
            <a:spLocks noChangeShapeType="1"/>
          </p:cNvSpPr>
          <p:nvPr/>
        </p:nvSpPr>
        <p:spPr bwMode="auto">
          <a:xfrm flipH="1" flipV="1">
            <a:off x="6019800" y="2264776"/>
            <a:ext cx="0" cy="1923672"/>
          </a:xfrm>
          <a:prstGeom prst="line">
            <a:avLst/>
          </a:prstGeom>
          <a:noFill/>
          <a:ln w="25400">
            <a:solidFill>
              <a:srgbClr val="0000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endParaRPr>
          </a:p>
        </p:txBody>
      </p:sp>
      <p:grpSp>
        <p:nvGrpSpPr>
          <p:cNvPr id="30" name="Group 29"/>
          <p:cNvGrpSpPr/>
          <p:nvPr/>
        </p:nvGrpSpPr>
        <p:grpSpPr>
          <a:xfrm>
            <a:off x="6095999" y="2264776"/>
            <a:ext cx="2219654" cy="1923675"/>
            <a:chOff x="3282154" y="2278767"/>
            <a:chExt cx="2579690" cy="2300468"/>
          </a:xfrm>
          <a:solidFill>
            <a:schemeClr val="accent3">
              <a:lumMod val="20000"/>
              <a:lumOff val="80000"/>
            </a:schemeClr>
          </a:solidFill>
        </p:grpSpPr>
        <p:sp>
          <p:nvSpPr>
            <p:cNvPr id="31" name="Rectangle 30"/>
            <p:cNvSpPr>
              <a:spLocks noChangeAspect="1" noChangeArrowheads="1"/>
            </p:cNvSpPr>
            <p:nvPr/>
          </p:nvSpPr>
          <p:spPr bwMode="gray">
            <a:xfrm>
              <a:off x="4581684" y="3419493"/>
              <a:ext cx="1280160" cy="1159741"/>
            </a:xfrm>
            <a:prstGeom prst="rect">
              <a:avLst/>
            </a:prstGeom>
            <a:noFill/>
            <a:ln w="6350">
              <a:solidFill>
                <a:schemeClr val="bg2"/>
              </a:solidFill>
              <a:miter lim="800000"/>
            </a:ln>
            <a:effectLst/>
          </p:spPr>
          <p:txBody>
            <a:bodyPr lIns="45720" rIns="4572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chemeClr val="bg1"/>
                </a:buClr>
              </a:pPr>
              <a:endParaRPr lang="en-US" b="1">
                <a:solidFill>
                  <a:schemeClr val="bg2"/>
                </a:solidFill>
                <a:latin typeface="微软雅黑" pitchFamily="34" charset="-122"/>
                <a:ea typeface="微软雅黑" pitchFamily="34" charset="-122"/>
              </a:endParaRPr>
            </a:p>
          </p:txBody>
        </p:sp>
        <p:sp>
          <p:nvSpPr>
            <p:cNvPr id="32" name="Rectangle 31"/>
            <p:cNvSpPr>
              <a:spLocks noChangeAspect="1" noChangeArrowheads="1"/>
            </p:cNvSpPr>
            <p:nvPr/>
          </p:nvSpPr>
          <p:spPr bwMode="gray">
            <a:xfrm>
              <a:off x="3282154" y="3419495"/>
              <a:ext cx="1299528" cy="1159740"/>
            </a:xfrm>
            <a:prstGeom prst="rect">
              <a:avLst/>
            </a:prstGeom>
            <a:noFill/>
            <a:ln w="6350">
              <a:solidFill>
                <a:schemeClr val="bg2"/>
              </a:solidFill>
              <a:miter lim="800000"/>
            </a:ln>
            <a:effectLst/>
          </p:spPr>
          <p:txBody>
            <a:bodyPr lIns="45720" rIns="4572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chemeClr val="bg1"/>
                </a:buClr>
              </a:pPr>
              <a:endParaRPr lang="en-US" b="1">
                <a:solidFill>
                  <a:schemeClr val="bg2"/>
                </a:solidFill>
                <a:latin typeface="微软雅黑" pitchFamily="34" charset="-122"/>
                <a:ea typeface="微软雅黑" pitchFamily="34" charset="-122"/>
              </a:endParaRPr>
            </a:p>
          </p:txBody>
        </p:sp>
        <p:sp>
          <p:nvSpPr>
            <p:cNvPr id="33" name="Rectangle 32"/>
            <p:cNvSpPr>
              <a:spLocks noChangeAspect="1" noChangeArrowheads="1"/>
            </p:cNvSpPr>
            <p:nvPr/>
          </p:nvSpPr>
          <p:spPr bwMode="gray">
            <a:xfrm>
              <a:off x="4581684" y="2278767"/>
              <a:ext cx="1280160" cy="1140726"/>
            </a:xfrm>
            <a:prstGeom prst="rect">
              <a:avLst/>
            </a:prstGeom>
            <a:noFill/>
            <a:ln>
              <a:solidFill>
                <a:schemeClr val="bg2"/>
              </a:solidFill>
              <a:headEnd type="none" w="med" len="med"/>
              <a:tailEnd type="none" w="med" len="med"/>
            </a:ln>
            <a:effectLst/>
          </p:spPr>
          <p:style>
            <a:lnRef idx="1">
              <a:schemeClr val="accent6"/>
            </a:lnRef>
            <a:fillRef idx="2">
              <a:schemeClr val="accent6"/>
            </a:fillRef>
            <a:effectRef idx="1">
              <a:schemeClr val="accent6"/>
            </a:effectRef>
            <a:fontRef idx="minor">
              <a:schemeClr val="dk1"/>
            </a:fontRef>
          </p:style>
          <p:txBody>
            <a:bodyPr/>
            <a:lstStyle>
              <a:defPPr>
                <a:defRPr lang="en-US"/>
              </a:defPPr>
              <a:lvl1pPr marL="0" algn="l" defTabSz="914400" rtl="0" eaLnBrk="1" latinLnBrk="0" hangingPunct="1">
                <a:defRPr sz="1800" kern="1200">
                  <a:solidFill>
                    <a:srgbClr val="000000"/>
                  </a:solidFill>
                  <a:latin typeface="Museo Sans For Dell"/>
                  <a:ea typeface="+mn-ea"/>
                  <a:cs typeface="+mn-cs"/>
                </a:defRPr>
              </a:lvl1pPr>
              <a:lvl2pPr marL="457200" algn="l" defTabSz="914400" rtl="0" eaLnBrk="1" latinLnBrk="0" hangingPunct="1">
                <a:defRPr sz="1800" kern="1200">
                  <a:solidFill>
                    <a:srgbClr val="000000"/>
                  </a:solidFill>
                  <a:latin typeface="Museo Sans For Dell"/>
                  <a:ea typeface="+mn-ea"/>
                  <a:cs typeface="+mn-cs"/>
                </a:defRPr>
              </a:lvl2pPr>
              <a:lvl3pPr marL="914400" algn="l" defTabSz="914400" rtl="0" eaLnBrk="1" latinLnBrk="0" hangingPunct="1">
                <a:defRPr sz="1800" kern="1200">
                  <a:solidFill>
                    <a:srgbClr val="000000"/>
                  </a:solidFill>
                  <a:latin typeface="Museo Sans For Dell"/>
                  <a:ea typeface="+mn-ea"/>
                  <a:cs typeface="+mn-cs"/>
                </a:defRPr>
              </a:lvl3pPr>
              <a:lvl4pPr marL="1371600" algn="l" defTabSz="914400" rtl="0" eaLnBrk="1" latinLnBrk="0" hangingPunct="1">
                <a:defRPr sz="1800" kern="1200">
                  <a:solidFill>
                    <a:srgbClr val="000000"/>
                  </a:solidFill>
                  <a:latin typeface="Museo Sans For Dell"/>
                  <a:ea typeface="+mn-ea"/>
                  <a:cs typeface="+mn-cs"/>
                </a:defRPr>
              </a:lvl4pPr>
              <a:lvl5pPr marL="1828800" algn="l" defTabSz="914400" rtl="0" eaLnBrk="1" latinLnBrk="0" hangingPunct="1">
                <a:defRPr sz="1800" kern="1200">
                  <a:solidFill>
                    <a:srgbClr val="000000"/>
                  </a:solidFill>
                  <a:latin typeface="Museo Sans For Dell"/>
                  <a:ea typeface="+mn-ea"/>
                  <a:cs typeface="+mn-cs"/>
                </a:defRPr>
              </a:lvl5pPr>
              <a:lvl6pPr marL="2286000" algn="l" defTabSz="914400" rtl="0" eaLnBrk="1" latinLnBrk="0" hangingPunct="1">
                <a:defRPr sz="1800" kern="1200">
                  <a:solidFill>
                    <a:srgbClr val="000000"/>
                  </a:solidFill>
                  <a:latin typeface="Museo Sans For Dell"/>
                  <a:ea typeface="+mn-ea"/>
                  <a:cs typeface="+mn-cs"/>
                </a:defRPr>
              </a:lvl6pPr>
              <a:lvl7pPr marL="2743200" algn="l" defTabSz="914400" rtl="0" eaLnBrk="1" latinLnBrk="0" hangingPunct="1">
                <a:defRPr sz="1800" kern="1200">
                  <a:solidFill>
                    <a:srgbClr val="000000"/>
                  </a:solidFill>
                  <a:latin typeface="Museo Sans For Dell"/>
                  <a:ea typeface="+mn-ea"/>
                  <a:cs typeface="+mn-cs"/>
                </a:defRPr>
              </a:lvl7pPr>
              <a:lvl8pPr marL="3200400" algn="l" defTabSz="914400" rtl="0" eaLnBrk="1" latinLnBrk="0" hangingPunct="1">
                <a:defRPr sz="1800" kern="1200">
                  <a:solidFill>
                    <a:srgbClr val="000000"/>
                  </a:solidFill>
                  <a:latin typeface="Museo Sans For Dell"/>
                  <a:ea typeface="+mn-ea"/>
                  <a:cs typeface="+mn-cs"/>
                </a:defRPr>
              </a:lvl8pPr>
              <a:lvl9pPr marL="3657600" algn="l" defTabSz="914400" rtl="0" eaLnBrk="1" latinLnBrk="0" hangingPunct="1">
                <a:defRPr sz="1800" kern="1200">
                  <a:solidFill>
                    <a:srgbClr val="000000"/>
                  </a:solidFill>
                  <a:latin typeface="Museo Sans For Dell"/>
                  <a:ea typeface="+mn-ea"/>
                  <a:cs typeface="+mn-cs"/>
                </a:defRPr>
              </a:lvl9pPr>
            </a:lstStyle>
            <a:p>
              <a:endParaRPr lang="en-US" b="1">
                <a:solidFill>
                  <a:schemeClr val="bg2"/>
                </a:solidFill>
                <a:latin typeface="微软雅黑" pitchFamily="34" charset="-122"/>
                <a:ea typeface="微软雅黑" pitchFamily="34" charset="-122"/>
              </a:endParaRPr>
            </a:p>
          </p:txBody>
        </p:sp>
        <p:sp>
          <p:nvSpPr>
            <p:cNvPr id="34" name="Rectangle 33"/>
            <p:cNvSpPr>
              <a:spLocks noChangeAspect="1" noChangeArrowheads="1"/>
            </p:cNvSpPr>
            <p:nvPr/>
          </p:nvSpPr>
          <p:spPr bwMode="gray">
            <a:xfrm>
              <a:off x="3282156" y="2278767"/>
              <a:ext cx="1299527" cy="1140726"/>
            </a:xfrm>
            <a:prstGeom prst="rect">
              <a:avLst/>
            </a:prstGeom>
            <a:noFill/>
            <a:ln w="6350">
              <a:solidFill>
                <a:schemeClr val="bg2"/>
              </a:solidFill>
              <a:miter lim="800000"/>
            </a:ln>
            <a:effectLst/>
          </p:spPr>
          <p:txBody>
            <a:bodyPr lIns="45720" rIns="4572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chemeClr val="bg1"/>
                </a:buClr>
              </a:pPr>
              <a:endParaRPr lang="en-US" b="1">
                <a:solidFill>
                  <a:schemeClr val="bg2"/>
                </a:solidFill>
                <a:latin typeface="微软雅黑" pitchFamily="34" charset="-122"/>
                <a:ea typeface="微软雅黑" pitchFamily="34" charset="-122"/>
              </a:endParaRPr>
            </a:p>
          </p:txBody>
        </p:sp>
        <p:sp>
          <p:nvSpPr>
            <p:cNvPr id="35" name="TextBox 34"/>
            <p:cNvSpPr txBox="1"/>
            <p:nvPr/>
          </p:nvSpPr>
          <p:spPr>
            <a:xfrm>
              <a:off x="3400901" y="2689429"/>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smtClean="0">
                  <a:solidFill>
                    <a:schemeClr val="accent4">
                      <a:lumMod val="75000"/>
                    </a:schemeClr>
                  </a:solidFill>
                  <a:latin typeface="微软雅黑" pitchFamily="34" charset="-122"/>
                  <a:ea typeface="微软雅黑" pitchFamily="34" charset="-122"/>
                </a:rPr>
                <a:t>瓶颈类</a:t>
              </a:r>
              <a:endParaRPr lang="en-US" sz="1400" b="1" smtClean="0">
                <a:solidFill>
                  <a:schemeClr val="accent4">
                    <a:lumMod val="75000"/>
                  </a:schemeClr>
                </a:solidFill>
                <a:latin typeface="微软雅黑" pitchFamily="34" charset="-122"/>
                <a:ea typeface="微软雅黑" pitchFamily="34" charset="-122"/>
              </a:endParaRPr>
            </a:p>
          </p:txBody>
        </p:sp>
        <p:sp>
          <p:nvSpPr>
            <p:cNvPr id="36" name="TextBox 35"/>
            <p:cNvSpPr txBox="1"/>
            <p:nvPr/>
          </p:nvSpPr>
          <p:spPr>
            <a:xfrm>
              <a:off x="4688363" y="2689429"/>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a:solidFill>
                    <a:schemeClr val="bg1">
                      <a:lumMod val="75000"/>
                    </a:schemeClr>
                  </a:solidFill>
                  <a:latin typeface="微软雅黑" pitchFamily="34" charset="-122"/>
                  <a:ea typeface="微软雅黑" pitchFamily="34" charset="-122"/>
                </a:rPr>
                <a:t>战</a:t>
              </a:r>
              <a:r>
                <a:rPr lang="zh-CN" altLang="en-US" sz="1400" b="1" smtClean="0">
                  <a:solidFill>
                    <a:schemeClr val="bg1">
                      <a:lumMod val="75000"/>
                    </a:schemeClr>
                  </a:solidFill>
                  <a:latin typeface="微软雅黑" pitchFamily="34" charset="-122"/>
                  <a:ea typeface="微软雅黑" pitchFamily="34" charset="-122"/>
                </a:rPr>
                <a:t>略类</a:t>
              </a:r>
              <a:endParaRPr lang="en-US" sz="1400" b="1" smtClean="0">
                <a:solidFill>
                  <a:schemeClr val="bg1">
                    <a:lumMod val="75000"/>
                  </a:schemeClr>
                </a:solidFill>
                <a:latin typeface="微软雅黑" pitchFamily="34" charset="-122"/>
                <a:ea typeface="微软雅黑" pitchFamily="34" charset="-122"/>
              </a:endParaRPr>
            </a:p>
          </p:txBody>
        </p:sp>
        <p:sp>
          <p:nvSpPr>
            <p:cNvPr id="37" name="TextBox 36"/>
            <p:cNvSpPr txBox="1"/>
            <p:nvPr/>
          </p:nvSpPr>
          <p:spPr>
            <a:xfrm>
              <a:off x="4688363" y="3839090"/>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smtClean="0">
                  <a:solidFill>
                    <a:schemeClr val="accent3">
                      <a:lumMod val="75000"/>
                    </a:schemeClr>
                  </a:solidFill>
                  <a:latin typeface="微软雅黑" pitchFamily="34" charset="-122"/>
                  <a:ea typeface="微软雅黑" pitchFamily="34" charset="-122"/>
                </a:rPr>
                <a:t>杠杆类</a:t>
              </a:r>
              <a:endParaRPr lang="en-US" sz="1400" b="1" smtClean="0">
                <a:solidFill>
                  <a:schemeClr val="accent3">
                    <a:lumMod val="75000"/>
                  </a:schemeClr>
                </a:solidFill>
                <a:latin typeface="微软雅黑" pitchFamily="34" charset="-122"/>
                <a:ea typeface="微软雅黑" pitchFamily="34" charset="-122"/>
              </a:endParaRPr>
            </a:p>
          </p:txBody>
        </p:sp>
        <p:sp>
          <p:nvSpPr>
            <p:cNvPr id="38" name="TextBox 37"/>
            <p:cNvSpPr txBox="1"/>
            <p:nvPr/>
          </p:nvSpPr>
          <p:spPr>
            <a:xfrm>
              <a:off x="3400901" y="3839090"/>
              <a:ext cx="1066800" cy="3422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sz="1400" b="1" smtClean="0">
                  <a:solidFill>
                    <a:schemeClr val="accent2">
                      <a:lumMod val="75000"/>
                    </a:schemeClr>
                  </a:solidFill>
                  <a:latin typeface="微软雅黑" pitchFamily="34" charset="-122"/>
                  <a:ea typeface="微软雅黑" pitchFamily="34" charset="-122"/>
                </a:rPr>
                <a:t>常规类</a:t>
              </a:r>
              <a:endParaRPr lang="en-US" sz="1400" b="1" smtClean="0">
                <a:solidFill>
                  <a:schemeClr val="accent2">
                    <a:lumMod val="75000"/>
                  </a:schemeClr>
                </a:solidFill>
                <a:latin typeface="微软雅黑" pitchFamily="34" charset="-122"/>
                <a:ea typeface="微软雅黑" pitchFamily="34" charset="-122"/>
              </a:endParaRPr>
            </a:p>
          </p:txBody>
        </p:sp>
      </p:grpSp>
      <p:sp>
        <p:nvSpPr>
          <p:cNvPr id="39" name="Pentagon 38"/>
          <p:cNvSpPr/>
          <p:nvPr/>
        </p:nvSpPr>
        <p:spPr>
          <a:xfrm>
            <a:off x="6542645" y="427893"/>
            <a:ext cx="869844" cy="239238"/>
          </a:xfrm>
          <a:prstGeom prst="homePlate">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40" name="Chevron 39"/>
          <p:cNvSpPr/>
          <p:nvPr/>
        </p:nvSpPr>
        <p:spPr>
          <a:xfrm>
            <a:off x="7340690"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41" name="Chevron 40"/>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sp>
        <p:nvSpPr>
          <p:cNvPr id="42" name="Pentagon 41"/>
          <p:cNvSpPr/>
          <p:nvPr/>
        </p:nvSpPr>
        <p:spPr>
          <a:xfrm>
            <a:off x="424076" y="1265630"/>
            <a:ext cx="1938124" cy="211940"/>
          </a:xfrm>
          <a:prstGeom prst="homePlate">
            <a:avLst/>
          </a:prstGeom>
          <a:solidFill>
            <a:schemeClr val="accent1"/>
          </a:solidFill>
          <a:effectLst/>
        </p:spPr>
        <p:txBody>
          <a:bodyPr wrap="square"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pPr>
            <a:r>
              <a:rPr kumimoji="1" lang="zh-CN" altLang="en-US" sz="1100" b="1" smtClean="0">
                <a:solidFill>
                  <a:schemeClr val="tx2"/>
                </a:solidFill>
                <a:latin typeface="微软雅黑" pitchFamily="34" charset="-122"/>
                <a:ea typeface="微软雅黑" pitchFamily="34" charset="-122"/>
                <a:cs typeface="Arial"/>
              </a:rPr>
              <a:t>物资分类指标体系的组成</a:t>
            </a:r>
            <a:endParaRPr lang="en-US" sz="1100" kern="1200" smtClean="0">
              <a:solidFill>
                <a:schemeClr val="tx2"/>
              </a:solidFill>
            </a:endParaRPr>
          </a:p>
        </p:txBody>
      </p:sp>
      <p:grpSp>
        <p:nvGrpSpPr>
          <p:cNvPr id="44" name="Group 43"/>
          <p:cNvGrpSpPr/>
          <p:nvPr/>
        </p:nvGrpSpPr>
        <p:grpSpPr>
          <a:xfrm>
            <a:off x="5638800" y="4380265"/>
            <a:ext cx="3082758" cy="420335"/>
            <a:chOff x="5548489" y="4989865"/>
            <a:chExt cx="3294061" cy="420335"/>
          </a:xfrm>
        </p:grpSpPr>
        <p:sp>
          <p:nvSpPr>
            <p:cNvPr id="45" name="Right Arrow 44"/>
            <p:cNvSpPr/>
            <p:nvPr/>
          </p:nvSpPr>
          <p:spPr>
            <a:xfrm>
              <a:off x="5548489" y="4989865"/>
              <a:ext cx="3294061" cy="420335"/>
            </a:xfrm>
            <a:prstGeom prst="rightArrow">
              <a:avLst>
                <a:gd name="adj1" fmla="val 61015"/>
                <a:gd name="adj2" fmla="val 50000"/>
              </a:avLst>
            </a:prstGeom>
            <a:solidFill>
              <a:schemeClr val="accent1"/>
            </a:solidFill>
            <a:effectLst/>
          </p:spPr>
          <p:txBody>
            <a:bodyPr wrap="square" rtlCol="0" anchor="t">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46" name="Rectangle 8"/>
            <p:cNvSpPr>
              <a:spLocks noChangeAspect="1" noChangeArrowheads="1"/>
            </p:cNvSpPr>
            <p:nvPr/>
          </p:nvSpPr>
          <p:spPr bwMode="auto">
            <a:xfrm>
              <a:off x="6465363" y="5115514"/>
              <a:ext cx="1406525" cy="177800"/>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36000" tIns="36000" rIns="36000" b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kumimoji="1" lang="zh-CN" altLang="en-US" sz="1100" b="1" smtClean="0">
                  <a:solidFill>
                    <a:srgbClr val="000000"/>
                  </a:solidFill>
                  <a:latin typeface="微软雅黑" pitchFamily="34" charset="-122"/>
                  <a:ea typeface="微软雅黑" pitchFamily="34" charset="-122"/>
                  <a:cs typeface="Arial"/>
                </a:rPr>
                <a:t>成 本 比 重</a:t>
              </a:r>
              <a:endParaRPr kumimoji="1" lang="ko-KR" altLang="en-US" sz="1100" b="1">
                <a:solidFill>
                  <a:srgbClr val="000000"/>
                </a:solidFill>
                <a:latin typeface="微软雅黑" pitchFamily="34" charset="-122"/>
                <a:cs typeface="Arial"/>
              </a:endParaRPr>
            </a:p>
          </p:txBody>
        </p:sp>
      </p:grpSp>
      <p:grpSp>
        <p:nvGrpSpPr>
          <p:cNvPr id="50" name="Group 49"/>
          <p:cNvGrpSpPr/>
          <p:nvPr/>
        </p:nvGrpSpPr>
        <p:grpSpPr>
          <a:xfrm>
            <a:off x="5574356" y="1872077"/>
            <a:ext cx="420335" cy="2904242"/>
            <a:chOff x="4806906" y="1872077"/>
            <a:chExt cx="420335" cy="3421236"/>
          </a:xfrm>
        </p:grpSpPr>
        <p:sp>
          <p:nvSpPr>
            <p:cNvPr id="51" name="Right Arrow 50"/>
            <p:cNvSpPr/>
            <p:nvPr/>
          </p:nvSpPr>
          <p:spPr>
            <a:xfrm rot="16200000">
              <a:off x="3306456" y="3372527"/>
              <a:ext cx="3421236" cy="420335"/>
            </a:xfrm>
            <a:prstGeom prst="rightArrow">
              <a:avLst>
                <a:gd name="adj1" fmla="val 61015"/>
                <a:gd name="adj2" fmla="val 50000"/>
              </a:avLst>
            </a:prstGeom>
            <a:solidFill>
              <a:srgbClr val="92D050"/>
            </a:solidFill>
            <a:effectLst/>
          </p:spPr>
          <p:txBody>
            <a:bodyPr wrap="square" rtlCol="0" anchor="t">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52" name="Rectangle 7"/>
            <p:cNvSpPr>
              <a:spLocks noChangeAspect="1" noChangeArrowheads="1"/>
            </p:cNvSpPr>
            <p:nvPr/>
          </p:nvSpPr>
          <p:spPr bwMode="auto">
            <a:xfrm rot="16200000">
              <a:off x="4290325" y="3326865"/>
              <a:ext cx="1439862" cy="179387"/>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36000" tIns="36000" rIns="36000" b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kumimoji="1" lang="zh-CN" altLang="en-US" sz="1100" b="1" smtClean="0">
                  <a:solidFill>
                    <a:srgbClr val="000000"/>
                  </a:solidFill>
                  <a:latin typeface="微软雅黑" pitchFamily="34" charset="-122"/>
                  <a:ea typeface="微软雅黑" pitchFamily="34" charset="-122"/>
                  <a:cs typeface="Arial"/>
                </a:rPr>
                <a:t>市 场 风 险</a:t>
              </a:r>
              <a:endParaRPr kumimoji="1" lang="ko-KR" altLang="en-US" sz="1100" b="1">
                <a:solidFill>
                  <a:srgbClr val="000000"/>
                </a:solidFill>
                <a:latin typeface="微软雅黑" pitchFamily="34" charset="-122"/>
                <a:cs typeface="Arial"/>
              </a:endParaRPr>
            </a:p>
          </p:txBody>
        </p:sp>
      </p:grpSp>
    </p:spTree>
    <p:extLst>
      <p:ext uri="{BB962C8B-B14F-4D97-AF65-F5344CB8AC3E}">
        <p14:creationId xmlns:p14="http://schemas.microsoft.com/office/powerpoint/2010/main" val="3192658994"/>
      </p:ext>
    </p:extLst>
  </p:cSld>
  <p:clrMapOvr>
    <a:masterClrMapping/>
  </p:clrMapOvr>
  <p:transition spd="med">
    <p:wipe dir="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57200" y="261562"/>
            <a:ext cx="6085445" cy="853560"/>
          </a:xfrm>
        </p:spPr>
        <p:txBody>
          <a:bodyPr/>
          <a:lstStyle/>
          <a:p>
            <a:r>
              <a:rPr lang="zh-CN" altLang="en-US" smtClean="0"/>
              <a:t>结合成本比重分析与市场风险分析生成物资分类矩阵</a:t>
            </a:r>
            <a:br>
              <a:rPr lang="zh-CN" altLang="en-US"/>
            </a:br>
            <a:endParaRPr lang="en-US"/>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23</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B3D00638-7260-49A2-98C3-CA264793443A}" type="datetime1">
              <a:rPr lang="en-US" smtClean="0">
                <a:solidFill>
                  <a:srgbClr val="000000">
                    <a:lumMod val="60000"/>
                    <a:lumOff val="40000"/>
                  </a:srgbClr>
                </a:solidFill>
              </a:rPr>
              <a:t>8/31/2024</a:t>
            </a:fld>
            <a:endParaRPr>
              <a:solidFill>
                <a:srgbClr val="000000">
                  <a:lumMod val="60000"/>
                  <a:lumOff val="40000"/>
                </a:srgbClr>
              </a:solidFill>
            </a:endParaRPr>
          </a:p>
        </p:txBody>
      </p:sp>
      <p:sp>
        <p:nvSpPr>
          <p:cNvPr id="8" name="Rectangle 4"/>
          <p:cNvSpPr>
            <a:spLocks noChangeArrowheads="1"/>
          </p:cNvSpPr>
          <p:nvPr/>
        </p:nvSpPr>
        <p:spPr bwMode="auto">
          <a:xfrm>
            <a:off x="6510910" y="1447800"/>
            <a:ext cx="1231106"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wrap="none"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kumimoji="1" lang="zh-CN" altLang="en-US" sz="1200" b="1" u="sng">
                <a:solidFill>
                  <a:srgbClr val="000000"/>
                </a:solidFill>
                <a:latin typeface="微软雅黑" pitchFamily="34" charset="-122"/>
                <a:ea typeface="微软雅黑" pitchFamily="34" charset="-122"/>
                <a:cs typeface="Arial"/>
              </a:rPr>
              <a:t>物资分类矩阵结果</a:t>
            </a:r>
            <a:endParaRPr kumimoji="1" lang="ko-KR" altLang="en-US" sz="1200" b="1" u="sng">
              <a:solidFill>
                <a:srgbClr val="000000"/>
              </a:solidFill>
              <a:latin typeface="微软雅黑" pitchFamily="34" charset="-122"/>
              <a:cs typeface="Arial"/>
            </a:endParaRPr>
          </a:p>
        </p:txBody>
      </p:sp>
      <p:grpSp>
        <p:nvGrpSpPr>
          <p:cNvPr id="9" name="Group 8"/>
          <p:cNvGrpSpPr/>
          <p:nvPr/>
        </p:nvGrpSpPr>
        <p:grpSpPr>
          <a:xfrm>
            <a:off x="4959306" y="1872077"/>
            <a:ext cx="420335" cy="3421236"/>
            <a:chOff x="4959306" y="1872077"/>
            <a:chExt cx="420335" cy="3421236"/>
          </a:xfrm>
        </p:grpSpPr>
        <p:sp>
          <p:nvSpPr>
            <p:cNvPr id="52" name="Right Arrow 51"/>
            <p:cNvSpPr/>
            <p:nvPr/>
          </p:nvSpPr>
          <p:spPr>
            <a:xfrm rot="16200000">
              <a:off x="3458856" y="3372527"/>
              <a:ext cx="3421236" cy="420335"/>
            </a:xfrm>
            <a:prstGeom prst="rightArrow">
              <a:avLst>
                <a:gd name="adj1" fmla="val 61015"/>
                <a:gd name="adj2" fmla="val 50000"/>
              </a:avLst>
            </a:prstGeom>
            <a:solidFill>
              <a:srgbClr val="92D050"/>
            </a:solidFill>
            <a:effectLst/>
          </p:spPr>
          <p:txBody>
            <a:bodyPr wrap="square" rtlCol="0" anchor="t">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11" name="Rectangle 7"/>
            <p:cNvSpPr>
              <a:spLocks noChangeAspect="1" noChangeArrowheads="1"/>
            </p:cNvSpPr>
            <p:nvPr/>
          </p:nvSpPr>
          <p:spPr bwMode="auto">
            <a:xfrm rot="16200000">
              <a:off x="4442726" y="3326864"/>
              <a:ext cx="1439862" cy="179387"/>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36000" tIns="36000" rIns="36000" b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kumimoji="1" lang="zh-CN" altLang="en-US" sz="1100" b="1" smtClean="0">
                  <a:solidFill>
                    <a:srgbClr val="000000"/>
                  </a:solidFill>
                  <a:latin typeface="微软雅黑" pitchFamily="34" charset="-122"/>
                  <a:ea typeface="微软雅黑" pitchFamily="34" charset="-122"/>
                  <a:cs typeface="Arial"/>
                </a:rPr>
                <a:t>市 场 风 险</a:t>
              </a:r>
              <a:endParaRPr kumimoji="1" lang="ko-KR" altLang="en-US" sz="1100" b="1">
                <a:solidFill>
                  <a:srgbClr val="000000"/>
                </a:solidFill>
                <a:latin typeface="微软雅黑" pitchFamily="34" charset="-122"/>
                <a:cs typeface="Arial"/>
              </a:endParaRPr>
            </a:p>
          </p:txBody>
        </p:sp>
      </p:grpSp>
      <p:grpSp>
        <p:nvGrpSpPr>
          <p:cNvPr id="7" name="Group 6"/>
          <p:cNvGrpSpPr/>
          <p:nvPr/>
        </p:nvGrpSpPr>
        <p:grpSpPr>
          <a:xfrm>
            <a:off x="5548489" y="4989865"/>
            <a:ext cx="3294061" cy="420335"/>
            <a:chOff x="5548489" y="4989865"/>
            <a:chExt cx="3294061" cy="420335"/>
          </a:xfrm>
        </p:grpSpPr>
        <p:sp>
          <p:nvSpPr>
            <p:cNvPr id="3" name="Right Arrow 2"/>
            <p:cNvSpPr/>
            <p:nvPr/>
          </p:nvSpPr>
          <p:spPr>
            <a:xfrm>
              <a:off x="5548489" y="4989865"/>
              <a:ext cx="3294061" cy="420335"/>
            </a:xfrm>
            <a:prstGeom prst="rightArrow">
              <a:avLst>
                <a:gd name="adj1" fmla="val 61015"/>
                <a:gd name="adj2" fmla="val 50000"/>
              </a:avLst>
            </a:prstGeom>
            <a:solidFill>
              <a:schemeClr val="accent1"/>
            </a:solidFill>
            <a:effectLst/>
          </p:spPr>
          <p:txBody>
            <a:bodyPr wrap="square" rtlCol="0" anchor="t">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endParaRPr lang="en-US" sz="2000" kern="1200" err="1" smtClean="0">
                <a:solidFill>
                  <a:schemeClr val="tx2"/>
                </a:solidFill>
                <a:latin typeface="+mn-lt"/>
                <a:ea typeface="+mn-ea"/>
                <a:cs typeface="+mn-cs"/>
              </a:endParaRPr>
            </a:p>
          </p:txBody>
        </p:sp>
        <p:sp>
          <p:nvSpPr>
            <p:cNvPr id="12" name="Rectangle 8"/>
            <p:cNvSpPr>
              <a:spLocks noChangeAspect="1" noChangeArrowheads="1"/>
            </p:cNvSpPr>
            <p:nvPr/>
          </p:nvSpPr>
          <p:spPr bwMode="auto">
            <a:xfrm>
              <a:off x="6465363" y="5115514"/>
              <a:ext cx="1406525" cy="177800"/>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36000" tIns="36000" rIns="36000" b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kumimoji="1" lang="zh-CN" altLang="en-US" sz="1100" b="1" smtClean="0">
                  <a:solidFill>
                    <a:srgbClr val="000000"/>
                  </a:solidFill>
                  <a:latin typeface="微软雅黑" pitchFamily="34" charset="-122"/>
                  <a:ea typeface="微软雅黑" pitchFamily="34" charset="-122"/>
                  <a:cs typeface="Arial"/>
                </a:rPr>
                <a:t>成 本 比 重</a:t>
              </a:r>
              <a:endParaRPr kumimoji="1" lang="ko-KR" altLang="en-US" sz="1100" b="1">
                <a:solidFill>
                  <a:srgbClr val="000000"/>
                </a:solidFill>
                <a:latin typeface="微软雅黑" pitchFamily="34" charset="-122"/>
                <a:cs typeface="Arial"/>
              </a:endParaRPr>
            </a:p>
          </p:txBody>
        </p:sp>
      </p:grpSp>
      <p:sp>
        <p:nvSpPr>
          <p:cNvPr id="13" name="Rectangle 9"/>
          <p:cNvSpPr>
            <a:spLocks noChangeAspect="1" noChangeArrowheads="1"/>
          </p:cNvSpPr>
          <p:nvPr/>
        </p:nvSpPr>
        <p:spPr bwMode="auto">
          <a:xfrm>
            <a:off x="5538963" y="1933039"/>
            <a:ext cx="3184525" cy="2909888"/>
          </a:xfrm>
          <a:prstGeom prst="rect">
            <a:avLst/>
          </a:prstGeom>
          <a:solidFill>
            <a:srgbClr val="FFFFFF">
              <a:alpha val="50195"/>
            </a:srgbClr>
          </a:solidFill>
          <a:ln w="9525">
            <a:solidFill>
              <a:schemeClr val="bg2"/>
            </a:solidFill>
            <a:miter lim="800000"/>
          </a:ln>
        </p:spPr>
        <p:txBody>
          <a:bodyPr wrap="none" lIns="45720" rIns="4572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cxnSp>
        <p:nvCxnSpPr>
          <p:cNvPr id="14" name="AutoShape 10"/>
          <p:cNvCxnSpPr>
            <a:cxnSpLocks noChangeAspect="1" noChangeShapeType="1"/>
          </p:cNvCxnSpPr>
          <p:nvPr/>
        </p:nvCxnSpPr>
        <p:spPr bwMode="auto">
          <a:xfrm flipH="1">
            <a:off x="7131225" y="1933039"/>
            <a:ext cx="0" cy="2909888"/>
          </a:xfrm>
          <a:prstGeom prst="straightConnector1">
            <a:avLst/>
          </a:prstGeom>
          <a:noFill/>
          <a:ln w="38100">
            <a:solidFill>
              <a:schemeClr val="bg2"/>
            </a:solidFill>
            <a:round/>
          </a:ln>
          <a:extLst>
            <a:ext uri="{909E8E84-426E-40DD-AFC4-6F175D3DCCD1}">
              <a14:hiddenFill xmlns:a14="http://schemas.microsoft.com/office/drawing/2010/main">
                <a:noFill/>
              </a14:hiddenFill>
            </a:ext>
          </a:extLst>
        </p:spPr>
      </p:cxnSp>
      <p:cxnSp>
        <p:nvCxnSpPr>
          <p:cNvPr id="15" name="AutoShape 11"/>
          <p:cNvCxnSpPr>
            <a:cxnSpLocks noChangeAspect="1" noChangeShapeType="1"/>
          </p:cNvCxnSpPr>
          <p:nvPr/>
        </p:nvCxnSpPr>
        <p:spPr bwMode="auto">
          <a:xfrm>
            <a:off x="5548488" y="3374489"/>
            <a:ext cx="3175000" cy="0"/>
          </a:xfrm>
          <a:prstGeom prst="straightConnector1">
            <a:avLst/>
          </a:prstGeom>
          <a:noFill/>
          <a:ln w="38100">
            <a:solidFill>
              <a:schemeClr val="bg2"/>
            </a:solidFill>
            <a:round/>
          </a:ln>
          <a:extLst>
            <a:ext uri="{909E8E84-426E-40DD-AFC4-6F175D3DCCD1}">
              <a14:hiddenFill xmlns:a14="http://schemas.microsoft.com/office/drawing/2010/main">
                <a:noFill/>
              </a14:hiddenFill>
            </a:ext>
          </a:extLst>
        </p:spPr>
      </p:cxnSp>
      <p:sp>
        <p:nvSpPr>
          <p:cNvPr id="20" name="Rectangle 16"/>
          <p:cNvSpPr>
            <a:spLocks noChangeAspect="1" noChangeArrowheads="1"/>
          </p:cNvSpPr>
          <p:nvPr/>
        </p:nvSpPr>
        <p:spPr bwMode="auto">
          <a:xfrm>
            <a:off x="5243688" y="4858739"/>
            <a:ext cx="272510" cy="262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0" hangingPunct="0"/>
            <a:r>
              <a:rPr lang="en-US" altLang="ko-KR" sz="1100" b="1">
                <a:solidFill>
                  <a:srgbClr val="000000"/>
                </a:solidFill>
                <a:latin typeface="微软雅黑" pitchFamily="34" charset="-122"/>
                <a:ea typeface="微软雅黑" pitchFamily="34" charset="-122"/>
                <a:cs typeface="Arial"/>
              </a:rPr>
              <a:t>1</a:t>
            </a:r>
          </a:p>
        </p:txBody>
      </p:sp>
      <p:sp>
        <p:nvSpPr>
          <p:cNvPr id="21" name="Rectangle 17"/>
          <p:cNvSpPr>
            <a:spLocks noChangeAspect="1" noChangeArrowheads="1"/>
          </p:cNvSpPr>
          <p:nvPr/>
        </p:nvSpPr>
        <p:spPr bwMode="auto">
          <a:xfrm>
            <a:off x="5251531" y="3256857"/>
            <a:ext cx="272510" cy="262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0" hangingPunct="0"/>
            <a:r>
              <a:rPr lang="en-US" altLang="zh-CN" sz="1100" b="1" smtClean="0">
                <a:solidFill>
                  <a:srgbClr val="000000"/>
                </a:solidFill>
                <a:latin typeface="微软雅黑" pitchFamily="34" charset="-122"/>
                <a:ea typeface="微软雅黑" pitchFamily="34" charset="-122"/>
                <a:cs typeface="Arial"/>
              </a:rPr>
              <a:t>3</a:t>
            </a:r>
            <a:endParaRPr lang="en-US" altLang="ko-KR" sz="1100" b="1">
              <a:solidFill>
                <a:srgbClr val="000000"/>
              </a:solidFill>
              <a:latin typeface="微软雅黑" pitchFamily="34" charset="-122"/>
              <a:ea typeface="微软雅黑" pitchFamily="34" charset="-122"/>
              <a:cs typeface="Arial"/>
            </a:endParaRPr>
          </a:p>
        </p:txBody>
      </p:sp>
      <p:sp>
        <p:nvSpPr>
          <p:cNvPr id="22" name="Rectangle 18"/>
          <p:cNvSpPr>
            <a:spLocks noChangeAspect="1" noChangeArrowheads="1"/>
          </p:cNvSpPr>
          <p:nvPr/>
        </p:nvSpPr>
        <p:spPr bwMode="auto">
          <a:xfrm>
            <a:off x="5243688" y="1821914"/>
            <a:ext cx="272510" cy="262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0" hangingPunct="0"/>
            <a:r>
              <a:rPr lang="en-US" altLang="zh-CN" sz="1100" b="1" smtClean="0">
                <a:solidFill>
                  <a:srgbClr val="000000"/>
                </a:solidFill>
                <a:latin typeface="微软雅黑" pitchFamily="34" charset="-122"/>
                <a:ea typeface="微软雅黑" pitchFamily="34" charset="-122"/>
                <a:cs typeface="Arial"/>
              </a:rPr>
              <a:t>5</a:t>
            </a:r>
            <a:endParaRPr lang="en-US" altLang="ko-KR" sz="1100" b="1">
              <a:solidFill>
                <a:srgbClr val="000000"/>
              </a:solidFill>
              <a:latin typeface="微软雅黑" pitchFamily="34" charset="-122"/>
              <a:ea typeface="微软雅黑" pitchFamily="34" charset="-122"/>
              <a:cs typeface="Arial"/>
            </a:endParaRPr>
          </a:p>
        </p:txBody>
      </p:sp>
      <p:sp>
        <p:nvSpPr>
          <p:cNvPr id="23" name="Rectangle 19"/>
          <p:cNvSpPr>
            <a:spLocks noChangeAspect="1" noChangeArrowheads="1"/>
          </p:cNvSpPr>
          <p:nvPr/>
        </p:nvSpPr>
        <p:spPr bwMode="auto">
          <a:xfrm>
            <a:off x="7060838" y="4858739"/>
            <a:ext cx="272510" cy="262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0" hangingPunct="0"/>
            <a:r>
              <a:rPr lang="en-US" altLang="zh-CN" sz="1100" b="1" smtClean="0">
                <a:solidFill>
                  <a:srgbClr val="000000"/>
                </a:solidFill>
                <a:latin typeface="微软雅黑" pitchFamily="34" charset="-122"/>
                <a:ea typeface="微软雅黑" pitchFamily="34" charset="-122"/>
                <a:cs typeface="Arial"/>
              </a:rPr>
              <a:t>3</a:t>
            </a:r>
            <a:endParaRPr lang="en-US" altLang="ko-KR" sz="1100" b="1">
              <a:solidFill>
                <a:srgbClr val="000000"/>
              </a:solidFill>
              <a:latin typeface="微软雅黑" pitchFamily="34" charset="-122"/>
              <a:ea typeface="微软雅黑" pitchFamily="34" charset="-122"/>
              <a:cs typeface="Arial"/>
            </a:endParaRPr>
          </a:p>
        </p:txBody>
      </p:sp>
      <p:sp>
        <p:nvSpPr>
          <p:cNvPr id="24" name="Rectangle 20"/>
          <p:cNvSpPr>
            <a:spLocks noChangeAspect="1" noChangeArrowheads="1"/>
          </p:cNvSpPr>
          <p:nvPr/>
        </p:nvSpPr>
        <p:spPr bwMode="auto">
          <a:xfrm>
            <a:off x="8570040" y="4858739"/>
            <a:ext cx="272510" cy="262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0" hangingPunct="0"/>
            <a:r>
              <a:rPr lang="en-US" altLang="zh-CN" sz="1100" b="1" smtClean="0">
                <a:solidFill>
                  <a:srgbClr val="000000"/>
                </a:solidFill>
                <a:latin typeface="微软雅黑" pitchFamily="34" charset="-122"/>
                <a:ea typeface="微软雅黑" pitchFamily="34" charset="-122"/>
                <a:cs typeface="Arial"/>
              </a:rPr>
              <a:t>5</a:t>
            </a:r>
            <a:endParaRPr lang="en-US" altLang="ko-KR" sz="1100" b="1">
              <a:solidFill>
                <a:srgbClr val="000000"/>
              </a:solidFill>
              <a:latin typeface="微软雅黑" pitchFamily="34" charset="-122"/>
              <a:ea typeface="微软雅黑" pitchFamily="34" charset="-122"/>
              <a:cs typeface="Arial"/>
            </a:endParaRPr>
          </a:p>
        </p:txBody>
      </p:sp>
      <p:sp>
        <p:nvSpPr>
          <p:cNvPr id="25" name="Oval 21"/>
          <p:cNvSpPr>
            <a:spLocks noChangeAspect="1" noChangeArrowheads="1"/>
          </p:cNvSpPr>
          <p:nvPr/>
        </p:nvSpPr>
        <p:spPr bwMode="auto">
          <a:xfrm>
            <a:off x="7067556" y="2968089"/>
            <a:ext cx="123825" cy="123825"/>
          </a:xfrm>
          <a:prstGeom prst="ellipse">
            <a:avLst/>
          </a:prstGeom>
          <a:solidFill>
            <a:srgbClr val="C00000"/>
          </a:solidFill>
          <a:ln w="7938">
            <a:solidFill>
              <a:schemeClr val="tx1"/>
            </a:solidFill>
            <a:roun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26" name="Oval 22"/>
          <p:cNvSpPr>
            <a:spLocks noChangeAspect="1" noChangeArrowheads="1"/>
          </p:cNvSpPr>
          <p:nvPr/>
        </p:nvSpPr>
        <p:spPr bwMode="auto">
          <a:xfrm>
            <a:off x="8321600" y="2134652"/>
            <a:ext cx="125413" cy="125412"/>
          </a:xfrm>
          <a:prstGeom prst="ellipse">
            <a:avLst/>
          </a:prstGeom>
          <a:solidFill>
            <a:schemeClr val="bg1">
              <a:lumMod val="75000"/>
            </a:schemeClr>
          </a:solidFill>
          <a:ln w="7938">
            <a:solidFill>
              <a:schemeClr val="tx1"/>
            </a:solidFill>
            <a:roun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27" name="Text Box 23"/>
          <p:cNvSpPr txBox="1">
            <a:spLocks noChangeAspect="1" noChangeArrowheads="1"/>
          </p:cNvSpPr>
          <p:nvPr/>
        </p:nvSpPr>
        <p:spPr bwMode="auto">
          <a:xfrm>
            <a:off x="6629400" y="3145889"/>
            <a:ext cx="180022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lIns="45720" rIns="45720">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algn="ctr">
              <a:spcBef>
                <a:spcPct val="50000"/>
              </a:spcBef>
              <a:buClr>
                <a:srgbClr val="444444"/>
              </a:buClr>
              <a:buFont typeface="Wingdings" pitchFamily="2" charset="2"/>
              <a:buNone/>
            </a:pPr>
            <a:r>
              <a:rPr lang="zh-CN" altLang="en-US" sz="1200" b="1" i="1">
                <a:solidFill>
                  <a:srgbClr val="000000"/>
                </a:solidFill>
                <a:latin typeface="微软雅黑" pitchFamily="34" charset="-122"/>
                <a:ea typeface="微软雅黑" pitchFamily="34" charset="-122"/>
                <a:cs typeface="Arial"/>
              </a:rPr>
              <a:t>物</a:t>
            </a:r>
            <a:r>
              <a:rPr lang="zh-CN" altLang="en-US" sz="1200" b="1" i="1" smtClean="0">
                <a:solidFill>
                  <a:srgbClr val="000000"/>
                </a:solidFill>
                <a:latin typeface="微软雅黑" pitchFamily="34" charset="-122"/>
                <a:ea typeface="微软雅黑" pitchFamily="34" charset="-122"/>
                <a:cs typeface="Arial"/>
              </a:rPr>
              <a:t>资组</a:t>
            </a:r>
            <a:r>
              <a:rPr lang="en-US" altLang="zh-CN" sz="1200" b="1" i="1" smtClean="0">
                <a:solidFill>
                  <a:srgbClr val="000000"/>
                </a:solidFill>
                <a:latin typeface="微软雅黑" pitchFamily="34" charset="-122"/>
                <a:ea typeface="微软雅黑" pitchFamily="34" charset="-122"/>
                <a:cs typeface="Arial"/>
              </a:rPr>
              <a:t>1</a:t>
            </a:r>
            <a:r>
              <a:rPr lang="en-US" altLang="zh-CN" sz="1000" b="1" smtClean="0">
                <a:solidFill>
                  <a:srgbClr val="000000"/>
                </a:solidFill>
                <a:latin typeface="微软雅黑" pitchFamily="34" charset="-122"/>
                <a:ea typeface="微软雅黑" pitchFamily="34" charset="-122"/>
                <a:cs typeface="Arial"/>
              </a:rPr>
              <a:t>(3</a:t>
            </a:r>
            <a:r>
              <a:rPr lang="en-US" altLang="ko-KR" sz="1000" b="1" smtClean="0">
                <a:solidFill>
                  <a:srgbClr val="000000"/>
                </a:solidFill>
                <a:latin typeface="微软雅黑" pitchFamily="34" charset="-122"/>
                <a:ea typeface="微软雅黑" pitchFamily="34" charset="-122"/>
                <a:cs typeface="Arial"/>
              </a:rPr>
              <a:t> </a:t>
            </a:r>
            <a:r>
              <a:rPr lang="en-US" altLang="ko-KR" sz="1000" b="1">
                <a:solidFill>
                  <a:srgbClr val="000000"/>
                </a:solidFill>
                <a:latin typeface="微软雅黑" pitchFamily="34" charset="-122"/>
                <a:ea typeface="微软雅黑" pitchFamily="34" charset="-122"/>
                <a:cs typeface="Arial"/>
              </a:rPr>
              <a:t>, </a:t>
            </a:r>
            <a:r>
              <a:rPr lang="en-US" altLang="ko-KR" sz="1000" b="1" smtClean="0">
                <a:solidFill>
                  <a:srgbClr val="000000"/>
                </a:solidFill>
                <a:latin typeface="微软雅黑" pitchFamily="34" charset="-122"/>
                <a:ea typeface="微软雅黑" pitchFamily="34" charset="-122"/>
                <a:cs typeface="Arial"/>
              </a:rPr>
              <a:t>3.9</a:t>
            </a:r>
            <a:r>
              <a:rPr lang="en-US" altLang="ko-KR" sz="1000" b="1">
                <a:solidFill>
                  <a:srgbClr val="000000"/>
                </a:solidFill>
                <a:latin typeface="微软雅黑" pitchFamily="34" charset="-122"/>
                <a:ea typeface="微软雅黑" pitchFamily="34" charset="-122"/>
                <a:cs typeface="Arial"/>
              </a:rPr>
              <a:t>)</a:t>
            </a:r>
          </a:p>
        </p:txBody>
      </p:sp>
      <p:sp>
        <p:nvSpPr>
          <p:cNvPr id="28" name="Text Box 24"/>
          <p:cNvSpPr txBox="1">
            <a:spLocks noChangeAspect="1" noChangeArrowheads="1"/>
          </p:cNvSpPr>
          <p:nvPr/>
        </p:nvSpPr>
        <p:spPr bwMode="auto">
          <a:xfrm>
            <a:off x="5872338" y="4395252"/>
            <a:ext cx="1477962"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lIns="45720" rIns="45720">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algn="ctr">
              <a:spcBef>
                <a:spcPct val="50000"/>
              </a:spcBef>
              <a:buClr>
                <a:srgbClr val="444444"/>
              </a:buClr>
              <a:buFont typeface="Wingdings" pitchFamily="2" charset="2"/>
              <a:buNone/>
            </a:pPr>
            <a:r>
              <a:rPr lang="zh-CN" altLang="en-US" sz="1200" b="1" i="1">
                <a:solidFill>
                  <a:srgbClr val="000000"/>
                </a:solidFill>
                <a:latin typeface="微软雅黑" pitchFamily="34" charset="-122"/>
                <a:ea typeface="微软雅黑" pitchFamily="34" charset="-122"/>
                <a:cs typeface="Arial"/>
              </a:rPr>
              <a:t>物</a:t>
            </a:r>
            <a:r>
              <a:rPr lang="zh-CN" altLang="en-US" sz="1200" b="1" i="1" smtClean="0">
                <a:solidFill>
                  <a:srgbClr val="000000"/>
                </a:solidFill>
                <a:latin typeface="微软雅黑" pitchFamily="34" charset="-122"/>
                <a:ea typeface="微软雅黑" pitchFamily="34" charset="-122"/>
                <a:cs typeface="Arial"/>
              </a:rPr>
              <a:t>资组</a:t>
            </a:r>
            <a:r>
              <a:rPr lang="en-US" altLang="ko-KR" sz="1200" b="1" i="1" smtClean="0">
                <a:solidFill>
                  <a:srgbClr val="000000"/>
                </a:solidFill>
                <a:latin typeface="微软雅黑" pitchFamily="34" charset="-122"/>
                <a:ea typeface="微软雅黑" pitchFamily="34" charset="-122"/>
                <a:cs typeface="Arial"/>
              </a:rPr>
              <a:t>2 </a:t>
            </a:r>
            <a:r>
              <a:rPr lang="en-US" altLang="ko-KR" sz="1000" b="1">
                <a:solidFill>
                  <a:srgbClr val="000000"/>
                </a:solidFill>
                <a:latin typeface="微软雅黑" pitchFamily="34" charset="-122"/>
                <a:ea typeface="微软雅黑" pitchFamily="34" charset="-122"/>
                <a:cs typeface="Arial"/>
              </a:rPr>
              <a:t>(1.5 , 1.7)</a:t>
            </a:r>
          </a:p>
        </p:txBody>
      </p:sp>
      <p:sp>
        <p:nvSpPr>
          <p:cNvPr id="29" name="Line 25"/>
          <p:cNvSpPr>
            <a:spLocks noChangeAspect="1" noChangeShapeType="1"/>
          </p:cNvSpPr>
          <p:nvPr/>
        </p:nvSpPr>
        <p:spPr bwMode="auto">
          <a:xfrm flipV="1">
            <a:off x="5538963" y="4315877"/>
            <a:ext cx="461962" cy="0"/>
          </a:xfrm>
          <a:prstGeom prst="line">
            <a:avLst/>
          </a:prstGeom>
          <a:noFill/>
          <a:ln w="28575">
            <a:solidFill>
              <a:schemeClr val="accent2">
                <a:lumMod val="75000"/>
              </a:schemeClr>
            </a:solidFill>
            <a:prstDash val="sysDot"/>
            <a:round/>
            <a:tailEnd type="triangle" w="med" len="me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30" name="Line 26"/>
          <p:cNvSpPr>
            <a:spLocks noChangeAspect="1" noChangeShapeType="1"/>
          </p:cNvSpPr>
          <p:nvPr/>
        </p:nvSpPr>
        <p:spPr bwMode="auto">
          <a:xfrm flipV="1">
            <a:off x="6073950" y="4380964"/>
            <a:ext cx="4763" cy="449263"/>
          </a:xfrm>
          <a:prstGeom prst="line">
            <a:avLst/>
          </a:prstGeom>
          <a:noFill/>
          <a:ln w="28575">
            <a:solidFill>
              <a:schemeClr val="accent2">
                <a:lumMod val="75000"/>
              </a:schemeClr>
            </a:solidFill>
            <a:prstDash val="sysDot"/>
            <a:round/>
            <a:tailEnd type="triangle" w="med" len="me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31" name="Oval 27"/>
          <p:cNvSpPr>
            <a:spLocks noChangeAspect="1" noChangeArrowheads="1"/>
          </p:cNvSpPr>
          <p:nvPr/>
        </p:nvSpPr>
        <p:spPr bwMode="auto">
          <a:xfrm>
            <a:off x="6015213" y="4258727"/>
            <a:ext cx="123825" cy="122237"/>
          </a:xfrm>
          <a:prstGeom prst="ellipse">
            <a:avLst/>
          </a:prstGeom>
          <a:solidFill>
            <a:schemeClr val="accent2">
              <a:lumMod val="75000"/>
            </a:schemeClr>
          </a:solidFill>
          <a:ln w="7938">
            <a:solidFill>
              <a:schemeClr val="accent2">
                <a:lumMod val="75000"/>
              </a:schemeClr>
            </a:solidFill>
            <a:roun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32" name="Line 28"/>
          <p:cNvSpPr>
            <a:spLocks noChangeAspect="1" noChangeShapeType="1"/>
          </p:cNvSpPr>
          <p:nvPr/>
        </p:nvSpPr>
        <p:spPr bwMode="auto">
          <a:xfrm flipH="1" flipV="1">
            <a:off x="7134229" y="3099851"/>
            <a:ext cx="0" cy="1722437"/>
          </a:xfrm>
          <a:prstGeom prst="line">
            <a:avLst/>
          </a:prstGeom>
          <a:noFill/>
          <a:ln w="28575">
            <a:solidFill>
              <a:schemeClr val="tx1"/>
            </a:solidFill>
            <a:prstDash val="sysDot"/>
            <a:round/>
            <a:tailEnd type="triangle" w="med" len="me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33" name="Line 29"/>
          <p:cNvSpPr>
            <a:spLocks noChangeAspect="1" noChangeShapeType="1"/>
          </p:cNvSpPr>
          <p:nvPr/>
        </p:nvSpPr>
        <p:spPr bwMode="auto">
          <a:xfrm flipV="1">
            <a:off x="5548489" y="3031589"/>
            <a:ext cx="1519067" cy="0"/>
          </a:xfrm>
          <a:prstGeom prst="line">
            <a:avLst/>
          </a:prstGeom>
          <a:noFill/>
          <a:ln w="28575">
            <a:solidFill>
              <a:schemeClr val="tx1"/>
            </a:solidFill>
            <a:prstDash val="sysDot"/>
            <a:round/>
            <a:tailEnd type="triangle" w="med" len="me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34" name="Line 30"/>
          <p:cNvSpPr>
            <a:spLocks noChangeAspect="1" noChangeShapeType="1"/>
          </p:cNvSpPr>
          <p:nvPr/>
        </p:nvSpPr>
        <p:spPr bwMode="auto">
          <a:xfrm flipV="1">
            <a:off x="5538963" y="2198152"/>
            <a:ext cx="2782637" cy="0"/>
          </a:xfrm>
          <a:prstGeom prst="line">
            <a:avLst/>
          </a:prstGeom>
          <a:noFill/>
          <a:ln w="28575">
            <a:solidFill>
              <a:schemeClr val="tx1"/>
            </a:solidFill>
            <a:prstDash val="sysDot"/>
            <a:round/>
            <a:tailEnd type="triangle" w="med" len="me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35" name="Line 31"/>
          <p:cNvSpPr>
            <a:spLocks noChangeAspect="1" noChangeShapeType="1"/>
          </p:cNvSpPr>
          <p:nvPr/>
        </p:nvSpPr>
        <p:spPr bwMode="auto">
          <a:xfrm flipV="1">
            <a:off x="8375575" y="2283877"/>
            <a:ext cx="3175" cy="2563812"/>
          </a:xfrm>
          <a:prstGeom prst="line">
            <a:avLst/>
          </a:prstGeom>
          <a:noFill/>
          <a:ln w="28575">
            <a:solidFill>
              <a:schemeClr val="tx1"/>
            </a:solidFill>
            <a:prstDash val="sysDot"/>
            <a:round/>
            <a:tailEnd type="triangle" w="med" len="me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36" name="Text Box 32"/>
          <p:cNvSpPr txBox="1">
            <a:spLocks noChangeAspect="1" noChangeArrowheads="1"/>
          </p:cNvSpPr>
          <p:nvPr/>
        </p:nvSpPr>
        <p:spPr bwMode="auto">
          <a:xfrm>
            <a:off x="6820075" y="1925102"/>
            <a:ext cx="1976438"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lIns="45720" rIns="45720">
            <a:spAutoFit/>
          </a:bodyPr>
          <a:lstStyle>
            <a:defPPr>
              <a:defRPr lang="en-US"/>
            </a:defPPr>
            <a:lvl1pPr marL="0" algn="l" defTabSz="914400" rtl="0" eaLnBrk="1" latinLnBrk="0" hangingPunct="1">
              <a:defRPr sz="1800" kern="1200">
                <a:solidFill>
                  <a:schemeClr val="tx1"/>
                </a:solidFill>
                <a:latin typeface="Arial"/>
                <a:ea typeface="宋体" pitchFamily="2" charset="-122"/>
                <a:cs typeface="+mn-cs"/>
              </a:defRPr>
            </a:lvl1pPr>
            <a:lvl2pPr marL="742950" indent="-285750" algn="l" defTabSz="914400" rtl="0" eaLnBrk="1" latinLnBrk="0" hangingPunct="1">
              <a:defRPr sz="1800" kern="1200">
                <a:solidFill>
                  <a:schemeClr val="tx1"/>
                </a:solidFill>
                <a:latin typeface="Arial"/>
                <a:ea typeface="宋体" pitchFamily="2" charset="-122"/>
                <a:cs typeface="+mn-cs"/>
              </a:defRPr>
            </a:lvl2pPr>
            <a:lvl3pPr marL="1143000" indent="-228600" algn="l" defTabSz="914400" rtl="0" eaLnBrk="1" latinLnBrk="0" hangingPunct="1">
              <a:defRPr sz="1800" kern="1200">
                <a:solidFill>
                  <a:schemeClr val="tx1"/>
                </a:solidFill>
                <a:latin typeface="Arial"/>
                <a:ea typeface="宋体" pitchFamily="2" charset="-122"/>
                <a:cs typeface="+mn-cs"/>
              </a:defRPr>
            </a:lvl3pPr>
            <a:lvl4pPr marL="1600200" indent="-228600" algn="l" defTabSz="914400" rtl="0" eaLnBrk="1" latinLnBrk="0" hangingPunct="1">
              <a:defRPr sz="1800" kern="1200">
                <a:solidFill>
                  <a:schemeClr val="tx1"/>
                </a:solidFill>
                <a:latin typeface="Arial"/>
                <a:ea typeface="宋体" pitchFamily="2" charset="-122"/>
                <a:cs typeface="+mn-cs"/>
              </a:defRPr>
            </a:lvl4pPr>
            <a:lvl5pPr marL="2057400" indent="-228600" algn="l" defTabSz="914400" rtl="0" eaLnBrk="1" latinLnBrk="0" hangingPunct="1">
              <a:defRPr sz="1800" kern="1200">
                <a:solidFill>
                  <a:schemeClr val="tx1"/>
                </a:solidFill>
                <a:latin typeface="Arial"/>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algn="ctr">
              <a:spcBef>
                <a:spcPct val="50000"/>
              </a:spcBef>
              <a:buClr>
                <a:srgbClr val="444444"/>
              </a:buClr>
              <a:buFont typeface="Wingdings" pitchFamily="2" charset="2"/>
              <a:buNone/>
            </a:pPr>
            <a:r>
              <a:rPr lang="zh-CN" altLang="en-US" sz="1200" b="1" i="1">
                <a:solidFill>
                  <a:srgbClr val="000000"/>
                </a:solidFill>
                <a:latin typeface="微软雅黑" pitchFamily="34" charset="-122"/>
                <a:ea typeface="微软雅黑" pitchFamily="34" charset="-122"/>
                <a:cs typeface="Arial"/>
              </a:rPr>
              <a:t>物</a:t>
            </a:r>
            <a:r>
              <a:rPr lang="zh-CN" altLang="en-US" sz="1200" b="1" i="1" smtClean="0">
                <a:solidFill>
                  <a:srgbClr val="000000"/>
                </a:solidFill>
                <a:latin typeface="微软雅黑" pitchFamily="34" charset="-122"/>
                <a:ea typeface="微软雅黑" pitchFamily="34" charset="-122"/>
                <a:cs typeface="Arial"/>
              </a:rPr>
              <a:t>资组</a:t>
            </a:r>
            <a:r>
              <a:rPr lang="en-US" altLang="zh-CN" sz="1200" b="1" i="1" smtClean="0">
                <a:solidFill>
                  <a:srgbClr val="000000"/>
                </a:solidFill>
                <a:latin typeface="微软雅黑" pitchFamily="34" charset="-122"/>
                <a:ea typeface="微软雅黑" pitchFamily="34" charset="-122"/>
                <a:cs typeface="Arial"/>
              </a:rPr>
              <a:t>3</a:t>
            </a:r>
            <a:r>
              <a:rPr lang="en-US" altLang="ko-KR" sz="1200" b="1" i="1" smtClean="0">
                <a:solidFill>
                  <a:srgbClr val="000000"/>
                </a:solidFill>
                <a:latin typeface="微软雅黑" pitchFamily="34" charset="-122"/>
                <a:ea typeface="微软雅黑" pitchFamily="34" charset="-122"/>
                <a:cs typeface="Arial"/>
              </a:rPr>
              <a:t> </a:t>
            </a:r>
            <a:r>
              <a:rPr lang="en-US" altLang="ko-KR" sz="1000" b="1" smtClean="0">
                <a:solidFill>
                  <a:srgbClr val="000000"/>
                </a:solidFill>
                <a:latin typeface="微软雅黑" pitchFamily="34" charset="-122"/>
                <a:ea typeface="微软雅黑" pitchFamily="34" charset="-122"/>
                <a:cs typeface="Arial"/>
              </a:rPr>
              <a:t>(</a:t>
            </a:r>
            <a:r>
              <a:rPr lang="en-US" altLang="zh-CN" sz="1000" b="1" smtClean="0">
                <a:solidFill>
                  <a:srgbClr val="000000"/>
                </a:solidFill>
                <a:latin typeface="微软雅黑" pitchFamily="34" charset="-122"/>
                <a:ea typeface="微软雅黑" pitchFamily="34" charset="-122"/>
                <a:cs typeface="Arial"/>
              </a:rPr>
              <a:t>4</a:t>
            </a:r>
            <a:r>
              <a:rPr lang="en-US" altLang="ko-KR" sz="1000" b="1" smtClean="0">
                <a:solidFill>
                  <a:srgbClr val="000000"/>
                </a:solidFill>
                <a:latin typeface="微软雅黑" pitchFamily="34" charset="-122"/>
                <a:ea typeface="微软雅黑" pitchFamily="34" charset="-122"/>
                <a:cs typeface="Arial"/>
              </a:rPr>
              <a:t>.5 </a:t>
            </a:r>
            <a:r>
              <a:rPr lang="en-US" altLang="ko-KR" sz="1000" b="1">
                <a:solidFill>
                  <a:srgbClr val="000000"/>
                </a:solidFill>
                <a:latin typeface="微软雅黑" pitchFamily="34" charset="-122"/>
                <a:ea typeface="微软雅黑" pitchFamily="34" charset="-122"/>
                <a:cs typeface="Arial"/>
              </a:rPr>
              <a:t>, </a:t>
            </a:r>
            <a:r>
              <a:rPr lang="en-US" altLang="zh-CN" sz="1000" b="1" smtClean="0">
                <a:solidFill>
                  <a:srgbClr val="000000"/>
                </a:solidFill>
                <a:latin typeface="微软雅黑" pitchFamily="34" charset="-122"/>
                <a:ea typeface="微软雅黑" pitchFamily="34" charset="-122"/>
                <a:cs typeface="Arial"/>
              </a:rPr>
              <a:t>4</a:t>
            </a:r>
            <a:r>
              <a:rPr lang="en-US" altLang="ko-KR" sz="1000" b="1" smtClean="0">
                <a:solidFill>
                  <a:srgbClr val="000000"/>
                </a:solidFill>
                <a:latin typeface="微软雅黑" pitchFamily="34" charset="-122"/>
                <a:ea typeface="微软雅黑" pitchFamily="34" charset="-122"/>
                <a:cs typeface="Arial"/>
              </a:rPr>
              <a:t>.8</a:t>
            </a:r>
            <a:r>
              <a:rPr lang="en-US" altLang="ko-KR" sz="1000" b="1">
                <a:solidFill>
                  <a:srgbClr val="000000"/>
                </a:solidFill>
                <a:latin typeface="微软雅黑" pitchFamily="34" charset="-122"/>
                <a:ea typeface="微软雅黑" pitchFamily="34" charset="-122"/>
                <a:cs typeface="Arial"/>
              </a:rPr>
              <a:t>)</a:t>
            </a:r>
          </a:p>
        </p:txBody>
      </p:sp>
      <p:sp>
        <p:nvSpPr>
          <p:cNvPr id="38" name="Rectangle 34"/>
          <p:cNvSpPr>
            <a:spLocks noChangeArrowheads="1"/>
          </p:cNvSpPr>
          <p:nvPr/>
        </p:nvSpPr>
        <p:spPr bwMode="auto">
          <a:xfrm>
            <a:off x="5296694" y="5562600"/>
            <a:ext cx="3618706"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36000" tIns="36000" rIns="36000" b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eaLnBrk="0" hangingPunct="0">
              <a:buFont typeface="Arial" pitchFamily="34" charset="0"/>
              <a:buChar char="•"/>
            </a:pPr>
            <a:r>
              <a:rPr kumimoji="1" lang="zh-CN" altLang="en-US" sz="1200" b="1">
                <a:solidFill>
                  <a:srgbClr val="C00000"/>
                </a:solidFill>
                <a:latin typeface="微软雅黑" pitchFamily="34" charset="-122"/>
                <a:ea typeface="微软雅黑" pitchFamily="34" charset="-122"/>
                <a:cs typeface="Arial"/>
              </a:rPr>
              <a:t>标准分</a:t>
            </a:r>
            <a:r>
              <a:rPr kumimoji="1" lang="en-US" altLang="zh-CN" sz="1200" b="1">
                <a:solidFill>
                  <a:srgbClr val="C00000"/>
                </a:solidFill>
                <a:latin typeface="微软雅黑" pitchFamily="34" charset="-122"/>
                <a:ea typeface="微软雅黑" pitchFamily="34" charset="-122"/>
                <a:cs typeface="Arial"/>
              </a:rPr>
              <a:t>3</a:t>
            </a:r>
            <a:r>
              <a:rPr kumimoji="1" lang="zh-CN" altLang="en-US" sz="1200" b="1" smtClean="0">
                <a:solidFill>
                  <a:srgbClr val="C00000"/>
                </a:solidFill>
                <a:latin typeface="微软雅黑" pitchFamily="34" charset="-122"/>
                <a:ea typeface="微软雅黑" pitchFamily="34" charset="-122"/>
                <a:cs typeface="Arial"/>
              </a:rPr>
              <a:t>可根</a:t>
            </a:r>
            <a:r>
              <a:rPr kumimoji="1" lang="zh-CN" altLang="en-US" sz="1200" b="1">
                <a:solidFill>
                  <a:srgbClr val="C00000"/>
                </a:solidFill>
                <a:latin typeface="微软雅黑" pitchFamily="34" charset="-122"/>
                <a:ea typeface="微软雅黑" pitchFamily="34" charset="-122"/>
                <a:cs typeface="Arial"/>
              </a:rPr>
              <a:t>据实际要求调</a:t>
            </a:r>
            <a:r>
              <a:rPr kumimoji="1" lang="zh-CN" altLang="en-US" sz="1200" b="1" smtClean="0">
                <a:solidFill>
                  <a:srgbClr val="C00000"/>
                </a:solidFill>
                <a:latin typeface="微软雅黑" pitchFamily="34" charset="-122"/>
                <a:ea typeface="微软雅黑" pitchFamily="34" charset="-122"/>
                <a:cs typeface="Arial"/>
              </a:rPr>
              <a:t>整</a:t>
            </a:r>
            <a:endParaRPr kumimoji="1" lang="en-US" altLang="zh-CN" sz="1200" b="1" smtClean="0">
              <a:solidFill>
                <a:srgbClr val="C00000"/>
              </a:solidFill>
              <a:latin typeface="微软雅黑" pitchFamily="34" charset="-122"/>
              <a:ea typeface="微软雅黑" pitchFamily="34" charset="-122"/>
              <a:cs typeface="Arial"/>
            </a:endParaRPr>
          </a:p>
          <a:p>
            <a:pPr marL="171450" indent="-171450" eaLnBrk="0" hangingPunct="0">
              <a:buFont typeface="Arial" pitchFamily="34" charset="0"/>
              <a:buChar char="•"/>
            </a:pPr>
            <a:r>
              <a:rPr kumimoji="1" lang="zh-CN" altLang="en-US" sz="1200" b="1" smtClean="0">
                <a:solidFill>
                  <a:srgbClr val="C00000"/>
                </a:solidFill>
                <a:latin typeface="微软雅黑" pitchFamily="34" charset="-122"/>
                <a:ea typeface="微软雅黑" pitchFamily="34" charset="-122"/>
                <a:cs typeface="Arial"/>
              </a:rPr>
              <a:t>在分类靠</a:t>
            </a:r>
            <a:r>
              <a:rPr kumimoji="1" lang="zh-CN" altLang="en-US" sz="1200" b="1">
                <a:solidFill>
                  <a:srgbClr val="C00000"/>
                </a:solidFill>
                <a:latin typeface="微软雅黑" pitchFamily="34" charset="-122"/>
                <a:ea typeface="微软雅黑" pitchFamily="34" charset="-122"/>
                <a:cs typeface="Arial"/>
              </a:rPr>
              <a:t>近中间线的情况下</a:t>
            </a:r>
            <a:r>
              <a:rPr kumimoji="1" lang="en-US" altLang="ko-KR" sz="1200" b="1">
                <a:solidFill>
                  <a:srgbClr val="C00000"/>
                </a:solidFill>
                <a:latin typeface="微软雅黑" pitchFamily="34" charset="-122"/>
                <a:ea typeface="微软雅黑" pitchFamily="34" charset="-122"/>
                <a:cs typeface="Arial"/>
              </a:rPr>
              <a:t>, </a:t>
            </a:r>
            <a:r>
              <a:rPr kumimoji="1" lang="zh-CN" altLang="en-US" sz="1200" b="1" smtClean="0">
                <a:solidFill>
                  <a:srgbClr val="C00000"/>
                </a:solidFill>
                <a:latin typeface="微软雅黑" pitchFamily="34" charset="-122"/>
                <a:ea typeface="微软雅黑" pitchFamily="34" charset="-122"/>
                <a:cs typeface="Arial"/>
              </a:rPr>
              <a:t>可</a:t>
            </a:r>
            <a:r>
              <a:rPr kumimoji="1" lang="zh-CN" altLang="en-US" sz="1200" b="1">
                <a:solidFill>
                  <a:srgbClr val="C00000"/>
                </a:solidFill>
                <a:latin typeface="微软雅黑" pitchFamily="34" charset="-122"/>
                <a:ea typeface="微软雅黑" pitchFamily="34" charset="-122"/>
                <a:cs typeface="Arial"/>
              </a:rPr>
              <a:t>以根</a:t>
            </a:r>
            <a:r>
              <a:rPr kumimoji="1" lang="zh-CN" altLang="en-US" sz="1200" b="1" smtClean="0">
                <a:solidFill>
                  <a:srgbClr val="C00000"/>
                </a:solidFill>
                <a:latin typeface="微软雅黑" pitchFamily="34" charset="-122"/>
                <a:ea typeface="微软雅黑" pitchFamily="34" charset="-122"/>
                <a:cs typeface="Arial"/>
              </a:rPr>
              <a:t>据实际情况</a:t>
            </a:r>
            <a:endParaRPr kumimoji="1" lang="en-US" altLang="zh-CN" sz="1200" b="1" smtClean="0">
              <a:solidFill>
                <a:srgbClr val="C00000"/>
              </a:solidFill>
              <a:latin typeface="微软雅黑" pitchFamily="34" charset="-122"/>
              <a:ea typeface="微软雅黑" pitchFamily="34" charset="-122"/>
              <a:cs typeface="Arial"/>
            </a:endParaRPr>
          </a:p>
          <a:p>
            <a:pPr eaLnBrk="0" hangingPunct="0"/>
            <a:r>
              <a:rPr kumimoji="1" lang="zh-CN" altLang="en-US" sz="1200" b="1" smtClean="0">
                <a:solidFill>
                  <a:srgbClr val="C00000"/>
                </a:solidFill>
                <a:latin typeface="微软雅黑" pitchFamily="34" charset="-122"/>
                <a:ea typeface="微软雅黑" pitchFamily="34" charset="-122"/>
                <a:cs typeface="Arial"/>
              </a:rPr>
              <a:t>    通过</a:t>
            </a:r>
            <a:r>
              <a:rPr kumimoji="1" lang="zh-CN" altLang="en-US" sz="1200" b="1">
                <a:solidFill>
                  <a:srgbClr val="C00000"/>
                </a:solidFill>
                <a:latin typeface="微软雅黑" pitchFamily="34" charset="-122"/>
                <a:ea typeface="微软雅黑" pitchFamily="34" charset="-122"/>
                <a:cs typeface="Arial"/>
              </a:rPr>
              <a:t>讨</a:t>
            </a:r>
            <a:r>
              <a:rPr kumimoji="1" lang="zh-CN" altLang="en-US" sz="1200" b="1" smtClean="0">
                <a:solidFill>
                  <a:srgbClr val="C00000"/>
                </a:solidFill>
                <a:latin typeface="微软雅黑" pitchFamily="34" charset="-122"/>
                <a:ea typeface="微软雅黑" pitchFamily="34" charset="-122"/>
                <a:cs typeface="Arial"/>
              </a:rPr>
              <a:t>论移</a:t>
            </a:r>
            <a:r>
              <a:rPr kumimoji="1" lang="zh-CN" altLang="en-US" sz="1200" b="1">
                <a:solidFill>
                  <a:srgbClr val="C00000"/>
                </a:solidFill>
                <a:latin typeface="微软雅黑" pitchFamily="34" charset="-122"/>
                <a:ea typeface="微软雅黑" pitchFamily="34" charset="-122"/>
                <a:cs typeface="Arial"/>
              </a:rPr>
              <a:t>动坐标</a:t>
            </a:r>
            <a:endParaRPr kumimoji="1" lang="ko-KR" altLang="en-US" sz="1200" b="1">
              <a:solidFill>
                <a:srgbClr val="C00000"/>
              </a:solidFill>
              <a:latin typeface="微软雅黑" pitchFamily="34" charset="-122"/>
              <a:cs typeface="Arial"/>
            </a:endParaRPr>
          </a:p>
        </p:txBody>
      </p:sp>
      <p:graphicFrame>
        <p:nvGraphicFramePr>
          <p:cNvPr id="42" name="Group 162"/>
          <p:cNvGraphicFramePr>
            <a:graphicFrameLocks noGrp="1"/>
          </p:cNvGraphicFramePr>
          <p:nvPr>
            <p:extLst>
              <p:ext uri="{D42A27DB-BD31-4B8C-83A1-F6EECF244321}">
                <p14:modId xmlns:p14="http://schemas.microsoft.com/office/powerpoint/2010/main" val="3363172796"/>
              </p:ext>
            </p:extLst>
          </p:nvPr>
        </p:nvGraphicFramePr>
        <p:xfrm>
          <a:off x="466838" y="1905000"/>
          <a:ext cx="3850575" cy="1541472"/>
        </p:xfrm>
        <a:graphic>
          <a:graphicData uri="http://schemas.openxmlformats.org/drawingml/2006/table">
            <a:tbl>
              <a:tblPr/>
              <a:tblGrid>
                <a:gridCol w="1716975"/>
                <a:gridCol w="457200"/>
                <a:gridCol w="457200"/>
                <a:gridCol w="457200"/>
                <a:gridCol w="457200"/>
                <a:gridCol w="304800"/>
              </a:tblGrid>
              <a:tr h="217488">
                <a:tc rowSpan="2">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分析指标</a:t>
                      </a:r>
                      <a:endParaRPr kumimoji="0" lang="ko-KR" altLang="en-US" sz="1000" b="0" i="0" u="none" strike="noStrike" cap="none" normalizeH="0" baseline="0" smtClean="0">
                        <a:ln>
                          <a:noFill/>
                        </a:ln>
                        <a:solidFill>
                          <a:schemeClr val="tx2"/>
                        </a:solidFill>
                        <a:effectLst/>
                        <a:latin typeface="微软雅黑" pitchFamily="34" charset="-122"/>
                        <a:ea typeface="宋体" pitchFamily="2" charset="-122"/>
                      </a:endParaRPr>
                    </a:p>
                  </a:txBody>
                  <a:tcPr marL="90000" marR="36000" marT="36000" marB="36000" anchor="ctr" horzOverflow="overflow">
                    <a:lnL w="1905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9050" cap="flat" cmpd="sng" algn="ctr">
                      <a:solidFill>
                        <a:srgbClr val="5F5F5F"/>
                      </a:solidFill>
                      <a:prstDash val="solid"/>
                      <a:round/>
                      <a:headEnd type="none" w="med" len="med"/>
                      <a:tailEnd type="none" w="med" len="med"/>
                    </a:lnT>
                    <a:lnB w="12700" cap="flat" cmpd="sng" algn="ctr">
                      <a:solidFill>
                        <a:srgbClr val="5F5F5F"/>
                      </a:solidFill>
                      <a:prstDash val="solid"/>
                      <a:round/>
                      <a:headEnd type="none" w="med" len="med"/>
                      <a:tailEnd type="none" w="med" len="med"/>
                    </a:lnB>
                    <a:lnTlToBr>
                      <a:noFill/>
                    </a:lnTlToBr>
                    <a:lnBlToTr>
                      <a:noFill/>
                    </a:lnBlToTr>
                    <a:solidFill>
                      <a:schemeClr val="bg1"/>
                    </a:solidFill>
                  </a:tcPr>
                </a:tc>
                <a:tc rowSpan="2">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权重</a:t>
                      </a: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9050" cap="flat" cmpd="sng" algn="ctr">
                      <a:solidFill>
                        <a:srgbClr val="5F5F5F"/>
                      </a:solidFill>
                      <a:prstDash val="solid"/>
                      <a:round/>
                      <a:headEnd type="none" w="med" len="med"/>
                      <a:tailEnd type="none" w="med" len="med"/>
                    </a:lnT>
                    <a:lnB w="12700" cap="flat" cmpd="sng" algn="ctr">
                      <a:solidFill>
                        <a:srgbClr val="5F5F5F"/>
                      </a:solidFill>
                      <a:prstDash val="solid"/>
                      <a:round/>
                      <a:headEnd type="none" w="med" len="med"/>
                      <a:tailEnd type="none" w="med" len="med"/>
                    </a:lnB>
                    <a:lnTlToBr>
                      <a:noFill/>
                    </a:lnTlToBr>
                    <a:lnBlToTr>
                      <a:noFill/>
                    </a:lnBlToTr>
                    <a:solidFill>
                      <a:schemeClr val="bg1"/>
                    </a:solidFill>
                  </a:tcPr>
                </a:tc>
                <a:tc gridSpan="4">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chemeClr val="tx2"/>
                          </a:solidFill>
                          <a:effectLst/>
                          <a:latin typeface="微软雅黑" pitchFamily="34" charset="-122"/>
                          <a:ea typeface="微软雅黑" pitchFamily="34" charset="-122"/>
                        </a:rPr>
                        <a:t>××</a:t>
                      </a: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类</a:t>
                      </a:r>
                      <a:r>
                        <a:rPr kumimoji="0" lang="ko-KR" altLang="en-US" sz="1000" b="0" i="0" u="none" strike="noStrike" cap="none" normalizeH="0" baseline="0" smtClean="0">
                          <a:ln>
                            <a:noFill/>
                          </a:ln>
                          <a:solidFill>
                            <a:schemeClr val="tx2"/>
                          </a:solidFill>
                          <a:effectLst/>
                          <a:latin typeface="微软雅黑" pitchFamily="34" charset="-122"/>
                          <a:ea typeface="宋体" pitchFamily="2" charset="-122"/>
                        </a:rPr>
                        <a:t> </a:t>
                      </a: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评价结果</a:t>
                      </a:r>
                      <a:endParaRPr kumimoji="0" lang="ko-KR" altLang="en-US" sz="1000" b="0" i="0" u="none" strike="noStrike" cap="none" normalizeH="0" baseline="0" smtClean="0">
                        <a:ln>
                          <a:noFill/>
                        </a:ln>
                        <a:solidFill>
                          <a:schemeClr val="tx2"/>
                        </a:solidFill>
                        <a:effectLst/>
                        <a:latin typeface="微软雅黑" pitchFamily="34" charset="-122"/>
                        <a:ea typeface="宋体" pitchFamily="2" charset="-122"/>
                      </a:endParaRPr>
                    </a:p>
                  </a:txBody>
                  <a:tcPr marL="36000" marR="36000" marT="36000" marB="36000" anchor="ctr" horzOverflow="overflow">
                    <a:lnL w="12700" cap="flat" cmpd="sng" algn="ctr">
                      <a:solidFill>
                        <a:srgbClr val="5F5F5F"/>
                      </a:solidFill>
                      <a:prstDash val="solid"/>
                      <a:round/>
                      <a:headEnd type="none" w="med" len="med"/>
                      <a:tailEnd type="none" w="med" len="med"/>
                    </a:lnL>
                    <a:lnR w="19050" cap="flat" cmpd="sng" algn="ctr">
                      <a:solidFill>
                        <a:srgbClr val="5F5F5F"/>
                      </a:solidFill>
                      <a:prstDash val="solid"/>
                      <a:round/>
                      <a:headEnd type="none" w="med" len="med"/>
                      <a:tailEnd type="none" w="med" len="med"/>
                    </a:lnR>
                    <a:lnT w="19050" cap="flat" cmpd="sng" algn="ctr">
                      <a:solidFill>
                        <a:srgbClr val="5F5F5F"/>
                      </a:solidFill>
                      <a:prstDash val="solid"/>
                      <a:round/>
                      <a:headEnd type="none" w="med" len="med"/>
                      <a:tailEnd type="none" w="med" len="med"/>
                    </a:lnT>
                    <a:lnB w="12700" cap="flat" cmpd="sng" algn="ctr">
                      <a:solidFill>
                        <a:srgbClr val="5F5F5F"/>
                      </a:solidFill>
                      <a:prstDash val="solid"/>
                      <a:round/>
                      <a:headEnd type="none" w="med" len="med"/>
                      <a:tailEnd type="none" w="med" len="med"/>
                    </a:lnB>
                    <a:lnTlToBr>
                      <a:noFill/>
                    </a:lnTlToBr>
                    <a:lnBlToTr>
                      <a:noFill/>
                    </a:lnBlToTr>
                    <a:solidFill>
                      <a:schemeClr val="bg1"/>
                    </a:solidFill>
                  </a:tcP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en-US"/>
                    </a:p>
                  </a:txBody>
                  <a:tcPr/>
                </a:tc>
              </a:tr>
              <a:tr h="217488">
                <a:tc vMerge="1">
                  <a:txBody>
                    <a:bodyPr vert="horz" wrap="square"/>
                    <a:lstStyle/>
                    <a:p>
                      <a:endParaRPr lang="en-US"/>
                    </a:p>
                  </a:txBody>
                  <a:tcPr/>
                </a:tc>
                <a:tc vMerge="1">
                  <a:txBody>
                    <a:bodyPr vert="horz" wrap="square"/>
                    <a:lstStyle/>
                    <a:p>
                      <a:endParaRPr lang="en-US"/>
                    </a:p>
                  </a:txBody>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物资</a:t>
                      </a:r>
                      <a:r>
                        <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rPr>
                        <a:t>1</a:t>
                      </a: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w="1270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物资</a:t>
                      </a:r>
                      <a:r>
                        <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rPr>
                        <a:t>2</a:t>
                      </a: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w="1270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物资</a:t>
                      </a:r>
                      <a:r>
                        <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rPr>
                        <a:t>3</a:t>
                      </a: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w="1270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rPr>
                        <a:t>…</a:t>
                      </a:r>
                    </a:p>
                  </a:txBody>
                  <a:tcPr marL="36000" marR="36000" marT="36000" marB="36000" anchor="ctr" horzOverflow="overflow">
                    <a:lnL w="12700" cap="flat" cmpd="sng" algn="ctr">
                      <a:solidFill>
                        <a:srgbClr val="5F5F5F"/>
                      </a:solidFill>
                      <a:prstDash val="solid"/>
                      <a:round/>
                      <a:headEnd type="none" w="med" len="med"/>
                      <a:tailEnd type="none" w="med" len="med"/>
                    </a:lnL>
                    <a:lnR w="1905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w="12700" cap="flat" cmpd="sng" algn="ctr">
                      <a:solidFill>
                        <a:srgbClr val="5F5F5F"/>
                      </a:solidFill>
                      <a:prstDash val="solid"/>
                      <a:round/>
                      <a:headEnd type="none" w="med" len="med"/>
                      <a:tailEnd type="none" w="med" len="med"/>
                    </a:lnB>
                    <a:lnTlToBr>
                      <a:noFill/>
                    </a:lnTlToBr>
                    <a:lnBlToTr>
                      <a:noFill/>
                    </a:lnBlToTr>
                    <a:solidFill>
                      <a:schemeClr val="bg1"/>
                    </a:solidFill>
                  </a:tcPr>
                </a:tc>
              </a:tr>
              <a:tr h="217488">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rPr>
                        <a:t>X-1  </a:t>
                      </a:r>
                      <a:r>
                        <a:rPr kumimoji="0" lang="zh-CN" altLang="en-US" sz="1000" b="0" i="0" u="none" strike="noStrike" cap="none" normalizeH="0" baseline="0" smtClean="0">
                          <a:ln>
                            <a:noFill/>
                          </a:ln>
                          <a:solidFill>
                            <a:srgbClr val="000000"/>
                          </a:solidFill>
                          <a:effectLst/>
                          <a:latin typeface="微软雅黑" pitchFamily="34" charset="-122"/>
                          <a:ea typeface="微软雅黑" pitchFamily="34" charset="-122"/>
                        </a:rPr>
                        <a:t>价格敏感度</a:t>
                      </a:r>
                      <a:endParaRPr kumimoji="0" lang="ko-KR" altLang="en-US" sz="1000" b="0" i="0" u="none" strike="noStrike" cap="none" normalizeH="0" baseline="0" smtClean="0">
                        <a:ln>
                          <a:noFill/>
                        </a:ln>
                        <a:solidFill>
                          <a:srgbClr val="000000"/>
                        </a:solidFill>
                        <a:effectLst/>
                        <a:latin typeface="微软雅黑" pitchFamily="34" charset="-122"/>
                        <a:ea typeface="宋体" pitchFamily="2" charset="-122"/>
                      </a:endParaRPr>
                    </a:p>
                  </a:txBody>
                  <a:tcPr marL="90000" marR="36000" marT="36000" marB="36000" anchor="ctr" horzOverflow="overflow">
                    <a:lnL w="1905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30</a:t>
                      </a:r>
                      <a:r>
                        <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9050" cap="flat" cmpd="sng" algn="ctr">
                      <a:solidFill>
                        <a:srgbClr val="5F5F5F"/>
                      </a:solidFill>
                      <a:prstDash val="solid"/>
                      <a:round/>
                      <a:headEnd type="none" w="med" len="med"/>
                      <a:tailEnd type="none" w="med" len="med"/>
                    </a:lnR>
                    <a:lnT w="12700" cap="flat" cmpd="sng" algn="ctr">
                      <a:solidFill>
                        <a:srgbClr val="5F5F5F"/>
                      </a:solidFill>
                      <a:prstDash val="solid"/>
                      <a:round/>
                      <a:headEnd type="none" w="med" len="med"/>
                      <a:tailEnd type="none" w="med" len="med"/>
                    </a:lnT>
                    <a:lnB>
                      <a:noFill/>
                    </a:lnB>
                    <a:lnTlToBr>
                      <a:noFill/>
                    </a:lnTlToBr>
                    <a:lnBlToTr>
                      <a:noFill/>
                    </a:lnBlToTr>
                    <a:noFill/>
                  </a:tcPr>
                </a:tc>
              </a:tr>
              <a:tr h="217488">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rPr>
                        <a:t>X-2  </a:t>
                      </a:r>
                      <a:r>
                        <a:rPr kumimoji="0" lang="zh-CN" altLang="en-US" sz="1000" b="0" i="0" u="none" strike="noStrike" cap="none" normalizeH="0" baseline="0" smtClean="0">
                          <a:ln>
                            <a:noFill/>
                          </a:ln>
                          <a:solidFill>
                            <a:srgbClr val="000000"/>
                          </a:solidFill>
                          <a:effectLst/>
                          <a:latin typeface="微软雅黑" pitchFamily="34" charset="-122"/>
                          <a:ea typeface="微软雅黑" pitchFamily="34" charset="-122"/>
                        </a:rPr>
                        <a:t>项目采购总额</a:t>
                      </a:r>
                      <a:endParaRPr kumimoji="0" lang="ko-KR" altLang="en-US" sz="1000" b="0" i="0" u="none" strike="noStrike" cap="none" normalizeH="0" baseline="0" smtClean="0">
                        <a:ln>
                          <a:noFill/>
                        </a:ln>
                        <a:solidFill>
                          <a:srgbClr val="000000"/>
                        </a:solidFill>
                        <a:effectLst/>
                        <a:latin typeface="微软雅黑" pitchFamily="34" charset="-122"/>
                        <a:ea typeface="宋体" pitchFamily="2" charset="-122"/>
                      </a:endParaRPr>
                    </a:p>
                  </a:txBody>
                  <a:tcPr marL="90000" marR="36000" marT="36000" marB="36000" anchor="ctr" horzOverflow="overflow">
                    <a:lnL w="1905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20</a:t>
                      </a:r>
                      <a:r>
                        <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endParaRPr kumimoji="0" lang="en-US" altLang="zh-CN" sz="1000" b="1" i="0" u="none" strike="noStrike" cap="none" normalizeH="0" baseline="0" smtClean="0">
                        <a:ln>
                          <a:noFill/>
                        </a:ln>
                        <a:solidFill>
                          <a:srgbClr val="000000"/>
                        </a:solidFill>
                        <a:effectLst/>
                        <a:latin typeface="微软雅黑" pitchFamily="34" charset="-122"/>
                        <a:ea typeface="微软雅黑" pitchFamily="34" charset="-122"/>
                      </a:endParaRPr>
                    </a:p>
                  </a:txBody>
                  <a:tcPr marL="0" marR="36000" marT="36000" marB="36000" anchor="ctr" horzOverflow="overflow">
                    <a:lnL w="12700" cap="flat" cmpd="sng" algn="ctr">
                      <a:solidFill>
                        <a:srgbClr val="5F5F5F"/>
                      </a:solidFill>
                      <a:prstDash val="solid"/>
                      <a:round/>
                      <a:headEnd type="none" w="med" len="med"/>
                      <a:tailEnd type="none" w="med" len="med"/>
                    </a:lnL>
                    <a:lnR w="19050" cap="flat" cmpd="sng" algn="ctr">
                      <a:solidFill>
                        <a:srgbClr val="5F5F5F"/>
                      </a:solidFill>
                      <a:prstDash val="solid"/>
                      <a:round/>
                      <a:headEnd type="none" w="med" len="med"/>
                      <a:tailEnd type="none" w="med" len="med"/>
                    </a:lnR>
                    <a:lnT>
                      <a:noFill/>
                    </a:lnT>
                    <a:lnB>
                      <a:noFill/>
                    </a:lnB>
                    <a:lnTlToBr>
                      <a:noFill/>
                    </a:lnTlToBr>
                    <a:lnBlToTr>
                      <a:noFill/>
                    </a:lnBlToTr>
                    <a:noFill/>
                  </a:tcPr>
                </a:tc>
              </a:tr>
              <a:tr h="217488">
                <a:tc>
                  <a:txBody>
                    <a:bodyPr vert="horz" wrap="square"/>
                    <a:lstStyle/>
                    <a:p>
                      <a:pPr marL="0" marR="0" lvl="0" indent="0" algn="l"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defRPr/>
                      </a:pPr>
                      <a:r>
                        <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rPr>
                        <a:t>X-</a:t>
                      </a: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3  </a:t>
                      </a:r>
                      <a:r>
                        <a:rPr kumimoji="0" lang="zh-CN" altLang="en-US" sz="1000" b="0" i="0" u="none" strike="noStrike" kern="1200" cap="none" normalizeH="0" baseline="0" smtClean="0">
                          <a:ln>
                            <a:noFill/>
                          </a:ln>
                          <a:solidFill>
                            <a:srgbClr val="000000"/>
                          </a:solidFill>
                          <a:effectLst/>
                          <a:latin typeface="微软雅黑" pitchFamily="34" charset="-122"/>
                          <a:ea typeface="微软雅黑" pitchFamily="34" charset="-122"/>
                          <a:cs typeface="+mn-cs"/>
                        </a:rPr>
                        <a:t>占项目采购总成本的比重</a:t>
                      </a:r>
                      <a:endParaRPr kumimoji="0" lang="ko-KR" altLang="en-US" sz="1000" b="0" i="0" u="none" strike="noStrike" cap="none" normalizeH="0" baseline="0" smtClean="0">
                        <a:ln>
                          <a:noFill/>
                        </a:ln>
                        <a:solidFill>
                          <a:srgbClr val="000000"/>
                        </a:solidFill>
                        <a:effectLst/>
                        <a:latin typeface="微软雅黑" pitchFamily="34" charset="-122"/>
                        <a:ea typeface="宋体" pitchFamily="2" charset="-122"/>
                      </a:endParaRPr>
                    </a:p>
                  </a:txBody>
                  <a:tcPr marL="90000" marR="36000" marT="36000" marB="36000" anchor="ctr" horzOverflow="overflow">
                    <a:lnL w="1905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50%</a:t>
                      </a:r>
                      <a:endPar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endParaRP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1" i="0" u="none" strike="noStrike" cap="none" normalizeH="0" baseline="0" smtClean="0">
                          <a:ln>
                            <a:noFill/>
                          </a:ln>
                          <a:solidFill>
                            <a:srgbClr val="000000"/>
                          </a:solidFill>
                          <a:effectLst/>
                          <a:latin typeface="微软雅黑" pitchFamily="34" charset="-122"/>
                          <a:ea typeface="微软雅黑" pitchFamily="34" charset="-122"/>
                        </a:rPr>
                        <a:t>…</a:t>
                      </a:r>
                      <a:endParaRPr kumimoji="0" lang="en-US" altLang="zh-CN" sz="1000" b="1" i="0" u="none" strike="noStrike" cap="none" normalizeH="0" baseline="0" smtClean="0">
                        <a:ln>
                          <a:noFill/>
                        </a:ln>
                        <a:solidFill>
                          <a:srgbClr val="000000"/>
                        </a:solidFill>
                        <a:effectLst/>
                        <a:latin typeface="微软雅黑" pitchFamily="34" charset="-122"/>
                        <a:ea typeface="微软雅黑" pitchFamily="34" charset="-122"/>
                      </a:endParaRPr>
                    </a:p>
                  </a:txBody>
                  <a:tcPr marL="0" marR="36000" marT="36000" marB="36000" anchor="ctr" horzOverflow="overflow">
                    <a:lnL w="12700" cap="flat" cmpd="sng" algn="ctr">
                      <a:solidFill>
                        <a:srgbClr val="5F5F5F"/>
                      </a:solidFill>
                      <a:prstDash val="solid"/>
                      <a:round/>
                      <a:headEnd type="none" w="med" len="med"/>
                      <a:tailEnd type="none" w="med" len="med"/>
                    </a:lnL>
                    <a:lnR w="19050" cap="flat" cmpd="sng" algn="ctr">
                      <a:solidFill>
                        <a:srgbClr val="5F5F5F"/>
                      </a:solidFill>
                      <a:prstDash val="solid"/>
                      <a:round/>
                      <a:headEnd type="none" w="med" len="med"/>
                      <a:tailEnd type="none" w="med" len="med"/>
                    </a:lnR>
                    <a:lnT>
                      <a:noFill/>
                    </a:lnT>
                    <a:lnB>
                      <a:noFill/>
                    </a:lnB>
                    <a:lnTlToBr>
                      <a:noFill/>
                    </a:lnTlToBr>
                    <a:lnBlToTr>
                      <a:noFill/>
                    </a:lnBlToTr>
                    <a:noFill/>
                  </a:tcPr>
                </a:tc>
              </a:tr>
              <a:tr h="217488">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zh-CN" altLang="en-US" sz="1000" b="0" i="0" u="none" strike="noStrike" kern="1200" cap="none" normalizeH="0" baseline="0" smtClean="0">
                          <a:ln>
                            <a:noFill/>
                          </a:ln>
                          <a:solidFill>
                            <a:schemeClr val="tx2"/>
                          </a:solidFill>
                          <a:effectLst/>
                          <a:latin typeface="微软雅黑" pitchFamily="34" charset="-122"/>
                          <a:ea typeface="微软雅黑" pitchFamily="34" charset="-122"/>
                          <a:cs typeface="+mn-cs"/>
                        </a:rPr>
                        <a:t>合计</a:t>
                      </a:r>
                    </a:p>
                  </a:txBody>
                  <a:tcPr marL="90000" marR="36000" marT="36000" marB="36000" anchor="ctr" horzOverflow="overflow">
                    <a:lnL w="1905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w="1905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0" i="0" u="none" strike="noStrike" kern="1200" cap="none" normalizeH="0" baseline="0" smtClean="0">
                          <a:ln>
                            <a:noFill/>
                          </a:ln>
                          <a:solidFill>
                            <a:schemeClr val="tx2"/>
                          </a:solidFill>
                          <a:effectLst/>
                          <a:latin typeface="微软雅黑" pitchFamily="34" charset="-122"/>
                          <a:ea typeface="微软雅黑" pitchFamily="34" charset="-122"/>
                          <a:cs typeface="+mn-cs"/>
                        </a:rPr>
                        <a:t>100%</a:t>
                      </a: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w="1905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kern="1200" cap="none" normalizeH="0" baseline="0" smtClean="0">
                          <a:ln>
                            <a:noFill/>
                          </a:ln>
                          <a:solidFill>
                            <a:schemeClr val="tx2"/>
                          </a:solidFill>
                          <a:effectLst/>
                          <a:latin typeface="微软雅黑" pitchFamily="34" charset="-122"/>
                          <a:ea typeface="微软雅黑" pitchFamily="34" charset="-122"/>
                          <a:cs typeface="+mn-cs"/>
                        </a:rPr>
                        <a:t>3.1</a:t>
                      </a:r>
                      <a:endParaRPr kumimoji="0" lang="en-US" altLang="ko-KR" sz="1000" b="0" i="0" u="none" strike="noStrike" kern="1200" cap="none" normalizeH="0" baseline="0" smtClean="0">
                        <a:ln>
                          <a:noFill/>
                        </a:ln>
                        <a:solidFill>
                          <a:schemeClr val="tx2"/>
                        </a:solidFill>
                        <a:effectLst/>
                        <a:latin typeface="微软雅黑" pitchFamily="34" charset="-122"/>
                        <a:ea typeface="微软雅黑" pitchFamily="34" charset="-122"/>
                        <a:cs typeface="+mn-cs"/>
                      </a:endParaRP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w="1905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kern="1200" cap="none" normalizeH="0" baseline="0" smtClean="0">
                          <a:ln>
                            <a:noFill/>
                          </a:ln>
                          <a:solidFill>
                            <a:schemeClr val="tx2"/>
                          </a:solidFill>
                          <a:effectLst/>
                          <a:latin typeface="微软雅黑" pitchFamily="34" charset="-122"/>
                          <a:ea typeface="微软雅黑" pitchFamily="34" charset="-122"/>
                          <a:cs typeface="+mn-cs"/>
                        </a:rPr>
                        <a:t>3</a:t>
                      </a:r>
                      <a:endParaRPr kumimoji="0" lang="en-US" altLang="ko-KR" sz="1000" b="0" i="0" u="none" strike="noStrike" kern="1200" cap="none" normalizeH="0" baseline="0" smtClean="0">
                        <a:ln>
                          <a:noFill/>
                        </a:ln>
                        <a:solidFill>
                          <a:schemeClr val="tx2"/>
                        </a:solidFill>
                        <a:effectLst/>
                        <a:latin typeface="微软雅黑" pitchFamily="34" charset="-122"/>
                        <a:ea typeface="微软雅黑" pitchFamily="34" charset="-122"/>
                        <a:cs typeface="+mn-cs"/>
                      </a:endParaRP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w="1905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kern="1200" cap="none" normalizeH="0" baseline="0" smtClean="0">
                          <a:ln>
                            <a:noFill/>
                          </a:ln>
                          <a:solidFill>
                            <a:schemeClr val="tx2"/>
                          </a:solidFill>
                          <a:effectLst/>
                          <a:latin typeface="微软雅黑" pitchFamily="34" charset="-122"/>
                          <a:ea typeface="微软雅黑" pitchFamily="34" charset="-122"/>
                          <a:cs typeface="+mn-cs"/>
                        </a:rPr>
                        <a:t>4.5</a:t>
                      </a:r>
                      <a:endParaRPr kumimoji="0" lang="en-US" altLang="ko-KR" sz="1000" b="0" i="0" u="none" strike="noStrike" kern="1200" cap="none" normalizeH="0" baseline="0" smtClean="0">
                        <a:ln>
                          <a:noFill/>
                        </a:ln>
                        <a:solidFill>
                          <a:schemeClr val="tx2"/>
                        </a:solidFill>
                        <a:effectLst/>
                        <a:latin typeface="微软雅黑" pitchFamily="34" charset="-122"/>
                        <a:ea typeface="微软雅黑" pitchFamily="34" charset="-122"/>
                        <a:cs typeface="+mn-cs"/>
                      </a:endParaRPr>
                    </a:p>
                  </a:txBody>
                  <a:tcPr marL="36000" marR="36000" marT="36000" marB="36000" anchor="ctr" horzOverflow="overflow">
                    <a:lnL w="12700" cap="flat" cmpd="sng" algn="ctr">
                      <a:solidFill>
                        <a:srgbClr val="5F5F5F"/>
                      </a:solidFill>
                      <a:prstDash val="solid"/>
                      <a:round/>
                      <a:headEnd type="none" w="med" len="med"/>
                      <a:tailEnd type="none" w="med" len="med"/>
                    </a:lnL>
                    <a:lnR w="12700" cap="flat" cmpd="sng" algn="ctr">
                      <a:solidFill>
                        <a:srgbClr val="5F5F5F"/>
                      </a:solidFill>
                      <a:prstDash val="solid"/>
                      <a:round/>
                      <a:headEnd type="none" w="med" len="med"/>
                      <a:tailEnd type="none" w="med" len="med"/>
                    </a:lnR>
                    <a:lnT>
                      <a:noFill/>
                    </a:lnT>
                    <a:lnB w="19050" cap="flat" cmpd="sng" algn="ctr">
                      <a:solidFill>
                        <a:srgbClr val="5F5F5F"/>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ko-KR" sz="1000" b="0" i="0" u="none" strike="noStrike" kern="1200" cap="none" normalizeH="0" baseline="0" smtClean="0">
                          <a:ln>
                            <a:noFill/>
                          </a:ln>
                          <a:solidFill>
                            <a:schemeClr val="tx2"/>
                          </a:solidFill>
                          <a:effectLst/>
                          <a:latin typeface="微软雅黑" pitchFamily="34" charset="-122"/>
                          <a:ea typeface="微软雅黑" pitchFamily="34" charset="-122"/>
                          <a:cs typeface="+mn-cs"/>
                        </a:rPr>
                        <a:t>…</a:t>
                      </a:r>
                    </a:p>
                  </a:txBody>
                  <a:tcPr marL="36000" marR="36000" marT="36000" marB="36000" anchor="ctr" horzOverflow="overflow">
                    <a:lnL w="12700" cap="flat" cmpd="sng" algn="ctr">
                      <a:solidFill>
                        <a:srgbClr val="5F5F5F"/>
                      </a:solidFill>
                      <a:prstDash val="solid"/>
                      <a:round/>
                      <a:headEnd type="none" w="med" len="med"/>
                      <a:tailEnd type="none" w="med" len="med"/>
                    </a:lnL>
                    <a:lnR w="19050" cap="flat" cmpd="sng" algn="ctr">
                      <a:solidFill>
                        <a:srgbClr val="5F5F5F"/>
                      </a:solidFill>
                      <a:prstDash val="solid"/>
                      <a:round/>
                      <a:headEnd type="none" w="med" len="med"/>
                      <a:tailEnd type="none" w="med" len="med"/>
                    </a:lnR>
                    <a:lnT>
                      <a:noFill/>
                    </a:lnT>
                    <a:lnB w="19050" cap="flat" cmpd="sng" algn="ctr">
                      <a:solidFill>
                        <a:srgbClr val="5F5F5F"/>
                      </a:solidFill>
                      <a:prstDash val="solid"/>
                      <a:round/>
                      <a:headEnd type="none" w="med" len="med"/>
                      <a:tailEnd type="none" w="med" len="med"/>
                    </a:lnB>
                    <a:lnTlToBr>
                      <a:noFill/>
                    </a:lnTlToBr>
                    <a:lnBlToTr>
                      <a:noFill/>
                    </a:lnBlToTr>
                    <a:solidFill>
                      <a:schemeClr val="bg1"/>
                    </a:solidFill>
                  </a:tcPr>
                </a:tc>
              </a:tr>
            </a:tbl>
          </a:graphicData>
        </a:graphic>
      </p:graphicFrame>
      <p:graphicFrame>
        <p:nvGraphicFramePr>
          <p:cNvPr id="43" name="Group 136"/>
          <p:cNvGraphicFramePr>
            <a:graphicFrameLocks noGrp="1"/>
          </p:cNvGraphicFramePr>
          <p:nvPr>
            <p:extLst>
              <p:ext uri="{D42A27DB-BD31-4B8C-83A1-F6EECF244321}">
                <p14:modId xmlns:p14="http://schemas.microsoft.com/office/powerpoint/2010/main" val="2607290205"/>
              </p:ext>
            </p:extLst>
          </p:nvPr>
        </p:nvGraphicFramePr>
        <p:xfrm>
          <a:off x="462520" y="3891267"/>
          <a:ext cx="3859211" cy="1908048"/>
        </p:xfrm>
        <a:graphic>
          <a:graphicData uri="http://schemas.openxmlformats.org/drawingml/2006/table">
            <a:tbl>
              <a:tblPr/>
              <a:tblGrid>
                <a:gridCol w="1371600"/>
                <a:gridCol w="533400"/>
                <a:gridCol w="533400"/>
                <a:gridCol w="513968"/>
                <a:gridCol w="552832"/>
                <a:gridCol w="354011"/>
              </a:tblGrid>
              <a:tr h="190230">
                <a:tc rowSpan="2">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zh-CN" altLang="en-US" sz="1000" b="0" i="0" u="none" strike="noStrike" kern="1200" cap="none" normalizeH="0" baseline="0" smtClean="0">
                          <a:ln>
                            <a:noFill/>
                          </a:ln>
                          <a:solidFill>
                            <a:schemeClr val="tx2"/>
                          </a:solidFill>
                          <a:effectLst/>
                          <a:latin typeface="微软雅黑" pitchFamily="34" charset="-122"/>
                          <a:ea typeface="微软雅黑" pitchFamily="34" charset="-122"/>
                          <a:cs typeface="+mn-cs"/>
                        </a:rPr>
                        <a:t>分析指标</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rowSpan="2">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zh-CN" altLang="en-US" sz="1000" b="0" i="0" u="none" strike="noStrike" kern="1200" cap="none" normalizeH="0" baseline="0" smtClean="0">
                          <a:ln>
                            <a:noFill/>
                          </a:ln>
                          <a:solidFill>
                            <a:schemeClr val="tx2"/>
                          </a:solidFill>
                          <a:effectLst/>
                          <a:latin typeface="微软雅黑" pitchFamily="34" charset="-122"/>
                          <a:ea typeface="微软雅黑" pitchFamily="34" charset="-122"/>
                          <a:cs typeface="+mn-cs"/>
                        </a:rPr>
                        <a:t>权重</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gridSpan="4">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zh-CN" sz="1000" b="0" i="0" u="none" strike="noStrike" cap="none" normalizeH="0" baseline="0" smtClean="0">
                          <a:ln>
                            <a:noFill/>
                          </a:ln>
                          <a:solidFill>
                            <a:schemeClr val="tx2"/>
                          </a:solidFill>
                          <a:effectLst/>
                          <a:latin typeface="微软雅黑" pitchFamily="34" charset="-122"/>
                          <a:ea typeface="微软雅黑" pitchFamily="34" charset="-122"/>
                        </a:rPr>
                        <a:t>××</a:t>
                      </a: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类评价结果</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en-US"/>
                    </a:p>
                  </a:txBody>
                  <a:tcPr/>
                </a:tc>
              </a:tr>
              <a:tr h="190230">
                <a:tc vMerge="1">
                  <a:txBody>
                    <a:bodyPr vert="horz" wrap="square"/>
                    <a:lstStyle/>
                    <a:p>
                      <a:endParaRPr lang="en-US"/>
                    </a:p>
                  </a:txBody>
                  <a:tcPr/>
                </a:tc>
                <a:tc vMerge="1">
                  <a:txBody>
                    <a:bodyPr vert="horz" wrap="square"/>
                    <a:lstStyle/>
                    <a:p>
                      <a:endParaRPr lang="en-US"/>
                    </a:p>
                  </a:txBody>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zh-CN" altLang="en-US" sz="1000" b="0" i="0" u="none" strike="noStrike" kern="1200" cap="none" normalizeH="0" baseline="0" smtClean="0">
                          <a:ln>
                            <a:noFill/>
                          </a:ln>
                          <a:solidFill>
                            <a:schemeClr val="tx2"/>
                          </a:solidFill>
                          <a:effectLst/>
                          <a:latin typeface="微软雅黑" pitchFamily="34" charset="-122"/>
                          <a:ea typeface="微软雅黑" pitchFamily="34" charset="-122"/>
                          <a:cs typeface="+mn-cs"/>
                        </a:rPr>
                        <a:t>物资</a:t>
                      </a:r>
                      <a:r>
                        <a:rPr kumimoji="0" lang="en-US" altLang="zh-CN" sz="1000" b="0" i="0" u="none" strike="noStrike" kern="1200" cap="none" normalizeH="0" baseline="0" smtClean="0">
                          <a:ln>
                            <a:noFill/>
                          </a:ln>
                          <a:solidFill>
                            <a:schemeClr val="tx2"/>
                          </a:solidFill>
                          <a:effectLst/>
                          <a:latin typeface="微软雅黑" pitchFamily="34" charset="-122"/>
                          <a:ea typeface="微软雅黑" pitchFamily="34" charset="-122"/>
                          <a:cs typeface="+mn-cs"/>
                        </a:rPr>
                        <a:t>1</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zh-CN" altLang="en-US" sz="1000" b="0" i="0" u="none" strike="noStrike" kern="1200" cap="none" normalizeH="0" baseline="0" smtClean="0">
                          <a:ln>
                            <a:noFill/>
                          </a:ln>
                          <a:solidFill>
                            <a:schemeClr val="tx2"/>
                          </a:solidFill>
                          <a:effectLst/>
                          <a:latin typeface="微软雅黑" pitchFamily="34" charset="-122"/>
                          <a:ea typeface="微软雅黑" pitchFamily="34" charset="-122"/>
                          <a:cs typeface="+mn-cs"/>
                        </a:rPr>
                        <a:t>物资</a:t>
                      </a:r>
                      <a:r>
                        <a:rPr kumimoji="0" lang="en-US" altLang="zh-CN" sz="1000" b="0" i="0" u="none" strike="noStrike" kern="1200" cap="none" normalizeH="0" baseline="0" smtClean="0">
                          <a:ln>
                            <a:noFill/>
                          </a:ln>
                          <a:solidFill>
                            <a:schemeClr val="tx2"/>
                          </a:solidFill>
                          <a:effectLst/>
                          <a:latin typeface="微软雅黑" pitchFamily="34" charset="-122"/>
                          <a:ea typeface="微软雅黑" pitchFamily="34" charset="-122"/>
                          <a:cs typeface="+mn-cs"/>
                        </a:rPr>
                        <a:t>2</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zh-CN" altLang="en-US" sz="1000" b="0" i="0" u="none" strike="noStrike" kern="1200" cap="none" normalizeH="0" baseline="0" smtClean="0">
                          <a:ln>
                            <a:noFill/>
                          </a:ln>
                          <a:solidFill>
                            <a:schemeClr val="tx2"/>
                          </a:solidFill>
                          <a:effectLst/>
                          <a:latin typeface="微软雅黑" pitchFamily="34" charset="-122"/>
                          <a:ea typeface="微软雅黑" pitchFamily="34" charset="-122"/>
                          <a:cs typeface="+mn-cs"/>
                        </a:rPr>
                        <a:t>物资</a:t>
                      </a:r>
                      <a:r>
                        <a:rPr kumimoji="0" lang="en-US" altLang="zh-CN" sz="1000" b="0" i="0" u="none" strike="noStrike" kern="1200" cap="none" normalizeH="0" baseline="0" smtClean="0">
                          <a:ln>
                            <a:noFill/>
                          </a:ln>
                          <a:solidFill>
                            <a:schemeClr val="tx2"/>
                          </a:solidFill>
                          <a:effectLst/>
                          <a:latin typeface="微软雅黑" pitchFamily="34" charset="-122"/>
                          <a:ea typeface="微软雅黑" pitchFamily="34" charset="-122"/>
                          <a:cs typeface="+mn-cs"/>
                        </a:rPr>
                        <a:t>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0" i="0" u="none" strike="noStrike" kern="1200" cap="none" normalizeH="0" baseline="0" smtClean="0">
                          <a:ln>
                            <a:noFill/>
                          </a:ln>
                          <a:solidFill>
                            <a:schemeClr val="tx2"/>
                          </a:solidFill>
                          <a:effectLst/>
                          <a:latin typeface="微软雅黑" pitchFamily="34" charset="-122"/>
                          <a:ea typeface="微软雅黑" pitchFamily="34" charset="-122"/>
                          <a:cs typeface="+mn-cs"/>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190230">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ctr" latinLnBrk="0" hangingPunct="1">
                        <a:lnSpc>
                          <a:spcPct val="104000"/>
                        </a:lnSpc>
                        <a:spcBef>
                          <a:spcPct val="20000"/>
                        </a:spcBef>
                        <a:spcAft>
                          <a:spcPct val="0"/>
                        </a:spcAft>
                        <a:buClrTx/>
                        <a:buSzTx/>
                        <a:buFontTx/>
                        <a:buNone/>
                      </a:pPr>
                      <a:r>
                        <a:rPr kumimoji="0" lang="en-US" altLang="ko-KR" sz="1000" b="0" i="0" u="none" strike="noStrike" cap="none" normalizeH="0" baseline="0" smtClean="0">
                          <a:ln>
                            <a:noFill/>
                          </a:ln>
                          <a:solidFill>
                            <a:schemeClr val="tx1"/>
                          </a:solidFill>
                          <a:effectLst/>
                          <a:latin typeface="微软雅黑" pitchFamily="34" charset="-122"/>
                          <a:ea typeface="微软雅黑" pitchFamily="34" charset="-122"/>
                        </a:rPr>
                        <a:t>Y-1 </a:t>
                      </a:r>
                      <a:r>
                        <a:rPr kumimoji="0" lang="zh-CN" altLang="en-US" sz="1000" b="0" i="0" u="none" strike="noStrike" cap="none" normalizeH="0" baseline="0" smtClean="0">
                          <a:ln>
                            <a:noFill/>
                          </a:ln>
                          <a:solidFill>
                            <a:schemeClr val="tx1"/>
                          </a:solidFill>
                          <a:effectLst/>
                          <a:latin typeface="微软雅黑" pitchFamily="34" charset="-122"/>
                          <a:ea typeface="微软雅黑" pitchFamily="34" charset="-122"/>
                        </a:rPr>
                        <a:t>供应中断造成的影响</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40</a:t>
                      </a:r>
                      <a:r>
                        <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r>
              <a:tr h="190230">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ctr" latinLnBrk="0" hangingPunct="1">
                        <a:lnSpc>
                          <a:spcPct val="104000"/>
                        </a:lnSpc>
                        <a:spcBef>
                          <a:spcPct val="20000"/>
                        </a:spcBef>
                        <a:spcAft>
                          <a:spcPct val="0"/>
                        </a:spcAft>
                        <a:buClrTx/>
                        <a:buSzTx/>
                        <a:buFontTx/>
                        <a:buNone/>
                      </a:pPr>
                      <a:r>
                        <a:rPr kumimoji="0" lang="en-US" altLang="ko-KR" sz="1000" b="0" i="0" u="none" strike="noStrike" cap="none" normalizeH="0" baseline="0" smtClean="0">
                          <a:ln>
                            <a:noFill/>
                          </a:ln>
                          <a:solidFill>
                            <a:schemeClr val="tx1"/>
                          </a:solidFill>
                          <a:effectLst/>
                          <a:latin typeface="微软雅黑" pitchFamily="34" charset="-122"/>
                          <a:ea typeface="微软雅黑" pitchFamily="34" charset="-122"/>
                        </a:rPr>
                        <a:t>Y-2 </a:t>
                      </a:r>
                      <a:r>
                        <a:rPr kumimoji="0" lang="zh-CN" altLang="en-US" sz="1000" b="0" i="0" u="none" strike="noStrike" cap="none" normalizeH="0" baseline="0" smtClean="0">
                          <a:ln>
                            <a:noFill/>
                          </a:ln>
                          <a:solidFill>
                            <a:schemeClr val="tx1"/>
                          </a:solidFill>
                          <a:effectLst/>
                          <a:latin typeface="微软雅黑" pitchFamily="34" charset="-122"/>
                          <a:ea typeface="微软雅黑" pitchFamily="34" charset="-122"/>
                        </a:rPr>
                        <a:t>供应商数量</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10</a:t>
                      </a:r>
                      <a:r>
                        <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rPr>
                        <a:t>%</a:t>
                      </a:r>
                    </a:p>
                  </a:txBody>
                  <a:tcPr marL="0" marR="36000" marT="36000" marB="360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r>
              <a:tr h="190230">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ctr" latinLnBrk="0" hangingPunct="1">
                        <a:lnSpc>
                          <a:spcPct val="104000"/>
                        </a:lnSpc>
                        <a:spcBef>
                          <a:spcPct val="20000"/>
                        </a:spcBef>
                        <a:spcAft>
                          <a:spcPct val="0"/>
                        </a:spcAft>
                        <a:buClrTx/>
                        <a:buSzTx/>
                        <a:buFontTx/>
                        <a:buNone/>
                      </a:pPr>
                      <a:r>
                        <a:rPr kumimoji="0" lang="en-US" altLang="ko-KR" sz="1000" b="0" i="0" u="none" strike="noStrike" cap="none" normalizeH="0" baseline="0" smtClean="0">
                          <a:ln>
                            <a:noFill/>
                          </a:ln>
                          <a:solidFill>
                            <a:schemeClr val="tx1"/>
                          </a:solidFill>
                          <a:effectLst/>
                          <a:latin typeface="微软雅黑" pitchFamily="34" charset="-122"/>
                          <a:ea typeface="微软雅黑" pitchFamily="34" charset="-122"/>
                        </a:rPr>
                        <a:t>Y-</a:t>
                      </a:r>
                      <a:r>
                        <a:rPr kumimoji="0" lang="en-US" altLang="zh-CN" sz="1000" b="0" i="0" u="none" strike="noStrike" cap="none" normalizeH="0" baseline="0" smtClean="0">
                          <a:ln>
                            <a:noFill/>
                          </a:ln>
                          <a:solidFill>
                            <a:schemeClr val="tx1"/>
                          </a:solidFill>
                          <a:effectLst/>
                          <a:latin typeface="微软雅黑" pitchFamily="34" charset="-122"/>
                          <a:ea typeface="微软雅黑" pitchFamily="34" charset="-122"/>
                        </a:rPr>
                        <a:t>3</a:t>
                      </a:r>
                      <a:r>
                        <a:rPr kumimoji="0" lang="en-US" altLang="ko-KR" sz="1000" b="0" i="0" u="none" strike="noStrike" cap="none" normalizeH="0" baseline="0" smtClean="0">
                          <a:ln>
                            <a:noFill/>
                          </a:ln>
                          <a:solidFill>
                            <a:schemeClr val="tx1"/>
                          </a:solidFill>
                          <a:effectLst/>
                          <a:latin typeface="微软雅黑" pitchFamily="34" charset="-122"/>
                          <a:ea typeface="微软雅黑" pitchFamily="34" charset="-122"/>
                        </a:rPr>
                        <a:t> </a:t>
                      </a:r>
                      <a:r>
                        <a:rPr kumimoji="0" lang="zh-CN" altLang="en-US" sz="1000" b="0" i="0" u="none" strike="noStrike" cap="none" normalizeH="0" baseline="0" smtClean="0">
                          <a:ln>
                            <a:noFill/>
                          </a:ln>
                          <a:solidFill>
                            <a:schemeClr val="tx1"/>
                          </a:solidFill>
                          <a:effectLst/>
                          <a:latin typeface="微软雅黑" pitchFamily="34" charset="-122"/>
                          <a:ea typeface="微软雅黑" pitchFamily="34" charset="-122"/>
                        </a:rPr>
                        <a:t>供应有效性</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20%</a:t>
                      </a:r>
                      <a:endPar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endParaRPr>
                    </a:p>
                  </a:txBody>
                  <a:tcPr marL="0" marR="36000" marT="36000" marB="360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r>
              <a:tr h="190230">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ctr" latinLnBrk="0" hangingPunct="1">
                        <a:lnSpc>
                          <a:spcPct val="104000"/>
                        </a:lnSpc>
                        <a:spcBef>
                          <a:spcPct val="20000"/>
                        </a:spcBef>
                        <a:spcAft>
                          <a:spcPct val="0"/>
                        </a:spcAft>
                        <a:buClrTx/>
                        <a:buSzTx/>
                        <a:buFontTx/>
                        <a:buNone/>
                      </a:pPr>
                      <a:r>
                        <a:rPr kumimoji="0" lang="en-US" altLang="ko-KR" sz="1000" b="0" i="0" u="none" strike="noStrike" cap="none" normalizeH="0" baseline="0" smtClean="0">
                          <a:ln>
                            <a:noFill/>
                          </a:ln>
                          <a:solidFill>
                            <a:schemeClr val="tx1"/>
                          </a:solidFill>
                          <a:effectLst/>
                          <a:latin typeface="微软雅黑" pitchFamily="34" charset="-122"/>
                          <a:ea typeface="微软雅黑" pitchFamily="34" charset="-122"/>
                        </a:rPr>
                        <a:t>Y-</a:t>
                      </a:r>
                      <a:r>
                        <a:rPr kumimoji="0" lang="en-US" altLang="zh-CN" sz="1000" b="0" i="0" u="none" strike="noStrike" cap="none" normalizeH="0" baseline="0" smtClean="0">
                          <a:ln>
                            <a:noFill/>
                          </a:ln>
                          <a:solidFill>
                            <a:schemeClr val="tx1"/>
                          </a:solidFill>
                          <a:effectLst/>
                          <a:latin typeface="微软雅黑" pitchFamily="34" charset="-122"/>
                          <a:ea typeface="微软雅黑" pitchFamily="34" charset="-122"/>
                        </a:rPr>
                        <a:t>4</a:t>
                      </a:r>
                      <a:r>
                        <a:rPr kumimoji="0" lang="en-US" altLang="ko-KR" sz="1000" b="0" i="0" u="none" strike="noStrike" cap="none" normalizeH="0" baseline="0" smtClean="0">
                          <a:ln>
                            <a:noFill/>
                          </a:ln>
                          <a:solidFill>
                            <a:schemeClr val="tx1"/>
                          </a:solidFill>
                          <a:effectLst/>
                          <a:latin typeface="微软雅黑" pitchFamily="34" charset="-122"/>
                          <a:ea typeface="微软雅黑" pitchFamily="34" charset="-122"/>
                        </a:rPr>
                        <a:t> </a:t>
                      </a:r>
                      <a:r>
                        <a:rPr kumimoji="0" lang="zh-CN" altLang="en-US" sz="1000" b="0" i="0" u="none" strike="noStrike" cap="none" normalizeH="0" baseline="0" smtClean="0">
                          <a:ln>
                            <a:noFill/>
                          </a:ln>
                          <a:solidFill>
                            <a:schemeClr val="tx1"/>
                          </a:solidFill>
                          <a:effectLst/>
                          <a:latin typeface="微软雅黑" pitchFamily="34" charset="-122"/>
                          <a:ea typeface="微软雅黑" pitchFamily="34" charset="-122"/>
                        </a:rPr>
                        <a:t>获得的难易程度</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p>
                      <a:pPr marL="0" marR="0" lvl="0" indent="0" algn="ctr" defTabSz="914400" rtl="0" eaLnBrk="1" fontAlgn="base" latinLnBrk="0" hangingPunct="1">
                        <a:lnSpc>
                          <a:spcPct val="104000"/>
                        </a:lnSpc>
                        <a:spcBef>
                          <a:spcPct val="20000"/>
                        </a:spcBef>
                        <a:spcAft>
                          <a:spcPct val="0"/>
                        </a:spcAft>
                        <a:buClr>
                          <a:schemeClr val="accent1"/>
                        </a:buClr>
                        <a:buSzTx/>
                        <a:buFont typeface="Wingdings" pitchFamily="2" charset="2"/>
                        <a:buNone/>
                        <a:tabLst>
                          <a:tab pos="573088"/>
                          <a:tab pos="1433513"/>
                        </a:tabLst>
                      </a:pPr>
                      <a:r>
                        <a:rPr kumimoji="0" lang="en-US" altLang="zh-CN" sz="1000" b="0" i="0" u="none" strike="noStrike" cap="none" normalizeH="0" baseline="0" smtClean="0">
                          <a:ln>
                            <a:noFill/>
                          </a:ln>
                          <a:solidFill>
                            <a:srgbClr val="000000"/>
                          </a:solidFill>
                          <a:effectLst/>
                          <a:latin typeface="微软雅黑" pitchFamily="34" charset="-122"/>
                          <a:ea typeface="微软雅黑" pitchFamily="34" charset="-122"/>
                        </a:rPr>
                        <a:t>30%</a:t>
                      </a:r>
                      <a:endParaRPr kumimoji="0" lang="en-US" altLang="ko-KR" sz="1000" b="0" i="0" u="none" strike="noStrike" cap="none" normalizeH="0" baseline="0" smtClean="0">
                        <a:ln>
                          <a:noFill/>
                        </a:ln>
                        <a:solidFill>
                          <a:srgbClr val="000000"/>
                        </a:solidFill>
                        <a:effectLst/>
                        <a:latin typeface="微软雅黑" pitchFamily="34" charset="-122"/>
                        <a:ea typeface="微软雅黑" pitchFamily="34" charset="-122"/>
                      </a:endParaRPr>
                    </a:p>
                  </a:txBody>
                  <a:tcPr marL="0" marR="36000" marT="36000" marB="3600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1" i="0" u="none" strike="noStrike" cap="none" normalizeH="0" baseline="0" smtClean="0">
                          <a:ln>
                            <a:noFill/>
                          </a:ln>
                          <a:solidFill>
                            <a:schemeClr val="tx1"/>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r>
              <a:tr h="190230">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l" defTabSz="914400" rtl="0" eaLnBrk="1" fontAlgn="ctr" latinLnBrk="0" hangingPunct="1">
                        <a:lnSpc>
                          <a:spcPct val="104000"/>
                        </a:lnSpc>
                        <a:spcBef>
                          <a:spcPct val="20000"/>
                        </a:spcBef>
                        <a:spcAft>
                          <a:spcPct val="0"/>
                        </a:spcAft>
                        <a:buClrTx/>
                        <a:buSzTx/>
                        <a:buFontTx/>
                        <a:buNone/>
                      </a:pPr>
                      <a:r>
                        <a:rPr kumimoji="0" lang="zh-CN" altLang="en-US" sz="1000" b="0" i="0" u="none" strike="noStrike" cap="none" normalizeH="0" baseline="0" smtClean="0">
                          <a:ln>
                            <a:noFill/>
                          </a:ln>
                          <a:solidFill>
                            <a:schemeClr val="tx2"/>
                          </a:solidFill>
                          <a:effectLst/>
                          <a:latin typeface="微软雅黑" pitchFamily="34" charset="-122"/>
                          <a:ea typeface="微软雅黑" pitchFamily="34" charset="-122"/>
                        </a:rPr>
                        <a:t>合计</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rPr>
                        <a:t>100%</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zh-CN" sz="1000" b="0" i="0" u="none" strike="noStrike" cap="none" normalizeH="0" baseline="0" smtClean="0">
                          <a:ln>
                            <a:noFill/>
                          </a:ln>
                          <a:solidFill>
                            <a:schemeClr val="tx2"/>
                          </a:solidFill>
                          <a:effectLst/>
                          <a:latin typeface="微软雅黑" pitchFamily="34" charset="-122"/>
                          <a:ea typeface="微软雅黑" pitchFamily="34" charset="-122"/>
                        </a:rPr>
                        <a:t>3.2</a:t>
                      </a:r>
                      <a:endPar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zh-CN" sz="1000" b="0" i="0" u="none" strike="noStrike" cap="none" normalizeH="0" baseline="0" smtClean="0">
                          <a:ln>
                            <a:noFill/>
                          </a:ln>
                          <a:solidFill>
                            <a:schemeClr val="tx2"/>
                          </a:solidFill>
                          <a:effectLst/>
                          <a:latin typeface="微软雅黑" pitchFamily="34" charset="-122"/>
                          <a:ea typeface="微软雅黑" pitchFamily="34" charset="-122"/>
                        </a:rPr>
                        <a:t>2.1</a:t>
                      </a:r>
                      <a:endPar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zh-CN" sz="1000" b="0" i="0" u="none" strike="noStrike" cap="none" normalizeH="0" baseline="0" smtClean="0">
                          <a:ln>
                            <a:noFill/>
                          </a:ln>
                          <a:solidFill>
                            <a:schemeClr val="tx2"/>
                          </a:solidFill>
                          <a:effectLst/>
                          <a:latin typeface="微软雅黑" pitchFamily="34" charset="-122"/>
                          <a:ea typeface="微软雅黑" pitchFamily="34" charset="-122"/>
                        </a:rPr>
                        <a:t>4.5</a:t>
                      </a:r>
                      <a:endPar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lvl1pPr marL="0" algn="l" defTabSz="914400" rtl="0" eaLnBrk="1" latinLnBrk="0" hangingPunct="1">
                        <a:defRPr sz="1800" kern="1200">
                          <a:solidFill>
                            <a:schemeClr val="tx1"/>
                          </a:solidFill>
                          <a:latin typeface="Arial"/>
                          <a:ea typeface="宋体"/>
                        </a:defRPr>
                      </a:lvl1pPr>
                      <a:lvl2pPr marL="457200" algn="l" defTabSz="914400" rtl="0" eaLnBrk="1" latinLnBrk="0" hangingPunct="1">
                        <a:defRPr sz="1800" kern="1200">
                          <a:solidFill>
                            <a:schemeClr val="tx1"/>
                          </a:solidFill>
                          <a:latin typeface="Arial"/>
                          <a:ea typeface="宋体"/>
                        </a:defRPr>
                      </a:lvl2pPr>
                      <a:lvl3pPr marL="914400" algn="l" defTabSz="914400" rtl="0" eaLnBrk="1" latinLnBrk="0" hangingPunct="1">
                        <a:defRPr sz="1800" kern="1200">
                          <a:solidFill>
                            <a:schemeClr val="tx1"/>
                          </a:solidFill>
                          <a:latin typeface="Arial"/>
                          <a:ea typeface="宋体"/>
                        </a:defRPr>
                      </a:lvl3pPr>
                      <a:lvl4pPr marL="1371600" algn="l" defTabSz="914400" rtl="0" eaLnBrk="1" latinLnBrk="0" hangingPunct="1">
                        <a:defRPr sz="1800" kern="1200">
                          <a:solidFill>
                            <a:schemeClr val="tx1"/>
                          </a:solidFill>
                          <a:latin typeface="Arial"/>
                          <a:ea typeface="宋体"/>
                        </a:defRPr>
                      </a:lvl4pPr>
                      <a:lvl5pPr marL="1828800" algn="l" defTabSz="914400" rtl="0" eaLnBrk="1" latinLnBrk="0" hangingPunct="1">
                        <a:defRPr sz="1800" kern="1200">
                          <a:solidFill>
                            <a:schemeClr val="tx1"/>
                          </a:solidFill>
                          <a:latin typeface="Arial"/>
                          <a:ea typeface="宋体"/>
                        </a:defRPr>
                      </a:lvl5pPr>
                      <a:lvl6pPr marL="2286000" algn="l" defTabSz="914400" rtl="0" eaLnBrk="1" latinLnBrk="0" hangingPunct="1">
                        <a:defRPr sz="1800" kern="1200">
                          <a:solidFill>
                            <a:schemeClr val="tx1"/>
                          </a:solidFill>
                          <a:latin typeface="Arial"/>
                          <a:ea typeface="宋体"/>
                        </a:defRPr>
                      </a:lvl6pPr>
                      <a:lvl7pPr marL="2743200" algn="l" defTabSz="914400" rtl="0" eaLnBrk="1" latinLnBrk="0" hangingPunct="1">
                        <a:defRPr sz="1800" kern="1200">
                          <a:solidFill>
                            <a:schemeClr val="tx1"/>
                          </a:solidFill>
                          <a:latin typeface="Arial"/>
                          <a:ea typeface="宋体"/>
                        </a:defRPr>
                      </a:lvl7pPr>
                      <a:lvl8pPr marL="3200400" algn="l" defTabSz="914400" rtl="0" eaLnBrk="1" latinLnBrk="0" hangingPunct="1">
                        <a:defRPr sz="1800" kern="1200">
                          <a:solidFill>
                            <a:schemeClr val="tx1"/>
                          </a:solidFill>
                          <a:latin typeface="Arial"/>
                          <a:ea typeface="宋体"/>
                        </a:defRPr>
                      </a:lvl8pPr>
                      <a:lvl9pPr marL="3657600" algn="l" defTabSz="914400" rtl="0" eaLnBrk="1" latinLnBrk="0" hangingPunct="1">
                        <a:defRPr sz="1800" kern="1200">
                          <a:solidFill>
                            <a:schemeClr val="tx1"/>
                          </a:solidFill>
                          <a:latin typeface="Arial"/>
                          <a:ea typeface="宋体"/>
                        </a:defRPr>
                      </a:lvl9pPr>
                    </a:lstStyle>
                    <a:p>
                      <a:pPr marL="0" marR="0" lvl="0" indent="0" algn="ctr" defTabSz="914400" rtl="0" eaLnBrk="1" fontAlgn="ctr" latinLnBrk="0" hangingPunct="1">
                        <a:lnSpc>
                          <a:spcPct val="104000"/>
                        </a:lnSpc>
                        <a:spcBef>
                          <a:spcPct val="20000"/>
                        </a:spcBef>
                        <a:spcAft>
                          <a:spcPct val="0"/>
                        </a:spcAft>
                        <a:buClrTx/>
                        <a:buSzTx/>
                        <a:buFontTx/>
                        <a:buNone/>
                      </a:pPr>
                      <a:r>
                        <a:rPr kumimoji="0" lang="en-US" altLang="ko-KR" sz="1000" b="0" i="0" u="none" strike="noStrike" cap="none" normalizeH="0" baseline="0" smtClean="0">
                          <a:ln>
                            <a:noFill/>
                          </a:ln>
                          <a:solidFill>
                            <a:schemeClr val="tx2"/>
                          </a:solidFill>
                          <a:effectLst/>
                          <a:latin typeface="微软雅黑" pitchFamily="34" charset="-122"/>
                          <a:ea typeface="微软雅黑" pitchFamily="34" charset="-122"/>
                        </a:rPr>
                        <a: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bl>
          </a:graphicData>
        </a:graphic>
      </p:graphicFrame>
      <p:sp>
        <p:nvSpPr>
          <p:cNvPr id="44" name="AutoShape 102"/>
          <p:cNvSpPr>
            <a:spLocks noChangeArrowheads="1"/>
          </p:cNvSpPr>
          <p:nvPr/>
        </p:nvSpPr>
        <p:spPr bwMode="auto">
          <a:xfrm rot="16200000" flipV="1">
            <a:off x="3488515" y="3464526"/>
            <a:ext cx="2473707" cy="334963"/>
          </a:xfrm>
          <a:prstGeom prst="triangle">
            <a:avLst>
              <a:gd name="adj" fmla="val 50000"/>
            </a:avLst>
          </a:prstGeom>
          <a:solidFill>
            <a:schemeClr val="bg2">
              <a:lumMod val="50000"/>
              <a:lumOff val="50000"/>
            </a:schemeClr>
          </a:solidFill>
          <a:ln>
            <a:noFill/>
          </a:ln>
        </p:spPr>
        <p:txBody>
          <a:bodyPr rot="10800000" vert="eaVert" wrap="none" lIns="45720" rIns="4572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smtClean="0">
              <a:solidFill>
                <a:sysClr val="windowText" lastClr="000000"/>
              </a:solidFill>
              <a:latin typeface="微软雅黑" pitchFamily="34" charset="-122"/>
              <a:ea typeface="微软雅黑" pitchFamily="34" charset="-122"/>
            </a:endParaRPr>
          </a:p>
        </p:txBody>
      </p:sp>
      <p:sp>
        <p:nvSpPr>
          <p:cNvPr id="40" name="Pentagon 39"/>
          <p:cNvSpPr/>
          <p:nvPr/>
        </p:nvSpPr>
        <p:spPr>
          <a:xfrm>
            <a:off x="6542645" y="427893"/>
            <a:ext cx="869844" cy="239238"/>
          </a:xfrm>
          <a:prstGeom prst="homePlate">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a:solidFill>
                  <a:srgbClr val="000000"/>
                </a:solidFill>
                <a:latin typeface="微软雅黑" pitchFamily="34" charset="-122"/>
                <a:ea typeface="微软雅黑" pitchFamily="34" charset="-122"/>
              </a:rPr>
              <a:t>.</a:t>
            </a:r>
            <a:r>
              <a:rPr lang="zh-CN" altLang="en-US" sz="70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41" name="Chevron 40"/>
          <p:cNvSpPr/>
          <p:nvPr/>
        </p:nvSpPr>
        <p:spPr>
          <a:xfrm>
            <a:off x="7340690" y="427893"/>
            <a:ext cx="869844" cy="239238"/>
          </a:xfrm>
          <a:prstGeom prst="chevron">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45" name="Chevron 44"/>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sp>
        <p:nvSpPr>
          <p:cNvPr id="47" name="TextBox 46"/>
          <p:cNvSpPr txBox="1"/>
          <p:nvPr/>
        </p:nvSpPr>
        <p:spPr>
          <a:xfrm>
            <a:off x="5732621" y="2460089"/>
            <a:ext cx="1266717" cy="341632"/>
          </a:xfrm>
          <a:prstGeom prst="rect">
            <a:avLst/>
          </a:prstGeom>
          <a:no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b="1" smtClean="0">
                <a:solidFill>
                  <a:schemeClr val="accent4">
                    <a:lumMod val="75000"/>
                  </a:schemeClr>
                </a:solidFill>
                <a:latin typeface="微软雅黑" pitchFamily="34" charset="-122"/>
                <a:ea typeface="微软雅黑" pitchFamily="34" charset="-122"/>
              </a:rPr>
              <a:t>瓶颈类</a:t>
            </a:r>
            <a:endParaRPr lang="en-US" b="1" smtClean="0">
              <a:solidFill>
                <a:schemeClr val="accent4">
                  <a:lumMod val="75000"/>
                </a:schemeClr>
              </a:solidFill>
              <a:latin typeface="微软雅黑" pitchFamily="34" charset="-122"/>
              <a:ea typeface="微软雅黑" pitchFamily="34" charset="-122"/>
            </a:endParaRPr>
          </a:p>
        </p:txBody>
      </p:sp>
      <p:sp>
        <p:nvSpPr>
          <p:cNvPr id="48" name="TextBox 47"/>
          <p:cNvSpPr txBox="1"/>
          <p:nvPr/>
        </p:nvSpPr>
        <p:spPr>
          <a:xfrm>
            <a:off x="7303323" y="2460089"/>
            <a:ext cx="1266717" cy="341632"/>
          </a:xfrm>
          <a:prstGeom prst="rect">
            <a:avLst/>
          </a:prstGeom>
          <a:no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b="1">
                <a:solidFill>
                  <a:schemeClr val="bg1">
                    <a:lumMod val="75000"/>
                  </a:schemeClr>
                </a:solidFill>
                <a:latin typeface="微软雅黑" pitchFamily="34" charset="-122"/>
                <a:ea typeface="微软雅黑" pitchFamily="34" charset="-122"/>
              </a:rPr>
              <a:t>战</a:t>
            </a:r>
            <a:r>
              <a:rPr lang="zh-CN" altLang="en-US" b="1" smtClean="0">
                <a:solidFill>
                  <a:schemeClr val="bg1">
                    <a:lumMod val="75000"/>
                  </a:schemeClr>
                </a:solidFill>
                <a:latin typeface="微软雅黑" pitchFamily="34" charset="-122"/>
                <a:ea typeface="微软雅黑" pitchFamily="34" charset="-122"/>
              </a:rPr>
              <a:t>略类</a:t>
            </a:r>
            <a:endParaRPr lang="en-US" b="1" smtClean="0">
              <a:solidFill>
                <a:schemeClr val="bg1">
                  <a:lumMod val="75000"/>
                </a:schemeClr>
              </a:solidFill>
              <a:latin typeface="微软雅黑" pitchFamily="34" charset="-122"/>
              <a:ea typeface="微软雅黑" pitchFamily="34" charset="-122"/>
            </a:endParaRPr>
          </a:p>
        </p:txBody>
      </p:sp>
      <p:sp>
        <p:nvSpPr>
          <p:cNvPr id="49" name="TextBox 48"/>
          <p:cNvSpPr txBox="1"/>
          <p:nvPr/>
        </p:nvSpPr>
        <p:spPr>
          <a:xfrm>
            <a:off x="7303323" y="3921385"/>
            <a:ext cx="1266717" cy="341632"/>
          </a:xfrm>
          <a:prstGeom prst="rect">
            <a:avLst/>
          </a:prstGeom>
          <a:no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b="1">
                <a:solidFill>
                  <a:schemeClr val="accent3">
                    <a:lumMod val="75000"/>
                  </a:schemeClr>
                </a:solidFill>
                <a:latin typeface="微软雅黑" pitchFamily="34" charset="-122"/>
                <a:ea typeface="微软雅黑" pitchFamily="34" charset="-122"/>
              </a:rPr>
              <a:t>杠</a:t>
            </a:r>
            <a:r>
              <a:rPr lang="zh-CN" altLang="en-US" b="1" smtClean="0">
                <a:solidFill>
                  <a:schemeClr val="accent3">
                    <a:lumMod val="75000"/>
                  </a:schemeClr>
                </a:solidFill>
                <a:latin typeface="微软雅黑" pitchFamily="34" charset="-122"/>
                <a:ea typeface="微软雅黑" pitchFamily="34" charset="-122"/>
              </a:rPr>
              <a:t>杆类</a:t>
            </a:r>
            <a:endParaRPr lang="en-US" b="1" smtClean="0">
              <a:solidFill>
                <a:schemeClr val="accent3">
                  <a:lumMod val="75000"/>
                </a:schemeClr>
              </a:solidFill>
              <a:latin typeface="微软雅黑" pitchFamily="34" charset="-122"/>
              <a:ea typeface="微软雅黑" pitchFamily="34" charset="-122"/>
            </a:endParaRPr>
          </a:p>
        </p:txBody>
      </p:sp>
      <p:sp>
        <p:nvSpPr>
          <p:cNvPr id="50" name="TextBox 49"/>
          <p:cNvSpPr txBox="1"/>
          <p:nvPr/>
        </p:nvSpPr>
        <p:spPr>
          <a:xfrm>
            <a:off x="5715000" y="3921385"/>
            <a:ext cx="1266717" cy="341632"/>
          </a:xfrm>
          <a:prstGeom prst="rect">
            <a:avLst/>
          </a:prstGeom>
          <a:no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buClr>
                <a:schemeClr val="bg1"/>
              </a:buClr>
            </a:pPr>
            <a:r>
              <a:rPr lang="zh-CN" altLang="en-US" b="1">
                <a:solidFill>
                  <a:schemeClr val="accent2">
                    <a:lumMod val="75000"/>
                  </a:schemeClr>
                </a:solidFill>
                <a:latin typeface="微软雅黑" pitchFamily="34" charset="-122"/>
                <a:ea typeface="微软雅黑" pitchFamily="34" charset="-122"/>
              </a:rPr>
              <a:t>常规</a:t>
            </a:r>
            <a:r>
              <a:rPr lang="zh-CN" altLang="en-US" b="1" smtClean="0">
                <a:solidFill>
                  <a:schemeClr val="accent2">
                    <a:lumMod val="75000"/>
                  </a:schemeClr>
                </a:solidFill>
                <a:latin typeface="微软雅黑" pitchFamily="34" charset="-122"/>
                <a:ea typeface="微软雅黑" pitchFamily="34" charset="-122"/>
              </a:rPr>
              <a:t>类</a:t>
            </a:r>
            <a:endParaRPr lang="en-US" b="1" smtClean="0">
              <a:solidFill>
                <a:schemeClr val="accent2">
                  <a:lumMod val="75000"/>
                </a:schemeClr>
              </a:solidFill>
              <a:latin typeface="微软雅黑" pitchFamily="34" charset="-122"/>
              <a:ea typeface="微软雅黑" pitchFamily="34" charset="-122"/>
            </a:endParaRPr>
          </a:p>
        </p:txBody>
      </p:sp>
      <p:sp>
        <p:nvSpPr>
          <p:cNvPr id="46" name="Pentagon 45"/>
          <p:cNvSpPr/>
          <p:nvPr/>
        </p:nvSpPr>
        <p:spPr>
          <a:xfrm>
            <a:off x="428428" y="1609974"/>
            <a:ext cx="1404724" cy="211940"/>
          </a:xfrm>
          <a:prstGeom prst="homePlate">
            <a:avLst/>
          </a:prstGeom>
          <a:solidFill>
            <a:schemeClr val="accent1"/>
          </a:solidFill>
          <a:effectLst/>
        </p:spPr>
        <p:txBody>
          <a:bodyPr wrap="square"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kumimoji="1" lang="en-US" altLang="ko-KR" sz="1100" b="1" smtClean="0">
                <a:solidFill>
                  <a:schemeClr val="tx2"/>
                </a:solidFill>
                <a:latin typeface="微软雅黑" pitchFamily="34" charset="-122"/>
                <a:ea typeface="微软雅黑" pitchFamily="34" charset="-122"/>
                <a:cs typeface="Arial"/>
              </a:rPr>
              <a:t>X</a:t>
            </a:r>
            <a:r>
              <a:rPr kumimoji="1" lang="zh-CN" altLang="en-US" sz="1100" b="1" smtClean="0">
                <a:solidFill>
                  <a:schemeClr val="tx2"/>
                </a:solidFill>
                <a:latin typeface="微软雅黑" pitchFamily="34" charset="-122"/>
                <a:ea typeface="微软雅黑" pitchFamily="34" charset="-122"/>
                <a:cs typeface="Arial"/>
              </a:rPr>
              <a:t>轴</a:t>
            </a:r>
            <a:r>
              <a:rPr kumimoji="1" lang="en-US" altLang="zh-CN" sz="1100" b="1" smtClean="0">
                <a:solidFill>
                  <a:schemeClr val="tx2"/>
                </a:solidFill>
                <a:latin typeface="微软雅黑" pitchFamily="34" charset="-122"/>
                <a:ea typeface="微软雅黑" pitchFamily="34" charset="-122"/>
                <a:cs typeface="Arial"/>
              </a:rPr>
              <a:t>——</a:t>
            </a:r>
            <a:r>
              <a:rPr lang="zh-CN" altLang="en-US" sz="1100" b="1" smtClean="0">
                <a:solidFill>
                  <a:schemeClr val="tx2"/>
                </a:solidFill>
                <a:latin typeface="微软雅黑" pitchFamily="34" charset="-122"/>
                <a:ea typeface="微软雅黑" pitchFamily="34" charset="-122"/>
                <a:cs typeface="Arial"/>
              </a:rPr>
              <a:t>成</a:t>
            </a:r>
            <a:r>
              <a:rPr lang="zh-CN" altLang="en-US" sz="1100" b="1">
                <a:solidFill>
                  <a:schemeClr val="tx2"/>
                </a:solidFill>
                <a:latin typeface="微软雅黑" pitchFamily="34" charset="-122"/>
                <a:ea typeface="微软雅黑" pitchFamily="34" charset="-122"/>
                <a:cs typeface="Arial"/>
              </a:rPr>
              <a:t>本比</a:t>
            </a:r>
            <a:r>
              <a:rPr lang="zh-CN" altLang="en-US" sz="1100" b="1" smtClean="0">
                <a:solidFill>
                  <a:schemeClr val="tx2"/>
                </a:solidFill>
                <a:latin typeface="微软雅黑" pitchFamily="34" charset="-122"/>
                <a:ea typeface="微软雅黑" pitchFamily="34" charset="-122"/>
                <a:cs typeface="Arial"/>
              </a:rPr>
              <a:t>重</a:t>
            </a:r>
            <a:endParaRPr lang="en-US" sz="1100" kern="1200" smtClean="0">
              <a:solidFill>
                <a:schemeClr val="tx2"/>
              </a:solidFill>
            </a:endParaRPr>
          </a:p>
        </p:txBody>
      </p:sp>
      <p:sp>
        <p:nvSpPr>
          <p:cNvPr id="51" name="Pentagon 50"/>
          <p:cNvSpPr/>
          <p:nvPr/>
        </p:nvSpPr>
        <p:spPr>
          <a:xfrm>
            <a:off x="433251" y="3632007"/>
            <a:ext cx="1404724" cy="211940"/>
          </a:xfrm>
          <a:prstGeom prst="homePlate">
            <a:avLst/>
          </a:prstGeom>
          <a:solidFill>
            <a:srgbClr val="92D050"/>
          </a:solidFill>
          <a:effectLst/>
        </p:spPr>
        <p:txBody>
          <a:bodyPr wrap="square"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kumimoji="1" lang="en-US" altLang="zh-CN" sz="1100" b="1">
                <a:solidFill>
                  <a:schemeClr val="bg2"/>
                </a:solidFill>
                <a:latin typeface="微软雅黑" pitchFamily="34" charset="-122"/>
                <a:ea typeface="微软雅黑" pitchFamily="34" charset="-122"/>
                <a:cs typeface="Arial"/>
              </a:rPr>
              <a:t>Y</a:t>
            </a:r>
            <a:r>
              <a:rPr kumimoji="1" lang="zh-CN" altLang="en-US" sz="1100" b="1" smtClean="0">
                <a:solidFill>
                  <a:schemeClr val="bg2"/>
                </a:solidFill>
                <a:latin typeface="微软雅黑" pitchFamily="34" charset="-122"/>
                <a:ea typeface="微软雅黑" pitchFamily="34" charset="-122"/>
                <a:cs typeface="Arial"/>
              </a:rPr>
              <a:t>轴</a:t>
            </a:r>
            <a:r>
              <a:rPr kumimoji="1" lang="en-US" altLang="zh-CN" sz="1100" b="1" smtClean="0">
                <a:solidFill>
                  <a:schemeClr val="bg2"/>
                </a:solidFill>
                <a:latin typeface="微软雅黑" pitchFamily="34" charset="-122"/>
                <a:ea typeface="微软雅黑" pitchFamily="34" charset="-122"/>
                <a:cs typeface="Arial"/>
              </a:rPr>
              <a:t>——</a:t>
            </a:r>
            <a:r>
              <a:rPr kumimoji="1" lang="zh-CN" altLang="en-US" sz="1100" b="1">
                <a:solidFill>
                  <a:schemeClr val="bg2"/>
                </a:solidFill>
                <a:latin typeface="微软雅黑" pitchFamily="34" charset="-122"/>
                <a:ea typeface="微软雅黑" pitchFamily="34" charset="-122"/>
                <a:cs typeface="Arial"/>
              </a:rPr>
              <a:t>市场风</a:t>
            </a:r>
            <a:r>
              <a:rPr kumimoji="1" lang="zh-CN" altLang="en-US" sz="1100" b="1" smtClean="0">
                <a:solidFill>
                  <a:schemeClr val="bg2"/>
                </a:solidFill>
                <a:latin typeface="微软雅黑" pitchFamily="34" charset="-122"/>
                <a:ea typeface="微软雅黑" pitchFamily="34" charset="-122"/>
                <a:cs typeface="Arial"/>
              </a:rPr>
              <a:t>险</a:t>
            </a:r>
            <a:endParaRPr lang="en-US" sz="1100" kern="1200" smtClean="0">
              <a:solidFill>
                <a:schemeClr val="bg2"/>
              </a:solidFill>
            </a:endParaRPr>
          </a:p>
        </p:txBody>
      </p:sp>
    </p:spTree>
    <p:extLst>
      <p:ext uri="{BB962C8B-B14F-4D97-AF65-F5344CB8AC3E}">
        <p14:creationId xmlns:p14="http://schemas.microsoft.com/office/powerpoint/2010/main" val="303296720"/>
      </p:ext>
    </p:extLst>
  </p:cSld>
  <p:clrMapOvr>
    <a:masterClrMapping/>
  </p:clrMapOvr>
  <p:transition spd="med">
    <p:wipe dir="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24</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C62B3B5D-E02F-49B3-BF37-5674E24633F7}"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Title 1"/>
          <p:cNvSpPr>
            <a:spLocks noGrp="1"/>
          </p:cNvSpPr>
          <p:nvPr>
            <p:ph type="title"/>
          </p:nvPr>
        </p:nvSpPr>
        <p:spPr>
          <a:xfrm>
            <a:off x="457200" y="348650"/>
            <a:ext cx="6085445" cy="853560"/>
          </a:xfrm>
        </p:spPr>
        <p:txBody>
          <a:bodyPr/>
          <a:lstStyle/>
          <a:p>
            <a:r>
              <a:rPr lang="zh-CN" altLang="en-US" smtClean="0"/>
              <a:t>戴尔建议中集来福士物</a:t>
            </a:r>
            <a:r>
              <a:rPr lang="zh-CN" altLang="en-US"/>
              <a:t>资分</a:t>
            </a:r>
            <a:r>
              <a:rPr lang="zh-CN" altLang="en-US" smtClean="0"/>
              <a:t>类</a:t>
            </a:r>
            <a:r>
              <a:rPr lang="zh-CN" altLang="en-US"/>
              <a:t>评价</a:t>
            </a:r>
            <a:r>
              <a:rPr lang="zh-CN" altLang="en-US" smtClean="0"/>
              <a:t>维度（</a:t>
            </a:r>
            <a:r>
              <a:rPr lang="en-US" altLang="zh-CN" smtClean="0"/>
              <a:t>1-2</a:t>
            </a:r>
            <a:r>
              <a:rPr lang="zh-CN" altLang="en-US" smtClean="0"/>
              <a:t>）</a:t>
            </a:r>
            <a:endParaRPr lang="en-US"/>
          </a:p>
        </p:txBody>
      </p:sp>
      <p:graphicFrame>
        <p:nvGraphicFramePr>
          <p:cNvPr id="8" name="Table 7"/>
          <p:cNvGraphicFramePr>
            <a:graphicFrameLocks noGrp="1"/>
          </p:cNvGraphicFramePr>
          <p:nvPr>
            <p:extLst>
              <p:ext uri="{D42A27DB-BD31-4B8C-83A1-F6EECF244321}">
                <p14:modId xmlns:p14="http://schemas.microsoft.com/office/powerpoint/2010/main" val="39471652"/>
              </p:ext>
            </p:extLst>
          </p:nvPr>
        </p:nvGraphicFramePr>
        <p:xfrm>
          <a:off x="533400" y="1371600"/>
          <a:ext cx="8077200" cy="4386540"/>
        </p:xfrm>
        <a:graphic>
          <a:graphicData uri="http://schemas.openxmlformats.org/drawingml/2006/table">
            <a:tbl>
              <a:tblPr firstRow="1" bandRow="1"/>
              <a:tblGrid>
                <a:gridCol w="859277"/>
                <a:gridCol w="1031132"/>
                <a:gridCol w="1117060"/>
                <a:gridCol w="687422"/>
                <a:gridCol w="2062264"/>
                <a:gridCol w="1374842"/>
                <a:gridCol w="945203"/>
              </a:tblGrid>
              <a:tr h="533400">
                <a:tc>
                  <a:txBody>
                    <a:bodyPr vert="horz" wrap="square"/>
                    <a:lstStyle/>
                    <a:p>
                      <a:pPr algn="ctr"/>
                      <a:r>
                        <a:rPr lang="zh-CN" altLang="en-US" sz="1200" b="1" smtClean="0">
                          <a:solidFill>
                            <a:schemeClr val="tx2"/>
                          </a:solidFill>
                          <a:latin typeface="微软雅黑" pitchFamily="34" charset="-122"/>
                          <a:ea typeface="微软雅黑" pitchFamily="34" charset="-122"/>
                        </a:rPr>
                        <a:t>坐标轴</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评价目标</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评价子目标</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权重</a:t>
                      </a:r>
                      <a:r>
                        <a:rPr lang="en-US" altLang="zh-CN" sz="1200" b="1" baseline="30000" smtClean="0">
                          <a:solidFill>
                            <a:schemeClr val="tx2"/>
                          </a:solidFill>
                          <a:latin typeface="微软雅黑" pitchFamily="34" charset="-122"/>
                          <a:ea typeface="微软雅黑" pitchFamily="34" charset="-122"/>
                        </a:rPr>
                        <a:t>1</a:t>
                      </a:r>
                      <a:endParaRPr lang="en-US" sz="1200" b="1" baseline="30000">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考量因素</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评价标准</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得分</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8080">
                <a:tc rowSpan="14">
                  <a:txBody>
                    <a:bodyPr vert="horz" wrap="square"/>
                    <a:lstStyle/>
                    <a:p>
                      <a:pPr algn="ctr"/>
                      <a:r>
                        <a:rPr lang="en-US" altLang="zh-CN" sz="1200" smtClean="0">
                          <a:solidFill>
                            <a:schemeClr val="bg2"/>
                          </a:solidFill>
                          <a:latin typeface="微软雅黑" pitchFamily="34" charset="-122"/>
                          <a:ea typeface="微软雅黑" pitchFamily="34" charset="-122"/>
                        </a:rPr>
                        <a:t>Y</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14">
                  <a:txBody>
                    <a:bodyPr vert="horz" wrap="square"/>
                    <a:lstStyle/>
                    <a:p>
                      <a:pPr algn="ctr"/>
                      <a:r>
                        <a:rPr lang="zh-CN" altLang="en-US" sz="1200" smtClean="0">
                          <a:solidFill>
                            <a:schemeClr val="bg2"/>
                          </a:solidFill>
                          <a:latin typeface="微软雅黑" pitchFamily="34" charset="-122"/>
                          <a:ea typeface="微软雅黑" pitchFamily="34" charset="-122"/>
                        </a:rPr>
                        <a:t>市场风险</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r>
                        <a:rPr lang="zh-CN" altLang="en-US" sz="1200" smtClean="0">
                          <a:solidFill>
                            <a:schemeClr val="bg2"/>
                          </a:solidFill>
                          <a:latin typeface="微软雅黑" pitchFamily="34" charset="-122"/>
                          <a:ea typeface="微软雅黑" pitchFamily="34" charset="-122"/>
                        </a:rPr>
                        <a:t>供应中断造成的影响</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algn="ctr"/>
                      <a:r>
                        <a:rPr lang="en-US" altLang="zh-CN" sz="1200" smtClean="0">
                          <a:solidFill>
                            <a:schemeClr val="bg2"/>
                          </a:solidFill>
                          <a:latin typeface="微软雅黑" pitchFamily="34" charset="-122"/>
                          <a:ea typeface="微软雅黑" pitchFamily="34" charset="-122"/>
                        </a:rPr>
                        <a:t>20%</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algn="l"/>
                      <a:r>
                        <a:rPr lang="en-US" altLang="zh-CN" sz="1200" smtClean="0">
                          <a:solidFill>
                            <a:schemeClr val="bg2"/>
                          </a:solidFill>
                          <a:latin typeface="微软雅黑" pitchFamily="34" charset="-122"/>
                          <a:ea typeface="微软雅黑" pitchFamily="34" charset="-122"/>
                        </a:rPr>
                        <a:t>1.</a:t>
                      </a:r>
                      <a:r>
                        <a:rPr lang="zh-CN" altLang="en-US" sz="1200" smtClean="0">
                          <a:solidFill>
                            <a:schemeClr val="bg2"/>
                          </a:solidFill>
                          <a:latin typeface="微软雅黑" pitchFamily="34" charset="-122"/>
                          <a:ea typeface="微软雅黑" pitchFamily="34" charset="-122"/>
                        </a:rPr>
                        <a:t>对再寻源成本的影响</a:t>
                      </a:r>
                      <a:endParaRPr lang="en-US" altLang="zh-CN" sz="1200" smtClean="0">
                        <a:solidFill>
                          <a:schemeClr val="bg2"/>
                        </a:solidFill>
                        <a:latin typeface="微软雅黑" pitchFamily="34" charset="-122"/>
                        <a:ea typeface="微软雅黑" pitchFamily="34" charset="-122"/>
                      </a:endParaRPr>
                    </a:p>
                    <a:p>
                      <a:pPr algn="l"/>
                      <a:r>
                        <a:rPr lang="en-US" altLang="zh-CN" sz="1200" smtClean="0">
                          <a:solidFill>
                            <a:schemeClr val="bg2"/>
                          </a:solidFill>
                          <a:latin typeface="微软雅黑" pitchFamily="34" charset="-122"/>
                          <a:ea typeface="微软雅黑" pitchFamily="34" charset="-122"/>
                        </a:rPr>
                        <a:t>2.</a:t>
                      </a:r>
                      <a:r>
                        <a:rPr lang="zh-CN" altLang="en-US" sz="1200" smtClean="0">
                          <a:solidFill>
                            <a:schemeClr val="bg2"/>
                          </a:solidFill>
                          <a:latin typeface="微软雅黑" pitchFamily="34" charset="-122"/>
                          <a:ea typeface="微软雅黑" pitchFamily="34" charset="-122"/>
                        </a:rPr>
                        <a:t>对生产的影响</a:t>
                      </a:r>
                      <a:endParaRPr lang="en-US" altLang="zh-CN" sz="1200" smtClean="0">
                        <a:solidFill>
                          <a:schemeClr val="bg2"/>
                        </a:solidFill>
                        <a:latin typeface="微软雅黑" pitchFamily="34" charset="-122"/>
                        <a:ea typeface="微软雅黑" pitchFamily="34" charset="-122"/>
                      </a:endParaRPr>
                    </a:p>
                    <a:p>
                      <a:pPr algn="l"/>
                      <a:r>
                        <a:rPr lang="en-US" altLang="zh-CN" sz="1200" smtClean="0">
                          <a:solidFill>
                            <a:schemeClr val="bg2"/>
                          </a:solidFill>
                          <a:latin typeface="微软雅黑" pitchFamily="34" charset="-122"/>
                          <a:ea typeface="微软雅黑" pitchFamily="34" charset="-122"/>
                        </a:rPr>
                        <a:t>2.</a:t>
                      </a:r>
                      <a:r>
                        <a:rPr lang="zh-CN" altLang="en-US" sz="1200" smtClean="0">
                          <a:solidFill>
                            <a:schemeClr val="bg2"/>
                          </a:solidFill>
                          <a:latin typeface="微软雅黑" pitchFamily="34" charset="-122"/>
                          <a:ea typeface="微软雅黑" pitchFamily="34" charset="-122"/>
                        </a:rPr>
                        <a:t>对成本的影响</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低</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1</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中</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3</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高</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5</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216084">
                <a:tc vMerge="1">
                  <a:txBody>
                    <a:bodyPr vert="horz" wrap="square"/>
                    <a:lstStyle/>
                    <a:p>
                      <a:endParaRPr lang="en-US"/>
                    </a:p>
                  </a:txBody>
                  <a:tcPr/>
                </a:tc>
                <a:tc vMerge="1">
                  <a:txBody>
                    <a:bodyPr vert="horz" wrap="square"/>
                    <a:lstStyle/>
                    <a:p>
                      <a:endParaRPr lang="en-US"/>
                    </a:p>
                  </a:txBody>
                  <a:tcPr/>
                </a:tc>
                <a:tc rowSpan="5">
                  <a:txBody>
                    <a:bodyPr vert="horz" wrap="square"/>
                    <a:lstStyle/>
                    <a:p>
                      <a:pPr algn="ctr"/>
                      <a:r>
                        <a:rPr lang="zh-CN" altLang="en-US" sz="1200" smtClean="0">
                          <a:solidFill>
                            <a:schemeClr val="bg2"/>
                          </a:solidFill>
                          <a:latin typeface="微软雅黑" pitchFamily="34" charset="-122"/>
                          <a:ea typeface="微软雅黑" pitchFamily="34" charset="-122"/>
                        </a:rPr>
                        <a:t>供应商数量</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p>
                      <a:pPr algn="ctr"/>
                      <a:r>
                        <a:rPr lang="en-US" altLang="zh-CN" sz="1200" smtClean="0">
                          <a:solidFill>
                            <a:schemeClr val="bg2"/>
                          </a:solidFill>
                          <a:latin typeface="微软雅黑" pitchFamily="34" charset="-122"/>
                          <a:ea typeface="微软雅黑" pitchFamily="34" charset="-122"/>
                        </a:rPr>
                        <a:t>10%</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p>
                      <a:pPr algn="l"/>
                      <a:r>
                        <a:rPr lang="zh-CN" altLang="en-US" sz="1200" smtClean="0">
                          <a:solidFill>
                            <a:schemeClr val="bg2"/>
                          </a:solidFill>
                          <a:latin typeface="微软雅黑" pitchFamily="34" charset="-122"/>
                          <a:ea typeface="微软雅黑" pitchFamily="34" charset="-122"/>
                        </a:rPr>
                        <a:t>供应商数量</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t" latinLnBrk="0" hangingPunct="1"/>
                      <a:r>
                        <a:rPr lang="zh-CN" altLang="en-US" sz="1200" kern="1200">
                          <a:solidFill>
                            <a:schemeClr val="bg2"/>
                          </a:solidFill>
                          <a:latin typeface="微软雅黑" pitchFamily="34" charset="-122"/>
                          <a:ea typeface="微软雅黑" pitchFamily="34" charset="-122"/>
                          <a:cs typeface="+mn-cs"/>
                        </a:rPr>
                        <a:t>大于</a:t>
                      </a:r>
                      <a:r>
                        <a:rPr lang="en-US" altLang="zh-CN" sz="1200" kern="1200">
                          <a:solidFill>
                            <a:schemeClr val="bg2"/>
                          </a:solidFill>
                          <a:latin typeface="微软雅黑" pitchFamily="34" charset="-122"/>
                          <a:ea typeface="微软雅黑" pitchFamily="34" charset="-122"/>
                          <a:cs typeface="+mn-cs"/>
                        </a:rPr>
                        <a:t>12</a:t>
                      </a:r>
                      <a:r>
                        <a:rPr lang="zh-CN" altLang="en-US" sz="1200" kern="1200">
                          <a:solidFill>
                            <a:schemeClr val="bg2"/>
                          </a:solidFill>
                          <a:latin typeface="微软雅黑" pitchFamily="34" charset="-122"/>
                          <a:ea typeface="微软雅黑" pitchFamily="34" charset="-122"/>
                          <a:cs typeface="+mn-cs"/>
                        </a:rPr>
                        <a:t>家</a:t>
                      </a:r>
                    </a:p>
                  </a:txBody>
                  <a:tcPr marL="9525" marR="9525" marT="9525" marB="0">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ctr" latinLnBrk="0" hangingPunct="1"/>
                      <a:r>
                        <a:rPr lang="en-US" sz="1200" kern="1200">
                          <a:solidFill>
                            <a:schemeClr val="bg2"/>
                          </a:solidFill>
                          <a:latin typeface="微软雅黑" pitchFamily="34" charset="-122"/>
                          <a:ea typeface="微软雅黑" pitchFamily="34" charset="-122"/>
                          <a:cs typeface="+mn-cs"/>
                        </a:rPr>
                        <a:t>1</a:t>
                      </a:r>
                    </a:p>
                  </a:txBody>
                  <a:tcPr marL="9525" marR="9525" marT="9525" marB="0"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216084">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t" latinLnBrk="0" hangingPunct="1"/>
                      <a:r>
                        <a:rPr lang="en-US" altLang="zh-CN" sz="1200" kern="1200">
                          <a:solidFill>
                            <a:schemeClr val="bg2"/>
                          </a:solidFill>
                          <a:latin typeface="微软雅黑" pitchFamily="34" charset="-122"/>
                          <a:ea typeface="微软雅黑" pitchFamily="34" charset="-122"/>
                          <a:cs typeface="+mn-cs"/>
                        </a:rPr>
                        <a:t>9-12</a:t>
                      </a:r>
                      <a:r>
                        <a:rPr lang="zh-CN" altLang="en-US" sz="1200" kern="1200">
                          <a:solidFill>
                            <a:schemeClr val="bg2"/>
                          </a:solidFill>
                          <a:latin typeface="微软雅黑" pitchFamily="34" charset="-122"/>
                          <a:ea typeface="微软雅黑" pitchFamily="34" charset="-122"/>
                          <a:cs typeface="+mn-cs"/>
                        </a:rPr>
                        <a:t>家</a:t>
                      </a:r>
                    </a:p>
                  </a:txBody>
                  <a:tcPr marL="9525" marR="9525" marT="9525" marB="0">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ctr" latinLnBrk="0" hangingPunct="1"/>
                      <a:r>
                        <a:rPr lang="en-US" sz="1200" kern="1200">
                          <a:solidFill>
                            <a:schemeClr val="bg2"/>
                          </a:solidFill>
                          <a:latin typeface="微软雅黑" pitchFamily="34" charset="-122"/>
                          <a:ea typeface="微软雅黑" pitchFamily="34" charset="-122"/>
                          <a:cs typeface="+mn-cs"/>
                        </a:rPr>
                        <a:t>2</a:t>
                      </a:r>
                    </a:p>
                  </a:txBody>
                  <a:tcPr marL="9525" marR="9525" marT="9525" marB="0"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216084">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t" latinLnBrk="0" hangingPunct="1"/>
                      <a:r>
                        <a:rPr lang="en-US" altLang="zh-CN" sz="1200" kern="1200">
                          <a:solidFill>
                            <a:schemeClr val="bg2"/>
                          </a:solidFill>
                          <a:latin typeface="微软雅黑" pitchFamily="34" charset="-122"/>
                          <a:ea typeface="微软雅黑" pitchFamily="34" charset="-122"/>
                          <a:cs typeface="+mn-cs"/>
                        </a:rPr>
                        <a:t>6-8</a:t>
                      </a:r>
                      <a:r>
                        <a:rPr lang="zh-CN" altLang="en-US" sz="1200" kern="1200">
                          <a:solidFill>
                            <a:schemeClr val="bg2"/>
                          </a:solidFill>
                          <a:latin typeface="微软雅黑" pitchFamily="34" charset="-122"/>
                          <a:ea typeface="微软雅黑" pitchFamily="34" charset="-122"/>
                          <a:cs typeface="+mn-cs"/>
                        </a:rPr>
                        <a:t>家</a:t>
                      </a:r>
                    </a:p>
                  </a:txBody>
                  <a:tcPr marL="9525" marR="9525" marT="9525" marB="0">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ctr" latinLnBrk="0" hangingPunct="1"/>
                      <a:r>
                        <a:rPr lang="en-US" sz="1200" kern="1200">
                          <a:solidFill>
                            <a:schemeClr val="bg2"/>
                          </a:solidFill>
                          <a:latin typeface="微软雅黑" pitchFamily="34" charset="-122"/>
                          <a:ea typeface="微软雅黑" pitchFamily="34" charset="-122"/>
                          <a:cs typeface="+mn-cs"/>
                        </a:rPr>
                        <a:t>3</a:t>
                      </a:r>
                    </a:p>
                  </a:txBody>
                  <a:tcPr marL="9525" marR="9525" marT="9525" marB="0"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216084">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t" latinLnBrk="0" hangingPunct="1"/>
                      <a:r>
                        <a:rPr lang="en-US" altLang="zh-CN" sz="1200" kern="1200">
                          <a:solidFill>
                            <a:schemeClr val="bg2"/>
                          </a:solidFill>
                          <a:latin typeface="微软雅黑" pitchFamily="34" charset="-122"/>
                          <a:ea typeface="微软雅黑" pitchFamily="34" charset="-122"/>
                          <a:cs typeface="+mn-cs"/>
                        </a:rPr>
                        <a:t>3-5</a:t>
                      </a:r>
                      <a:r>
                        <a:rPr lang="zh-CN" altLang="en-US" sz="1200" kern="1200">
                          <a:solidFill>
                            <a:schemeClr val="bg2"/>
                          </a:solidFill>
                          <a:latin typeface="微软雅黑" pitchFamily="34" charset="-122"/>
                          <a:ea typeface="微软雅黑" pitchFamily="34" charset="-122"/>
                          <a:cs typeface="+mn-cs"/>
                        </a:rPr>
                        <a:t>家</a:t>
                      </a:r>
                    </a:p>
                  </a:txBody>
                  <a:tcPr marL="9525" marR="9525" marT="9525" marB="0">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ctr" latinLnBrk="0" hangingPunct="1"/>
                      <a:r>
                        <a:rPr lang="en-US" sz="1200" kern="1200">
                          <a:solidFill>
                            <a:schemeClr val="bg2"/>
                          </a:solidFill>
                          <a:latin typeface="微软雅黑" pitchFamily="34" charset="-122"/>
                          <a:ea typeface="微软雅黑" pitchFamily="34" charset="-122"/>
                          <a:cs typeface="+mn-cs"/>
                        </a:rPr>
                        <a:t>4</a:t>
                      </a:r>
                    </a:p>
                  </a:txBody>
                  <a:tcPr marL="9525" marR="9525" marT="9525" marB="0"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216084">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t" latinLnBrk="0" hangingPunct="1"/>
                      <a:r>
                        <a:rPr lang="zh-CN" altLang="en-US" sz="1200" kern="1200">
                          <a:solidFill>
                            <a:schemeClr val="bg2"/>
                          </a:solidFill>
                          <a:latin typeface="微软雅黑" pitchFamily="34" charset="-122"/>
                          <a:ea typeface="微软雅黑" pitchFamily="34" charset="-122"/>
                          <a:cs typeface="+mn-cs"/>
                        </a:rPr>
                        <a:t>小于</a:t>
                      </a:r>
                      <a:r>
                        <a:rPr lang="en-US" altLang="zh-CN" sz="1200" kern="1200">
                          <a:solidFill>
                            <a:schemeClr val="bg2"/>
                          </a:solidFill>
                          <a:latin typeface="微软雅黑" pitchFamily="34" charset="-122"/>
                          <a:ea typeface="微软雅黑" pitchFamily="34" charset="-122"/>
                          <a:cs typeface="+mn-cs"/>
                        </a:rPr>
                        <a:t>3</a:t>
                      </a:r>
                      <a:r>
                        <a:rPr lang="zh-CN" altLang="en-US" sz="1200" kern="1200">
                          <a:solidFill>
                            <a:schemeClr val="bg2"/>
                          </a:solidFill>
                          <a:latin typeface="微软雅黑" pitchFamily="34" charset="-122"/>
                          <a:ea typeface="微软雅黑" pitchFamily="34" charset="-122"/>
                          <a:cs typeface="+mn-cs"/>
                        </a:rPr>
                        <a:t>家</a:t>
                      </a:r>
                    </a:p>
                  </a:txBody>
                  <a:tcPr marL="9525" marR="9525" marT="9525" marB="0">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fontAlgn="ctr" latinLnBrk="0" hangingPunct="1"/>
                      <a:r>
                        <a:rPr lang="en-US" sz="1200" kern="1200">
                          <a:solidFill>
                            <a:schemeClr val="bg2"/>
                          </a:solidFill>
                          <a:latin typeface="微软雅黑" pitchFamily="34" charset="-122"/>
                          <a:ea typeface="微软雅黑" pitchFamily="34" charset="-122"/>
                          <a:cs typeface="+mn-cs"/>
                        </a:rPr>
                        <a:t>5</a:t>
                      </a:r>
                    </a:p>
                  </a:txBody>
                  <a:tcPr marL="9525" marR="9525" marT="9525" marB="0"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endParaRPr lang="en-US"/>
                    </a:p>
                  </a:txBody>
                  <a:tcPr/>
                </a:tc>
                <a:tc vMerge="1">
                  <a:txBody>
                    <a:bodyPr vert="horz" wrap="square"/>
                    <a:lstStyle/>
                    <a:p>
                      <a:endParaRPr lang="en-US"/>
                    </a:p>
                  </a:txBody>
                  <a:tcPr/>
                </a:tc>
                <a:tc rowSpan="3">
                  <a:txBody>
                    <a:bodyPr vert="horz" wrap="square"/>
                    <a:lstStyle/>
                    <a:p>
                      <a:pPr algn="ctr"/>
                      <a:r>
                        <a:rPr lang="zh-CN" altLang="en-US" sz="1200" smtClean="0">
                          <a:solidFill>
                            <a:schemeClr val="bg2"/>
                          </a:solidFill>
                          <a:latin typeface="微软雅黑" pitchFamily="34" charset="-122"/>
                          <a:ea typeface="微软雅黑" pitchFamily="34" charset="-122"/>
                        </a:rPr>
                        <a:t>供应有效性</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algn="ctr"/>
                      <a:r>
                        <a:rPr lang="en-US" altLang="zh-CN" sz="1200" smtClean="0">
                          <a:solidFill>
                            <a:schemeClr val="bg2"/>
                          </a:solidFill>
                          <a:latin typeface="微软雅黑" pitchFamily="34" charset="-122"/>
                          <a:ea typeface="微软雅黑" pitchFamily="34" charset="-122"/>
                        </a:rPr>
                        <a:t>40%</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algn="l"/>
                      <a:r>
                        <a:rPr lang="en-US" altLang="zh-CN" sz="1200" smtClean="0">
                          <a:solidFill>
                            <a:schemeClr val="bg2"/>
                          </a:solidFill>
                          <a:latin typeface="微软雅黑" pitchFamily="34" charset="-122"/>
                          <a:ea typeface="微软雅黑" pitchFamily="34" charset="-122"/>
                        </a:rPr>
                        <a:t>1.</a:t>
                      </a:r>
                      <a:r>
                        <a:rPr lang="zh-CN" altLang="en-US" sz="1200" smtClean="0">
                          <a:solidFill>
                            <a:schemeClr val="bg2"/>
                          </a:solidFill>
                          <a:latin typeface="微软雅黑" pitchFamily="34" charset="-122"/>
                          <a:ea typeface="微软雅黑" pitchFamily="34" charset="-122"/>
                        </a:rPr>
                        <a:t>准时交货率</a:t>
                      </a:r>
                      <a:endParaRPr lang="en-US" sz="1200">
                        <a:solidFill>
                          <a:schemeClr val="bg2"/>
                        </a:solidFill>
                        <a:latin typeface="微软雅黑" pitchFamily="34" charset="-122"/>
                        <a:ea typeface="微软雅黑" pitchFamily="34" charset="-122"/>
                      </a:endParaRPr>
                    </a:p>
                    <a:p>
                      <a:pPr marL="0" algn="l" defTabSz="914400" rtl="0" eaLnBrk="1" latinLnBrk="0" hangingPunct="1"/>
                      <a:r>
                        <a:rPr lang="en-US" altLang="zh-CN" sz="1200" kern="1200" smtClean="0">
                          <a:solidFill>
                            <a:schemeClr val="bg2"/>
                          </a:solidFill>
                          <a:latin typeface="微软雅黑" pitchFamily="34" charset="-122"/>
                          <a:ea typeface="微软雅黑" pitchFamily="34" charset="-122"/>
                          <a:cs typeface="+mn-cs"/>
                        </a:rPr>
                        <a:t>2.</a:t>
                      </a:r>
                      <a:r>
                        <a:rPr lang="zh-CN" altLang="en-US" sz="1200" kern="1200" smtClean="0">
                          <a:solidFill>
                            <a:schemeClr val="bg2"/>
                          </a:solidFill>
                          <a:latin typeface="微软雅黑" pitchFamily="34" charset="-122"/>
                          <a:ea typeface="微软雅黑" pitchFamily="34" charset="-122"/>
                          <a:cs typeface="+mn-cs"/>
                        </a:rPr>
                        <a:t>产品合格率</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高</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1</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endParaRPr lang="en-US"/>
                    </a:p>
                  </a:txBody>
                  <a:tcPr/>
                </a:tc>
                <a:tc vMerge="1">
                  <a:txBody>
                    <a:bodyPr vert="horz" wrap="square"/>
                    <a:lstStyle/>
                    <a:p>
                      <a:pPr marL="0" lvl="0" indent="0">
                        <a:buFont typeface="+mj-lt"/>
                        <a:buNone/>
                      </a:pPr>
                      <a:endParaRPr lang="en-US" sz="10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中</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3</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endParaRPr lang="en-US"/>
                    </a:p>
                  </a:txBody>
                  <a:tcPr/>
                </a:tc>
                <a:tc vMerge="1">
                  <a:txBody>
                    <a:bodyPr vert="horz" wrap="square"/>
                    <a:lstStyle/>
                    <a:p>
                      <a:pPr marL="0" marR="0" lvl="0" indent="0" algn="l" defTabSz="914400" rtl="0" eaLnBrk="1" fontAlgn="auto" latinLnBrk="0" hangingPunct="1">
                        <a:lnSpc>
                          <a:spcPct val="100000"/>
                        </a:lnSpc>
                        <a:spcBef>
                          <a:spcPct val="0"/>
                        </a:spcBef>
                        <a:spcAft>
                          <a:spcPct val="0"/>
                        </a:spcAft>
                        <a:buClrTx/>
                        <a:buSzTx/>
                        <a:buFont typeface="+mj-lt"/>
                        <a:buNone/>
                        <a:defRPr/>
                      </a:pPr>
                      <a:endParaRPr lang="en-US" sz="1000" kern="1200" smtClean="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低</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5</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endParaRPr lang="en-US"/>
                    </a:p>
                  </a:txBody>
                  <a:tcPr/>
                </a:tc>
                <a:tc vMerge="1">
                  <a:txBody>
                    <a:bodyPr vert="horz" wrap="square"/>
                    <a:lstStyle/>
                    <a:p>
                      <a:pPr marL="0" lvl="0" indent="0">
                        <a:buFont typeface="+mj-lt"/>
                        <a:buNone/>
                      </a:pPr>
                      <a:endParaRPr lang="en-US" sz="10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r>
                        <a:rPr lang="zh-CN" altLang="en-US" sz="1200" smtClean="0">
                          <a:solidFill>
                            <a:schemeClr val="bg2"/>
                          </a:solidFill>
                          <a:latin typeface="微软雅黑" pitchFamily="34" charset="-122"/>
                          <a:ea typeface="微软雅黑" pitchFamily="34" charset="-122"/>
                        </a:rPr>
                        <a:t>获得的难易程度</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30%</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algn="l"/>
                      <a:r>
                        <a:rPr lang="zh-CN" altLang="en-US" sz="1200" smtClean="0">
                          <a:solidFill>
                            <a:schemeClr val="bg2"/>
                          </a:solidFill>
                          <a:latin typeface="微软雅黑" pitchFamily="34" charset="-122"/>
                          <a:ea typeface="微软雅黑" pitchFamily="34" charset="-122"/>
                        </a:rPr>
                        <a:t>垄断程度</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完全竞争市场</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1</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垄断竞争市场</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3</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308080">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zh-CN" altLang="en-US" sz="1200" smtClean="0">
                          <a:solidFill>
                            <a:schemeClr val="bg2"/>
                          </a:solidFill>
                          <a:latin typeface="微软雅黑" pitchFamily="34" charset="-122"/>
                          <a:ea typeface="微软雅黑" pitchFamily="34" charset="-122"/>
                        </a:rPr>
                        <a:t>寡头垄断市场</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5</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9" name="Pentagon 8"/>
          <p:cNvSpPr/>
          <p:nvPr/>
        </p:nvSpPr>
        <p:spPr>
          <a:xfrm>
            <a:off x="6542645" y="427893"/>
            <a:ext cx="869844" cy="239238"/>
          </a:xfrm>
          <a:prstGeom prst="homePlate">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a:solidFill>
                  <a:srgbClr val="000000"/>
                </a:solidFill>
                <a:latin typeface="微软雅黑" pitchFamily="34" charset="-122"/>
                <a:ea typeface="微软雅黑" pitchFamily="34" charset="-122"/>
              </a:rPr>
              <a:t>.</a:t>
            </a:r>
            <a:r>
              <a:rPr lang="zh-CN" altLang="en-US" sz="70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10" name="Chevron 9"/>
          <p:cNvSpPr/>
          <p:nvPr/>
        </p:nvSpPr>
        <p:spPr>
          <a:xfrm>
            <a:off x="7340690" y="427893"/>
            <a:ext cx="869844" cy="239238"/>
          </a:xfrm>
          <a:prstGeom prst="chevron">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11" name="Chevron 10"/>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spTree>
    <p:extLst>
      <p:ext uri="{BB962C8B-B14F-4D97-AF65-F5344CB8AC3E}">
        <p14:creationId xmlns:p14="http://schemas.microsoft.com/office/powerpoint/2010/main" val="3194439920"/>
      </p:ext>
    </p:extLst>
  </p:cSld>
  <p:clrMapOvr>
    <a:masterClrMapping/>
  </p:clrMapOvr>
  <p:transition spd="med">
    <p:wipe dir="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25</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2D29452F-9015-486B-94B7-DB877B367BD6}"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7" name="Title 1"/>
          <p:cNvSpPr>
            <a:spLocks noGrp="1"/>
          </p:cNvSpPr>
          <p:nvPr>
            <p:ph type="title"/>
          </p:nvPr>
        </p:nvSpPr>
        <p:spPr>
          <a:xfrm>
            <a:off x="457200" y="348650"/>
            <a:ext cx="6085445" cy="853560"/>
          </a:xfrm>
        </p:spPr>
        <p:txBody>
          <a:bodyPr/>
          <a:lstStyle/>
          <a:p>
            <a:r>
              <a:rPr lang="zh-CN" altLang="en-US" smtClean="0"/>
              <a:t>戴尔建议中集来福士物</a:t>
            </a:r>
            <a:r>
              <a:rPr lang="zh-CN" altLang="en-US"/>
              <a:t>资分</a:t>
            </a:r>
            <a:r>
              <a:rPr lang="zh-CN" altLang="en-US" smtClean="0"/>
              <a:t>类</a:t>
            </a:r>
            <a:r>
              <a:rPr lang="zh-CN" altLang="en-US"/>
              <a:t>评价</a:t>
            </a:r>
            <a:r>
              <a:rPr lang="zh-CN" altLang="en-US" smtClean="0"/>
              <a:t>维度（</a:t>
            </a:r>
            <a:r>
              <a:rPr lang="en-US" altLang="zh-CN" smtClean="0"/>
              <a:t>2-</a:t>
            </a:r>
            <a:r>
              <a:rPr lang="en-US" altLang="zh-CN"/>
              <a:t>2</a:t>
            </a:r>
            <a:r>
              <a:rPr lang="zh-CN" altLang="en-US" smtClean="0"/>
              <a:t>）</a:t>
            </a:r>
            <a:endParaRPr lang="en-US"/>
          </a:p>
        </p:txBody>
      </p:sp>
      <p:graphicFrame>
        <p:nvGraphicFramePr>
          <p:cNvPr id="8" name="Table 7"/>
          <p:cNvGraphicFramePr>
            <a:graphicFrameLocks noGrp="1"/>
          </p:cNvGraphicFramePr>
          <p:nvPr>
            <p:extLst>
              <p:ext uri="{D42A27DB-BD31-4B8C-83A1-F6EECF244321}">
                <p14:modId xmlns:p14="http://schemas.microsoft.com/office/powerpoint/2010/main" val="2144836392"/>
              </p:ext>
            </p:extLst>
          </p:nvPr>
        </p:nvGraphicFramePr>
        <p:xfrm>
          <a:off x="495301" y="1384839"/>
          <a:ext cx="8153399" cy="4410171"/>
        </p:xfrm>
        <a:graphic>
          <a:graphicData uri="http://schemas.openxmlformats.org/drawingml/2006/table">
            <a:tbl>
              <a:tblPr firstRow="1" bandRow="1"/>
              <a:tblGrid>
                <a:gridCol w="715926"/>
                <a:gridCol w="808074"/>
                <a:gridCol w="1104899"/>
                <a:gridCol w="647703"/>
                <a:gridCol w="2286000"/>
                <a:gridCol w="1237123"/>
                <a:gridCol w="1353674"/>
              </a:tblGrid>
              <a:tr h="295371">
                <a:tc>
                  <a:txBody>
                    <a:bodyPr vert="horz" wrap="square"/>
                    <a:lstStyle/>
                    <a:p>
                      <a:pPr algn="ctr"/>
                      <a:r>
                        <a:rPr lang="zh-CN" altLang="en-US" sz="1200" b="1" smtClean="0">
                          <a:solidFill>
                            <a:schemeClr val="tx2"/>
                          </a:solidFill>
                          <a:latin typeface="微软雅黑" pitchFamily="34" charset="-122"/>
                          <a:ea typeface="微软雅黑" pitchFamily="34" charset="-122"/>
                        </a:rPr>
                        <a:t>坐标轴</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评价目标</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评价子目标</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权重</a:t>
                      </a:r>
                      <a:r>
                        <a:rPr lang="en-US" altLang="zh-CN" sz="1200" b="1" baseline="30000" smtClean="0">
                          <a:solidFill>
                            <a:schemeClr val="tx2"/>
                          </a:solidFill>
                          <a:latin typeface="微软雅黑" pitchFamily="34" charset="-122"/>
                          <a:ea typeface="微软雅黑" pitchFamily="34" charset="-122"/>
                        </a:rPr>
                        <a:t>1</a:t>
                      </a:r>
                      <a:endParaRPr lang="en-US" sz="1200" b="1" baseline="30000">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考量因素</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评价标准</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200" b="1" smtClean="0">
                          <a:solidFill>
                            <a:schemeClr val="tx2"/>
                          </a:solidFill>
                          <a:latin typeface="微软雅黑" pitchFamily="34" charset="-122"/>
                          <a:ea typeface="微软雅黑" pitchFamily="34" charset="-122"/>
                        </a:rPr>
                        <a:t>得分</a:t>
                      </a:r>
                      <a:endParaRPr lang="en-US" sz="1200" b="1">
                        <a:solidFill>
                          <a:schemeClr val="tx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76214">
                <a:tc rowSpan="13">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X</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13">
                  <a:txBody>
                    <a:bodyPr vert="horz" wrap="square"/>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成本比重</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价格敏感度</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30%</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3">
                  <a:txBody>
                    <a:bodyPr vert="horz" wrap="square"/>
                    <a:lstStyle/>
                    <a:p>
                      <a:pPr marL="0" algn="l" defTabSz="914400" rtl="0" eaLnBrk="1" latinLnBrk="0" hangingPunct="1"/>
                      <a:r>
                        <a:rPr lang="zh-CN" altLang="en-US" sz="1200" kern="1200" smtClean="0">
                          <a:solidFill>
                            <a:schemeClr val="bg2"/>
                          </a:solidFill>
                          <a:latin typeface="微软雅黑" pitchFamily="34" charset="-122"/>
                          <a:ea typeface="微软雅黑" pitchFamily="34" charset="-122"/>
                          <a:cs typeface="+mn-cs"/>
                        </a:rPr>
                        <a:t> </a:t>
                      </a:r>
                      <a:r>
                        <a:rPr lang="en-US" altLang="zh-CN" sz="1200" kern="1200" smtClean="0">
                          <a:solidFill>
                            <a:schemeClr val="bg2"/>
                          </a:solidFill>
                          <a:latin typeface="微软雅黑" pitchFamily="34" charset="-122"/>
                          <a:ea typeface="微软雅黑" pitchFamily="34" charset="-122"/>
                          <a:cs typeface="+mn-cs"/>
                        </a:rPr>
                        <a:t>1.</a:t>
                      </a:r>
                      <a:r>
                        <a:rPr lang="zh-CN" altLang="en-US" sz="1200" kern="1200" smtClean="0">
                          <a:solidFill>
                            <a:schemeClr val="bg2"/>
                          </a:solidFill>
                          <a:latin typeface="微软雅黑" pitchFamily="34" charset="-122"/>
                          <a:ea typeface="微软雅黑" pitchFamily="34" charset="-122"/>
                          <a:cs typeface="+mn-cs"/>
                        </a:rPr>
                        <a:t>替代品的多少</a:t>
                      </a:r>
                    </a:p>
                    <a:p>
                      <a:pPr marL="0" algn="l" defTabSz="914400" rtl="0" eaLnBrk="1" latinLnBrk="0" hangingPunct="1"/>
                      <a:r>
                        <a:rPr lang="zh-CN" altLang="en-US" sz="1200" kern="1200" smtClean="0">
                          <a:solidFill>
                            <a:schemeClr val="bg2"/>
                          </a:solidFill>
                          <a:latin typeface="微软雅黑" pitchFamily="34" charset="-122"/>
                          <a:ea typeface="微软雅黑" pitchFamily="34" charset="-122"/>
                          <a:cs typeface="+mn-cs"/>
                        </a:rPr>
                        <a:t> </a:t>
                      </a:r>
                      <a:r>
                        <a:rPr lang="en-US" altLang="zh-CN" sz="1200" kern="1200" smtClean="0">
                          <a:solidFill>
                            <a:schemeClr val="bg2"/>
                          </a:solidFill>
                          <a:latin typeface="微软雅黑" pitchFamily="34" charset="-122"/>
                          <a:ea typeface="微软雅黑" pitchFamily="34" charset="-122"/>
                          <a:cs typeface="+mn-cs"/>
                        </a:rPr>
                        <a:t>2.</a:t>
                      </a:r>
                      <a:r>
                        <a:rPr lang="zh-CN" altLang="en-US" sz="1200" kern="1200" smtClean="0">
                          <a:solidFill>
                            <a:schemeClr val="bg2"/>
                          </a:solidFill>
                          <a:latin typeface="微软雅黑" pitchFamily="34" charset="-122"/>
                          <a:ea typeface="微软雅黑" pitchFamily="34" charset="-122"/>
                          <a:cs typeface="+mn-cs"/>
                        </a:rPr>
                        <a:t>产品的重要程度</a:t>
                      </a:r>
                    </a:p>
                    <a:p>
                      <a:pPr marL="0" algn="l" defTabSz="914400" rtl="0" eaLnBrk="1" latinLnBrk="0" hangingPunct="1"/>
                      <a:r>
                        <a:rPr lang="zh-CN" altLang="en-US" sz="1200" kern="1200" baseline="0" smtClean="0">
                          <a:solidFill>
                            <a:schemeClr val="bg2"/>
                          </a:solidFill>
                          <a:latin typeface="微软雅黑" pitchFamily="34" charset="-122"/>
                          <a:ea typeface="微软雅黑" pitchFamily="34" charset="-122"/>
                          <a:cs typeface="+mn-cs"/>
                        </a:rPr>
                        <a:t> </a:t>
                      </a:r>
                      <a:r>
                        <a:rPr lang="en-US" altLang="zh-CN" sz="1200" kern="1200" smtClean="0">
                          <a:solidFill>
                            <a:schemeClr val="bg2"/>
                          </a:solidFill>
                          <a:latin typeface="微软雅黑" pitchFamily="34" charset="-122"/>
                          <a:ea typeface="微软雅黑" pitchFamily="34" charset="-122"/>
                          <a:cs typeface="+mn-cs"/>
                        </a:rPr>
                        <a:t>3.</a:t>
                      </a:r>
                      <a:r>
                        <a:rPr lang="zh-CN" altLang="en-US" sz="1200" kern="1200" smtClean="0">
                          <a:solidFill>
                            <a:schemeClr val="bg2"/>
                          </a:solidFill>
                          <a:latin typeface="微软雅黑" pitchFamily="34" charset="-122"/>
                          <a:ea typeface="微软雅黑" pitchFamily="34" charset="-122"/>
                          <a:cs typeface="+mn-cs"/>
                        </a:rPr>
                        <a:t>产品的独特性</a:t>
                      </a:r>
                    </a:p>
                    <a:p>
                      <a:pPr marL="0" algn="l" defTabSz="914400" rtl="0" eaLnBrk="1" latinLnBrk="0" hangingPunct="1"/>
                      <a:r>
                        <a:rPr lang="zh-CN" altLang="en-US" sz="1200" kern="1200" smtClean="0">
                          <a:solidFill>
                            <a:schemeClr val="bg2"/>
                          </a:solidFill>
                          <a:latin typeface="微软雅黑" pitchFamily="34" charset="-122"/>
                          <a:ea typeface="微软雅黑" pitchFamily="34" charset="-122"/>
                          <a:cs typeface="+mn-cs"/>
                        </a:rPr>
                        <a:t> </a:t>
                      </a:r>
                      <a:r>
                        <a:rPr lang="en-US" altLang="zh-CN" sz="1200" kern="1200" smtClean="0">
                          <a:solidFill>
                            <a:schemeClr val="bg2"/>
                          </a:solidFill>
                          <a:latin typeface="微软雅黑" pitchFamily="34" charset="-122"/>
                          <a:ea typeface="微软雅黑" pitchFamily="34" charset="-122"/>
                          <a:cs typeface="+mn-cs"/>
                        </a:rPr>
                        <a:t>4.</a:t>
                      </a:r>
                      <a:r>
                        <a:rPr lang="zh-CN" altLang="en-US" sz="1200" kern="1200" smtClean="0">
                          <a:solidFill>
                            <a:schemeClr val="bg2"/>
                          </a:solidFill>
                          <a:latin typeface="微软雅黑" pitchFamily="34" charset="-122"/>
                          <a:ea typeface="微软雅黑" pitchFamily="34" charset="-122"/>
                          <a:cs typeface="+mn-cs"/>
                        </a:rPr>
                        <a:t>产品本身的用途多少</a:t>
                      </a:r>
                    </a:p>
                    <a:p>
                      <a:pPr marL="0" algn="l" defTabSz="914400" rtl="0" eaLnBrk="1" latinLnBrk="0" hangingPunct="1"/>
                      <a:r>
                        <a:rPr lang="zh-CN" altLang="en-US" sz="1200" kern="1200" smtClean="0">
                          <a:solidFill>
                            <a:schemeClr val="bg2"/>
                          </a:solidFill>
                          <a:latin typeface="微软雅黑" pitchFamily="34" charset="-122"/>
                          <a:ea typeface="微软雅黑" pitchFamily="34" charset="-122"/>
                          <a:cs typeface="+mn-cs"/>
                        </a:rPr>
                        <a:t> </a:t>
                      </a:r>
                      <a:r>
                        <a:rPr lang="en-US" altLang="zh-CN" sz="1200" kern="1200" smtClean="0">
                          <a:solidFill>
                            <a:schemeClr val="bg2"/>
                          </a:solidFill>
                          <a:latin typeface="微软雅黑" pitchFamily="34" charset="-122"/>
                          <a:ea typeface="微软雅黑" pitchFamily="34" charset="-122"/>
                          <a:cs typeface="+mn-cs"/>
                        </a:rPr>
                        <a:t>5.</a:t>
                      </a:r>
                      <a:r>
                        <a:rPr lang="zh-CN" altLang="en-US" sz="1200" kern="1200" smtClean="0">
                          <a:solidFill>
                            <a:schemeClr val="bg2"/>
                          </a:solidFill>
                          <a:latin typeface="微软雅黑" pitchFamily="34" charset="-122"/>
                          <a:ea typeface="微软雅黑" pitchFamily="34" charset="-122"/>
                          <a:cs typeface="+mn-cs"/>
                        </a:rPr>
                        <a:t>产品的转换成本</a:t>
                      </a:r>
                    </a:p>
                    <a:p>
                      <a:pPr marL="0" algn="l" defTabSz="914400" rtl="0" eaLnBrk="1" latinLnBrk="0" hangingPunct="1"/>
                      <a:r>
                        <a:rPr lang="zh-CN" altLang="en-US" sz="1200" kern="1200" smtClean="0">
                          <a:solidFill>
                            <a:schemeClr val="bg2"/>
                          </a:solidFill>
                          <a:latin typeface="微软雅黑" pitchFamily="34" charset="-122"/>
                          <a:ea typeface="微软雅黑" pitchFamily="34" charset="-122"/>
                          <a:cs typeface="+mn-cs"/>
                        </a:rPr>
                        <a:t> </a:t>
                      </a:r>
                      <a:r>
                        <a:rPr lang="en-US" altLang="zh-CN" sz="1200" kern="1200" smtClean="0">
                          <a:solidFill>
                            <a:schemeClr val="bg2"/>
                          </a:solidFill>
                          <a:latin typeface="微软雅黑" pitchFamily="34" charset="-122"/>
                          <a:ea typeface="微软雅黑" pitchFamily="34" charset="-122"/>
                          <a:cs typeface="+mn-cs"/>
                        </a:rPr>
                        <a:t>6.</a:t>
                      </a:r>
                      <a:r>
                        <a:rPr lang="zh-CN" altLang="en-US" sz="1200" kern="1200" smtClean="0">
                          <a:solidFill>
                            <a:schemeClr val="bg2"/>
                          </a:solidFill>
                          <a:latin typeface="微软雅黑" pitchFamily="34" charset="-122"/>
                          <a:ea typeface="微软雅黑" pitchFamily="34" charset="-122"/>
                          <a:cs typeface="+mn-cs"/>
                        </a:rPr>
                        <a:t>产品价格的可比性</a:t>
                      </a:r>
                    </a:p>
                    <a:p>
                      <a:pPr marL="0" algn="l" defTabSz="914400" rtl="0" eaLnBrk="1" latinLnBrk="0" hangingPunct="1"/>
                      <a:r>
                        <a:rPr lang="zh-CN" altLang="en-US" sz="1200" kern="1200" smtClean="0">
                          <a:solidFill>
                            <a:schemeClr val="bg2"/>
                          </a:solidFill>
                          <a:latin typeface="微软雅黑" pitchFamily="34" charset="-122"/>
                          <a:ea typeface="微软雅黑" pitchFamily="34" charset="-122"/>
                          <a:cs typeface="+mn-cs"/>
                        </a:rPr>
                        <a:t> </a:t>
                      </a:r>
                      <a:r>
                        <a:rPr lang="en-US" altLang="zh-CN" sz="1200" kern="1200" smtClean="0">
                          <a:solidFill>
                            <a:schemeClr val="bg2"/>
                          </a:solidFill>
                          <a:latin typeface="微软雅黑" pitchFamily="34" charset="-122"/>
                          <a:ea typeface="微软雅黑" pitchFamily="34" charset="-122"/>
                          <a:cs typeface="+mn-cs"/>
                        </a:rPr>
                        <a:t>7.</a:t>
                      </a:r>
                      <a:r>
                        <a:rPr lang="zh-CN" altLang="en-US" sz="1200" kern="1200" smtClean="0">
                          <a:solidFill>
                            <a:schemeClr val="bg2"/>
                          </a:solidFill>
                          <a:latin typeface="微软雅黑" pitchFamily="34" charset="-122"/>
                          <a:ea typeface="微软雅黑" pitchFamily="34" charset="-122"/>
                          <a:cs typeface="+mn-cs"/>
                        </a:rPr>
                        <a:t>品牌导向性</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低</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1</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276214">
                <a:tc vMerge="1">
                  <a:txBody>
                    <a:bodyPr vert="horz" wrap="square"/>
                    <a:lstStyle/>
                    <a:p>
                      <a:endParaRPr lang="en-US"/>
                    </a:p>
                  </a:txBody>
                  <a:tcPr/>
                </a:tc>
                <a:tc vMerge="1">
                  <a:txBody>
                    <a:bodyPr vert="horz" wrap="square"/>
                    <a:lstStyle/>
                    <a:p>
                      <a:endParaRPr lang="en-US"/>
                    </a:p>
                  </a:txBody>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l"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中</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3</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276214">
                <a:tc vMerge="1">
                  <a:txBody>
                    <a:bodyPr vert="horz" wrap="square"/>
                    <a:lstStyle/>
                    <a:p>
                      <a:endParaRPr lang="en-US"/>
                    </a:p>
                  </a:txBody>
                  <a:tcPr/>
                </a:tc>
                <a:tc vMerge="1">
                  <a:txBody>
                    <a:bodyPr vert="horz" wrap="square"/>
                    <a:lstStyle/>
                    <a:p>
                      <a:endParaRPr lang="en-US"/>
                    </a:p>
                  </a:txBody>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l"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zh-CN" altLang="en-US" sz="1200" kern="1200" smtClean="0">
                          <a:solidFill>
                            <a:schemeClr val="bg2"/>
                          </a:solidFill>
                          <a:latin typeface="微软雅黑" pitchFamily="34" charset="-122"/>
                          <a:ea typeface="微软雅黑" pitchFamily="34" charset="-122"/>
                          <a:cs typeface="+mn-cs"/>
                        </a:rPr>
                        <a:t>高</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algn="ctr" defTabSz="914400" rtl="0" eaLnBrk="1" latinLnBrk="0" hangingPunct="1"/>
                      <a:r>
                        <a:rPr lang="en-US" altLang="zh-CN" sz="1200" kern="1200" smtClean="0">
                          <a:solidFill>
                            <a:schemeClr val="bg2"/>
                          </a:solidFill>
                          <a:latin typeface="微软雅黑" pitchFamily="34" charset="-122"/>
                          <a:ea typeface="微软雅黑" pitchFamily="34" charset="-122"/>
                          <a:cs typeface="+mn-cs"/>
                        </a:rPr>
                        <a:t>5</a:t>
                      </a:r>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endParaRPr lang="en-US"/>
                    </a:p>
                  </a:txBody>
                  <a:tcPr/>
                </a:tc>
                <a:tc vMerge="1">
                  <a:txBody>
                    <a:bodyPr vert="horz" wrap="square"/>
                    <a:lstStyle/>
                    <a:p>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lvl1pPr marL="0" algn="l" defTabSz="914400" rtl="0" eaLnBrk="1" latinLnBrk="0" hangingPunct="1">
                        <a:defRPr sz="1800" kern="1200">
                          <a:solidFill>
                            <a:schemeClr val="dk1"/>
                          </a:solidFill>
                          <a:latin typeface="Museo Sans For Dell"/>
                          <a:ea typeface="微软雅黑"/>
                        </a:defRPr>
                      </a:lvl1pPr>
                      <a:lvl2pPr marL="457200" algn="l" defTabSz="914400" rtl="0" eaLnBrk="1" latinLnBrk="0" hangingPunct="1">
                        <a:defRPr sz="1800" kern="1200">
                          <a:solidFill>
                            <a:schemeClr val="dk1"/>
                          </a:solidFill>
                          <a:latin typeface="Museo Sans For Dell"/>
                          <a:ea typeface="微软雅黑"/>
                        </a:defRPr>
                      </a:lvl2pPr>
                      <a:lvl3pPr marL="914400" algn="l" defTabSz="914400" rtl="0" eaLnBrk="1" latinLnBrk="0" hangingPunct="1">
                        <a:defRPr sz="1800" kern="1200">
                          <a:solidFill>
                            <a:schemeClr val="dk1"/>
                          </a:solidFill>
                          <a:latin typeface="Museo Sans For Dell"/>
                          <a:ea typeface="微软雅黑"/>
                        </a:defRPr>
                      </a:lvl3pPr>
                      <a:lvl4pPr marL="1371600" algn="l" defTabSz="914400" rtl="0" eaLnBrk="1" latinLnBrk="0" hangingPunct="1">
                        <a:defRPr sz="1800" kern="1200">
                          <a:solidFill>
                            <a:schemeClr val="dk1"/>
                          </a:solidFill>
                          <a:latin typeface="Museo Sans For Dell"/>
                          <a:ea typeface="微软雅黑"/>
                        </a:defRPr>
                      </a:lvl4pPr>
                      <a:lvl5pPr marL="1828800" algn="l" defTabSz="914400" rtl="0" eaLnBrk="1" latinLnBrk="0" hangingPunct="1">
                        <a:defRPr sz="1800" kern="1200">
                          <a:solidFill>
                            <a:schemeClr val="dk1"/>
                          </a:solidFill>
                          <a:latin typeface="Museo Sans For Dell"/>
                          <a:ea typeface="微软雅黑"/>
                        </a:defRPr>
                      </a:lvl5pPr>
                      <a:lvl6pPr marL="2286000" algn="l" defTabSz="914400" rtl="0" eaLnBrk="1" latinLnBrk="0" hangingPunct="1">
                        <a:defRPr sz="1800" kern="1200">
                          <a:solidFill>
                            <a:schemeClr val="dk1"/>
                          </a:solidFill>
                          <a:latin typeface="Museo Sans For Dell"/>
                          <a:ea typeface="微软雅黑"/>
                        </a:defRPr>
                      </a:lvl6pPr>
                      <a:lvl7pPr marL="2743200" algn="l" defTabSz="914400" rtl="0" eaLnBrk="1" latinLnBrk="0" hangingPunct="1">
                        <a:defRPr sz="1800" kern="1200">
                          <a:solidFill>
                            <a:schemeClr val="dk1"/>
                          </a:solidFill>
                          <a:latin typeface="Museo Sans For Dell"/>
                          <a:ea typeface="微软雅黑"/>
                        </a:defRPr>
                      </a:lvl7pPr>
                      <a:lvl8pPr marL="3200400" algn="l" defTabSz="914400" rtl="0" eaLnBrk="1" latinLnBrk="0" hangingPunct="1">
                        <a:defRPr sz="1800" kern="1200">
                          <a:solidFill>
                            <a:schemeClr val="dk1"/>
                          </a:solidFill>
                          <a:latin typeface="Museo Sans For Dell"/>
                          <a:ea typeface="微软雅黑"/>
                        </a:defRPr>
                      </a:lvl8pPr>
                      <a:lvl9pPr marL="3657600" algn="l" defTabSz="914400" rtl="0" eaLnBrk="1" latinLnBrk="0" hangingPunct="1">
                        <a:defRPr sz="1800" kern="1200">
                          <a:solidFill>
                            <a:schemeClr val="dk1"/>
                          </a:solidFill>
                          <a:latin typeface="Museo Sans For Dell"/>
                          <a:ea typeface="微软雅黑"/>
                        </a:defRPr>
                      </a:lvl9pPr>
                    </a:lstStyle>
                    <a:p>
                      <a:pPr algn="ctr"/>
                      <a:r>
                        <a:rPr lang="zh-CN" altLang="en-US" sz="1200" smtClean="0">
                          <a:solidFill>
                            <a:schemeClr val="bg2"/>
                          </a:solidFill>
                          <a:latin typeface="微软雅黑" pitchFamily="34" charset="-122"/>
                          <a:ea typeface="微软雅黑" pitchFamily="34" charset="-122"/>
                        </a:rPr>
                        <a:t>项目采购总额</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p>
                      <a:pPr algn="ctr"/>
                      <a:r>
                        <a:rPr lang="en-US" altLang="zh-CN" sz="1200" smtClean="0">
                          <a:solidFill>
                            <a:schemeClr val="bg2"/>
                          </a:solidFill>
                          <a:latin typeface="微软雅黑" pitchFamily="34" charset="-122"/>
                          <a:ea typeface="微软雅黑" pitchFamily="34" charset="-122"/>
                        </a:rPr>
                        <a:t>30%</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p>
                      <a:pPr algn="l"/>
                      <a:r>
                        <a:rPr lang="zh-CN" altLang="en-US" sz="1200" smtClean="0">
                          <a:solidFill>
                            <a:schemeClr val="bg2"/>
                          </a:solidFill>
                          <a:latin typeface="微软雅黑" pitchFamily="34" charset="-122"/>
                          <a:ea typeface="微软雅黑" pitchFamily="34" charset="-122"/>
                        </a:rPr>
                        <a:t>项目采购总额</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小于</a:t>
                      </a:r>
                      <a:r>
                        <a:rPr lang="en-US" altLang="zh-CN" sz="1100" b="0" i="0" u="none" strike="noStrike">
                          <a:solidFill>
                            <a:srgbClr val="000000"/>
                          </a:solidFill>
                          <a:effectLst/>
                          <a:latin typeface="微软雅黑"/>
                        </a:rPr>
                        <a:t>100</a:t>
                      </a:r>
                      <a:r>
                        <a:rPr lang="zh-CN" altLang="en-US" sz="1100" b="0" i="0" u="none" strike="noStrike">
                          <a:solidFill>
                            <a:srgbClr val="000000"/>
                          </a:solidFill>
                          <a:effectLst/>
                          <a:latin typeface="微软雅黑"/>
                        </a:rPr>
                        <a:t>万</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1</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介于</a:t>
                      </a:r>
                      <a:r>
                        <a:rPr lang="en-US" altLang="zh-CN" sz="1100" b="0" i="0" u="none" strike="noStrike" smtClean="0">
                          <a:solidFill>
                            <a:srgbClr val="000000"/>
                          </a:solidFill>
                          <a:effectLst/>
                          <a:latin typeface="微软雅黑"/>
                        </a:rPr>
                        <a:t>100-500</a:t>
                      </a:r>
                      <a:r>
                        <a:rPr lang="zh-CN" altLang="en-US" sz="1100" b="0" i="0" u="none" strike="noStrike">
                          <a:solidFill>
                            <a:srgbClr val="000000"/>
                          </a:solidFill>
                          <a:effectLst/>
                          <a:latin typeface="微软雅黑"/>
                        </a:rPr>
                        <a:t>万</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2</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介于</a:t>
                      </a:r>
                      <a:r>
                        <a:rPr lang="en-US" altLang="zh-CN" sz="1100" b="0" i="0" u="none" strike="noStrike" smtClean="0">
                          <a:solidFill>
                            <a:srgbClr val="000000"/>
                          </a:solidFill>
                          <a:effectLst/>
                          <a:latin typeface="微软雅黑"/>
                        </a:rPr>
                        <a:t>500-1000</a:t>
                      </a:r>
                      <a:r>
                        <a:rPr lang="zh-CN" altLang="en-US" sz="1100" b="0" i="0" u="none" strike="noStrike">
                          <a:solidFill>
                            <a:srgbClr val="000000"/>
                          </a:solidFill>
                          <a:effectLst/>
                          <a:latin typeface="微软雅黑"/>
                        </a:rPr>
                        <a:t>万</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3</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介于</a:t>
                      </a:r>
                      <a:r>
                        <a:rPr lang="en-US" altLang="zh-CN" sz="1100" b="0" i="0" u="none" strike="noStrike" smtClean="0">
                          <a:solidFill>
                            <a:srgbClr val="000000"/>
                          </a:solidFill>
                          <a:effectLst/>
                          <a:latin typeface="微软雅黑"/>
                        </a:rPr>
                        <a:t>1000-2000</a:t>
                      </a:r>
                      <a:r>
                        <a:rPr lang="zh-CN" altLang="en-US" sz="1100" b="0" i="0" u="none" strike="noStrike">
                          <a:solidFill>
                            <a:srgbClr val="000000"/>
                          </a:solidFill>
                          <a:effectLst/>
                          <a:latin typeface="微软雅黑"/>
                        </a:rPr>
                        <a:t>万</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4</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endParaRPr lang="en-US"/>
                    </a:p>
                  </a:txBody>
                  <a:tcPr/>
                </a:tc>
                <a:tc vMerge="1">
                  <a:txBody>
                    <a:bodyPr vert="horz" wrap="square"/>
                    <a:lstStyle/>
                    <a:p>
                      <a:endParaRPr lang="en-US"/>
                    </a:p>
                  </a:txBody>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大于</a:t>
                      </a:r>
                      <a:r>
                        <a:rPr lang="en-US" altLang="zh-CN" sz="1100" b="0" i="0" u="none" strike="noStrike">
                          <a:solidFill>
                            <a:srgbClr val="000000"/>
                          </a:solidFill>
                          <a:effectLst/>
                          <a:latin typeface="微软雅黑"/>
                        </a:rPr>
                        <a:t>2000</a:t>
                      </a:r>
                      <a:r>
                        <a:rPr lang="zh-CN" altLang="en-US" sz="1100" b="0" i="0" u="none" strike="noStrike">
                          <a:solidFill>
                            <a:srgbClr val="000000"/>
                          </a:solidFill>
                          <a:effectLst/>
                          <a:latin typeface="微软雅黑"/>
                        </a:rPr>
                        <a:t>万</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5</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endParaRPr lang="en-US"/>
                    </a:p>
                  </a:txBody>
                  <a:tcPr/>
                </a:tc>
                <a:tc vMerge="1">
                  <a:txBody>
                    <a:bodyPr vert="horz" wrap="square"/>
                    <a:lstStyle/>
                    <a:p>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p>
                      <a:pPr algn="ctr"/>
                      <a:r>
                        <a:rPr lang="zh-CN" altLang="en-US" sz="1200" smtClean="0">
                          <a:solidFill>
                            <a:schemeClr val="bg2"/>
                          </a:solidFill>
                          <a:latin typeface="微软雅黑" pitchFamily="34" charset="-122"/>
                          <a:ea typeface="微软雅黑" pitchFamily="34" charset="-122"/>
                        </a:rPr>
                        <a:t>占项目采购总成本的比重</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p>
                      <a:pPr algn="ctr"/>
                      <a:r>
                        <a:rPr lang="en-US" altLang="zh-CN" sz="1200" smtClean="0">
                          <a:solidFill>
                            <a:schemeClr val="bg2"/>
                          </a:solidFill>
                          <a:latin typeface="微软雅黑" pitchFamily="34" charset="-122"/>
                          <a:ea typeface="微软雅黑" pitchFamily="34" charset="-122"/>
                        </a:rPr>
                        <a:t>40%</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rowSpan="5">
                  <a:txBody>
                    <a:bodyPr vert="horz" wrap="square"/>
                    <a:lstStyle/>
                    <a:p>
                      <a:pPr algn="l"/>
                      <a:r>
                        <a:rPr lang="zh-CN" altLang="en-US" sz="1200" smtClean="0">
                          <a:solidFill>
                            <a:schemeClr val="bg2"/>
                          </a:solidFill>
                          <a:latin typeface="微软雅黑" pitchFamily="34" charset="-122"/>
                          <a:ea typeface="微软雅黑" pitchFamily="34" charset="-122"/>
                        </a:rPr>
                        <a:t>此组物资占项目的采购总成本的比重</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小于</a:t>
                      </a:r>
                      <a:r>
                        <a:rPr lang="en-US" altLang="zh-CN" sz="1100" b="0" i="0" u="none" strike="noStrike">
                          <a:solidFill>
                            <a:srgbClr val="000000"/>
                          </a:solidFill>
                          <a:effectLst/>
                          <a:latin typeface="微软雅黑"/>
                        </a:rPr>
                        <a:t>1%</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1</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l"/>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介于</a:t>
                      </a:r>
                      <a:r>
                        <a:rPr lang="en-US" altLang="zh-CN" sz="1100" b="0" i="0" u="none" strike="noStrike">
                          <a:solidFill>
                            <a:srgbClr val="000000"/>
                          </a:solidFill>
                          <a:effectLst/>
                          <a:latin typeface="微软雅黑"/>
                        </a:rPr>
                        <a:t>1%-2%</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2</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l"/>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介</a:t>
                      </a:r>
                      <a:r>
                        <a:rPr lang="zh-CN" altLang="en-US" sz="1100" b="0" i="0" u="none" strike="noStrike" smtClean="0">
                          <a:solidFill>
                            <a:srgbClr val="000000"/>
                          </a:solidFill>
                          <a:effectLst/>
                          <a:latin typeface="微软雅黑"/>
                        </a:rPr>
                        <a:t>于</a:t>
                      </a:r>
                      <a:r>
                        <a:rPr lang="en-US" altLang="zh-CN" sz="1100" b="0" i="0" u="none" strike="noStrike" smtClean="0">
                          <a:solidFill>
                            <a:srgbClr val="000000"/>
                          </a:solidFill>
                          <a:effectLst/>
                          <a:latin typeface="微软雅黑"/>
                        </a:rPr>
                        <a:t>2%-</a:t>
                      </a:r>
                      <a:r>
                        <a:rPr lang="en-US" altLang="zh-CN" sz="1100" b="0" i="0" u="none" strike="noStrike">
                          <a:solidFill>
                            <a:srgbClr val="000000"/>
                          </a:solidFill>
                          <a:effectLst/>
                          <a:latin typeface="微软雅黑"/>
                        </a:rPr>
                        <a:t>5%</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3</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l"/>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介于</a:t>
                      </a:r>
                      <a:r>
                        <a:rPr lang="en-US" altLang="zh-CN" sz="1100" b="0" i="0" u="none" strike="noStrike">
                          <a:solidFill>
                            <a:srgbClr val="000000"/>
                          </a:solidFill>
                          <a:effectLst/>
                          <a:latin typeface="微软雅黑"/>
                        </a:rPr>
                        <a:t>5%-10%</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4</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r h="165729">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marL="0" algn="ctr" defTabSz="914400" rtl="0" eaLnBrk="1" latinLnBrk="0" hangingPunct="1"/>
                      <a:endParaRPr lang="en-US" sz="1200" kern="1200">
                        <a:solidFill>
                          <a:schemeClr val="bg2"/>
                        </a:solidFill>
                        <a:latin typeface="微软雅黑" pitchFamily="34" charset="-122"/>
                        <a:ea typeface="微软雅黑" pitchFamily="34" charset="-122"/>
                        <a:cs typeface="+mn-cs"/>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ct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pPr algn="l"/>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fontAlgn="b"/>
                      <a:r>
                        <a:rPr lang="zh-CN" altLang="en-US" sz="1100" b="0" i="0" u="none" strike="noStrike">
                          <a:solidFill>
                            <a:srgbClr val="000000"/>
                          </a:solidFill>
                          <a:effectLst/>
                          <a:latin typeface="微软雅黑"/>
                        </a:rPr>
                        <a:t>大于</a:t>
                      </a:r>
                      <a:r>
                        <a:rPr lang="en-US" altLang="zh-CN" sz="1100" b="0" i="0" u="none" strike="noStrike">
                          <a:solidFill>
                            <a:srgbClr val="000000"/>
                          </a:solidFill>
                          <a:effectLst/>
                          <a:latin typeface="微软雅黑"/>
                        </a:rPr>
                        <a:t>10%</a:t>
                      </a:r>
                    </a:p>
                  </a:txBody>
                  <a:tcPr marL="9525" marR="9525" marT="9525" marB="0" anchor="b">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r>
                        <a:rPr lang="en-US" altLang="zh-CN" sz="1200" smtClean="0">
                          <a:solidFill>
                            <a:schemeClr val="bg2"/>
                          </a:solidFill>
                          <a:latin typeface="微软雅黑" pitchFamily="34" charset="-122"/>
                          <a:ea typeface="微软雅黑" pitchFamily="34" charset="-122"/>
                        </a:rPr>
                        <a:t>5</a:t>
                      </a:r>
                      <a:endParaRPr lang="en-US" sz="1200">
                        <a:solidFill>
                          <a:schemeClr val="bg2"/>
                        </a:solidFill>
                        <a:latin typeface="微软雅黑" pitchFamily="34" charset="-122"/>
                        <a:ea typeface="微软雅黑" pitchFamily="34" charset="-122"/>
                      </a:endParaRPr>
                    </a:p>
                  </a:txBody>
                  <a:tcPr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9" name="Pentagon 8"/>
          <p:cNvSpPr/>
          <p:nvPr/>
        </p:nvSpPr>
        <p:spPr>
          <a:xfrm>
            <a:off x="6542645" y="427893"/>
            <a:ext cx="869844" cy="239238"/>
          </a:xfrm>
          <a:prstGeom prst="homePlate">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rgbClr val="000000"/>
                </a:solidFill>
                <a:latin typeface="微软雅黑" pitchFamily="34" charset="-122"/>
                <a:ea typeface="微软雅黑" pitchFamily="34" charset="-122"/>
              </a:rPr>
              <a:t>1</a:t>
            </a:r>
            <a:r>
              <a:rPr lang="en-US" altLang="zh-CN" sz="700">
                <a:solidFill>
                  <a:srgbClr val="000000"/>
                </a:solidFill>
                <a:latin typeface="微软雅黑" pitchFamily="34" charset="-122"/>
                <a:ea typeface="微软雅黑" pitchFamily="34" charset="-122"/>
              </a:rPr>
              <a:t>.</a:t>
            </a:r>
            <a:r>
              <a:rPr lang="zh-CN" altLang="en-US" sz="700">
                <a:solidFill>
                  <a:srgbClr val="000000"/>
                </a:solidFill>
                <a:latin typeface="微软雅黑" pitchFamily="34" charset="-122"/>
                <a:ea typeface="微软雅黑" pitchFamily="34" charset="-122"/>
              </a:rPr>
              <a:t>物资分组</a:t>
            </a:r>
            <a:endParaRPr lang="en-US" sz="700" err="1">
              <a:solidFill>
                <a:srgbClr val="000000"/>
              </a:solidFill>
              <a:latin typeface="微软雅黑" pitchFamily="34" charset="-122"/>
              <a:ea typeface="微软雅黑" pitchFamily="34" charset="-122"/>
            </a:endParaRPr>
          </a:p>
        </p:txBody>
      </p:sp>
      <p:sp>
        <p:nvSpPr>
          <p:cNvPr id="10" name="Chevron 9"/>
          <p:cNvSpPr/>
          <p:nvPr/>
        </p:nvSpPr>
        <p:spPr>
          <a:xfrm>
            <a:off x="7340690" y="427893"/>
            <a:ext cx="869844" cy="239238"/>
          </a:xfrm>
          <a:prstGeom prst="chevron">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2.</a:t>
            </a:r>
            <a:r>
              <a:rPr lang="zh-CN" altLang="en-US" sz="700">
                <a:solidFill>
                  <a:srgbClr val="000000"/>
                </a:solidFill>
                <a:latin typeface="微软雅黑" pitchFamily="34" charset="-122"/>
                <a:ea typeface="微软雅黑" pitchFamily="34" charset="-122"/>
              </a:rPr>
              <a:t>物资分类矩阵</a:t>
            </a:r>
            <a:endParaRPr lang="en-US" sz="700" err="1">
              <a:solidFill>
                <a:srgbClr val="000000"/>
              </a:solidFill>
              <a:latin typeface="微软雅黑" pitchFamily="34" charset="-122"/>
              <a:ea typeface="微软雅黑" pitchFamily="34" charset="-122"/>
            </a:endParaRPr>
          </a:p>
        </p:txBody>
      </p:sp>
      <p:sp>
        <p:nvSpPr>
          <p:cNvPr id="11" name="Chevron 10"/>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rgbClr val="000000"/>
                </a:solidFill>
                <a:latin typeface="微软雅黑" pitchFamily="34" charset="-122"/>
                <a:ea typeface="微软雅黑" pitchFamily="34" charset="-122"/>
              </a:rPr>
              <a:t>3</a:t>
            </a:r>
            <a:r>
              <a:rPr lang="en-US" altLang="zh-CN" sz="700" smtClean="0">
                <a:solidFill>
                  <a:srgbClr val="000000"/>
                </a:solidFill>
                <a:latin typeface="微软雅黑" pitchFamily="34" charset="-122"/>
                <a:ea typeface="微软雅黑" pitchFamily="34" charset="-122"/>
              </a:rPr>
              <a:t>.</a:t>
            </a:r>
            <a:r>
              <a:rPr lang="zh-CN" altLang="en-US" sz="700" smtClean="0">
                <a:solidFill>
                  <a:srgbClr val="000000"/>
                </a:solidFill>
                <a:latin typeface="微软雅黑" pitchFamily="34" charset="-122"/>
                <a:ea typeface="微软雅黑" pitchFamily="34" charset="-122"/>
              </a:rPr>
              <a:t>确定采购策略</a:t>
            </a:r>
            <a:endParaRPr lang="en-US" sz="700" err="1">
              <a:solidFill>
                <a:srgbClr val="000000"/>
              </a:solidFill>
              <a:latin typeface="微软雅黑" pitchFamily="34" charset="-122"/>
              <a:ea typeface="微软雅黑" pitchFamily="34" charset="-122"/>
            </a:endParaRPr>
          </a:p>
        </p:txBody>
      </p:sp>
      <p:sp>
        <p:nvSpPr>
          <p:cNvPr id="13" name="TextBox 12"/>
          <p:cNvSpPr txBox="1"/>
          <p:nvPr/>
        </p:nvSpPr>
        <p:spPr>
          <a:xfrm>
            <a:off x="438134" y="5802630"/>
            <a:ext cx="8248666" cy="4247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altLang="zh-CN" sz="1200" smtClean="0">
                <a:solidFill>
                  <a:schemeClr val="bg2"/>
                </a:solidFill>
                <a:latin typeface="微软雅黑" pitchFamily="34" charset="-122"/>
                <a:ea typeface="微软雅黑" pitchFamily="34" charset="-122"/>
              </a:rPr>
              <a:t>1. </a:t>
            </a:r>
            <a:r>
              <a:rPr lang="zh-CN" altLang="en-US" sz="1200">
                <a:solidFill>
                  <a:schemeClr val="bg2"/>
                </a:solidFill>
                <a:latin typeface="微软雅黑" pitchFamily="34" charset="-122"/>
                <a:ea typeface="微软雅黑" pitchFamily="34" charset="-122"/>
              </a:rPr>
              <a:t>权</a:t>
            </a:r>
            <a:r>
              <a:rPr lang="zh-CN" altLang="en-US" sz="1200" smtClean="0">
                <a:solidFill>
                  <a:schemeClr val="bg2"/>
                </a:solidFill>
                <a:latin typeface="微软雅黑" pitchFamily="34" charset="-122"/>
                <a:ea typeface="微软雅黑" pitchFamily="34" charset="-122"/>
              </a:rPr>
              <a:t>重的设置需基于来福士发展战略、物资需求、支出成本与供应市场分析，由来福士采购专家打分确定，建议运用模糊层次分析法</a:t>
            </a:r>
            <a:r>
              <a:rPr lang="en-US" altLang="zh-CN" sz="1200" smtClean="0">
                <a:solidFill>
                  <a:schemeClr val="bg2"/>
                </a:solidFill>
                <a:latin typeface="微软雅黑" pitchFamily="34" charset="-122"/>
                <a:ea typeface="微软雅黑" pitchFamily="34" charset="-122"/>
              </a:rPr>
              <a:t>(AHP)</a:t>
            </a:r>
            <a:endParaRPr lang="zh-CN" altLang="en-US" sz="1200">
              <a:solidFill>
                <a:schemeClr val="bg2"/>
              </a:solidFill>
              <a:latin typeface="微软雅黑" pitchFamily="34" charset="-122"/>
              <a:ea typeface="微软雅黑" pitchFamily="34" charset="-122"/>
            </a:endParaRPr>
          </a:p>
        </p:txBody>
      </p:sp>
    </p:spTree>
    <p:extLst>
      <p:ext uri="{BB962C8B-B14F-4D97-AF65-F5344CB8AC3E}">
        <p14:creationId xmlns:p14="http://schemas.microsoft.com/office/powerpoint/2010/main" val="2668671773"/>
      </p:ext>
    </p:extLst>
  </p:cSld>
  <p:clrMapOvr>
    <a:masterClrMapping/>
  </p:clrMapOvr>
  <p:transition spd="med">
    <p:wipe dir="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根据物资分类</a:t>
            </a:r>
            <a:r>
              <a:rPr lang="zh-CN" altLang="en-US"/>
              <a:t>评</a:t>
            </a:r>
            <a:r>
              <a:rPr lang="zh-CN" altLang="en-US" smtClean="0"/>
              <a:t>分标准实施评分</a:t>
            </a:r>
            <a:r>
              <a:rPr lang="en-US" altLang="zh-CN" baseline="30000" smtClean="0"/>
              <a:t>1</a:t>
            </a:r>
            <a:endParaRPr lang="en-US" baseline="30000"/>
          </a:p>
        </p:txBody>
      </p:sp>
      <p:sp>
        <p:nvSpPr>
          <p:cNvPr id="4" name="Footer Placeholder 3"/>
          <p:cNvSpPr>
            <a:spLocks noGrp="1"/>
          </p:cNvSpPr>
          <p:nvPr>
            <p:ph type="ftr" sz="quarter" idx="4294967295"/>
          </p:nvPr>
        </p:nvSpPr>
        <p:spPr>
          <a:xfrm>
            <a:off x="742950" y="6429375"/>
            <a:ext cx="1885950" cy="152400"/>
          </a:xfrm>
        </p:spPr>
        <p:txBody>
          <a:bodyPr/>
          <a:lstStyle/>
          <a:p>
            <a:r>
              <a:rPr lang="en-US" smtClean="0">
                <a:solidFill>
                  <a:srgbClr val="000000">
                    <a:lumMod val="60000"/>
                    <a:lumOff val="40000"/>
                  </a:srgbClr>
                </a:solidFill>
              </a:rPr>
              <a:t>Confidential</a:t>
            </a:r>
            <a:endParaRPr lang="en-US">
              <a:solidFill>
                <a:srgbClr val="000000">
                  <a:lumMod val="60000"/>
                  <a:lumOff val="40000"/>
                </a:srgbClr>
              </a:solidFill>
            </a:endParaRPr>
          </a:p>
        </p:txBody>
      </p:sp>
      <p:sp>
        <p:nvSpPr>
          <p:cNvPr id="5" name="Slide Number Placeholder 4"/>
          <p:cNvSpPr>
            <a:spLocks noGrp="1"/>
          </p:cNvSpPr>
          <p:nvPr>
            <p:ph type="sldNum" sz="quarter" idx="4294967295"/>
          </p:nvPr>
        </p:nvSpPr>
        <p:spPr>
          <a:xfrm>
            <a:off x="435536" y="6431527"/>
            <a:ext cx="260349" cy="152399"/>
          </a:xfrm>
        </p:spPr>
        <p:txBody>
          <a:bodyPr/>
          <a:lstStyle/>
          <a:p>
            <a:fld id="{DBD5246C-868F-410A-AE52-FE248EDADC46}" type="slidenum">
              <a:rPr lang="en-US" smtClean="0">
                <a:solidFill>
                  <a:srgbClr val="000000">
                    <a:lumMod val="60000"/>
                    <a:lumOff val="40000"/>
                  </a:srgbClr>
                </a:solidFill>
              </a:rPr>
              <a:t>26</a:t>
            </a:fld>
            <a:endParaRPr lang="en-US">
              <a:solidFill>
                <a:srgbClr val="000000">
                  <a:lumMod val="60000"/>
                  <a:lumOff val="40000"/>
                </a:srgbClr>
              </a:solidFill>
            </a:endParaRPr>
          </a:p>
        </p:txBody>
      </p:sp>
      <p:sp>
        <p:nvSpPr>
          <p:cNvPr id="6" name="Date Placeholder 5"/>
          <p:cNvSpPr>
            <a:spLocks noGrp="1"/>
          </p:cNvSpPr>
          <p:nvPr>
            <p:ph type="dt" sz="half" idx="2"/>
          </p:nvPr>
        </p:nvSpPr>
        <p:spPr/>
        <p:txBody>
          <a:bodyPr/>
          <a:lstStyle/>
          <a:p>
            <a:fld id="{E5205D9C-6D37-41B5-B378-570E43FB89B3}" type="datetime1">
              <a:rPr lang="en-US" smtClean="0">
                <a:solidFill>
                  <a:srgbClr val="000000">
                    <a:lumMod val="60000"/>
                    <a:lumOff val="40000"/>
                  </a:srgbClr>
                </a:solidFill>
              </a:rPr>
              <a:t>8/31/2024</a:t>
            </a:fld>
            <a:endParaRPr lang="en-US">
              <a:solidFill>
                <a:srgbClr val="000000">
                  <a:lumMod val="60000"/>
                  <a:lumOff val="40000"/>
                </a:srgbClr>
              </a:solidFill>
            </a:endParaRPr>
          </a:p>
        </p:txBody>
      </p:sp>
      <p:sp>
        <p:nvSpPr>
          <p:cNvPr id="15" name="Pentagon 14"/>
          <p:cNvSpPr/>
          <p:nvPr/>
        </p:nvSpPr>
        <p:spPr>
          <a:xfrm>
            <a:off x="6542645" y="427893"/>
            <a:ext cx="869844" cy="239238"/>
          </a:xfrm>
          <a:prstGeom prst="homePlate">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sz="700">
                <a:solidFill>
                  <a:schemeClr val="bg2"/>
                </a:solidFill>
                <a:latin typeface="微软雅黑" pitchFamily="34" charset="-122"/>
                <a:ea typeface="微软雅黑" pitchFamily="34" charset="-122"/>
              </a:rPr>
              <a:t>1</a:t>
            </a:r>
            <a:r>
              <a:rPr lang="en-US" altLang="zh-CN" sz="700" smtClean="0">
                <a:solidFill>
                  <a:schemeClr val="bg2"/>
                </a:solidFill>
                <a:latin typeface="微软雅黑" pitchFamily="34" charset="-122"/>
                <a:ea typeface="微软雅黑" pitchFamily="34" charset="-122"/>
              </a:rPr>
              <a:t>.</a:t>
            </a:r>
            <a:r>
              <a:rPr lang="zh-CN" altLang="en-US" sz="700" smtClean="0">
                <a:solidFill>
                  <a:schemeClr val="bg2"/>
                </a:solidFill>
                <a:latin typeface="微软雅黑" pitchFamily="34" charset="-122"/>
                <a:ea typeface="微软雅黑" pitchFamily="34" charset="-122"/>
              </a:rPr>
              <a:t>物资分组</a:t>
            </a:r>
            <a:endParaRPr lang="en-US" sz="700" err="1">
              <a:solidFill>
                <a:schemeClr val="bg2"/>
              </a:solidFill>
              <a:latin typeface="微软雅黑" pitchFamily="34" charset="-122"/>
              <a:ea typeface="微软雅黑" pitchFamily="34" charset="-122"/>
            </a:endParaRPr>
          </a:p>
        </p:txBody>
      </p:sp>
      <p:sp>
        <p:nvSpPr>
          <p:cNvPr id="16" name="Chevron 15"/>
          <p:cNvSpPr/>
          <p:nvPr/>
        </p:nvSpPr>
        <p:spPr>
          <a:xfrm>
            <a:off x="7340690" y="427893"/>
            <a:ext cx="869844" cy="239238"/>
          </a:xfrm>
          <a:prstGeom prst="chevron">
            <a:avLst/>
          </a:prstGeom>
          <a:solidFill>
            <a:schemeClr val="accent3"/>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chemeClr val="bg2"/>
                </a:solidFill>
                <a:latin typeface="微软雅黑" pitchFamily="34" charset="-122"/>
                <a:ea typeface="微软雅黑" pitchFamily="34" charset="-122"/>
              </a:rPr>
              <a:t>2.</a:t>
            </a:r>
            <a:r>
              <a:rPr lang="zh-CN" altLang="en-US" sz="700">
                <a:solidFill>
                  <a:schemeClr val="bg2"/>
                </a:solidFill>
                <a:latin typeface="微软雅黑" pitchFamily="34" charset="-122"/>
                <a:ea typeface="微软雅黑" pitchFamily="34" charset="-122"/>
              </a:rPr>
              <a:t>物资分类矩阵</a:t>
            </a:r>
            <a:endParaRPr lang="en-US" sz="700" err="1">
              <a:solidFill>
                <a:schemeClr val="bg2"/>
              </a:solidFill>
              <a:latin typeface="微软雅黑" pitchFamily="34" charset="-122"/>
              <a:ea typeface="微软雅黑" pitchFamily="34" charset="-122"/>
            </a:endParaRPr>
          </a:p>
        </p:txBody>
      </p:sp>
      <p:sp>
        <p:nvSpPr>
          <p:cNvPr id="17" name="Chevron 16"/>
          <p:cNvSpPr/>
          <p:nvPr/>
        </p:nvSpPr>
        <p:spPr>
          <a:xfrm>
            <a:off x="8138735" y="427893"/>
            <a:ext cx="869844" cy="239238"/>
          </a:xfrm>
          <a:prstGeom prst="chevron">
            <a:avLst/>
          </a:prstGeom>
          <a:solidFill>
            <a:schemeClr val="tx2">
              <a:lumMod val="75000"/>
            </a:schemeClr>
          </a:solidFill>
          <a:ln>
            <a:noFill/>
          </a:ln>
          <a:effectLst/>
        </p:spPr>
        <p:txBody>
          <a:bodyPr wrap="square" lIns="0" tIns="0" rIns="0" bIns="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100"/>
              </a:spcBef>
              <a:spcAft>
                <a:spcPts val="100"/>
              </a:spcAft>
            </a:pPr>
            <a:r>
              <a:rPr lang="en-US" altLang="zh-CN" sz="700">
                <a:solidFill>
                  <a:schemeClr val="bg2"/>
                </a:solidFill>
                <a:latin typeface="微软雅黑" pitchFamily="34" charset="-122"/>
                <a:ea typeface="微软雅黑" pitchFamily="34" charset="-122"/>
              </a:rPr>
              <a:t>3</a:t>
            </a:r>
            <a:r>
              <a:rPr lang="en-US" altLang="zh-CN" sz="700" smtClean="0">
                <a:solidFill>
                  <a:schemeClr val="bg2"/>
                </a:solidFill>
                <a:latin typeface="微软雅黑" pitchFamily="34" charset="-122"/>
                <a:ea typeface="微软雅黑" pitchFamily="34" charset="-122"/>
              </a:rPr>
              <a:t>.</a:t>
            </a:r>
            <a:r>
              <a:rPr lang="zh-CN" altLang="en-US" sz="700" smtClean="0">
                <a:solidFill>
                  <a:schemeClr val="bg2"/>
                </a:solidFill>
                <a:latin typeface="微软雅黑" pitchFamily="34" charset="-122"/>
                <a:ea typeface="微软雅黑" pitchFamily="34" charset="-122"/>
              </a:rPr>
              <a:t>确定采购策略</a:t>
            </a:r>
            <a:endParaRPr lang="en-US" sz="700" err="1">
              <a:solidFill>
                <a:schemeClr val="bg2"/>
              </a:solidFill>
              <a:latin typeface="微软雅黑" pitchFamily="34" charset="-122"/>
              <a:ea typeface="微软雅黑" pitchFamily="34" charset="-122"/>
            </a:endParaRPr>
          </a:p>
        </p:txBody>
      </p:sp>
      <p:graphicFrame>
        <p:nvGraphicFramePr>
          <p:cNvPr id="7" name="Object 6"/>
          <p:cNvGraphicFramePr>
            <a:graphicFrameLocks noChangeAspect="1"/>
          </p:cNvGraphicFramePr>
          <p:nvPr>
            <p:extLst>
              <p:ext uri="{D42A27DB-BD31-4B8C-83A1-F6EECF244321}">
                <p14:modId xmlns:p14="http://schemas.microsoft.com/office/powerpoint/2010/main" val="2405836827"/>
              </p:ext>
            </p:extLst>
          </p:nvPr>
        </p:nvGraphicFramePr>
        <p:xfrm>
          <a:off x="288848" y="1104900"/>
          <a:ext cx="8566304" cy="4648200"/>
        </p:xfrm>
        <a:graphic>
          <a:graphicData uri="http://schemas.openxmlformats.org/presentationml/2006/ole">
            <mc:AlternateContent>
              <mc:Choice xmlns:v="urn:schemas-microsoft-com:vml" Requires="v">
                <p:oleObj spid="_x0000_s1038" name="Worksheet" r:id="rId3" imgW="7848735" imgH="3505200" progId="Excel.Sheet.12">
                  <p:embed/>
                </p:oleObj>
              </mc:Choice>
              <mc:Fallback>
                <p:oleObj name="Worksheet" r:id="rId3" imgW="7848735" imgH="3505200" progId="Excel.Sheet.12">
                  <p:embed/>
                  <p:pic>
                    <p:nvPicPr>
                      <p:cNvPr id="0" name="OLE substitute image"/>
                      <p:cNvPicPr/>
                      <p:nvPr/>
                    </p:nvPicPr>
                    <p:blipFill>
                      <a:blip r:embed="rId4"/>
                      <a:stretch>
                        <a:fillRect/>
                      </a:stretch>
                    </p:blipFill>
                    <p:spPr>
                      <a:xfrm>
                        <a:off x="288848" y="1104900"/>
                        <a:ext cx="8566304" cy="4648200"/>
                      </a:xfrm>
                      <a:prstGeom prst="rect">
                        <a:avLst/>
                      </a:prstGeom>
                      <a:ln>
                        <a:solidFill>
                          <a:schemeClr val="bg2"/>
                        </a:solidFill>
                      </a:ln>
                    </p:spPr>
                  </p:pic>
                </p:oleObj>
              </mc:Fallback>
            </mc:AlternateContent>
          </a:graphicData>
        </a:graphic>
      </p:graphicFrame>
      <p:sp>
        <p:nvSpPr>
          <p:cNvPr id="8" name="TextBox 7"/>
          <p:cNvSpPr txBox="1"/>
          <p:nvPr/>
        </p:nvSpPr>
        <p:spPr>
          <a:xfrm>
            <a:off x="438134" y="5902080"/>
            <a:ext cx="7772400" cy="2585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
              </a:spcBef>
              <a:spcAft>
                <a:spcPts val="100"/>
              </a:spcAft>
              <a:buClr>
                <a:schemeClr val="bg1"/>
              </a:buClr>
            </a:pPr>
            <a:r>
              <a:rPr lang="en-US" altLang="zh-CN" sz="1200" smtClean="0">
                <a:solidFill>
                  <a:schemeClr val="bg2"/>
                </a:solidFill>
                <a:latin typeface="微软雅黑" pitchFamily="34" charset="-122"/>
                <a:ea typeface="微软雅黑" pitchFamily="34" charset="-122"/>
              </a:rPr>
              <a:t>1. </a:t>
            </a:r>
            <a:r>
              <a:rPr lang="zh-CN" altLang="en-US" sz="1200" smtClean="0">
                <a:solidFill>
                  <a:schemeClr val="bg2"/>
                </a:solidFill>
                <a:latin typeface="微软雅黑" pitchFamily="34" charset="-122"/>
                <a:ea typeface="微软雅黑" pitchFamily="34" charset="-122"/>
              </a:rPr>
              <a:t>根</a:t>
            </a:r>
            <a:r>
              <a:rPr lang="zh-CN" altLang="en-US" sz="1200">
                <a:solidFill>
                  <a:schemeClr val="bg2"/>
                </a:solidFill>
                <a:latin typeface="微软雅黑" pitchFamily="34" charset="-122"/>
                <a:ea typeface="微软雅黑" pitchFamily="34" charset="-122"/>
              </a:rPr>
              <a:t>据戴尔建议物资分类评分标准，与采购人员共同分析确</a:t>
            </a:r>
            <a:r>
              <a:rPr lang="zh-CN" altLang="en-US" sz="1200" smtClean="0">
                <a:solidFill>
                  <a:schemeClr val="bg2"/>
                </a:solidFill>
                <a:latin typeface="微软雅黑" pitchFamily="34" charset="-122"/>
                <a:ea typeface="微软雅黑" pitchFamily="34" charset="-122"/>
              </a:rPr>
              <a:t>定物资组的</a:t>
            </a:r>
            <a:r>
              <a:rPr lang="zh-CN" altLang="en-US" sz="1200">
                <a:solidFill>
                  <a:schemeClr val="bg2"/>
                </a:solidFill>
                <a:latin typeface="微软雅黑" pitchFamily="34" charset="-122"/>
                <a:ea typeface="微软雅黑" pitchFamily="34" charset="-122"/>
              </a:rPr>
              <a:t>横纵坐</a:t>
            </a:r>
            <a:r>
              <a:rPr lang="zh-CN" altLang="en-US" sz="1200" smtClean="0">
                <a:solidFill>
                  <a:schemeClr val="bg2"/>
                </a:solidFill>
                <a:latin typeface="微软雅黑" pitchFamily="34" charset="-122"/>
                <a:ea typeface="微软雅黑" pitchFamily="34" charset="-122"/>
              </a:rPr>
              <a:t>标。</a:t>
            </a:r>
            <a:endParaRPr lang="zh-CN" altLang="en-US" sz="1200">
              <a:solidFill>
                <a:schemeClr val="bg2"/>
              </a:solidFill>
              <a:latin typeface="微软雅黑" pitchFamily="34" charset="-122"/>
              <a:ea typeface="微软雅黑" pitchFamily="34" charset="-122"/>
            </a:endParaRPr>
          </a:p>
        </p:txBody>
      </p:sp>
    </p:spTree>
    <p:extLst>
      <p:ext uri="{BB962C8B-B14F-4D97-AF65-F5344CB8AC3E}">
        <p14:creationId xmlns:p14="http://schemas.microsoft.com/office/powerpoint/2010/main" val="3898998047"/>
      </p:ext>
    </p:extLst>
  </p:cSld>
  <p:clrMapOvr>
    <a:masterClrMapping/>
  </p:clrMapOvr>
  <p:transition spd="med">
    <p:wipe dir="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https://d.book118.com/478004133046006024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3 template">
  <a:themeElements>
    <a:clrScheme name="Dell 2010">
      <a:dk1>
        <a:srgbClr val="000000"/>
      </a:dk1>
      <a:lt1>
        <a:srgbClr val="444444"/>
      </a:lt1>
      <a:dk2>
        <a:srgbClr val="0085C3"/>
      </a:dk2>
      <a:lt2>
        <a:srgbClr val="FFFFFF"/>
      </a:lt2>
      <a:accent1>
        <a:srgbClr val="0085C3"/>
      </a:accent1>
      <a:accent2>
        <a:srgbClr val="7AB800"/>
      </a:accent2>
      <a:accent3>
        <a:srgbClr val="F2AF00"/>
      </a:accent3>
      <a:accent4>
        <a:srgbClr val="DC5034"/>
      </a:accent4>
      <a:accent5>
        <a:srgbClr val="5482AB"/>
      </a:accent5>
      <a:accent6>
        <a:srgbClr val="6E2585"/>
      </a:accent6>
      <a:hlink>
        <a:srgbClr val="009BBB"/>
      </a:hlink>
      <a:folHlink>
        <a:srgbClr val="6E2585"/>
      </a:folHlink>
    </a:clrScheme>
    <a:fontScheme name="Dell 2010">
      <a:majorFont>
        <a:latin typeface="Museo For Dell"/>
        <a:ea typeface="Museo For Dell"/>
        <a:cs typeface="Arial"/>
      </a:majorFont>
      <a:minorFont>
        <a:latin typeface="Museo Sans For Dell"/>
        <a:ea typeface="Museo Sans For Del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effectLst/>
      </a:spPr>
      <a:bodyPr wrap="square" rtlCol="0" anchor="t">
        <a:normAutofit/>
      </a:bodyPr>
      <a:lstStyle>
        <a:defPPr>
          <a:lnSpc>
            <a:spcPct val="90000"/>
          </a:lnSpc>
          <a:spcBef>
            <a:spcPts val="100"/>
          </a:spcBef>
          <a:spcAft>
            <a:spcPts val="100"/>
          </a:spcAft>
          <a:defRPr sz="2000" kern="1200" dirty="0" err="1" smtClean="0">
            <a:solidFill>
              <a:schemeClr val="tx2"/>
            </a:solidFill>
            <a:latin typeface="+mn-lt"/>
            <a:ea typeface="+mn-ea"/>
            <a:cs typeface="+mn-cs"/>
          </a:defRPr>
        </a:defPPr>
      </a:lstStyle>
    </a:spDef>
    <a:txDef>
      <a:spPr>
        <a:noFill/>
      </a:spPr>
      <a:bodyPr wrap="square" rtlCol="0">
        <a:spAutoFit/>
      </a:bodyPr>
      <a:lstStyle>
        <a:defPPr marL="233363" indent="-233363">
          <a:lnSpc>
            <a:spcPct val="90000"/>
          </a:lnSpc>
          <a:spcBef>
            <a:spcPts val="100"/>
          </a:spcBef>
          <a:spcAft>
            <a:spcPts val="100"/>
          </a:spcAft>
          <a:buClr>
            <a:schemeClr val="bg1"/>
          </a:buClr>
          <a:buFont typeface="Arial" pitchFamily="34" charset="0"/>
          <a:buChar char="•"/>
          <a:defRPr sz="2000" dirty="0" smtClean="0">
            <a:solidFill>
              <a:schemeClr val="bg2"/>
            </a:solidFill>
            <a:latin typeface="+mn-lt"/>
          </a:defRPr>
        </a:defPPr>
      </a:lstStyle>
    </a:txDef>
  </a:objectDefaults>
  <a:extraClrSchemeLst>
    <a:extraClrScheme>
      <a:clrScheme name="Dell new">
        <a:dk1>
          <a:srgbClr val="000000"/>
        </a:dk1>
        <a:lt1>
          <a:srgbClr val="444444"/>
        </a:lt1>
        <a:dk2>
          <a:srgbClr val="0085C3"/>
        </a:dk2>
        <a:lt2>
          <a:srgbClr val="FFFFFF"/>
        </a:lt2>
        <a:accent1>
          <a:srgbClr val="B7295A"/>
        </a:accent1>
        <a:accent2>
          <a:srgbClr val="F2AF00"/>
        </a:accent2>
        <a:accent3>
          <a:srgbClr val="7AB800"/>
        </a:accent3>
        <a:accent4>
          <a:srgbClr val="AAAAAA"/>
        </a:accent4>
        <a:accent5>
          <a:srgbClr val="6E2585"/>
        </a:accent5>
        <a:accent6>
          <a:srgbClr val="3084B6"/>
        </a:accent6>
        <a:hlink>
          <a:srgbClr val="DC5034"/>
        </a:hlink>
        <a:folHlink>
          <a:srgbClr val="D42E12"/>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10_3 template">
  <a:themeElements>
    <a:clrScheme name="Dell 2010">
      <a:dk1>
        <a:srgbClr val="000000"/>
      </a:dk1>
      <a:lt1>
        <a:srgbClr val="444444"/>
      </a:lt1>
      <a:dk2>
        <a:srgbClr val="0085C3"/>
      </a:dk2>
      <a:lt2>
        <a:srgbClr val="FFFFFF"/>
      </a:lt2>
      <a:accent1>
        <a:srgbClr val="0085C3"/>
      </a:accent1>
      <a:accent2>
        <a:srgbClr val="7AB800"/>
      </a:accent2>
      <a:accent3>
        <a:srgbClr val="F2AF00"/>
      </a:accent3>
      <a:accent4>
        <a:srgbClr val="DC5034"/>
      </a:accent4>
      <a:accent5>
        <a:srgbClr val="5482AB"/>
      </a:accent5>
      <a:accent6>
        <a:srgbClr val="6E2585"/>
      </a:accent6>
      <a:hlink>
        <a:srgbClr val="009BBB"/>
      </a:hlink>
      <a:folHlink>
        <a:srgbClr val="6E2585"/>
      </a:folHlink>
    </a:clrScheme>
    <a:fontScheme name="Dell 2010">
      <a:majorFont>
        <a:latin typeface="Museo For Dell"/>
        <a:ea typeface="Museo For Dell"/>
        <a:cs typeface="Arial"/>
      </a:majorFont>
      <a:minorFont>
        <a:latin typeface="Museo Sans For Dell"/>
        <a:ea typeface="Museo Sans For Del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effectLst/>
      </a:spPr>
      <a:bodyPr wrap="square" rtlCol="0" anchor="t">
        <a:normAutofit/>
      </a:bodyPr>
      <a:lstStyle>
        <a:defPPr>
          <a:lnSpc>
            <a:spcPct val="90000"/>
          </a:lnSpc>
          <a:spcBef>
            <a:spcPts val="100"/>
          </a:spcBef>
          <a:spcAft>
            <a:spcPts val="100"/>
          </a:spcAft>
          <a:defRPr sz="2000" kern="1200" dirty="0" err="1" smtClean="0">
            <a:solidFill>
              <a:schemeClr val="tx2"/>
            </a:solidFill>
            <a:latin typeface="+mn-lt"/>
            <a:ea typeface="+mn-ea"/>
            <a:cs typeface="+mn-cs"/>
          </a:defRPr>
        </a:defPPr>
      </a:lstStyle>
    </a:spDef>
    <a:txDef>
      <a:spPr>
        <a:noFill/>
      </a:spPr>
      <a:bodyPr wrap="square" rtlCol="0">
        <a:spAutoFit/>
      </a:bodyPr>
      <a:lstStyle>
        <a:defPPr marL="233363" indent="-233363">
          <a:lnSpc>
            <a:spcPct val="90000"/>
          </a:lnSpc>
          <a:spcBef>
            <a:spcPts val="100"/>
          </a:spcBef>
          <a:spcAft>
            <a:spcPts val="100"/>
          </a:spcAft>
          <a:buClr>
            <a:schemeClr val="bg1"/>
          </a:buClr>
          <a:buFont typeface="Arial" pitchFamily="34" charset="0"/>
          <a:buChar char="•"/>
          <a:defRPr sz="2000" dirty="0" smtClean="0">
            <a:solidFill>
              <a:schemeClr val="bg2"/>
            </a:solidFill>
            <a:latin typeface="+mn-lt"/>
          </a:defRPr>
        </a:defPPr>
      </a:lstStyle>
    </a:txDef>
  </a:objectDefaults>
  <a:extraClrSchemeLst>
    <a:extraClrScheme>
      <a:clrScheme name="Dell new">
        <a:dk1>
          <a:srgbClr val="000000"/>
        </a:dk1>
        <a:lt1>
          <a:srgbClr val="444444"/>
        </a:lt1>
        <a:dk2>
          <a:srgbClr val="0085C3"/>
        </a:dk2>
        <a:lt2>
          <a:srgbClr val="FFFFFF"/>
        </a:lt2>
        <a:accent1>
          <a:srgbClr val="B7295A"/>
        </a:accent1>
        <a:accent2>
          <a:srgbClr val="F2AF00"/>
        </a:accent2>
        <a:accent3>
          <a:srgbClr val="7AB800"/>
        </a:accent3>
        <a:accent4>
          <a:srgbClr val="AAAAAA"/>
        </a:accent4>
        <a:accent5>
          <a:srgbClr val="6E2585"/>
        </a:accent5>
        <a:accent6>
          <a:srgbClr val="3084B6"/>
        </a:accent6>
        <a:hlink>
          <a:srgbClr val="DC5034"/>
        </a:hlink>
        <a:folHlink>
          <a:srgbClr val="D42E12"/>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9_3 template">
  <a:themeElements>
    <a:clrScheme name="Dell 2010">
      <a:dk1>
        <a:srgbClr val="000000"/>
      </a:dk1>
      <a:lt1>
        <a:srgbClr val="444444"/>
      </a:lt1>
      <a:dk2>
        <a:srgbClr val="0085C3"/>
      </a:dk2>
      <a:lt2>
        <a:srgbClr val="FFFFFF"/>
      </a:lt2>
      <a:accent1>
        <a:srgbClr val="0085C3"/>
      </a:accent1>
      <a:accent2>
        <a:srgbClr val="7AB800"/>
      </a:accent2>
      <a:accent3>
        <a:srgbClr val="F2AF00"/>
      </a:accent3>
      <a:accent4>
        <a:srgbClr val="DC5034"/>
      </a:accent4>
      <a:accent5>
        <a:srgbClr val="5482AB"/>
      </a:accent5>
      <a:accent6>
        <a:srgbClr val="6E2585"/>
      </a:accent6>
      <a:hlink>
        <a:srgbClr val="009BBB"/>
      </a:hlink>
      <a:folHlink>
        <a:srgbClr val="6E2585"/>
      </a:folHlink>
    </a:clrScheme>
    <a:fontScheme name="Custom 1">
      <a:majorFont>
        <a:latin typeface="Museo Sans For Dell"/>
        <a:ea typeface="微软雅黑"/>
        <a:cs typeface="Arial"/>
      </a:majorFont>
      <a:minorFont>
        <a:latin typeface="Museo Sans For Dell"/>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effectLst/>
      </a:spPr>
      <a:bodyPr wrap="square" rtlCol="0" anchor="t">
        <a:normAutofit/>
      </a:bodyPr>
      <a:lstStyle>
        <a:defPPr>
          <a:lnSpc>
            <a:spcPct val="90000"/>
          </a:lnSpc>
          <a:spcBef>
            <a:spcPts val="100"/>
          </a:spcBef>
          <a:spcAft>
            <a:spcPts val="100"/>
          </a:spcAft>
          <a:defRPr sz="2000" kern="1200" dirty="0" err="1" smtClean="0">
            <a:solidFill>
              <a:schemeClr val="tx2"/>
            </a:solidFill>
            <a:latin typeface="+mn-lt"/>
            <a:ea typeface="+mn-ea"/>
            <a:cs typeface="+mn-cs"/>
          </a:defRPr>
        </a:defPPr>
      </a:lstStyle>
    </a:spDef>
    <a:txDef>
      <a:spPr>
        <a:noFill/>
      </a:spPr>
      <a:bodyPr wrap="square" rtlCol="0">
        <a:spAutoFit/>
      </a:bodyPr>
      <a:lstStyle>
        <a:defPPr marL="233363" indent="-233363">
          <a:lnSpc>
            <a:spcPct val="90000"/>
          </a:lnSpc>
          <a:spcBef>
            <a:spcPts val="100"/>
          </a:spcBef>
          <a:spcAft>
            <a:spcPts val="100"/>
          </a:spcAft>
          <a:buClr>
            <a:schemeClr val="bg1"/>
          </a:buClr>
          <a:buFont typeface="Arial" pitchFamily="34" charset="0"/>
          <a:buChar char="•"/>
          <a:defRPr sz="2000" dirty="0" smtClean="0">
            <a:solidFill>
              <a:schemeClr val="bg2"/>
            </a:solidFill>
            <a:latin typeface="+mn-lt"/>
          </a:defRPr>
        </a:defPPr>
      </a:lstStyle>
    </a:txDef>
  </a:objectDefaults>
  <a:extraClrSchemeLst>
    <a:extraClrScheme>
      <a:clrScheme name="Dell new">
        <a:dk1>
          <a:srgbClr val="000000"/>
        </a:dk1>
        <a:lt1>
          <a:srgbClr val="444444"/>
        </a:lt1>
        <a:dk2>
          <a:srgbClr val="0085C3"/>
        </a:dk2>
        <a:lt2>
          <a:srgbClr val="FFFFFF"/>
        </a:lt2>
        <a:accent1>
          <a:srgbClr val="B7295A"/>
        </a:accent1>
        <a:accent2>
          <a:srgbClr val="F2AF00"/>
        </a:accent2>
        <a:accent3>
          <a:srgbClr val="7AB800"/>
        </a:accent3>
        <a:accent4>
          <a:srgbClr val="AAAAAA"/>
        </a:accent4>
        <a:accent5>
          <a:srgbClr val="6E2585"/>
        </a:accent5>
        <a:accent6>
          <a:srgbClr val="3084B6"/>
        </a:accent6>
        <a:hlink>
          <a:srgbClr val="DC5034"/>
        </a:hlink>
        <a:folHlink>
          <a:srgbClr val="D42E12"/>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Override1.xml><?xml version="1.0" encoding="utf-8"?>
<a:themeOverride xmlns:r="http://schemas.openxmlformats.org/officeDocument/2006/relationships" xmlns:a="http://schemas.openxmlformats.org/drawingml/2006/main">
  <a:clrScheme name="Dell 2010">
    <a:dk1>
      <a:srgbClr val="000000"/>
    </a:dk1>
    <a:lt1>
      <a:srgbClr val="444444"/>
    </a:lt1>
    <a:dk2>
      <a:srgbClr val="0085C3"/>
    </a:dk2>
    <a:lt2>
      <a:srgbClr val="FFFFFF"/>
    </a:lt2>
    <a:accent1>
      <a:srgbClr val="0085C3"/>
    </a:accent1>
    <a:accent2>
      <a:srgbClr val="7AB800"/>
    </a:accent2>
    <a:accent3>
      <a:srgbClr val="F2AF00"/>
    </a:accent3>
    <a:accent4>
      <a:srgbClr val="DC5034"/>
    </a:accent4>
    <a:accent5>
      <a:srgbClr val="5482AB"/>
    </a:accent5>
    <a:accent6>
      <a:srgbClr val="6E2585"/>
    </a:accent6>
    <a:hlink>
      <a:srgbClr val="009BBB"/>
    </a:hlink>
    <a:folHlink>
      <a:srgbClr val="6E2585"/>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531</Paragraphs>
  <Slides>27</Slides>
  <Notes>15</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27</vt:i4>
      </vt:variant>
    </vt:vector>
  </HeadingPairs>
  <TitlesOfParts>
    <vt:vector baseType="lpstr" size="42">
      <vt:lpstr>Arial</vt:lpstr>
      <vt:lpstr>Calibri</vt:lpstr>
      <vt:lpstr>Museo For Dell</vt:lpstr>
      <vt:lpstr>Museo Sans For Dell</vt:lpstr>
      <vt:lpstr>museo sans for dell</vt:lpstr>
      <vt:lpstr>Arial Black</vt:lpstr>
      <vt:lpstr>Museo For Dell 300</vt:lpstr>
      <vt:lpstr>Wingdings</vt:lpstr>
      <vt:lpstr>Trebuchet MS</vt:lpstr>
      <vt:lpstr>微软雅黑</vt:lpstr>
      <vt:lpstr>黑体</vt:lpstr>
      <vt:lpstr>宋体</vt:lpstr>
      <vt:lpstr>华文新魏</vt:lpstr>
      <vt:lpstr>仿宋</vt:lpstr>
      <vt:lpstr>Office Theme</vt:lpstr>
      <vt:lpstr>中集来福士物资分类与采购策略</vt:lpstr>
      <vt:lpstr>知识产权与保密声明</vt:lpstr>
      <vt:lpstr>本文对标指南</vt:lpstr>
      <vt:lpstr>报告目录</vt:lpstr>
      <vt:lpstr>海工行业特征显著</vt:lpstr>
      <vt:lpstr>海工行业的物资特征</vt:lpstr>
      <vt:lpstr>为什么要进行物资分类？</vt:lpstr>
      <vt:lpstr>报告目录</vt:lpstr>
      <vt:lpstr>物资分类在采购管理中的战略价值</vt:lpstr>
      <vt:lpstr>本文所阐述的物资分类方法来源于卡拉杰克的采购组合管理模型</vt:lpstr>
      <vt:lpstr>物资分类的维度特征</vt:lpstr>
      <vt:lpstr>物资分类在企业采购管理中实施步骤</vt:lpstr>
      <vt:lpstr>物资分组是通过对企业目前的采购物资分类现状进行分析，转化为物资分类的目标对象</vt:lpstr>
      <vt:lpstr>如何构建物资分类维度标准</vt:lpstr>
      <vt:lpstr>物资分类后关注的采购策略-分类的目的</vt:lpstr>
      <vt:lpstr>报告目录</vt:lpstr>
      <vt:lpstr>基于物资分类优化采购策略步骤概览</vt:lpstr>
      <vt:lpstr>来福士采购物资分类现状</vt:lpstr>
      <vt:lpstr>物资分组策略</vt:lpstr>
      <vt:lpstr>戴尔建议物资分组示意图</vt:lpstr>
      <vt:lpstr>韩国S船海集团某船厂物资分类评价维度</vt:lpstr>
      <vt:lpstr>戴尔建议中集来福士物资分类评价维度</vt:lpstr>
      <vt:lpstr>结合成本比重分析与市场风险分析生成物资分类矩阵</vt:lpstr>
      <vt:lpstr>戴尔建议中集来福士物资分类评价维度（1-2）</vt:lpstr>
      <vt:lpstr>戴尔建议中集来福士物资分类评价维度（2-2）</vt:lpstr>
      <vt:lpstr>根据物资分类评分标准实施评分1</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2024-08-31T09:47:33.314</cp:lastPrinted>
  <dcterms:created xsi:type="dcterms:W3CDTF">2024-08-31T01:47:33Z</dcterms:created>
  <dcterms:modified xsi:type="dcterms:W3CDTF">2024-08-31T01:47:37Z</dcterms:modified>
</cp:coreProperties>
</file>