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39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1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7" name="幻灯片图像占位符 1"/>
          <p:cNvSpPr>
            <a:spLocks noGrp="1" noRot="1" noChangeAspect="1"/>
          </p:cNvSpPr>
          <p:nvPr>
            <p:ph type="sldImg"/>
          </p:nvPr>
        </p:nvSpPr>
        <p:spPr/>
      </p:sp>
      <p:sp>
        <p:nvSpPr>
          <p:cNvPr id="1048629" name="备注占位符 2"/>
          <p:cNvSpPr>
            <a:spLocks noGrp="1"/>
          </p:cNvSpPr>
          <p:nvPr>
            <p:ph type="body" idx="1"/>
          </p:nvPr>
        </p:nvSpPr>
        <p:spPr/>
        <p:txBody>
          <a:bodyPr/>
          <a:lstStyle/>
          <a:p>
            <a:endParaRPr lang="zh-CN" altLang="en-US"/>
          </a:p>
        </p:txBody>
      </p:sp>
      <p:sp>
        <p:nvSpPr>
          <p:cNvPr id="1048631"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7E5F3A-FAD6-4A05-A437-18B3DA6AF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42F5E-CB30-4CEC-8A40-A24F02BF7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F422C0-65A5-4EFE-B164-06FE8F7EC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AF18DF-CF6A-4320-99C3-231315656D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E6FE54-A4B0-4692-AE3F-F60381FC78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67E657-4BF2-4EAF-B132-D4CB40B5F6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D4A969-BBF0-45B5-926D-DD1E90A515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9887E-33BE-4BC4-89FE-D613274A10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21101-A5C0-441A-B4A1-17CC0AE9F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3D72E-3E73-4E0C-ABC9-B3A8D38C0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95C78-6380-4974-B546-724B721BD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386" r:id="rId2"/>
    <p:sldLayoutId id="2147485387" r:id="rId3"/>
    <p:sldLayoutId id="2147485388" r:id="rId4"/>
    <p:sldLayoutId id="2147485389" r:id="rId5"/>
    <p:sldLayoutId id="2147485390" r:id="rId6"/>
    <p:sldLayoutId id="2147485391" r:id="rId7"/>
    <p:sldLayoutId id="2147485392" r:id="rId8"/>
    <p:sldLayoutId id="2147485393" r:id="rId9"/>
    <p:sldLayoutId id="2147485394" r:id="rId10"/>
    <p:sldLayoutId id="2147485395"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87.xml" /><Relationship Id="rId20" Type="http://schemas.openxmlformats.org/officeDocument/2006/relationships/tags" Target="../tags/tag205.xml" /><Relationship Id="rId21" Type="http://schemas.openxmlformats.org/officeDocument/2006/relationships/tags" Target="../tags/tag206.xml" /><Relationship Id="rId22" Type="http://schemas.openxmlformats.org/officeDocument/2006/relationships/tags" Target="../tags/tag207.xml" /><Relationship Id="rId23" Type="http://schemas.openxmlformats.org/officeDocument/2006/relationships/tags" Target="../tags/tag208.xml" /><Relationship Id="rId24" Type="http://schemas.openxmlformats.org/officeDocument/2006/relationships/tags" Target="../tags/tag209.xml" /><Relationship Id="rId25" Type="http://schemas.openxmlformats.org/officeDocument/2006/relationships/tags" Target="../tags/tag210.xml" /><Relationship Id="rId26" Type="http://schemas.openxmlformats.org/officeDocument/2006/relationships/tags" Target="../tags/tag211.xml" /><Relationship Id="rId27" Type="http://schemas.openxmlformats.org/officeDocument/2006/relationships/tags" Target="../tags/tag212.xml" /><Relationship Id="rId28" Type="http://schemas.openxmlformats.org/officeDocument/2006/relationships/tags" Target="../tags/tag213.xml" /><Relationship Id="rId29" Type="http://schemas.openxmlformats.org/officeDocument/2006/relationships/tags" Target="../tags/tag214.xml" /><Relationship Id="rId3" Type="http://schemas.openxmlformats.org/officeDocument/2006/relationships/tags" Target="../tags/tag188.xml" /><Relationship Id="rId30" Type="http://schemas.openxmlformats.org/officeDocument/2006/relationships/tags" Target="../tags/tag215.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16" Type="http://schemas.openxmlformats.org/officeDocument/2006/relationships/tags" Target="../tags/tag277.xml" /><Relationship Id="rId17" Type="http://schemas.openxmlformats.org/officeDocument/2006/relationships/tags" Target="../tags/tag278.xml" /><Relationship Id="rId18" Type="http://schemas.openxmlformats.org/officeDocument/2006/relationships/tags" Target="../tags/tag279.xml" /><Relationship Id="rId19" Type="http://schemas.openxmlformats.org/officeDocument/2006/relationships/tags" Target="../tags/tag280.xml" /><Relationship Id="rId2" Type="http://schemas.openxmlformats.org/officeDocument/2006/relationships/tags" Target="../tags/tag263.xml" /><Relationship Id="rId20" Type="http://schemas.openxmlformats.org/officeDocument/2006/relationships/tags" Target="../tags/tag281.xml" /><Relationship Id="rId21" Type="http://schemas.openxmlformats.org/officeDocument/2006/relationships/tags" Target="../tags/tag282.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1.xml" /><Relationship Id="rId11" Type="http://schemas.openxmlformats.org/officeDocument/2006/relationships/tags" Target="../tags/tag292.xml" /><Relationship Id="rId12" Type="http://schemas.openxmlformats.org/officeDocument/2006/relationships/tags" Target="../tags/tag293.xml" /><Relationship Id="rId13" Type="http://schemas.openxmlformats.org/officeDocument/2006/relationships/tags" Target="../tags/tag294.xml" /><Relationship Id="rId2" Type="http://schemas.openxmlformats.org/officeDocument/2006/relationships/tags" Target="../tags/tag283.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5.xml" /><Relationship Id="rId3" Type="http://schemas.openxmlformats.org/officeDocument/2006/relationships/tags" Target="../tags/tag296.xml" /><Relationship Id="rId4" Type="http://schemas.openxmlformats.org/officeDocument/2006/relationships/tags" Target="../tags/tag29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tags" Target="../tags/tag310.xml" /><Relationship Id="rId15" Type="http://schemas.openxmlformats.org/officeDocument/2006/relationships/tags" Target="../tags/tag311.xml" /><Relationship Id="rId16" Type="http://schemas.openxmlformats.org/officeDocument/2006/relationships/tags" Target="../tags/tag312.xml" /><Relationship Id="rId17" Type="http://schemas.openxmlformats.org/officeDocument/2006/relationships/tags" Target="../tags/tag313.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05057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normAutofit fontScale="90000"/>
          </a:bodyPr>
          <a:lstStyle/>
          <a:p>
            <a:r>
              <a:rPr lang="zh-CN" altLang="en-US"/>
              <a:t>2024年智慧城市的迅猛发展年</a:t>
            </a:r>
            <a:endParaRPr lang="zh-CN" altLang="en-US"/>
          </a:p>
        </p:txBody>
      </p:sp>
      <p:sp>
        <p:nvSpPr>
          <p:cNvPr id="1048652" name="文本占位符 12"/>
          <p:cNvSpPr>
            <a:spLocks noGrp="1"/>
          </p:cNvSpPr>
          <p:nvPr>
            <p:ph type="body" idx="1"/>
            <p:custDataLst>
              <p:tags r:id="rId5"/>
            </p:custDataLst>
          </p:nvPr>
        </p:nvSpPr>
        <p:spPr/>
        <p:txBody>
          <a:bodyPr>
            <a:normAutofit fontScale="92857" lnSpcReduction="10000"/>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2"/>
          <p:cNvSpPr>
            <a:spLocks noGrp="1"/>
          </p:cNvSpPr>
          <p:nvPr>
            <p:ph type="title" idx="2"/>
            <p:custDataLst>
              <p:tags r:id="rId3"/>
            </p:custDataLst>
          </p:nvPr>
        </p:nvSpPr>
        <p:spPr/>
        <p:txBody>
          <a:bodyPr>
            <a:normAutofit fontScale="96667"/>
          </a:bodyPr>
          <a:lstStyle/>
          <a:p>
            <a:r>
              <a:rPr lang="zh-CN" altLang="en-US">
                <a:solidFill>
                  <a:schemeClr val="tx1"/>
                </a:solidFill>
              </a:rPr>
              <a:t>目录</a:t>
            </a:r>
            <a:endParaRPr lang="zh-CN" altLang="en-US">
              <a:solidFill>
                <a:schemeClr val="tx1"/>
              </a:solidFill>
            </a:endParaRPr>
          </a:p>
        </p:txBody>
      </p:sp>
      <p:sp>
        <p:nvSpPr>
          <p:cNvPr id="1048912" name="文本占位符 6"/>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21"/>
          <p:cNvSpPr/>
          <p:nvPr>
            <p:custDataLst>
              <p:tags r:id="rId5"/>
            </p:custDataLst>
          </p:nvPr>
        </p:nvSpPr>
        <p:spPr>
          <a:xfrm>
            <a:off x="4431665" y="65976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77105" y="153543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7914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智慧城市的发展历程</a:t>
            </a:r>
            <a:endParaRPr lang="zh-CN" altLang="en-US" sz="2000">
              <a:solidFill>
                <a:schemeClr val="lt1"/>
              </a:solidFill>
              <a:latin typeface="+mj-ea"/>
              <a:ea typeface="+mj-ea"/>
              <a:cs typeface="MiSans Normal" panose="00000500000000000000" charset="-122"/>
              <a:sym typeface="+mn-ea"/>
            </a:endParaRPr>
          </a:p>
        </p:txBody>
      </p:sp>
      <p:sp>
        <p:nvSpPr>
          <p:cNvPr id="1048920" name="矩形 3"/>
          <p:cNvSpPr/>
          <p:nvPr>
            <p:custDataLst>
              <p:tags r:id="rId8"/>
            </p:custDataLst>
          </p:nvPr>
        </p:nvSpPr>
        <p:spPr>
          <a:xfrm>
            <a:off x="4431665" y="257492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77105" y="344995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9430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智慧城市建设的主要领域</a:t>
            </a:r>
            <a:endParaRPr lang="zh-CN" altLang="en-US" sz="2000">
              <a:solidFill>
                <a:schemeClr val="lt1"/>
              </a:solidFill>
              <a:latin typeface="+mj-ea"/>
              <a:ea typeface="+mj-ea"/>
              <a:cs typeface="MiSans Normal" panose="00000500000000000000" charset="-122"/>
              <a:sym typeface="+mn-ea"/>
            </a:endParaRPr>
          </a:p>
        </p:txBody>
      </p:sp>
      <p:sp>
        <p:nvSpPr>
          <p:cNvPr id="1048926" name="矩形 10"/>
          <p:cNvSpPr/>
          <p:nvPr>
            <p:custDataLst>
              <p:tags r:id="rId11"/>
            </p:custDataLst>
          </p:nvPr>
        </p:nvSpPr>
        <p:spPr>
          <a:xfrm>
            <a:off x="4431665" y="449008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77105" y="536511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60946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智慧城市的技术支撑</a:t>
            </a:r>
            <a:endParaRPr lang="zh-CN" altLang="en-US" sz="2000">
              <a:solidFill>
                <a:schemeClr val="lt1"/>
              </a:solidFill>
              <a:latin typeface="+mj-ea"/>
              <a:ea typeface="+mj-ea"/>
              <a:cs typeface="MiSans Normal" panose="00000500000000000000" charset="-122"/>
              <a:sym typeface="+mn-ea"/>
            </a:endParaRPr>
          </a:p>
        </p:txBody>
      </p:sp>
      <p:sp>
        <p:nvSpPr>
          <p:cNvPr id="1048932" name="矩形 40"/>
          <p:cNvSpPr/>
          <p:nvPr>
            <p:custDataLst>
              <p:tags r:id="rId14"/>
            </p:custDataLst>
          </p:nvPr>
        </p:nvSpPr>
        <p:spPr>
          <a:xfrm>
            <a:off x="8164830" y="161734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509635" y="249301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92795" y="173672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智慧城市的优势与挑战</a:t>
            </a:r>
            <a:endParaRPr lang="zh-CN" altLang="en-US" sz="2000">
              <a:solidFill>
                <a:schemeClr val="lt1"/>
              </a:solidFill>
              <a:latin typeface="+mj-ea"/>
              <a:ea typeface="+mj-ea"/>
              <a:cs typeface="MiSans Normal" panose="00000500000000000000" charset="-122"/>
              <a:sym typeface="+mn-ea"/>
            </a:endParaRPr>
          </a:p>
        </p:txBody>
      </p:sp>
      <p:sp>
        <p:nvSpPr>
          <p:cNvPr id="1048938" name="矩形 45"/>
          <p:cNvSpPr/>
          <p:nvPr>
            <p:custDataLst>
              <p:tags r:id="rId17"/>
            </p:custDataLst>
          </p:nvPr>
        </p:nvSpPr>
        <p:spPr>
          <a:xfrm>
            <a:off x="8164830" y="353250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509635" y="440753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92795" y="365188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智慧城市的未来展望</a:t>
            </a:r>
            <a:endParaRPr lang="zh-CN" altLang="en-US" sz="2000">
              <a:solidFill>
                <a:schemeClr val="lt1"/>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06" name="标题 14"/>
          <p:cNvSpPr>
            <a:spLocks noGrp="1"/>
          </p:cNvSpPr>
          <p:nvPr>
            <p:ph type="title" idx="4"/>
            <p:custDataLst>
              <p:tags r:id="rId3"/>
            </p:custDataLst>
          </p:nvPr>
        </p:nvSpPr>
        <p:spPr/>
        <p:txBody>
          <a:bodyPr>
            <a:normAutofit fontScale="90000"/>
          </a:bodyPr>
          <a:lstStyle/>
          <a:p>
            <a:r>
              <a:rPr lang="zh-CN" altLang="en-US"/>
              <a:t>智慧城市的发展历程</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0" name="标题 1"/>
          <p:cNvSpPr>
            <a:spLocks noGrp="1"/>
          </p:cNvSpPr>
          <p:nvPr>
            <p:ph type="title" idx="3"/>
          </p:nvPr>
        </p:nvSpPr>
        <p:spPr/>
        <p:txBody>
          <a:bodyPr>
            <a:normAutofit fontScale="93750"/>
          </a:bodyPr>
          <a:lstStyle/>
          <a:p>
            <a:r>
              <a:rPr lang="zh-CN" altLang="en-US"/>
              <a:t>智慧城市的概念起源</a:t>
            </a:r>
            <a:endParaRPr lang="zh-CN" altLang="en-US"/>
          </a:p>
        </p:txBody>
      </p:sp>
      <p:sp>
        <p:nvSpPr>
          <p:cNvPr id="1049082"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4"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6"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8"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2012年中国住建部发布《国家智慧城市试点暂行管理办法》</a:t>
            </a:r>
            <a:endParaRPr lang="en-US" altLang="zh-CN">
              <a:solidFill>
                <a:schemeClr val="dk1">
                  <a:lumMod val="80000"/>
                  <a:lumOff val="20000"/>
                </a:schemeClr>
              </a:solidFill>
              <a:latin typeface="+mn-ea"/>
              <a:sym typeface="+mn-ea"/>
            </a:endParaRPr>
          </a:p>
        </p:txBody>
      </p:sp>
      <p:sp>
        <p:nvSpPr>
          <p:cNvPr id="1049090"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2"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4"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6"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2008年IBM提出“智慧地球”概念</a:t>
            </a:r>
            <a:endParaRPr lang="zh-CN" altLang="en-US">
              <a:solidFill>
                <a:schemeClr val="dk1">
                  <a:lumMod val="80000"/>
                  <a:lumOff val="20000"/>
                </a:schemeClr>
              </a:solidFill>
              <a:latin typeface="+mn-ea"/>
              <a:sym typeface="+mn-ea"/>
            </a:endParaRPr>
          </a:p>
        </p:txBody>
      </p:sp>
      <p:sp>
        <p:nvSpPr>
          <p:cNvPr id="1049098"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0"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2"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4"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2010年欧盟提出“智慧城市”计划</a:t>
            </a:r>
            <a:endParaRPr lang="zh-CN" altLang="en-US">
              <a:solidFill>
                <a:schemeClr val="dk1">
                  <a:lumMod val="80000"/>
                  <a:lumOff val="20000"/>
                </a:schemeClr>
              </a:solidFill>
              <a:latin typeface="+mn-ea"/>
              <a:sym typeface="+mn-ea"/>
            </a:endParaRPr>
          </a:p>
        </p:txBody>
      </p:sp>
      <p:sp>
        <p:nvSpPr>
          <p:cNvPr id="1049106"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8"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0"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2"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2014年中国国务院发布《新型城镇化规划（2014-2020年）》</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70" name="标题 1"/>
          <p:cNvSpPr>
            <a:spLocks noGrp="1"/>
          </p:cNvSpPr>
          <p:nvPr>
            <p:ph type="title" idx="3"/>
          </p:nvPr>
        </p:nvSpPr>
        <p:spPr/>
        <p:txBody>
          <a:bodyPr>
            <a:normAutofit fontScale="93750"/>
          </a:bodyPr>
          <a:lstStyle/>
          <a:p>
            <a:r>
              <a:rPr lang="zh-CN" altLang="en-US"/>
              <a:t>智慧城市的发展阶段</a:t>
            </a:r>
            <a:endParaRPr lang="zh-CN" altLang="en-US"/>
          </a:p>
        </p:txBody>
      </p:sp>
      <p:sp>
        <p:nvSpPr>
          <p:cNvPr id="1049172" name="矩形 5"/>
          <p:cNvSpPr/>
          <p:nvPr>
            <p:custDataLst>
              <p:tags r:id="rId2"/>
            </p:custDataLst>
          </p:nvPr>
        </p:nvSpPr>
        <p:spPr>
          <a:xfrm>
            <a:off x="608330"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4" name="矩形 10"/>
          <p:cNvSpPr/>
          <p:nvPr>
            <p:custDataLst>
              <p:tags r:id="rId3"/>
            </p:custDataLst>
          </p:nvPr>
        </p:nvSpPr>
        <p:spPr>
          <a:xfrm>
            <a:off x="962930"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6" name="TextBox 2"/>
          <p:cNvSpPr txBox="1"/>
          <p:nvPr>
            <p:custDataLst>
              <p:tags r:id="rId4"/>
            </p:custDataLst>
          </p:nvPr>
        </p:nvSpPr>
        <p:spPr>
          <a:xfrm>
            <a:off x="763308"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起步阶段：2008年-2013年，智慧城市概念提出并开始试点建设</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78" name="矩形 6"/>
          <p:cNvSpPr/>
          <p:nvPr>
            <p:custDataLst>
              <p:tags r:id="rId5"/>
            </p:custDataLst>
          </p:nvPr>
        </p:nvSpPr>
        <p:spPr>
          <a:xfrm>
            <a:off x="3406861"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0" name="矩形 11"/>
          <p:cNvSpPr/>
          <p:nvPr>
            <p:custDataLst>
              <p:tags r:id="rId6"/>
            </p:custDataLst>
          </p:nvPr>
        </p:nvSpPr>
        <p:spPr>
          <a:xfrm>
            <a:off x="3780593"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2" name="TextBox 2"/>
          <p:cNvSpPr txBox="1"/>
          <p:nvPr>
            <p:custDataLst>
              <p:tags r:id="rId7"/>
            </p:custDataLst>
          </p:nvPr>
        </p:nvSpPr>
        <p:spPr>
          <a:xfrm>
            <a:off x="3561201"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推广阶段：2014年-2019年，智慧城市建设逐渐普及，技术不断升级</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84" name="矩形 33"/>
          <p:cNvSpPr/>
          <p:nvPr>
            <p:custDataLst>
              <p:tags r:id="rId8"/>
            </p:custDataLst>
          </p:nvPr>
        </p:nvSpPr>
        <p:spPr>
          <a:xfrm>
            <a:off x="6200927"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6" name="矩形 37"/>
          <p:cNvSpPr/>
          <p:nvPr>
            <p:custDataLst>
              <p:tags r:id="rId9"/>
            </p:custDataLst>
          </p:nvPr>
        </p:nvSpPr>
        <p:spPr>
          <a:xfrm>
            <a:off x="6555527"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8" name="TextBox 2"/>
          <p:cNvSpPr txBox="1"/>
          <p:nvPr>
            <p:custDataLst>
              <p:tags r:id="rId10"/>
            </p:custDataLst>
          </p:nvPr>
        </p:nvSpPr>
        <p:spPr>
          <a:xfrm>
            <a:off x="6355905" y="3052122"/>
            <a:ext cx="2278909" cy="1840200"/>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迅猛发展阶段：2020年-2024年，智慧城市建设进入快速发展期，技术应用不断创新和完善</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90" name="矩形 34"/>
          <p:cNvSpPr/>
          <p:nvPr>
            <p:custDataLst>
              <p:tags r:id="rId11"/>
            </p:custDataLst>
          </p:nvPr>
        </p:nvSpPr>
        <p:spPr>
          <a:xfrm>
            <a:off x="8989253"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92" name="矩形 38"/>
          <p:cNvSpPr/>
          <p:nvPr>
            <p:custDataLst>
              <p:tags r:id="rId12"/>
            </p:custDataLst>
          </p:nvPr>
        </p:nvSpPr>
        <p:spPr>
          <a:xfrm>
            <a:off x="9362986"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94" name="TextBox 2"/>
          <p:cNvSpPr txBox="1"/>
          <p:nvPr>
            <p:custDataLst>
              <p:tags r:id="rId13"/>
            </p:custDataLst>
          </p:nvPr>
        </p:nvSpPr>
        <p:spPr>
          <a:xfrm>
            <a:off x="9144231" y="3052122"/>
            <a:ext cx="2278909" cy="1840200"/>
          </a:xfrm>
          <a:prstGeom prst="rect">
            <a:avLst/>
          </a:prstGeom>
          <a:noFill/>
        </p:spPr>
        <p:txBody>
          <a:bodyPr wrap="square" rtlCol="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未来展望：智慧城市将成为城市发展的重要趋势，不断推动城市的数字化、智能化进程</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52" name="标题 1"/>
          <p:cNvSpPr>
            <a:spLocks noGrp="1"/>
          </p:cNvSpPr>
          <p:nvPr>
            <p:ph type="title" idx="3"/>
          </p:nvPr>
        </p:nvSpPr>
        <p:spPr/>
        <p:txBody>
          <a:bodyPr>
            <a:normAutofit fontScale="93750"/>
          </a:bodyPr>
          <a:lstStyle/>
          <a:p>
            <a:r>
              <a:rPr lang="zh-CN" altLang="en-US"/>
              <a:t>2024年的发展背景</a:t>
            </a:r>
            <a:endParaRPr lang="zh-CN" altLang="en-US"/>
          </a:p>
        </p:txBody>
      </p:sp>
      <p:sp>
        <p:nvSpPr>
          <p:cNvPr id="1049254" name="椭圆 262"/>
          <p:cNvSpPr/>
          <p:nvPr>
            <p:custDataLst>
              <p:tags r:id="rId2"/>
            </p:custDataLst>
          </p:nvPr>
        </p:nvSpPr>
        <p:spPr>
          <a:xfrm>
            <a:off x="2414057" y="4036866"/>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6" name="椭圆 263"/>
          <p:cNvSpPr/>
          <p:nvPr>
            <p:custDataLst>
              <p:tags r:id="rId3"/>
            </p:custDataLst>
          </p:nvPr>
        </p:nvSpPr>
        <p:spPr>
          <a:xfrm>
            <a:off x="3266271" y="4117251"/>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8" name="椭圆 264"/>
          <p:cNvSpPr/>
          <p:nvPr>
            <p:custDataLst>
              <p:tags r:id="rId4"/>
            </p:custDataLst>
          </p:nvPr>
        </p:nvSpPr>
        <p:spPr>
          <a:xfrm>
            <a:off x="4064242" y="4353832"/>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0" name="椭圆 265"/>
          <p:cNvSpPr/>
          <p:nvPr>
            <p:custDataLst>
              <p:tags r:id="rId5"/>
            </p:custDataLst>
          </p:nvPr>
        </p:nvSpPr>
        <p:spPr>
          <a:xfrm>
            <a:off x="4738693" y="4553815"/>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2"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4"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6"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8"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0"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2"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4"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6"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8"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0"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2"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4"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6"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8"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0"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5G技术的普及和推广</a:t>
            </a:r>
            <a:endParaRPr lang="zh-CN" altLang="en-US" sz="1200" spc="150">
              <a:solidFill>
                <a:schemeClr val="tx1">
                  <a:lumMod val="65000"/>
                  <a:lumOff val="35000"/>
                </a:schemeClr>
              </a:solidFill>
              <a:latin typeface="+mn-ea"/>
              <a:sym typeface="+mn-ea"/>
            </a:endParaRPr>
          </a:p>
        </p:txBody>
      </p:sp>
      <p:sp>
        <p:nvSpPr>
          <p:cNvPr id="1049292"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城市居民对智能化生活的需求和期望</a:t>
            </a:r>
            <a:endParaRPr lang="zh-CN" altLang="en-US" sz="1200" spc="150">
              <a:solidFill>
                <a:schemeClr val="tx1">
                  <a:lumMod val="65000"/>
                  <a:lumOff val="35000"/>
                </a:schemeClr>
              </a:solidFill>
              <a:latin typeface="+mn-ea"/>
              <a:sym typeface="+mn-ea"/>
            </a:endParaRPr>
          </a:p>
        </p:txBody>
      </p:sp>
      <p:sp>
        <p:nvSpPr>
          <p:cNvPr id="1049294"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政府对智慧城市建设的支持和推动</a:t>
            </a:r>
            <a:endParaRPr lang="zh-CN" altLang="en-US" sz="1200" spc="150">
              <a:solidFill>
                <a:schemeClr val="tx1">
                  <a:lumMod val="65000"/>
                  <a:lumOff val="35000"/>
                </a:schemeClr>
              </a:solidFill>
              <a:latin typeface="+mn-ea"/>
              <a:sym typeface="+mn-ea"/>
            </a:endParaRPr>
          </a:p>
        </p:txBody>
      </p:sp>
      <p:sp>
        <p:nvSpPr>
          <p:cNvPr id="1049296"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人工智能技术的突破和应用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54" name="标题 1"/>
          <p:cNvSpPr>
            <a:spLocks noGrp="1"/>
          </p:cNvSpPr>
          <p:nvPr>
            <p:ph type="title" idx="3"/>
          </p:nvPr>
        </p:nvSpPr>
        <p:spPr/>
        <p:txBody>
          <a:bodyPr>
            <a:normAutofit fontScale="96875"/>
          </a:bodyPr>
          <a:lstStyle/>
          <a:p>
            <a:r>
              <a:rPr lang="zh-CN" altLang="en-US"/>
              <a:t>智慧城市的发展趋势</a:t>
            </a:r>
            <a:endParaRPr lang="zh-CN" altLang="en-US"/>
          </a:p>
        </p:txBody>
      </p:sp>
      <p:sp>
        <p:nvSpPr>
          <p:cNvPr id="1049356" name="矩形 3"/>
          <p:cNvSpPr/>
          <p:nvPr>
            <p:custDataLst>
              <p:tags r:id="rId2"/>
            </p:custDataLst>
          </p:nvPr>
        </p:nvSpPr>
        <p:spPr>
          <a:xfrm>
            <a:off x="1450759" y="1319530"/>
            <a:ext cx="9831404" cy="108093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8" name="矩形 13"/>
          <p:cNvSpPr/>
          <p:nvPr>
            <p:custDataLst>
              <p:tags r:id="rId3"/>
            </p:custDataLst>
          </p:nvPr>
        </p:nvSpPr>
        <p:spPr>
          <a:xfrm>
            <a:off x="903550" y="1319530"/>
            <a:ext cx="266624" cy="108093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60" name="文本框 4"/>
          <p:cNvSpPr txBox="1"/>
          <p:nvPr>
            <p:custDataLst>
              <p:tags r:id="rId4"/>
            </p:custDataLst>
          </p:nvPr>
        </p:nvSpPr>
        <p:spPr>
          <a:xfrm>
            <a:off x="1732256" y="1412924"/>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数字化转型加速：随着技术的不断进步，智慧城市将更加依赖数字化技术，实现更高效、更便捷的城市管理。</a:t>
            </a:r>
            <a:endParaRPr lang="zh-CN" altLang="en-US" sz="2000" spc="150">
              <a:solidFill>
                <a:schemeClr val="tx1">
                  <a:lumMod val="85000"/>
                  <a:lumOff val="15000"/>
                </a:schemeClr>
              </a:solidFill>
              <a:latin typeface="+mn-ea"/>
              <a:sym typeface="+mn-ea"/>
            </a:endParaRPr>
          </a:p>
        </p:txBody>
      </p:sp>
      <p:sp>
        <p:nvSpPr>
          <p:cNvPr id="1049362" name="矩形 39"/>
          <p:cNvSpPr/>
          <p:nvPr>
            <p:custDataLst>
              <p:tags r:id="rId5"/>
            </p:custDataLst>
          </p:nvPr>
        </p:nvSpPr>
        <p:spPr>
          <a:xfrm>
            <a:off x="1450759" y="2602708"/>
            <a:ext cx="9831404" cy="108093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64" name="矩形 5"/>
          <p:cNvSpPr/>
          <p:nvPr>
            <p:custDataLst>
              <p:tags r:id="rId6"/>
            </p:custDataLst>
          </p:nvPr>
        </p:nvSpPr>
        <p:spPr>
          <a:xfrm>
            <a:off x="903550" y="2602708"/>
            <a:ext cx="266624" cy="108093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66" name="文本框 41"/>
          <p:cNvSpPr txBox="1"/>
          <p:nvPr>
            <p:custDataLst>
              <p:tags r:id="rId7"/>
            </p:custDataLst>
          </p:nvPr>
        </p:nvSpPr>
        <p:spPr>
          <a:xfrm>
            <a:off x="1732256" y="2696102"/>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人工智能广泛应用：人工智能技术将在智慧城市建设中发挥越来越重要的作用，提高城市治理能力和公共服务水平。</a:t>
            </a:r>
            <a:endParaRPr lang="zh-CN" altLang="en-US" sz="2000" spc="150">
              <a:solidFill>
                <a:schemeClr val="tx1">
                  <a:lumMod val="85000"/>
                  <a:lumOff val="15000"/>
                </a:schemeClr>
              </a:solidFill>
              <a:latin typeface="+mn-ea"/>
              <a:sym typeface="+mn-ea"/>
            </a:endParaRPr>
          </a:p>
        </p:txBody>
      </p:sp>
      <p:sp>
        <p:nvSpPr>
          <p:cNvPr id="1049368" name="矩形 12"/>
          <p:cNvSpPr/>
          <p:nvPr>
            <p:custDataLst>
              <p:tags r:id="rId8"/>
            </p:custDataLst>
          </p:nvPr>
        </p:nvSpPr>
        <p:spPr>
          <a:xfrm>
            <a:off x="1450759" y="3885886"/>
            <a:ext cx="9831404" cy="108093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0" name="矩形 17"/>
          <p:cNvSpPr/>
          <p:nvPr>
            <p:custDataLst>
              <p:tags r:id="rId9"/>
            </p:custDataLst>
          </p:nvPr>
        </p:nvSpPr>
        <p:spPr>
          <a:xfrm>
            <a:off x="903550" y="3885886"/>
            <a:ext cx="266624" cy="108093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2" name="文本框 19"/>
          <p:cNvSpPr txBox="1"/>
          <p:nvPr>
            <p:custDataLst>
              <p:tags r:id="rId10"/>
            </p:custDataLst>
          </p:nvPr>
        </p:nvSpPr>
        <p:spPr>
          <a:xfrm>
            <a:off x="1732256" y="3979280"/>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绿色可持续发展：随着环保意识的提高，智慧城市将更加注重绿色可持续发展，推动城市经济、社会和环境的协调发展。</a:t>
            </a:r>
            <a:endParaRPr lang="zh-CN" altLang="en-US" sz="2000" spc="150">
              <a:solidFill>
                <a:schemeClr val="tx1">
                  <a:lumMod val="85000"/>
                  <a:lumOff val="15000"/>
                </a:schemeClr>
              </a:solidFill>
              <a:latin typeface="+mn-ea"/>
              <a:sym typeface="+mn-ea"/>
            </a:endParaRPr>
          </a:p>
        </p:txBody>
      </p:sp>
      <p:sp>
        <p:nvSpPr>
          <p:cNvPr id="1049374" name="矩形 49"/>
          <p:cNvSpPr/>
          <p:nvPr>
            <p:custDataLst>
              <p:tags r:id="rId11"/>
            </p:custDataLst>
          </p:nvPr>
        </p:nvSpPr>
        <p:spPr>
          <a:xfrm>
            <a:off x="1450759" y="5168407"/>
            <a:ext cx="9831404" cy="108093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6" name="矩形 26"/>
          <p:cNvSpPr/>
          <p:nvPr>
            <p:custDataLst>
              <p:tags r:id="rId12"/>
            </p:custDataLst>
          </p:nvPr>
        </p:nvSpPr>
        <p:spPr>
          <a:xfrm>
            <a:off x="903550" y="5168407"/>
            <a:ext cx="266624" cy="108093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8" name="文本框 27"/>
          <p:cNvSpPr txBox="1"/>
          <p:nvPr>
            <p:custDataLst>
              <p:tags r:id="rId13"/>
            </p:custDataLst>
          </p:nvPr>
        </p:nvSpPr>
        <p:spPr>
          <a:xfrm>
            <a:off x="1732256" y="5261801"/>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跨界合作创新：智慧城市建设将涉及多个领域和行业，跨界合作和创新将成为推动智慧城市发展的重要动力。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436"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438" name="标题 14"/>
          <p:cNvSpPr>
            <a:spLocks noGrp="1"/>
          </p:cNvSpPr>
          <p:nvPr>
            <p:ph type="title" idx="4"/>
            <p:custDataLst>
              <p:tags r:id="rId3"/>
            </p:custDataLst>
          </p:nvPr>
        </p:nvSpPr>
        <p:spPr/>
        <p:txBody>
          <a:bodyPr>
            <a:normAutofit fontScale="90000"/>
          </a:bodyPr>
          <a:lstStyle/>
          <a:p>
            <a:r>
              <a:rPr lang="zh-CN" altLang="en-US"/>
              <a:t>智慧城市建设的主要领域</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512" name="标题 1"/>
          <p:cNvSpPr>
            <a:spLocks noGrp="1"/>
          </p:cNvSpPr>
          <p:nvPr>
            <p:ph type="title" idx="3"/>
          </p:nvPr>
        </p:nvSpPr>
        <p:spPr/>
        <p:txBody>
          <a:bodyPr>
            <a:normAutofit fontScale="96875"/>
          </a:bodyPr>
          <a:lstStyle/>
          <a:p>
            <a:r>
              <a:rPr lang="zh-CN" altLang="en-US"/>
              <a:t>智慧交通</a:t>
            </a:r>
            <a:endParaRPr lang="zh-CN" altLang="en-US"/>
          </a:p>
        </p:txBody>
      </p:sp>
      <p:sp>
        <p:nvSpPr>
          <p:cNvPr id="1049514" name="圆角矩形 26"/>
          <p:cNvSpPr/>
          <p:nvPr>
            <p:custDataLst>
              <p:tags r:id="rId2"/>
            </p:custDataLst>
          </p:nvPr>
        </p:nvSpPr>
        <p:spPr>
          <a:xfrm>
            <a:off x="60833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16" name="圆角矩形 28"/>
          <p:cNvSpPr/>
          <p:nvPr>
            <p:custDataLst>
              <p:tags r:id="rId3"/>
            </p:custDataLst>
          </p:nvPr>
        </p:nvSpPr>
        <p:spPr>
          <a:xfrm>
            <a:off x="610871"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518" name="文本框 31"/>
          <p:cNvSpPr txBox="1"/>
          <p:nvPr>
            <p:custDataLst>
              <p:tags r:id="rId4"/>
            </p:custDataLst>
          </p:nvPr>
        </p:nvSpPr>
        <p:spPr>
          <a:xfrm>
            <a:off x="763306" y="2204989"/>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智能信号灯控制：实时监测交通流量，调整信号灯时间，缓解交通拥堵</a:t>
            </a:r>
            <a:endParaRPr lang="zh-CN" altLang="en-US" sz="2000" spc="200">
              <a:solidFill>
                <a:schemeClr val="tx1">
                  <a:lumMod val="85000"/>
                  <a:lumOff val="15000"/>
                </a:schemeClr>
              </a:solidFill>
              <a:latin typeface="+mn-ea"/>
              <a:sym typeface="+mn-ea"/>
            </a:endParaRPr>
          </a:p>
        </p:txBody>
      </p:sp>
      <p:sp>
        <p:nvSpPr>
          <p:cNvPr id="1049520" name="圆角矩形 29"/>
          <p:cNvSpPr/>
          <p:nvPr>
            <p:custDataLst>
              <p:tags r:id="rId5"/>
            </p:custDataLst>
          </p:nvPr>
        </p:nvSpPr>
        <p:spPr>
          <a:xfrm>
            <a:off x="3400437"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22" name="圆角矩形 32"/>
          <p:cNvSpPr/>
          <p:nvPr>
            <p:custDataLst>
              <p:tags r:id="rId6"/>
            </p:custDataLst>
          </p:nvPr>
        </p:nvSpPr>
        <p:spPr>
          <a:xfrm>
            <a:off x="3402977"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24" name="文本框 34"/>
          <p:cNvSpPr txBox="1"/>
          <p:nvPr>
            <p:custDataLst>
              <p:tags r:id="rId7"/>
            </p:custDataLst>
          </p:nvPr>
        </p:nvSpPr>
        <p:spPr>
          <a:xfrm>
            <a:off x="3557953"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智能停车系统：利用物联网技术，实现停车位预约、自动缴费等功能</a:t>
            </a:r>
            <a:endParaRPr lang="zh-CN" altLang="en-US" sz="2000" spc="200">
              <a:solidFill>
                <a:schemeClr val="tx1">
                  <a:lumMod val="85000"/>
                  <a:lumOff val="15000"/>
                </a:schemeClr>
              </a:solidFill>
              <a:latin typeface="+mn-ea"/>
              <a:sym typeface="+mn-ea"/>
            </a:endParaRPr>
          </a:p>
        </p:txBody>
      </p:sp>
      <p:sp>
        <p:nvSpPr>
          <p:cNvPr id="1049526" name="圆角矩形 3"/>
          <p:cNvSpPr/>
          <p:nvPr>
            <p:custDataLst>
              <p:tags r:id="rId8"/>
            </p:custDataLst>
          </p:nvPr>
        </p:nvSpPr>
        <p:spPr>
          <a:xfrm>
            <a:off x="6192543"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28" name="圆角矩形 4"/>
          <p:cNvSpPr/>
          <p:nvPr>
            <p:custDataLst>
              <p:tags r:id="rId9"/>
            </p:custDataLst>
          </p:nvPr>
        </p:nvSpPr>
        <p:spPr>
          <a:xfrm>
            <a:off x="6195084"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30" name="文本框 5"/>
          <p:cNvSpPr txBox="1"/>
          <p:nvPr>
            <p:custDataLst>
              <p:tags r:id="rId10"/>
            </p:custDataLst>
          </p:nvPr>
        </p:nvSpPr>
        <p:spPr>
          <a:xfrm>
            <a:off x="6349425"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智能公共交通：实时查询公交、地铁等线路信息，提高公共出行效率</a:t>
            </a:r>
            <a:endParaRPr lang="zh-CN" altLang="en-US" sz="2000" spc="200">
              <a:solidFill>
                <a:schemeClr val="tx1">
                  <a:lumMod val="85000"/>
                  <a:lumOff val="15000"/>
                </a:schemeClr>
              </a:solidFill>
              <a:latin typeface="+mn-ea"/>
              <a:sym typeface="+mn-ea"/>
            </a:endParaRPr>
          </a:p>
        </p:txBody>
      </p:sp>
      <p:sp>
        <p:nvSpPr>
          <p:cNvPr id="1049532" name="圆角矩形 8"/>
          <p:cNvSpPr/>
          <p:nvPr>
            <p:custDataLst>
              <p:tags r:id="rId11"/>
            </p:custDataLst>
          </p:nvPr>
        </p:nvSpPr>
        <p:spPr>
          <a:xfrm>
            <a:off x="898465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34" name="圆角矩形 9"/>
          <p:cNvSpPr/>
          <p:nvPr>
            <p:custDataLst>
              <p:tags r:id="rId12"/>
            </p:custDataLst>
          </p:nvPr>
        </p:nvSpPr>
        <p:spPr>
          <a:xfrm>
            <a:off x="8987190"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36" name="文本框 10"/>
          <p:cNvSpPr txBox="1"/>
          <p:nvPr>
            <p:custDataLst>
              <p:tags r:id="rId13"/>
            </p:custDataLst>
          </p:nvPr>
        </p:nvSpPr>
        <p:spPr>
          <a:xfrm>
            <a:off x="9141531"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智能交通管理：对交通违法行为进行智能识别和监控，提高交通管理效率</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594" name="标题 1"/>
          <p:cNvSpPr>
            <a:spLocks noGrp="1"/>
          </p:cNvSpPr>
          <p:nvPr>
            <p:ph type="title" idx="3"/>
          </p:nvPr>
        </p:nvSpPr>
        <p:spPr/>
        <p:txBody>
          <a:bodyPr>
            <a:normAutofit fontScale="96875"/>
          </a:bodyPr>
          <a:lstStyle/>
          <a:p>
            <a:r>
              <a:rPr lang="zh-CN" altLang="en-US"/>
              <a:t>智慧安防</a:t>
            </a:r>
            <a:endParaRPr lang="zh-CN" altLang="en-US"/>
          </a:p>
        </p:txBody>
      </p:sp>
      <p:sp>
        <p:nvSpPr>
          <p:cNvPr id="1049596" name="五边形 30"/>
          <p:cNvSpPr/>
          <p:nvPr>
            <p:custDataLst>
              <p:tags r:id="rId2"/>
            </p:custDataLst>
          </p:nvPr>
        </p:nvSpPr>
        <p:spPr>
          <a:xfrm>
            <a:off x="608330" y="3207818"/>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98" name="燕尾形 36"/>
          <p:cNvSpPr/>
          <p:nvPr>
            <p:custDataLst>
              <p:tags r:id="rId3"/>
            </p:custDataLst>
          </p:nvPr>
        </p:nvSpPr>
        <p:spPr>
          <a:xfrm>
            <a:off x="3220372" y="3207818"/>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00" name="燕尾形 37"/>
          <p:cNvSpPr/>
          <p:nvPr>
            <p:custDataLst>
              <p:tags r:id="rId4"/>
            </p:custDataLst>
          </p:nvPr>
        </p:nvSpPr>
        <p:spPr>
          <a:xfrm>
            <a:off x="8444456" y="3207818"/>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02" name="燕尾形 38"/>
          <p:cNvSpPr/>
          <p:nvPr>
            <p:custDataLst>
              <p:tags r:id="rId5"/>
            </p:custDataLst>
          </p:nvPr>
        </p:nvSpPr>
        <p:spPr>
          <a:xfrm>
            <a:off x="5832414" y="3207818"/>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04"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主要应用领域：视频监控、智能门禁、报警系统等</a:t>
            </a:r>
            <a:endParaRPr lang="zh-CN" altLang="en-US" sz="1400" spc="150">
              <a:solidFill>
                <a:schemeClr val="tx1"/>
              </a:solidFill>
              <a:effectLst/>
              <a:latin typeface="+mn-ea"/>
              <a:sym typeface="+mn-ea"/>
            </a:endParaRPr>
          </a:p>
        </p:txBody>
      </p:sp>
      <p:sp>
        <p:nvSpPr>
          <p:cNvPr id="1049606"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定义：智慧安防是指利用先进的技术手段，实现城市安全防范和管理的智能化和高效化</a:t>
            </a:r>
            <a:endParaRPr lang="zh-CN" altLang="en-US" sz="1400" spc="150">
              <a:solidFill>
                <a:schemeClr val="tx1"/>
              </a:solidFill>
              <a:effectLst/>
              <a:latin typeface="+mn-ea"/>
              <a:sym typeface="+mn-ea"/>
            </a:endParaRPr>
          </a:p>
        </p:txBody>
      </p:sp>
      <p:sp>
        <p:nvSpPr>
          <p:cNvPr id="1049608"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优势：提高城市安全防范水平，有效预防和打击犯罪行为</a:t>
            </a:r>
            <a:endParaRPr lang="zh-CN" altLang="en-US" sz="1400" spc="150">
              <a:solidFill>
                <a:schemeClr val="tx1"/>
              </a:solidFill>
              <a:effectLst/>
              <a:latin typeface="+mn-ea"/>
              <a:sym typeface="+mn-ea"/>
            </a:endParaRPr>
          </a:p>
        </p:txBody>
      </p:sp>
      <p:sp>
        <p:nvSpPr>
          <p:cNvPr id="1049610"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未来发展方向：结合人工智能、大数据等技术，实现更加智能化的安防管理</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68" name="标题 1"/>
          <p:cNvSpPr>
            <a:spLocks noGrp="1"/>
          </p:cNvSpPr>
          <p:nvPr>
            <p:ph type="title" idx="3"/>
          </p:nvPr>
        </p:nvSpPr>
        <p:spPr/>
        <p:txBody>
          <a:bodyPr>
            <a:normAutofit fontScale="96875"/>
          </a:bodyPr>
          <a:lstStyle/>
          <a:p>
            <a:r>
              <a:rPr lang="zh-CN" altLang="en-US"/>
              <a:t>智慧社区</a:t>
            </a:r>
            <a:endParaRPr lang="zh-CN" altLang="en-US"/>
          </a:p>
        </p:txBody>
      </p:sp>
      <p:sp>
        <p:nvSpPr>
          <p:cNvPr id="1049670" name="矩形 3"/>
          <p:cNvSpPr/>
          <p:nvPr>
            <p:custDataLst>
              <p:tags r:id="rId2"/>
            </p:custDataLst>
          </p:nvPr>
        </p:nvSpPr>
        <p:spPr>
          <a:xfrm>
            <a:off x="1450759" y="1319530"/>
            <a:ext cx="9831404" cy="108093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72" name="矩形 13"/>
          <p:cNvSpPr/>
          <p:nvPr>
            <p:custDataLst>
              <p:tags r:id="rId3"/>
            </p:custDataLst>
          </p:nvPr>
        </p:nvSpPr>
        <p:spPr>
          <a:xfrm>
            <a:off x="903550" y="1319530"/>
            <a:ext cx="266624" cy="108093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74" name="文本框 4"/>
          <p:cNvSpPr txBox="1"/>
          <p:nvPr>
            <p:custDataLst>
              <p:tags r:id="rId4"/>
            </p:custDataLst>
          </p:nvPr>
        </p:nvSpPr>
        <p:spPr>
          <a:xfrm>
            <a:off x="1732256" y="1412924"/>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智慧社区的定义：智慧社区是指利用先进的信息技术手段，实现社区管理、服务、安全的智能化，提升社区居民的生活质量和幸福感。</a:t>
            </a:r>
            <a:endParaRPr lang="zh-CN" altLang="en-US" sz="2000" spc="150">
              <a:solidFill>
                <a:schemeClr val="tx1">
                  <a:lumMod val="85000"/>
                  <a:lumOff val="15000"/>
                </a:schemeClr>
              </a:solidFill>
              <a:latin typeface="+mn-ea"/>
              <a:sym typeface="+mn-ea"/>
            </a:endParaRPr>
          </a:p>
        </p:txBody>
      </p:sp>
      <p:sp>
        <p:nvSpPr>
          <p:cNvPr id="1049676" name="矩形 39"/>
          <p:cNvSpPr/>
          <p:nvPr>
            <p:custDataLst>
              <p:tags r:id="rId5"/>
            </p:custDataLst>
          </p:nvPr>
        </p:nvSpPr>
        <p:spPr>
          <a:xfrm>
            <a:off x="1450759" y="2602708"/>
            <a:ext cx="9831404" cy="108093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78" name="矩形 5"/>
          <p:cNvSpPr/>
          <p:nvPr>
            <p:custDataLst>
              <p:tags r:id="rId6"/>
            </p:custDataLst>
          </p:nvPr>
        </p:nvSpPr>
        <p:spPr>
          <a:xfrm>
            <a:off x="903550" y="2602708"/>
            <a:ext cx="266624" cy="108093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80" name="文本框 41"/>
          <p:cNvSpPr txBox="1"/>
          <p:nvPr>
            <p:custDataLst>
              <p:tags r:id="rId7"/>
            </p:custDataLst>
          </p:nvPr>
        </p:nvSpPr>
        <p:spPr>
          <a:xfrm>
            <a:off x="1732256" y="2696102"/>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智慧社区的主要功能：包括智能安防、智能家居、智能物业管理、智能环境监测等方面，为居民提供更加便捷、舒适、安全的生活环境。</a:t>
            </a:r>
            <a:endParaRPr lang="zh-CN" altLang="en-US" sz="2000" spc="150">
              <a:solidFill>
                <a:schemeClr val="tx1">
                  <a:lumMod val="85000"/>
                  <a:lumOff val="15000"/>
                </a:schemeClr>
              </a:solidFill>
              <a:latin typeface="+mn-ea"/>
              <a:sym typeface="+mn-ea"/>
            </a:endParaRPr>
          </a:p>
        </p:txBody>
      </p:sp>
      <p:sp>
        <p:nvSpPr>
          <p:cNvPr id="1049682" name="矩形 12"/>
          <p:cNvSpPr/>
          <p:nvPr>
            <p:custDataLst>
              <p:tags r:id="rId8"/>
            </p:custDataLst>
          </p:nvPr>
        </p:nvSpPr>
        <p:spPr>
          <a:xfrm>
            <a:off x="1450759" y="3885886"/>
            <a:ext cx="9831404" cy="108093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84" name="矩形 17"/>
          <p:cNvSpPr/>
          <p:nvPr>
            <p:custDataLst>
              <p:tags r:id="rId9"/>
            </p:custDataLst>
          </p:nvPr>
        </p:nvSpPr>
        <p:spPr>
          <a:xfrm>
            <a:off x="903550" y="3885886"/>
            <a:ext cx="266624" cy="108093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86" name="文本框 19"/>
          <p:cNvSpPr txBox="1"/>
          <p:nvPr>
            <p:custDataLst>
              <p:tags r:id="rId10"/>
            </p:custDataLst>
          </p:nvPr>
        </p:nvSpPr>
        <p:spPr>
          <a:xfrm>
            <a:off x="1732256" y="3979280"/>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智慧社区的建设意义：智慧社区的建设有助于提高社区治理水平，促进社区经济发展，提升居民生活品质，推动智慧城市建设。</a:t>
            </a:r>
            <a:endParaRPr lang="zh-CN" altLang="en-US" sz="2000" spc="150">
              <a:solidFill>
                <a:schemeClr val="tx1">
                  <a:lumMod val="85000"/>
                  <a:lumOff val="15000"/>
                </a:schemeClr>
              </a:solidFill>
              <a:latin typeface="+mn-ea"/>
              <a:sym typeface="+mn-ea"/>
            </a:endParaRPr>
          </a:p>
        </p:txBody>
      </p:sp>
      <p:sp>
        <p:nvSpPr>
          <p:cNvPr id="1049688" name="矩形 49"/>
          <p:cNvSpPr/>
          <p:nvPr>
            <p:custDataLst>
              <p:tags r:id="rId11"/>
            </p:custDataLst>
          </p:nvPr>
        </p:nvSpPr>
        <p:spPr>
          <a:xfrm>
            <a:off x="1450759" y="5168407"/>
            <a:ext cx="9831404" cy="108093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0" name="矩形 26"/>
          <p:cNvSpPr/>
          <p:nvPr>
            <p:custDataLst>
              <p:tags r:id="rId12"/>
            </p:custDataLst>
          </p:nvPr>
        </p:nvSpPr>
        <p:spPr>
          <a:xfrm>
            <a:off x="903550" y="5168407"/>
            <a:ext cx="266624" cy="108093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2" name="文本框 27"/>
          <p:cNvSpPr txBox="1"/>
          <p:nvPr>
            <p:custDataLst>
              <p:tags r:id="rId13"/>
            </p:custDataLst>
          </p:nvPr>
        </p:nvSpPr>
        <p:spPr>
          <a:xfrm>
            <a:off x="1732256" y="5261801"/>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智慧社区的发展趋势：随着物联网、云计算等技术的不断发展，智慧社区将实现更加智能化、个性化的服务，满足居民日益增长的需求。</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750" name="标题 1"/>
          <p:cNvSpPr>
            <a:spLocks noGrp="1"/>
          </p:cNvSpPr>
          <p:nvPr>
            <p:ph type="title" idx="3"/>
          </p:nvPr>
        </p:nvSpPr>
        <p:spPr/>
        <p:txBody>
          <a:bodyPr>
            <a:normAutofit fontScale="96875"/>
          </a:bodyPr>
          <a:lstStyle/>
          <a:p>
            <a:r>
              <a:rPr lang="zh-CN" altLang="en-US"/>
              <a:t>智慧医疗</a:t>
            </a:r>
            <a:endParaRPr lang="zh-CN" altLang="en-US"/>
          </a:p>
        </p:txBody>
      </p:sp>
      <p:sp>
        <p:nvSpPr>
          <p:cNvPr id="1049752" name="五边形 16"/>
          <p:cNvSpPr/>
          <p:nvPr>
            <p:custDataLst>
              <p:tags r:id="rId2"/>
            </p:custDataLst>
          </p:nvPr>
        </p:nvSpPr>
        <p:spPr>
          <a:xfrm rot="16200000" flipH="1">
            <a:off x="7128718" y="1530500"/>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54" name="五边形 17"/>
          <p:cNvSpPr/>
          <p:nvPr>
            <p:custDataLst>
              <p:tags r:id="rId3"/>
            </p:custDataLst>
          </p:nvPr>
        </p:nvSpPr>
        <p:spPr>
          <a:xfrm rot="16200000" flipH="1">
            <a:off x="7149865" y="430398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56" name="任意多边形 18"/>
          <p:cNvSpPr/>
          <p:nvPr>
            <p:custDataLst>
              <p:tags r:id="rId4"/>
            </p:custDataLst>
          </p:nvPr>
        </p:nvSpPr>
        <p:spPr>
          <a:xfrm>
            <a:off x="6439191"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58" name="任意多边形 19"/>
          <p:cNvSpPr/>
          <p:nvPr>
            <p:custDataLst>
              <p:tags r:id="rId5"/>
            </p:custDataLst>
          </p:nvPr>
        </p:nvSpPr>
        <p:spPr>
          <a:xfrm flipV="1">
            <a:off x="6311667" y="170480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60" name="五边形 2"/>
          <p:cNvSpPr/>
          <p:nvPr>
            <p:custDataLst>
              <p:tags r:id="rId6"/>
            </p:custDataLst>
          </p:nvPr>
        </p:nvSpPr>
        <p:spPr>
          <a:xfrm rot="16200000" flipH="1">
            <a:off x="1424740" y="1531141"/>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62" name="五边形 3"/>
          <p:cNvSpPr/>
          <p:nvPr>
            <p:custDataLst>
              <p:tags r:id="rId7"/>
            </p:custDataLst>
          </p:nvPr>
        </p:nvSpPr>
        <p:spPr>
          <a:xfrm rot="16200000" flipH="1">
            <a:off x="1447169" y="430398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64" name="任意多边形 4"/>
          <p:cNvSpPr/>
          <p:nvPr>
            <p:custDataLst>
              <p:tags r:id="rId8"/>
            </p:custDataLst>
          </p:nvPr>
        </p:nvSpPr>
        <p:spPr>
          <a:xfrm>
            <a:off x="736495"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66" name="任意多边形 5"/>
          <p:cNvSpPr/>
          <p:nvPr>
            <p:custDataLst>
              <p:tags r:id="rId9"/>
            </p:custDataLst>
          </p:nvPr>
        </p:nvSpPr>
        <p:spPr>
          <a:xfrm flipV="1">
            <a:off x="608330" y="170480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5374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远程医疗：通过互联网和移动设备提供医疗咨询和服务</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5374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智能诊断：利用人工智能技术辅助医生进行疾病诊断</a:t>
            </a:r>
            <a:endParaRPr sz="2000" err="1">
              <a:solidFill>
                <a:schemeClr val="tx1">
                  <a:lumMod val="75000"/>
                  <a:lumOff val="25000"/>
                </a:schemeClr>
              </a:solidFill>
              <a:latin typeface="+mn-ea"/>
              <a:ea typeface="+mn-ea"/>
              <a:cs typeface="+mn-ea"/>
              <a:sym typeface="+mn-lt"/>
            </a:endParaRPr>
          </a:p>
        </p:txBody>
      </p:sp>
      <p:sp>
        <p:nvSpPr>
          <p:cNvPr id="1049772" name="五边形 9"/>
          <p:cNvSpPr/>
          <p:nvPr>
            <p:custDataLst>
              <p:tags r:id="rId12"/>
            </p:custDataLst>
          </p:nvPr>
        </p:nvSpPr>
        <p:spPr>
          <a:xfrm rot="16200000" flipH="1">
            <a:off x="4350103" y="1543958"/>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74" name="五边形 10"/>
          <p:cNvSpPr/>
          <p:nvPr>
            <p:custDataLst>
              <p:tags r:id="rId13"/>
            </p:custDataLst>
          </p:nvPr>
        </p:nvSpPr>
        <p:spPr>
          <a:xfrm rot="16200000" flipH="1">
            <a:off x="4371891" y="4316805"/>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76" name="任意多边形 11"/>
          <p:cNvSpPr/>
          <p:nvPr>
            <p:custDataLst>
              <p:tags r:id="rId14"/>
            </p:custDataLst>
          </p:nvPr>
        </p:nvSpPr>
        <p:spPr>
          <a:xfrm>
            <a:off x="3661217" y="235652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78" name="任意多边形 12"/>
          <p:cNvSpPr/>
          <p:nvPr>
            <p:custDataLst>
              <p:tags r:id="rId15"/>
            </p:custDataLst>
          </p:nvPr>
        </p:nvSpPr>
        <p:spPr>
          <a:xfrm flipV="1">
            <a:off x="3533693" y="171826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0" name="五边形 23"/>
          <p:cNvSpPr/>
          <p:nvPr>
            <p:custDataLst>
              <p:tags r:id="rId16"/>
            </p:custDataLst>
          </p:nvPr>
        </p:nvSpPr>
        <p:spPr>
          <a:xfrm rot="16200000" flipH="1">
            <a:off x="9906050" y="1568950"/>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2" name="五边形 24"/>
          <p:cNvSpPr/>
          <p:nvPr>
            <p:custDataLst>
              <p:tags r:id="rId17"/>
            </p:custDataLst>
          </p:nvPr>
        </p:nvSpPr>
        <p:spPr>
          <a:xfrm rot="16200000" flipH="1">
            <a:off x="9927838" y="4340515"/>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4" name="任意多边形 25"/>
          <p:cNvSpPr/>
          <p:nvPr>
            <p:custDataLst>
              <p:tags r:id="rId18"/>
            </p:custDataLst>
          </p:nvPr>
        </p:nvSpPr>
        <p:spPr>
          <a:xfrm>
            <a:off x="9216523" y="238151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6" name="任意多边形 26"/>
          <p:cNvSpPr/>
          <p:nvPr>
            <p:custDataLst>
              <p:tags r:id="rId19"/>
            </p:custDataLst>
          </p:nvPr>
        </p:nvSpPr>
        <p:spPr>
          <a:xfrm flipV="1">
            <a:off x="9089640" y="174325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90908"/>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医疗机器人：在手术、康复等领域提供精准、高效的服务</a:t>
            </a:r>
            <a:endParaRPr sz="2000" err="1">
              <a:solidFill>
                <a:schemeClr val="tx1">
                  <a:lumMod val="75000"/>
                  <a:lumOff val="25000"/>
                </a:schemeClr>
              </a:solidFill>
              <a:latin typeface="+mn-ea"/>
              <a:ea typeface="+mn-ea"/>
              <a:cs typeface="+mn-ea"/>
              <a:sym typeface="+mn-lt"/>
            </a:endParaRPr>
          </a:p>
        </p:txBody>
      </p:sp>
      <p:sp>
        <p:nvSpPr>
          <p:cNvPr id="10497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65916"/>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电子病历：实现医疗数据的数字化存储和管理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848" name="标题 1"/>
          <p:cNvSpPr>
            <a:spLocks noGrp="1"/>
          </p:cNvSpPr>
          <p:nvPr>
            <p:ph type="title" idx="3"/>
          </p:nvPr>
        </p:nvSpPr>
        <p:spPr/>
        <p:txBody>
          <a:bodyPr>
            <a:normAutofit fontScale="96875"/>
          </a:bodyPr>
          <a:lstStyle/>
          <a:p>
            <a:r>
              <a:rPr lang="zh-CN" altLang="en-US"/>
              <a:t>智慧教育</a:t>
            </a:r>
            <a:endParaRPr lang="zh-CN" altLang="en-US"/>
          </a:p>
        </p:txBody>
      </p:sp>
      <p:sp>
        <p:nvSpPr>
          <p:cNvPr id="1049850"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852"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定义：智慧教育是利用信息技术手段，构建智能化教育环境，提高教育质量和效率的过程。</a:t>
            </a:r>
            <a:endParaRPr lang="zh-CN" altLang="en-US" sz="2000" spc="150">
              <a:solidFill>
                <a:schemeClr val="tx1">
                  <a:lumMod val="75000"/>
                  <a:lumOff val="25000"/>
                </a:schemeClr>
              </a:solidFill>
              <a:latin typeface="+mn-ea"/>
              <a:sym typeface="+mn-ea"/>
            </a:endParaRPr>
          </a:p>
        </p:txBody>
      </p:sp>
      <p:sp>
        <p:nvSpPr>
          <p:cNvPr id="1049854"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856"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858"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特点：个性化、智能化、数字化、网络化。</a:t>
            </a:r>
            <a:endParaRPr lang="zh-CN" altLang="en-US" sz="2000" spc="150">
              <a:solidFill>
                <a:schemeClr val="tx1">
                  <a:lumMod val="75000"/>
                  <a:lumOff val="25000"/>
                </a:schemeClr>
              </a:solidFill>
              <a:latin typeface="+mn-ea"/>
              <a:sym typeface="+mn-ea"/>
            </a:endParaRPr>
          </a:p>
        </p:txBody>
      </p:sp>
      <p:sp>
        <p:nvSpPr>
          <p:cNvPr id="1049860"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862"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864"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建设内容：智慧校园、智慧教室、智慧课堂、智慧考试等。</a:t>
            </a:r>
            <a:endParaRPr lang="zh-CN" altLang="en-US" sz="2000" spc="150">
              <a:solidFill>
                <a:schemeClr val="tx1">
                  <a:lumMod val="75000"/>
                  <a:lumOff val="25000"/>
                </a:schemeClr>
              </a:solidFill>
              <a:latin typeface="+mn-ea"/>
              <a:sym typeface="+mn-ea"/>
            </a:endParaRPr>
          </a:p>
        </p:txBody>
      </p:sp>
      <p:sp>
        <p:nvSpPr>
          <p:cNvPr id="1049866"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868"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870"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建设目标：提高教育信息化水平，促进教育公平和优质发展。</a:t>
            </a:r>
            <a:endParaRPr lang="zh-CN" altLang="en-US" sz="2000" spc="150">
              <a:solidFill>
                <a:schemeClr val="tx1">
                  <a:lumMod val="75000"/>
                  <a:lumOff val="25000"/>
                </a:schemeClr>
              </a:solidFill>
              <a:latin typeface="+mn-ea"/>
              <a:sym typeface="+mn-ea"/>
            </a:endParaRPr>
          </a:p>
        </p:txBody>
      </p:sp>
      <p:sp>
        <p:nvSpPr>
          <p:cNvPr id="1049872"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930"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932" name="标题 14"/>
          <p:cNvSpPr>
            <a:spLocks noGrp="1"/>
          </p:cNvSpPr>
          <p:nvPr>
            <p:ph type="title" idx="4"/>
            <p:custDataLst>
              <p:tags r:id="rId3"/>
            </p:custDataLst>
          </p:nvPr>
        </p:nvSpPr>
        <p:spPr/>
        <p:txBody>
          <a:bodyPr>
            <a:normAutofit fontScale="90000"/>
          </a:bodyPr>
          <a:lstStyle/>
          <a:p>
            <a:r>
              <a:rPr lang="zh-CN" altLang="en-US"/>
              <a:t>智慧城市的技术支撑</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0006" name="标题 1"/>
          <p:cNvSpPr>
            <a:spLocks noGrp="1"/>
          </p:cNvSpPr>
          <p:nvPr>
            <p:ph type="title" idx="3"/>
          </p:nvPr>
        </p:nvSpPr>
        <p:spPr/>
        <p:txBody>
          <a:bodyPr>
            <a:normAutofit fontScale="96875"/>
          </a:bodyPr>
          <a:lstStyle/>
          <a:p>
            <a:r>
              <a:rPr lang="zh-CN" altLang="en-US"/>
              <a:t>大数据技术</a:t>
            </a:r>
            <a:endParaRPr lang="zh-CN" altLang="en-US"/>
          </a:p>
        </p:txBody>
      </p:sp>
      <p:sp>
        <p:nvSpPr>
          <p:cNvPr id="1050008" name="圆角矩形 3"/>
          <p:cNvSpPr/>
          <p:nvPr>
            <p:custDataLst>
              <p:tags r:id="rId2"/>
            </p:custDataLst>
          </p:nvPr>
        </p:nvSpPr>
        <p:spPr>
          <a:xfrm>
            <a:off x="804556" y="1493387"/>
            <a:ext cx="4815484" cy="210006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10" name="正文"/>
          <p:cNvSpPr txBox="1"/>
          <p:nvPr>
            <p:custDataLst>
              <p:tags r:id="rId3"/>
            </p:custDataLst>
          </p:nvPr>
        </p:nvSpPr>
        <p:spPr>
          <a:xfrm>
            <a:off x="1248447" y="2400220"/>
            <a:ext cx="4377308" cy="1192599"/>
          </a:xfrm>
          <a:prstGeom prst="rect">
            <a:avLst/>
          </a:prstGeom>
          <a:noFill/>
        </p:spPr>
        <p:txBody>
          <a:bodyPr wrap="square" lIns="90000" tIns="46800" rIns="90000" bIns="46800" rtlCol="0" anchor="t"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定义：大数据技术是指对海量数据进行处理、分析和挖掘的技术，包括数据采集、存储、处理、分析和可视化等方面。</a:t>
            </a:r>
            <a:endParaRPr lang="zh-CN" altLang="en-US" sz="1600">
              <a:solidFill>
                <a:schemeClr val="tx1">
                  <a:lumMod val="65000"/>
                  <a:lumOff val="35000"/>
                </a:schemeClr>
              </a:solidFill>
              <a:latin typeface="+中文正文" charset="0"/>
            </a:endParaRPr>
          </a:p>
        </p:txBody>
      </p:sp>
      <p:sp>
        <p:nvSpPr>
          <p:cNvPr id="1050012" name="标题"/>
          <p:cNvSpPr txBox="1"/>
          <p:nvPr>
            <p:custDataLst>
              <p:tags r:id="rId4"/>
            </p:custDataLst>
          </p:nvPr>
        </p:nvSpPr>
        <p:spPr>
          <a:xfrm>
            <a:off x="1248447" y="1936643"/>
            <a:ext cx="3577797" cy="45278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50014" name="任意多边形: 形状 23"/>
          <p:cNvSpPr>
            <a:spLocks noChangeAspect="1"/>
          </p:cNvSpPr>
          <p:nvPr>
            <p:custDataLst>
              <p:tags r:id="rId5"/>
            </p:custDataLst>
          </p:nvPr>
        </p:nvSpPr>
        <p:spPr>
          <a:xfrm rot="5400000" flipV="1">
            <a:off x="412104" y="2226220"/>
            <a:ext cx="794431" cy="401978"/>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1400" b="1">
              <a:latin typeface="+mj-ea"/>
              <a:ea typeface="+mj-ea"/>
            </a:endParaRPr>
          </a:p>
        </p:txBody>
      </p:sp>
      <p:sp>
        <p:nvSpPr>
          <p:cNvPr id="1050016" name="圆角矩形 7"/>
          <p:cNvSpPr/>
          <p:nvPr>
            <p:custDataLst>
              <p:tags r:id="rId6"/>
            </p:custDataLst>
          </p:nvPr>
        </p:nvSpPr>
        <p:spPr>
          <a:xfrm>
            <a:off x="6761836" y="1493387"/>
            <a:ext cx="4815484" cy="210006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18" name="正文"/>
          <p:cNvSpPr txBox="1"/>
          <p:nvPr>
            <p:custDataLst>
              <p:tags r:id="rId7"/>
            </p:custDataLst>
          </p:nvPr>
        </p:nvSpPr>
        <p:spPr>
          <a:xfrm>
            <a:off x="7200647" y="2400220"/>
            <a:ext cx="4377308" cy="1192599"/>
          </a:xfrm>
          <a:prstGeom prst="rect">
            <a:avLst/>
          </a:prstGeom>
          <a:noFill/>
        </p:spPr>
        <p:txBody>
          <a:bodyPr wrap="square" lIns="90000" tIns="46800" rIns="90000" bIns="46800" rtlCol="0" anchor="t"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应用：在智慧城市建设中，大数据技术被广泛应用于城市规划、交通管理、环境保护、公共安全等领域。</a:t>
            </a:r>
            <a:endParaRPr lang="zh-CN" altLang="en-US" sz="1600">
              <a:solidFill>
                <a:schemeClr val="tx1">
                  <a:lumMod val="65000"/>
                  <a:lumOff val="35000"/>
                </a:schemeClr>
              </a:solidFill>
              <a:latin typeface="+中文正文" charset="0"/>
            </a:endParaRPr>
          </a:p>
        </p:txBody>
      </p:sp>
      <p:sp>
        <p:nvSpPr>
          <p:cNvPr id="1050020" name="标题"/>
          <p:cNvSpPr txBox="1"/>
          <p:nvPr>
            <p:custDataLst>
              <p:tags r:id="rId8"/>
            </p:custDataLst>
          </p:nvPr>
        </p:nvSpPr>
        <p:spPr>
          <a:xfrm>
            <a:off x="7200647" y="1936643"/>
            <a:ext cx="3577797" cy="45278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50022" name="任意多边形: 形状 23"/>
          <p:cNvSpPr>
            <a:spLocks noChangeAspect="1"/>
          </p:cNvSpPr>
          <p:nvPr>
            <p:custDataLst>
              <p:tags r:id="rId9"/>
            </p:custDataLst>
          </p:nvPr>
        </p:nvSpPr>
        <p:spPr>
          <a:xfrm rot="5400000" flipV="1">
            <a:off x="6364303" y="2226220"/>
            <a:ext cx="794431" cy="401978"/>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1400" b="1">
              <a:latin typeface="+mj-ea"/>
              <a:ea typeface="+mj-ea"/>
            </a:endParaRPr>
          </a:p>
        </p:txBody>
      </p:sp>
      <p:sp>
        <p:nvSpPr>
          <p:cNvPr id="1050024" name="圆角矩形 10"/>
          <p:cNvSpPr/>
          <p:nvPr>
            <p:custDataLst>
              <p:tags r:id="rId10"/>
            </p:custDataLst>
          </p:nvPr>
        </p:nvSpPr>
        <p:spPr>
          <a:xfrm>
            <a:off x="804556" y="3976381"/>
            <a:ext cx="4815484" cy="210006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26" name="正文"/>
          <p:cNvSpPr txBox="1"/>
          <p:nvPr>
            <p:custDataLst>
              <p:tags r:id="rId11"/>
            </p:custDataLst>
          </p:nvPr>
        </p:nvSpPr>
        <p:spPr>
          <a:xfrm>
            <a:off x="1248447" y="4883214"/>
            <a:ext cx="4377308" cy="1192599"/>
          </a:xfrm>
          <a:prstGeom prst="rect">
            <a:avLst/>
          </a:prstGeom>
          <a:noFill/>
        </p:spPr>
        <p:txBody>
          <a:bodyPr wrap="square" lIns="90000" tIns="46800" rIns="90000" bIns="46800" rtlCol="0" anchor="t"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优势：大数据技术能够提供全面的数据支持，帮助城市管理者更好地了解城市运行情况，制定科学合理的政策，提高城市治理水平。</a:t>
            </a:r>
            <a:endParaRPr lang="zh-CN" altLang="en-US" sz="1600">
              <a:solidFill>
                <a:schemeClr val="tx1">
                  <a:lumMod val="65000"/>
                  <a:lumOff val="35000"/>
                </a:schemeClr>
              </a:solidFill>
              <a:latin typeface="+中文正文" charset="0"/>
            </a:endParaRPr>
          </a:p>
        </p:txBody>
      </p:sp>
      <p:sp>
        <p:nvSpPr>
          <p:cNvPr id="1050028" name="标题"/>
          <p:cNvSpPr txBox="1"/>
          <p:nvPr>
            <p:custDataLst>
              <p:tags r:id="rId12"/>
            </p:custDataLst>
          </p:nvPr>
        </p:nvSpPr>
        <p:spPr>
          <a:xfrm>
            <a:off x="1248447" y="4419637"/>
            <a:ext cx="3577797" cy="45278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50030" name="任意多边形: 形状 23"/>
          <p:cNvSpPr>
            <a:spLocks noChangeAspect="1"/>
          </p:cNvSpPr>
          <p:nvPr>
            <p:custDataLst>
              <p:tags r:id="rId13"/>
            </p:custDataLst>
          </p:nvPr>
        </p:nvSpPr>
        <p:spPr>
          <a:xfrm rot="5400000" flipV="1">
            <a:off x="412104" y="4709214"/>
            <a:ext cx="794431" cy="401978"/>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1400" b="1">
              <a:latin typeface="+mj-ea"/>
              <a:ea typeface="+mj-ea"/>
            </a:endParaRPr>
          </a:p>
        </p:txBody>
      </p:sp>
      <p:sp>
        <p:nvSpPr>
          <p:cNvPr id="1050032" name="圆角矩形 9"/>
          <p:cNvSpPr/>
          <p:nvPr>
            <p:custDataLst>
              <p:tags r:id="rId14"/>
            </p:custDataLst>
          </p:nvPr>
        </p:nvSpPr>
        <p:spPr>
          <a:xfrm>
            <a:off x="6756756" y="3976381"/>
            <a:ext cx="4815484" cy="210006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34" name="正文"/>
          <p:cNvSpPr txBox="1"/>
          <p:nvPr>
            <p:custDataLst>
              <p:tags r:id="rId15"/>
            </p:custDataLst>
          </p:nvPr>
        </p:nvSpPr>
        <p:spPr>
          <a:xfrm>
            <a:off x="7200647" y="4883214"/>
            <a:ext cx="4377308" cy="1192599"/>
          </a:xfrm>
          <a:prstGeom prst="rect">
            <a:avLst/>
          </a:prstGeom>
          <a:noFill/>
        </p:spPr>
        <p:txBody>
          <a:bodyPr wrap="square" lIns="90000" tIns="46800" rIns="90000" bIns="46800" rtlCol="0" anchor="t" anchorCtr="0">
            <a:normAutofit fontScale="7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挑战：随着数据量的不断增加，如何保证数据的安全性和隐私性成为大数据技术面临的挑战之一。同时，如何处理和分析大量的非结构化数据也是大数据技术需要解决的问题之一。</a:t>
            </a:r>
            <a:endParaRPr lang="zh-CN" altLang="en-US" sz="1600">
              <a:solidFill>
                <a:schemeClr val="tx1">
                  <a:lumMod val="65000"/>
                  <a:lumOff val="35000"/>
                </a:schemeClr>
              </a:solidFill>
              <a:latin typeface="+中文正文" charset="0"/>
            </a:endParaRPr>
          </a:p>
        </p:txBody>
      </p:sp>
      <p:sp>
        <p:nvSpPr>
          <p:cNvPr id="1050036" name="标题"/>
          <p:cNvSpPr txBox="1"/>
          <p:nvPr>
            <p:custDataLst>
              <p:tags r:id="rId16"/>
            </p:custDataLst>
          </p:nvPr>
        </p:nvSpPr>
        <p:spPr>
          <a:xfrm>
            <a:off x="7200647" y="4419637"/>
            <a:ext cx="3577797" cy="45278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50038" name="任意多边形: 形状 23"/>
          <p:cNvSpPr>
            <a:spLocks noChangeAspect="1"/>
          </p:cNvSpPr>
          <p:nvPr>
            <p:custDataLst>
              <p:tags r:id="rId17"/>
            </p:custDataLst>
          </p:nvPr>
        </p:nvSpPr>
        <p:spPr>
          <a:xfrm rot="5400000" flipV="1">
            <a:off x="6364303" y="4709214"/>
            <a:ext cx="794431" cy="401978"/>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14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https://d.book118.com/478005057013006031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GROUP_CODE" val="l1-1"/>
  <p:tag name="KSO_WM_SLIDE_DIAGTYPE" val="l"/>
  <p:tag name="KSO_WM_SLIDE_ID" val="custom20230273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97.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9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1"/>
  <p:tag name="KSO_WM_UNIT_INDEX" val="1_1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1_1"/>
  <p:tag name="KSO_WM_UNIT_INDEX" val="1_1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0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2"/>
  <p:tag name="KSO_WM_UNIT_INDEX" val="1_1_2"/>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1"/>
  <p:tag name="KSO_WM_UNIT_INDEX" val="1_2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2_1"/>
  <p:tag name="KSO_WM_UNIT_INDEX" val="1_2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0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2"/>
  <p:tag name="KSO_WM_UNIT_INDEX" val="1_2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1"/>
  <p:tag name="KSO_WM_UNIT_INDEX" val="1_3_1"/>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3_1"/>
  <p:tag name="KSO_WM_UNIT_INDEX" val="1_3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0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2"/>
  <p:tag name="KSO_WM_UNIT_INDEX" val="1_3_2"/>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1"/>
  <p:tag name="KSO_WM_UNIT_INDEX" val="1_4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4_1"/>
  <p:tag name="KSO_WM_UNIT_INDEX" val="1_4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31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2"/>
  <p:tag name="KSO_WM_UNIT_INDEX" val="1_4_2"/>
  <p:tag name="KSO_WM_UNIT_LAYERLEVEL" val="1_1_1"/>
  <p:tag name="KSO_WM_UNIT_TYPE" val="l_h_i"/>
</p:tagLst>
</file>

<file path=ppt/tags/tag3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MiSans Heavy</vt:lpstr>
      <vt:lpstr>MiSans Normal</vt:lpstr>
      <vt:lpstr>Wingdings</vt:lpstr>
      <vt:lpstr>Calibri Light</vt:lpstr>
      <vt:lpstr>微软雅黑</vt:lpstr>
      <vt:lpstr>宋体</vt:lpstr>
      <vt:lpstr>+中文正文</vt:lpstr>
      <vt:lpstr>Office Theme</vt:lpstr>
      <vt:lpstr>2024年智慧城市的迅猛发展年</vt:lpstr>
      <vt:lpstr>目录</vt:lpstr>
      <vt:lpstr>智慧城市的发展历程</vt:lpstr>
      <vt:lpstr>智慧城市的概念起源</vt:lpstr>
      <vt:lpstr>智慧城市的发展阶段</vt:lpstr>
      <vt:lpstr>2024年的发展背景</vt:lpstr>
      <vt:lpstr>智慧城市的发展趋势</vt:lpstr>
      <vt:lpstr>智慧城市建设的主要领域</vt:lpstr>
      <vt:lpstr>智慧交通</vt:lpstr>
      <vt:lpstr>智慧安防</vt:lpstr>
      <vt:lpstr>智慧社区</vt:lpstr>
      <vt:lpstr>智慧医疗</vt:lpstr>
      <vt:lpstr>智慧教育</vt:lpstr>
      <vt:lpstr>智慧城市的技术支撑</vt:lpstr>
      <vt:lpstr>大数据技术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2024-09-07T19:34:09.838</cp:lastPrinted>
  <dcterms:created xsi:type="dcterms:W3CDTF">2024-09-07T11:34:09Z</dcterms:created>
  <dcterms:modified xsi:type="dcterms:W3CDTF">2024-09-07T11:34:12Z</dcterms:modified>
</cp:coreProperties>
</file>