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3" r:id="rId28"/>
  </p:sldIdLst>
  <p:sldSz cx="12190095" cy="685927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tags" Target="tags/tag1.xml" /><Relationship Id="rId3" Type="http://schemas.openxmlformats.org/officeDocument/2006/relationships/slide" Target="slides/slide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 Target="../slides/slide2.xml" TargetMode="Internal"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 Target="../slides/slide2.xml" TargetMode="Internal"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0CA0C3-D360-49F5-A204-67470275A0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17A8F0-2978-480E-9254-B7EE39B878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357494-2947-424D-852C-C333072AAC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067A29-5A67-45E7-95EA-A14A96EBB5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E312BD-B11A-414F-9B93-4217E8AEE1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27A30A-847C-4181-AC06-C2735F689E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600E5E-30F7-490F-BA93-E3F523B572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07CC00-F4F5-46D3-9EB8-E3EF9176BA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09D34A-0559-4F9E-A76B-C76DE9B238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1F5C81-2B83-4834-9770-9724C38CA8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87A44C-0CFD-447C-BD39-5091014231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6_标题幻灯片">
    <p:spTree>
      <p:nvGrpSpPr>
        <p:cNvPr id="1" name=""/>
        <p:cNvGrpSpPr/>
        <p:nvPr/>
      </p:nvGrpSpPr>
      <p:grpSpPr>
        <a:xfrm>
          <a:off x="0" y="0"/>
          <a:ext cx="0" cy="0"/>
        </a:xfrm>
      </p:grpSpPr>
      <p:sp>
        <p:nvSpPr>
          <p:cNvPr id="4" name="矩形 3"/>
          <p:cNvSpPr/>
          <p:nvPr userDrawn="1"/>
        </p:nvSpPr>
        <p:spPr>
          <a:xfrm>
            <a:off x="0" y="-27384"/>
            <a:ext cx="12190413" cy="144016"/>
          </a:xfrm>
          <a:prstGeom prst="rect">
            <a:avLst/>
          </a:prstGeom>
          <a:solidFill>
            <a:srgbClr val="DF29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
        <p:nvSpPr>
          <p:cNvPr id="5" name="矩形 4"/>
          <p:cNvSpPr/>
          <p:nvPr userDrawn="1"/>
        </p:nvSpPr>
        <p:spPr>
          <a:xfrm>
            <a:off x="0" y="6597352"/>
            <a:ext cx="12190412" cy="288032"/>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pic>
        <p:nvPicPr>
          <p:cNvPr id="6" name="Picture 2" descr="C:\Users\Administrator\Desktop\图片1.png">
            <a:hlinkClick r:id="rId2" action="ppaction://hlinksldjump"/>
          </p:cNvPr>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0631710" y="6319663"/>
            <a:ext cx="1249363" cy="493713"/>
          </a:xfrm>
          <a:prstGeom prst="rect">
            <a:avLst/>
          </a:prstGeom>
          <a:noFill/>
          <a:extLst>
            <a:ext uri="{909E8E84-426E-40DD-AFC4-6F175D3DCCD1}">
              <a14:hiddenFill xmlns:a14="http://schemas.microsoft.com/office/drawing/2010/main">
                <a:solidFill>
                  <a:srgbClr val="FFFFFF"/>
                </a:solidFill>
              </a14:hiddenFill>
            </a:ext>
          </a:extLst>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标题和内容">
    <p:spTree>
      <p:nvGrpSpPr>
        <p:cNvPr id="1" name=""/>
        <p:cNvGrpSpPr/>
        <p:nvPr/>
      </p:nvGrpSpPr>
      <p:grpSpPr>
        <a:xfrm>
          <a:off x="0" y="0"/>
          <a:ext cx="0" cy="0"/>
        </a:xfrm>
      </p:grpSpPr>
      <p:sp>
        <p:nvSpPr>
          <p:cNvPr id="2" name="标题 1"/>
          <p:cNvSpPr>
            <a:spLocks noGrp="1"/>
          </p:cNvSpPr>
          <p:nvPr>
            <p:ph type="title"/>
          </p:nvPr>
        </p:nvSpPr>
        <p:spPr>
          <a:xfrm>
            <a:off x="609521" y="274701"/>
            <a:ext cx="10971372" cy="1143265"/>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609521" y="1600572"/>
            <a:ext cx="10971372" cy="4527011"/>
          </a:xfrm>
          <a:prstGeom prst="rect">
            <a:avLst/>
          </a:prstGeom>
        </p:spPr>
        <p:txBody>
          <a:bodyPr>
            <a:normAutofit/>
          </a:bodyPr>
          <a:lstStyle>
            <a:lvl1pPr>
              <a:defRPr sz="2600"/>
            </a:lvl1pPr>
            <a:lvl2pPr>
              <a:defRPr sz="2600"/>
            </a:lvl2pPr>
            <a:lvl3pPr>
              <a:defRPr sz="2600"/>
            </a:lvl3pPr>
            <a:lvl4pPr>
              <a:defRPr sz="2600"/>
            </a:lvl4pPr>
            <a:lvl5pPr>
              <a:defRPr sz="26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a:xfrm>
            <a:off x="609521" y="6357823"/>
            <a:ext cx="2844430" cy="365210"/>
          </a:xfrm>
          <a:prstGeom prst="rect">
            <a:avLst/>
          </a:prstGeo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a:xfrm>
            <a:off x="4165059" y="6357823"/>
            <a:ext cx="3860297" cy="365210"/>
          </a:xfrm>
          <a:prstGeom prst="rect">
            <a:avLst/>
          </a:prstGeo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736463" y="6357823"/>
            <a:ext cx="2844430" cy="365210"/>
          </a:xfrm>
          <a:prstGeom prst="rect">
            <a:avLst/>
          </a:prstGeo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标题幻灯片">
    <p:spTree>
      <p:nvGrpSpPr>
        <p:cNvPr id="1" name=""/>
        <p:cNvGrpSpPr/>
        <p:nvPr/>
      </p:nvGrpSpPr>
      <p:grpSpPr>
        <a:xfrm>
          <a:off x="0" y="0"/>
          <a:ext cx="0" cy="0"/>
        </a:xfrm>
      </p:grpSpPr>
      <p:sp>
        <p:nvSpPr>
          <p:cNvPr id="7" name="矩形 6"/>
          <p:cNvSpPr/>
          <p:nvPr userDrawn="1"/>
        </p:nvSpPr>
        <p:spPr>
          <a:xfrm>
            <a:off x="0" y="6598879"/>
            <a:ext cx="12190412" cy="288099"/>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
        <p:nvSpPr>
          <p:cNvPr id="8" name="矩形 7"/>
          <p:cNvSpPr/>
          <p:nvPr userDrawn="1"/>
        </p:nvSpPr>
        <p:spPr>
          <a:xfrm>
            <a:off x="1" y="-27390"/>
            <a:ext cx="12190413" cy="144049"/>
          </a:xfrm>
          <a:prstGeom prst="rect">
            <a:avLst/>
          </a:prstGeom>
          <a:solidFill>
            <a:srgbClr val="DF29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pic>
        <p:nvPicPr>
          <p:cNvPr id="9" name="Picture 2" descr="C:\Users\Administrator\Desktop\图片1.png">
            <a:hlinkClick r:id="rId2" action="ppaction://hlinksldjump"/>
          </p:cNvPr>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0631711" y="6321127"/>
            <a:ext cx="1249363" cy="49382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2.jpe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4"/>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openxmlformats.org/officeDocument/2006/relationships/image" Target="../media/image9.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 Id="rId3" Type="http://schemas.openxmlformats.org/officeDocument/2006/relationships/image" Target="../media/image1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 Id="rId3" Type="http://schemas.openxmlformats.org/officeDocument/2006/relationships/image" Target="../media/image1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 Id="rId3" Type="http://schemas.openxmlformats.org/officeDocument/2006/relationships/image" Target="../media/image1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4.png" /><Relationship Id="rId5" Type="http://schemas.openxmlformats.org/officeDocument/2006/relationships/image" Target="../media/image1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6.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7.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 Id="rId3" Type="http://schemas.openxmlformats.org/officeDocument/2006/relationships/image" Target="../media/image18.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11027007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 name="TextBox 16"/>
          <p:cNvSpPr txBox="1"/>
          <p:nvPr/>
        </p:nvSpPr>
        <p:spPr>
          <a:xfrm>
            <a:off x="1630710" y="2593886"/>
            <a:ext cx="9001000" cy="1051932"/>
          </a:xfrm>
          <a:prstGeom prst="rect">
            <a:avLst/>
          </a:prstGeom>
          <a:noFill/>
        </p:spPr>
        <p:txBody>
          <a:bodyPr wrap="non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spcBef>
                <a:spcPts val="1200"/>
              </a:spcBef>
              <a:spcAft>
                <a:spcPts val="300"/>
              </a:spcAft>
            </a:pPr>
            <a:r>
              <a:rPr lang="zh-CN" altLang="zh-CN" sz="4400" b="1">
                <a:latin typeface="Times New Roman" panose="02020603050405020304"/>
                <a:cs typeface="Times New Roman" panose="02020603050405020304"/>
              </a:rPr>
              <a:t>第</a:t>
            </a:r>
            <a:r>
              <a:rPr lang="en-US" altLang="zh-CN" sz="4400" b="1">
                <a:latin typeface="Times New Roman" panose="02020603050405020304"/>
              </a:rPr>
              <a:t>13</a:t>
            </a:r>
            <a:r>
              <a:rPr lang="zh-CN" altLang="zh-CN" sz="4400" b="1">
                <a:latin typeface="Times New Roman" panose="02020603050405020304"/>
                <a:cs typeface="Times New Roman" panose="02020603050405020304"/>
              </a:rPr>
              <a:t>讲　</a:t>
            </a:r>
            <a:r>
              <a:rPr lang="zh-CN" altLang="zh-CN" sz="4400" b="1">
                <a:ea typeface="Times New Roman" panose="02020603050405020304"/>
              </a:rPr>
              <a:t> </a:t>
            </a:r>
            <a:r>
              <a:rPr lang="zh-CN" altLang="zh-CN" sz="4400" b="1">
                <a:latin typeface="Times New Roman" panose="02020603050405020304"/>
                <a:cs typeface="Times New Roman" panose="02020603050405020304"/>
              </a:rPr>
              <a:t>热学</a:t>
            </a:r>
            <a:endParaRPr lang="zh-CN" altLang="zh-CN" sz="4400" b="1" kern="100">
              <a:latin typeface="方正大黑简体" panose="03000509000000000000" pitchFamily="65" charset="-122"/>
              <a:ea typeface="方正大黑简体" panose="03000509000000000000" pitchFamily="65" charset="-122"/>
              <a:cs typeface="Times New Roman" panose="02020603050405020304"/>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0" name="动作按钮: 自定义 9"/>
          <p:cNvSpPr/>
          <p:nvPr/>
        </p:nvSpPr>
        <p:spPr>
          <a:xfrm>
            <a:off x="2258839" y="2369984"/>
            <a:ext cx="3312368" cy="504173"/>
          </a:xfrm>
          <a:prstGeom prst="actionButtonBlank">
            <a:avLst/>
          </a:prstGeom>
          <a:solidFill>
            <a:srgbClr val="DF291B"/>
          </a:solidFill>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zh-CN">
                <a:solidFill>
                  <a:schemeClr val="bg1"/>
                </a:solidFill>
                <a:latin typeface="Times New Roman" panose="02020603050405020304"/>
                <a:ea typeface="黑体" panose="02010600030101010101" charset="-122"/>
                <a:cs typeface="Times New Roman" panose="02020603050405020304"/>
              </a:rPr>
              <a:t>知识网络构建</a:t>
            </a:r>
            <a:endParaRPr lang="zh-CN" altLang="zh-CN" b="1">
              <a:solidFill>
                <a:schemeClr val="bg1"/>
              </a:solidFill>
            </a:endParaRPr>
          </a:p>
        </p:txBody>
      </p:sp>
      <p:sp>
        <p:nvSpPr>
          <p:cNvPr id="13" name="动作按钮: 自定义 12"/>
          <p:cNvSpPr/>
          <p:nvPr/>
        </p:nvSpPr>
        <p:spPr>
          <a:xfrm>
            <a:off x="6075263" y="2370101"/>
            <a:ext cx="3312368" cy="504173"/>
          </a:xfrm>
          <a:prstGeom prst="actionButtonBlank">
            <a:avLst/>
          </a:prstGeom>
          <a:solidFill>
            <a:srgbClr val="DF291B"/>
          </a:solidFill>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zh-CN">
                <a:solidFill>
                  <a:schemeClr val="bg1"/>
                </a:solidFill>
                <a:latin typeface="Times New Roman" panose="02020603050405020304"/>
                <a:ea typeface="黑体" panose="02010600030101010101" charset="-122"/>
                <a:cs typeface="Times New Roman" panose="02020603050405020304"/>
              </a:rPr>
              <a:t>命题分类剖析</a:t>
            </a:r>
            <a:endParaRPr lang="zh-CN" altLang="zh-CN" b="1">
              <a:solidFill>
                <a:schemeClr val="bg1"/>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 name="动作按钮: 自定义 10">
            <a:hlinkClick action="ppaction://noaction" highlightClick="1"/>
          </p:cNvPr>
          <p:cNvSpPr/>
          <p:nvPr/>
        </p:nvSpPr>
        <p:spPr>
          <a:xfrm>
            <a:off x="3862958" y="2493690"/>
            <a:ext cx="4608512" cy="1080120"/>
          </a:xfrm>
          <a:prstGeom prst="actionButtonBlank">
            <a:avLst/>
          </a:prstGeom>
          <a:solidFill>
            <a:schemeClr val="tx2">
              <a:lumMod val="50000"/>
            </a:schemeClr>
          </a:solidFill>
          <a:ln>
            <a:noFill/>
          </a:ln>
          <a:effectLst>
            <a:reflection blurRad="6350" stA="50000" endA="300" endPos="55500" dist="50800" dir="5400000" sy="-100000" algn="bl" rotWithShape="0"/>
          </a:effec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zh-CN" sz="3000">
                <a:solidFill>
                  <a:schemeClr val="bg1"/>
                </a:solidFill>
                <a:latin typeface="Times New Roman" panose="02020603050405020304"/>
                <a:ea typeface="黑体" panose="02010600030101010101" charset="-122"/>
                <a:cs typeface="Times New Roman" panose="02020603050405020304"/>
              </a:rPr>
              <a:t>知识网络构建</a:t>
            </a:r>
            <a:endParaRPr lang="zh-CN" altLang="zh-CN" sz="3000" b="1">
              <a:solidFill>
                <a:schemeClr val="bg1"/>
              </a:solidFil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图片 1" descr="24二轮新物理书O202"/>
          <p:cNvPicPr/>
          <p:nvPr/>
        </p:nvPicPr>
        <p:blipFill>
          <a:blip r:embed="rId2">
            <a:clrChange>
              <a:clrFrom>
                <a:srgbClr val="FFFFFE"/>
              </a:clrFrom>
              <a:clrTo>
                <a:srgbClr val="FFFFFE">
                  <a:alpha val="0"/>
                </a:srgbClr>
              </a:clrTo>
            </a:clrChange>
            <a:extLst>
              <a:ext uri="{28A0092B-C50C-407E-A947-70E740481C1C}">
                <a14:useLocalDpi xmlns:a14="http://schemas.microsoft.com/office/drawing/2010/main" val="0"/>
              </a:ext>
            </a:extLst>
          </a:blip>
          <a:stretch>
            <a:fillRect/>
          </a:stretch>
        </p:blipFill>
        <p:spPr bwMode="auto">
          <a:xfrm>
            <a:off x="1403119" y="261442"/>
            <a:ext cx="9300599" cy="6120680"/>
          </a:xfrm>
          <a:prstGeom prst="rect">
            <a:avLst/>
          </a:prstGeom>
          <a:noFill/>
          <a:ln>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动作按钮: 自定义 2">
            <a:hlinkClick action="ppaction://noaction" highlightClick="1"/>
          </p:cNvPr>
          <p:cNvSpPr/>
          <p:nvPr/>
        </p:nvSpPr>
        <p:spPr>
          <a:xfrm>
            <a:off x="3862958" y="2493690"/>
            <a:ext cx="4608512" cy="1080120"/>
          </a:xfrm>
          <a:prstGeom prst="actionButtonBlank">
            <a:avLst/>
          </a:prstGeom>
          <a:solidFill>
            <a:schemeClr val="tx2">
              <a:lumMod val="50000"/>
            </a:schemeClr>
          </a:solidFill>
          <a:ln>
            <a:noFill/>
          </a:ln>
          <a:effectLst>
            <a:reflection blurRad="6350" stA="50000" endA="300" endPos="55500" dist="50800" dir="5400000" sy="-100000" algn="bl" rotWithShape="0"/>
          </a:effec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lvl="0" algn="ctr"/>
            <a:r>
              <a:rPr lang="zh-CN" altLang="zh-CN" sz="3000">
                <a:solidFill>
                  <a:prstClr val="white"/>
                </a:solidFill>
                <a:latin typeface="Times New Roman" panose="02020603050405020304"/>
                <a:ea typeface="黑体" panose="02010600030101010101" charset="-122"/>
                <a:cs typeface="Times New Roman" panose="02020603050405020304"/>
              </a:rPr>
              <a:t>命题分类剖析</a:t>
            </a:r>
            <a:endParaRPr lang="zh-CN" altLang="zh-CN" sz="3000" b="1">
              <a:solidFill>
                <a:prstClr val="white"/>
              </a:solidFil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40545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ctr">
              <a:spcAft>
                <a:spcPct val="0"/>
              </a:spcAft>
            </a:pPr>
            <a:r>
              <a:rPr lang="zh-CN" altLang="zh-CN" sz="2800" kern="100">
                <a:latin typeface="Times New Roman" panose="02020603050405020304"/>
                <a:cs typeface="Times New Roman" panose="02020603050405020304"/>
              </a:rPr>
              <a:t>命题点一　分子动理论</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cs typeface="Times New Roman" panose="02020603050405020304"/>
              </a:rPr>
              <a:t>、</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cs typeface="Times New Roman" panose="02020603050405020304"/>
              </a:rPr>
              <a:t>固体与液体的性质</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热学基础知识考查模型</a:t>
            </a:r>
            <a:endParaRPr lang="zh-CN" altLang="zh-CN" sz="2800" kern="100">
              <a:effectLst/>
              <a:latin typeface="宋体" panose="02010600030101010101" pitchFamily="2" charset="-122"/>
              <a:cs typeface="Courier New" panose="02070309020205020404"/>
            </a:endParaRPr>
          </a:p>
        </p:txBody>
      </p:sp>
      <p:graphicFrame>
        <p:nvGraphicFramePr>
          <p:cNvPr id="2" name="表格 1"/>
          <p:cNvGraphicFramePr>
            <a:graphicFrameLocks noGrp="1"/>
          </p:cNvGraphicFramePr>
          <p:nvPr/>
        </p:nvGraphicFramePr>
        <p:xfrm>
          <a:off x="838621" y="1558380"/>
          <a:ext cx="10441161" cy="4358640"/>
        </p:xfrm>
        <a:graphic>
          <a:graphicData uri="http://schemas.openxmlformats.org/drawingml/2006/table">
            <a:tbl>
              <a:tblPr/>
              <a:tblGrid>
                <a:gridCol w="1800201"/>
                <a:gridCol w="3960440"/>
                <a:gridCol w="4680520"/>
              </a:tblGrid>
              <a:tr h="396240">
                <a:tc>
                  <a:txBody>
                    <a:bodyPr vert="horz" wrap="square"/>
                    <a:lstStyle/>
                    <a:p>
                      <a:pPr algn="ctr">
                        <a:spcAft>
                          <a:spcPct val="0"/>
                        </a:spcAft>
                      </a:pPr>
                      <a:r>
                        <a:rPr lang="zh-CN" sz="2600" kern="100">
                          <a:effectLst/>
                          <a:latin typeface="Times New Roman" panose="02020603050405020304"/>
                          <a:cs typeface="Times New Roman" panose="02020603050405020304"/>
                        </a:rPr>
                        <a:t>项目</a:t>
                      </a:r>
                      <a:endParaRPr lang="zh-CN" sz="26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600" kern="100">
                          <a:effectLst/>
                          <a:latin typeface="Times New Roman" panose="02020603050405020304"/>
                          <a:cs typeface="Times New Roman" panose="02020603050405020304"/>
                        </a:rPr>
                        <a:t>图解</a:t>
                      </a:r>
                      <a:endParaRPr lang="zh-CN" sz="26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600" kern="100">
                          <a:effectLst/>
                          <a:latin typeface="Times New Roman" panose="02020603050405020304"/>
                          <a:cs typeface="Times New Roman" panose="02020603050405020304"/>
                        </a:rPr>
                        <a:t>分析</a:t>
                      </a:r>
                      <a:endParaRPr lang="zh-CN" sz="26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81200">
                <a:tc>
                  <a:txBody>
                    <a:bodyPr vert="horz" wrap="square"/>
                    <a:lstStyle/>
                    <a:p>
                      <a:pPr algn="ctr">
                        <a:spcAft>
                          <a:spcPct val="0"/>
                        </a:spcAft>
                      </a:pPr>
                      <a:r>
                        <a:rPr lang="zh-CN" sz="2600" kern="100">
                          <a:effectLst/>
                          <a:latin typeface="Times New Roman" panose="02020603050405020304"/>
                          <a:cs typeface="Times New Roman" panose="02020603050405020304"/>
                        </a:rPr>
                        <a:t>微观量的</a:t>
                      </a:r>
                      <a:endParaRPr lang="zh-CN" sz="2600" kern="100">
                        <a:effectLst/>
                        <a:latin typeface="宋体" panose="02010600030101010101" pitchFamily="2" charset="-122"/>
                        <a:cs typeface="Courier New" panose="02070309020205020404"/>
                      </a:endParaRPr>
                    </a:p>
                    <a:p>
                      <a:pPr algn="ctr">
                        <a:spcAft>
                          <a:spcPct val="0"/>
                        </a:spcAft>
                      </a:pPr>
                      <a:r>
                        <a:rPr lang="zh-CN" sz="2600" kern="100">
                          <a:effectLst/>
                          <a:latin typeface="Times New Roman" panose="02020603050405020304"/>
                          <a:cs typeface="Times New Roman" panose="02020603050405020304"/>
                        </a:rPr>
                        <a:t>两种模型</a:t>
                      </a:r>
                      <a:endParaRPr lang="zh-CN" sz="26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a:effectLst/>
                        <a:latin typeface="Times New Roman" panose="02020603050405020304"/>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endParaRPr lang="zh-CN"/>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rotWithShape="1">
                      <a:blip r:embed="rId2"/>
                      <a:stretch>
                        <a:fillRect l="-123338" t="-24923" r="-130" b="-100000"/>
                      </a:stretch>
                    </a:blipFill>
                  </a:tcPr>
                </a:tc>
              </a:tr>
              <a:tr h="1981200">
                <a:tc>
                  <a:txBody>
                    <a:bodyPr vert="horz" wrap="square"/>
                    <a:lstStyle/>
                    <a:p>
                      <a:pPr algn="ctr">
                        <a:spcAft>
                          <a:spcPct val="0"/>
                        </a:spcAft>
                      </a:pPr>
                      <a:r>
                        <a:rPr lang="zh-CN" sz="2600" kern="100">
                          <a:effectLst/>
                          <a:latin typeface="Times New Roman" panose="02020603050405020304"/>
                          <a:cs typeface="Times New Roman" panose="02020603050405020304"/>
                        </a:rPr>
                        <a:t>布朗运动</a:t>
                      </a:r>
                      <a:endParaRPr lang="zh-CN" sz="26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a:effectLst/>
                        <a:latin typeface="Times New Roman" panose="02020603050405020304"/>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spcAft>
                          <a:spcPct val="0"/>
                        </a:spcAft>
                      </a:pPr>
                      <a:r>
                        <a:rPr lang="en-US" sz="2600" kern="100">
                          <a:effectLst/>
                          <a:latin typeface="宋体" panose="02010600030101010101" pitchFamily="2" charset="-122"/>
                          <a:cs typeface="Times New Roman" panose="02020603050405020304"/>
                        </a:rPr>
                        <a:t>①</a:t>
                      </a:r>
                      <a:r>
                        <a:rPr lang="zh-CN" sz="2600" kern="100">
                          <a:effectLst/>
                          <a:latin typeface="Times New Roman" panose="02020603050405020304"/>
                          <a:cs typeface="Times New Roman" panose="02020603050405020304"/>
                        </a:rPr>
                        <a:t>影响因素：温度、微粒大小</a:t>
                      </a:r>
                      <a:endParaRPr lang="zh-CN" sz="2600" kern="100">
                        <a:effectLst/>
                        <a:latin typeface="宋体" panose="02010600030101010101" pitchFamily="2" charset="-122"/>
                        <a:cs typeface="Courier New" panose="02070309020205020404"/>
                      </a:endParaRPr>
                    </a:p>
                    <a:p>
                      <a:pPr algn="l">
                        <a:spcAft>
                          <a:spcPct val="0"/>
                        </a:spcAft>
                      </a:pPr>
                      <a:r>
                        <a:rPr lang="en-US" sz="2600" kern="100">
                          <a:effectLst/>
                          <a:latin typeface="宋体" panose="02010600030101010101" pitchFamily="2" charset="-122"/>
                          <a:cs typeface="Times New Roman" panose="02020603050405020304"/>
                        </a:rPr>
                        <a:t>②</a:t>
                      </a:r>
                      <a:r>
                        <a:rPr lang="zh-CN" sz="2600" kern="100">
                          <a:effectLst/>
                          <a:latin typeface="Times New Roman" panose="02020603050405020304"/>
                          <a:cs typeface="Times New Roman" panose="02020603050405020304"/>
                        </a:rPr>
                        <a:t>意义：反映了分子的无规则运动</a:t>
                      </a:r>
                      <a:endParaRPr lang="zh-CN" sz="26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1027" name="图片 22" descr="24二轮新物理书O203"/>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934966" y="1989634"/>
            <a:ext cx="1280919" cy="792088"/>
          </a:xfrm>
          <a:prstGeom prst="rect">
            <a:avLst/>
          </a:prstGeom>
          <a:noFill/>
          <a:extLst>
            <a:ext uri="{909E8E84-426E-40DD-AFC4-6F175D3DCCD1}">
              <a14:hiddenFill xmlns:a14="http://schemas.microsoft.com/office/drawing/2010/main">
                <a:solidFill>
                  <a:srgbClr val="FFFFFF"/>
                </a:solidFill>
              </a14:hiddenFill>
            </a:ext>
          </a:extLst>
        </p:spPr>
      </p:pic>
      <p:pic>
        <p:nvPicPr>
          <p:cNvPr id="1026" name="图片 21" descr="24二轮新物理书O203B"/>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990280" y="2925738"/>
            <a:ext cx="1240830" cy="936104"/>
          </a:xfrm>
          <a:prstGeom prst="rect">
            <a:avLst/>
          </a:prstGeom>
          <a:noFill/>
          <a:extLst>
            <a:ext uri="{909E8E84-426E-40DD-AFC4-6F175D3DCCD1}">
              <a14:hiddenFill xmlns:a14="http://schemas.microsoft.com/office/drawing/2010/main">
                <a:solidFill>
                  <a:srgbClr val="FFFFFF"/>
                </a:solidFill>
              </a14:hiddenFill>
            </a:ext>
          </a:extLst>
        </p:spPr>
      </p:pic>
      <p:pic>
        <p:nvPicPr>
          <p:cNvPr id="1025" name="图片 20" descr="24二轮新物理书O204"/>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646934" y="4005858"/>
            <a:ext cx="1900793" cy="1800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endParaRPr lang="en-US" altLang="zh-CN" sz="2800" kern="100" smtClean="0">
              <a:latin typeface="Times New Roman" panose="02020603050405020304"/>
              <a:ea typeface="黑体" panose="02010600030101010101" charset="-122"/>
              <a:cs typeface="Courier New" panose="02070309020205020404"/>
            </a:endParaRPr>
          </a:p>
        </p:txBody>
      </p:sp>
      <p:graphicFrame>
        <p:nvGraphicFramePr>
          <p:cNvPr id="2" name="表格 1"/>
          <p:cNvGraphicFramePr>
            <a:graphicFrameLocks noGrp="1"/>
          </p:cNvGraphicFramePr>
          <p:nvPr/>
        </p:nvGraphicFramePr>
        <p:xfrm>
          <a:off x="910630" y="261442"/>
          <a:ext cx="10369152" cy="5943600"/>
        </p:xfrm>
        <a:graphic>
          <a:graphicData uri="http://schemas.openxmlformats.org/drawingml/2006/table">
            <a:tbl>
              <a:tblPr/>
              <a:tblGrid>
                <a:gridCol w="1944216"/>
                <a:gridCol w="4968552"/>
                <a:gridCol w="3456384"/>
              </a:tblGrid>
              <a:tr h="0">
                <a:tc>
                  <a:txBody>
                    <a:bodyPr vert="horz" wrap="square"/>
                    <a:lstStyle/>
                    <a:p>
                      <a:pPr algn="ctr">
                        <a:spcAft>
                          <a:spcPct val="0"/>
                        </a:spcAft>
                      </a:pPr>
                      <a:r>
                        <a:rPr lang="zh-CN" sz="2600" kern="100">
                          <a:effectLst/>
                          <a:latin typeface="Times New Roman" panose="02020603050405020304"/>
                          <a:cs typeface="Times New Roman" panose="02020603050405020304"/>
                        </a:rPr>
                        <a:t>分子间作</a:t>
                      </a:r>
                      <a:endParaRPr lang="zh-CN" sz="2600" kern="100">
                        <a:effectLst/>
                        <a:latin typeface="宋体" panose="02010600030101010101" pitchFamily="2" charset="-122"/>
                        <a:cs typeface="Courier New" panose="02070309020205020404"/>
                      </a:endParaRPr>
                    </a:p>
                    <a:p>
                      <a:pPr algn="ctr">
                        <a:spcAft>
                          <a:spcPct val="0"/>
                        </a:spcAft>
                      </a:pPr>
                      <a:r>
                        <a:rPr lang="zh-CN" sz="2600" kern="100">
                          <a:effectLst/>
                          <a:latin typeface="Times New Roman" panose="02020603050405020304"/>
                          <a:cs typeface="Times New Roman" panose="02020603050405020304"/>
                        </a:rPr>
                        <a:t>用力与分</a:t>
                      </a:r>
                      <a:endParaRPr lang="zh-CN" sz="2600" kern="100">
                        <a:effectLst/>
                        <a:latin typeface="宋体" panose="02010600030101010101" pitchFamily="2" charset="-122"/>
                        <a:cs typeface="Courier New" panose="02070309020205020404"/>
                      </a:endParaRPr>
                    </a:p>
                    <a:p>
                      <a:pPr algn="ctr">
                        <a:spcAft>
                          <a:spcPct val="0"/>
                        </a:spcAft>
                      </a:pPr>
                      <a:r>
                        <a:rPr lang="zh-CN" sz="2600" kern="100">
                          <a:effectLst/>
                          <a:latin typeface="Times New Roman" panose="02020603050405020304"/>
                          <a:cs typeface="Times New Roman" panose="02020603050405020304"/>
                        </a:rPr>
                        <a:t>子势能的</a:t>
                      </a:r>
                      <a:endParaRPr lang="zh-CN" sz="2600" kern="100">
                        <a:effectLst/>
                        <a:latin typeface="宋体" panose="02010600030101010101" pitchFamily="2" charset="-122"/>
                        <a:cs typeface="Courier New" panose="02070309020205020404"/>
                      </a:endParaRPr>
                    </a:p>
                    <a:p>
                      <a:pPr algn="ctr">
                        <a:spcAft>
                          <a:spcPct val="0"/>
                        </a:spcAft>
                      </a:pPr>
                      <a:r>
                        <a:rPr lang="zh-CN" sz="2600" kern="100">
                          <a:effectLst/>
                          <a:latin typeface="Times New Roman" panose="02020603050405020304"/>
                          <a:cs typeface="Times New Roman" panose="02020603050405020304"/>
                        </a:rPr>
                        <a:t>变化分析</a:t>
                      </a:r>
                      <a:endParaRPr lang="zh-CN" sz="26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smtClean="0">
                        <a:effectLst/>
                        <a:latin typeface="Times New Roman" panose="02020603050405020304"/>
                        <a:cs typeface="Courier New" panose="02070309020205020404"/>
                      </a:endParaRPr>
                    </a:p>
                    <a:p>
                      <a:pPr algn="ctr">
                        <a:spcAft>
                          <a:spcPct val="0"/>
                        </a:spcAft>
                      </a:pPr>
                      <a:endParaRPr lang="en-US" sz="2600" kern="100">
                        <a:effectLst/>
                        <a:latin typeface="Times New Roman" panose="02020603050405020304"/>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spcAft>
                          <a:spcPct val="0"/>
                        </a:spcAft>
                      </a:pPr>
                      <a:r>
                        <a:rPr lang="en-US" sz="2600" kern="100">
                          <a:effectLst/>
                          <a:latin typeface="宋体" panose="02010600030101010101" pitchFamily="2" charset="-122"/>
                          <a:cs typeface="Times New Roman" panose="02020603050405020304"/>
                        </a:rPr>
                        <a:t>①</a:t>
                      </a:r>
                      <a:r>
                        <a:rPr lang="zh-CN" sz="2600" kern="100">
                          <a:effectLst/>
                          <a:latin typeface="Times New Roman" panose="02020603050405020304"/>
                          <a:cs typeface="Times New Roman" panose="02020603050405020304"/>
                        </a:rPr>
                        <a:t>分子间作用力：若</a:t>
                      </a:r>
                      <a:r>
                        <a:rPr lang="en-US" sz="2600" i="1" kern="100">
                          <a:effectLst/>
                          <a:latin typeface="Times New Roman" panose="02020603050405020304"/>
                          <a:cs typeface="Courier New" panose="02070309020205020404"/>
                        </a:rPr>
                        <a:t>r</a:t>
                      </a:r>
                      <a:r>
                        <a:rPr lang="en-US" sz="2600" kern="100">
                          <a:effectLst/>
                          <a:latin typeface="Times New Roman" panose="02020603050405020304"/>
                          <a:cs typeface="Courier New" panose="02070309020205020404"/>
                        </a:rPr>
                        <a:t>&lt;</a:t>
                      </a:r>
                      <a:r>
                        <a:rPr lang="en-US" sz="2600" i="1" kern="100">
                          <a:effectLst/>
                          <a:latin typeface="Times New Roman" panose="02020603050405020304"/>
                          <a:cs typeface="Courier New" panose="02070309020205020404"/>
                        </a:rPr>
                        <a:t>r</a:t>
                      </a:r>
                      <a:r>
                        <a:rPr lang="en-US" sz="2600" kern="100" baseline="-25000">
                          <a:effectLst/>
                          <a:latin typeface="Times New Roman" panose="02020603050405020304"/>
                          <a:cs typeface="Courier New" panose="02070309020205020404"/>
                        </a:rPr>
                        <a:t>0</a:t>
                      </a:r>
                      <a:r>
                        <a:rPr lang="zh-CN" sz="2600" kern="100">
                          <a:effectLst/>
                          <a:latin typeface="Times New Roman" panose="02020603050405020304"/>
                          <a:cs typeface="Times New Roman" panose="02020603050405020304"/>
                        </a:rPr>
                        <a:t>，表现为斥力；若</a:t>
                      </a:r>
                      <a:r>
                        <a:rPr lang="en-US" sz="2600" i="1" kern="100">
                          <a:effectLst/>
                          <a:latin typeface="Times New Roman" panose="02020603050405020304"/>
                          <a:cs typeface="Courier New" panose="02070309020205020404"/>
                        </a:rPr>
                        <a:t>r</a:t>
                      </a:r>
                      <a:r>
                        <a:rPr lang="en-US" sz="2600" kern="100">
                          <a:effectLst/>
                          <a:latin typeface="Times New Roman" panose="02020603050405020304"/>
                          <a:cs typeface="Courier New" panose="02070309020205020404"/>
                        </a:rPr>
                        <a:t>&gt;</a:t>
                      </a:r>
                      <a:r>
                        <a:rPr lang="en-US" sz="2600" i="1" kern="100">
                          <a:effectLst/>
                          <a:latin typeface="Times New Roman" panose="02020603050405020304"/>
                          <a:cs typeface="Courier New" panose="02070309020205020404"/>
                        </a:rPr>
                        <a:t>r</a:t>
                      </a:r>
                      <a:r>
                        <a:rPr lang="en-US" sz="2600" kern="100" baseline="-25000">
                          <a:effectLst/>
                          <a:latin typeface="Times New Roman" panose="02020603050405020304"/>
                          <a:cs typeface="Courier New" panose="02070309020205020404"/>
                        </a:rPr>
                        <a:t>0</a:t>
                      </a:r>
                      <a:r>
                        <a:rPr lang="zh-CN" sz="2600" kern="100">
                          <a:effectLst/>
                          <a:latin typeface="Times New Roman" panose="02020603050405020304"/>
                          <a:cs typeface="Times New Roman" panose="02020603050405020304"/>
                        </a:rPr>
                        <a:t>，表现为引力</a:t>
                      </a:r>
                      <a:endParaRPr lang="zh-CN" sz="2600" kern="100">
                        <a:effectLst/>
                        <a:latin typeface="宋体" panose="02010600030101010101" pitchFamily="2" charset="-122"/>
                        <a:cs typeface="Courier New" panose="02070309020205020404"/>
                      </a:endParaRPr>
                    </a:p>
                    <a:p>
                      <a:pPr algn="l">
                        <a:spcAft>
                          <a:spcPct val="0"/>
                        </a:spcAft>
                      </a:pPr>
                      <a:r>
                        <a:rPr lang="en-US" sz="2600" kern="100">
                          <a:effectLst/>
                          <a:latin typeface="宋体" panose="02010600030101010101" pitchFamily="2" charset="-122"/>
                          <a:cs typeface="Times New Roman" panose="02020603050405020304"/>
                        </a:rPr>
                        <a:t>②</a:t>
                      </a:r>
                      <a:r>
                        <a:rPr lang="zh-CN" sz="2600" kern="100">
                          <a:effectLst/>
                          <a:latin typeface="Times New Roman" panose="02020603050405020304"/>
                          <a:cs typeface="Times New Roman" panose="02020603050405020304"/>
                        </a:rPr>
                        <a:t>分子势能：若</a:t>
                      </a:r>
                      <a:r>
                        <a:rPr lang="en-US" sz="2600" i="1" kern="100">
                          <a:effectLst/>
                          <a:latin typeface="Times New Roman" panose="02020603050405020304"/>
                          <a:cs typeface="Courier New" panose="02070309020205020404"/>
                        </a:rPr>
                        <a:t>r</a:t>
                      </a:r>
                      <a:r>
                        <a:rPr lang="zh-CN" sz="2600" kern="100">
                          <a:effectLst/>
                          <a:latin typeface="Times New Roman" panose="02020603050405020304"/>
                          <a:cs typeface="Times New Roman" panose="02020603050405020304"/>
                        </a:rPr>
                        <a:t>＝</a:t>
                      </a:r>
                      <a:r>
                        <a:rPr lang="en-US" sz="2600" i="1" kern="100">
                          <a:effectLst/>
                          <a:latin typeface="Times New Roman" panose="02020603050405020304"/>
                          <a:cs typeface="Courier New" panose="02070309020205020404"/>
                        </a:rPr>
                        <a:t>r</a:t>
                      </a:r>
                      <a:r>
                        <a:rPr lang="en-US" sz="2600" kern="100" baseline="-25000">
                          <a:effectLst/>
                          <a:latin typeface="Times New Roman" panose="02020603050405020304"/>
                          <a:cs typeface="Courier New" panose="02070309020205020404"/>
                        </a:rPr>
                        <a:t>0</a:t>
                      </a:r>
                      <a:r>
                        <a:rPr lang="zh-CN" sz="2600" kern="100">
                          <a:effectLst/>
                          <a:latin typeface="Times New Roman" panose="02020603050405020304"/>
                          <a:cs typeface="Times New Roman" panose="02020603050405020304"/>
                        </a:rPr>
                        <a:t>，分子势能最小</a:t>
                      </a:r>
                      <a:endParaRPr lang="zh-CN" sz="26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spcAft>
                          <a:spcPct val="0"/>
                        </a:spcAft>
                      </a:pPr>
                      <a:r>
                        <a:rPr lang="zh-CN" sz="2600" kern="100">
                          <a:effectLst/>
                          <a:latin typeface="Times New Roman" panose="02020603050405020304"/>
                          <a:cs typeface="Times New Roman" panose="02020603050405020304"/>
                        </a:rPr>
                        <a:t>晶体和非</a:t>
                      </a:r>
                      <a:endParaRPr lang="zh-CN" sz="2600" kern="100">
                        <a:effectLst/>
                        <a:latin typeface="宋体" panose="02010600030101010101" pitchFamily="2" charset="-122"/>
                        <a:cs typeface="Courier New" panose="02070309020205020404"/>
                      </a:endParaRPr>
                    </a:p>
                    <a:p>
                      <a:pPr algn="ctr">
                        <a:spcAft>
                          <a:spcPct val="0"/>
                        </a:spcAft>
                      </a:pPr>
                      <a:r>
                        <a:rPr lang="zh-CN" sz="2600" kern="100">
                          <a:effectLst/>
                          <a:latin typeface="Times New Roman" panose="02020603050405020304"/>
                          <a:cs typeface="Times New Roman" panose="02020603050405020304"/>
                        </a:rPr>
                        <a:t>晶体模型</a:t>
                      </a:r>
                      <a:endParaRPr lang="zh-CN" sz="26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vert="horz" wrap="square"/>
                    <a:lstStyle/>
                    <a:p>
                      <a:pPr algn="l">
                        <a:spcAft>
                          <a:spcPct val="0"/>
                        </a:spcAft>
                      </a:pPr>
                      <a:r>
                        <a:rPr lang="en-US" sz="2600" kern="100">
                          <a:effectLst/>
                          <a:latin typeface="宋体" panose="02010600030101010101" pitchFamily="2" charset="-122"/>
                          <a:cs typeface="Times New Roman" panose="02020603050405020304"/>
                        </a:rPr>
                        <a:t>①</a:t>
                      </a:r>
                      <a:r>
                        <a:rPr lang="zh-CN" sz="2600" kern="100">
                          <a:effectLst/>
                          <a:latin typeface="Times New Roman" panose="02020603050405020304"/>
                          <a:cs typeface="Times New Roman" panose="02020603050405020304"/>
                        </a:rPr>
                        <a:t>单晶体形状规则，多晶体、非晶体形状不规则</a:t>
                      </a:r>
                      <a:endParaRPr lang="zh-CN" sz="2600" kern="100">
                        <a:effectLst/>
                        <a:latin typeface="宋体" panose="02010600030101010101" pitchFamily="2" charset="-122"/>
                        <a:cs typeface="Courier New" panose="02070309020205020404"/>
                      </a:endParaRPr>
                    </a:p>
                    <a:p>
                      <a:pPr algn="l">
                        <a:spcAft>
                          <a:spcPct val="0"/>
                        </a:spcAft>
                      </a:pPr>
                      <a:r>
                        <a:rPr lang="en-US" sz="2600" kern="100">
                          <a:effectLst/>
                          <a:latin typeface="宋体" panose="02010600030101010101" pitchFamily="2" charset="-122"/>
                          <a:cs typeface="Times New Roman" panose="02020603050405020304"/>
                        </a:rPr>
                        <a:t>②</a:t>
                      </a:r>
                      <a:r>
                        <a:rPr lang="zh-CN" sz="2600" kern="100">
                          <a:effectLst/>
                          <a:latin typeface="Times New Roman" panose="02020603050405020304"/>
                          <a:cs typeface="Times New Roman" panose="02020603050405020304"/>
                        </a:rPr>
                        <a:t>晶体熔点固定，非晶体熔点不固定</a:t>
                      </a:r>
                      <a:endParaRPr lang="zh-CN" sz="2600" kern="100">
                        <a:effectLst/>
                        <a:latin typeface="宋体" panose="02010600030101010101" pitchFamily="2" charset="-122"/>
                        <a:cs typeface="Courier New" panose="02070309020205020404"/>
                      </a:endParaRPr>
                    </a:p>
                    <a:p>
                      <a:pPr algn="l">
                        <a:spcAft>
                          <a:spcPct val="0"/>
                        </a:spcAft>
                      </a:pPr>
                      <a:r>
                        <a:rPr lang="en-US" sz="2600" kern="100">
                          <a:effectLst/>
                          <a:latin typeface="宋体" panose="02010600030101010101" pitchFamily="2" charset="-122"/>
                          <a:cs typeface="Times New Roman" panose="02020603050405020304"/>
                        </a:rPr>
                        <a:t>③</a:t>
                      </a:r>
                      <a:r>
                        <a:rPr lang="zh-CN" sz="2600" kern="100">
                          <a:effectLst/>
                          <a:latin typeface="Times New Roman" panose="02020603050405020304"/>
                          <a:cs typeface="Times New Roman" panose="02020603050405020304"/>
                        </a:rPr>
                        <a:t>单晶体的部分性质表现出各向异性，多晶体、非晶体表现为各向同性</a:t>
                      </a:r>
                      <a:endParaRPr lang="zh-CN" sz="26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tc>
              </a:tr>
            </a:tbl>
          </a:graphicData>
        </a:graphic>
      </p:graphicFrame>
      <p:pic>
        <p:nvPicPr>
          <p:cNvPr id="2050" name="图片 19" descr="24二轮新物理书O205"/>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4295006" y="405458"/>
            <a:ext cx="2122014" cy="2000668"/>
          </a:xfrm>
          <a:prstGeom prst="rect">
            <a:avLst/>
          </a:prstGeom>
          <a:noFill/>
          <a:extLst>
            <a:ext uri="{909E8E84-426E-40DD-AFC4-6F175D3DCCD1}">
              <a14:hiddenFill xmlns:a14="http://schemas.microsoft.com/office/drawing/2010/main">
                <a:solidFill>
                  <a:srgbClr val="FFFFFF"/>
                </a:solidFill>
              </a14:hiddenFill>
            </a:ext>
          </a:extLst>
        </p:spPr>
      </p:pic>
      <p:pic>
        <p:nvPicPr>
          <p:cNvPr id="2049" name="图片 18" descr="24二轮新物理书O205A"/>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4367014" y="2493690"/>
            <a:ext cx="1941549" cy="201622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latin typeface="Times New Roman" panose="02020603050405020304"/>
              <a:ea typeface="黑体" panose="02010600030101010101" charset="-122"/>
              <a:cs typeface="Courier New" panose="02070309020205020404"/>
            </a:endParaRPr>
          </a:p>
          <a:p>
            <a:pPr indent="266700" algn="just">
              <a:spcAft>
                <a:spcPct val="0"/>
              </a:spcAft>
            </a:pPr>
            <a:r>
              <a:rPr lang="en-US" altLang="zh-CN" sz="2800" kern="100" smtClean="0">
                <a:latin typeface="Times New Roman" panose="02020603050405020304"/>
                <a:ea typeface="黑体" panose="02010600030101010101" charset="-122"/>
                <a:cs typeface="Courier New" panose="02070309020205020404"/>
              </a:rPr>
              <a:t>[</a:t>
            </a:r>
            <a:r>
              <a:rPr lang="zh-CN" altLang="zh-CN" sz="2800" kern="100">
                <a:latin typeface="Times New Roman" panose="02020603050405020304"/>
                <a:ea typeface="黑体" panose="02010600030101010101" charset="-122"/>
                <a:cs typeface="Times New Roman" panose="02020603050405020304"/>
              </a:rPr>
              <a:t>提醒</a:t>
            </a:r>
            <a:r>
              <a:rPr lang="en-US" altLang="zh-CN" sz="2800" kern="100">
                <a:latin typeface="Times New Roman" panose="02020603050405020304"/>
                <a:ea typeface="黑体" panose="02010600030101010101" charset="-122"/>
                <a:cs typeface="Courier New" panose="02070309020205020404"/>
              </a:rPr>
              <a:t>]</a:t>
            </a:r>
            <a:r>
              <a:rPr lang="zh-CN" altLang="zh-CN" sz="2800" kern="100">
                <a:latin typeface="Times New Roman" panose="02020603050405020304"/>
                <a:cs typeface="Times New Roman" panose="02020603050405020304"/>
              </a:rPr>
              <a:t>　</a:t>
            </a:r>
            <a:endParaRPr lang="en-US" altLang="zh-CN" sz="2800" kern="100" smtClean="0">
              <a:latin typeface="Times New Roman" panose="02020603050405020304"/>
              <a:cs typeface="Times New Roman" panose="02020603050405020304"/>
            </a:endParaRPr>
          </a:p>
          <a:p>
            <a:pPr indent="266700" algn="just">
              <a:spcAft>
                <a:spcPct val="0"/>
              </a:spcAft>
            </a:pPr>
            <a:r>
              <a:rPr lang="en-US" altLang="zh-CN" sz="2800" kern="100" smtClean="0">
                <a:latin typeface="Times New Roman" panose="02020603050405020304"/>
                <a:ea typeface="仿宋_GB2312" panose="02010609030101010101" charset="-122"/>
                <a:cs typeface="Courier New" panose="02070309020205020404"/>
              </a:rPr>
              <a:t>(</a:t>
            </a:r>
            <a:r>
              <a:rPr lang="en-US" altLang="zh-CN" sz="2800" kern="100">
                <a:latin typeface="Times New Roman" panose="02020603050405020304"/>
                <a:ea typeface="仿宋_GB2312" panose="02010609030101010101" charset="-122"/>
                <a:cs typeface="Courier New" panose="02070309020205020404"/>
              </a:rPr>
              <a:t>1)</a:t>
            </a:r>
            <a:r>
              <a:rPr lang="zh-CN" altLang="zh-CN" sz="2800" kern="100">
                <a:latin typeface="Times New Roman" panose="02020603050405020304"/>
                <a:ea typeface="仿宋_GB2312" panose="02010609030101010101" charset="-122"/>
                <a:cs typeface="Times New Roman" panose="02020603050405020304"/>
              </a:rPr>
              <a:t>球模型</a:t>
            </a:r>
            <a:r>
              <a:rPr lang="en-US" altLang="zh-CN" sz="2800" kern="100">
                <a:latin typeface="Times New Roman" panose="02020603050405020304"/>
                <a:ea typeface="仿宋_GB2312" panose="02010609030101010101" charset="-122"/>
                <a:cs typeface="Courier New" panose="02070309020205020404"/>
              </a:rPr>
              <a:t>(</a:t>
            </a:r>
            <a:r>
              <a:rPr lang="zh-CN" altLang="zh-CN" sz="2800" kern="100">
                <a:latin typeface="Times New Roman" panose="02020603050405020304"/>
                <a:ea typeface="仿宋_GB2312" panose="02010609030101010101" charset="-122"/>
                <a:cs typeface="Times New Roman" panose="02020603050405020304"/>
              </a:rPr>
              <a:t>适用于固体、液体</a:t>
            </a:r>
            <a:r>
              <a:rPr lang="en-US" altLang="zh-CN" sz="2800" kern="100">
                <a:latin typeface="Times New Roman" panose="02020603050405020304"/>
                <a:ea typeface="仿宋_GB2312" panose="02010609030101010101" charset="-122"/>
                <a:cs typeface="Courier New" panose="02070309020205020404"/>
              </a:rPr>
              <a:t>)</a:t>
            </a:r>
            <a:r>
              <a:rPr lang="zh-CN" altLang="zh-CN" sz="2800" kern="100">
                <a:latin typeface="Times New Roman" panose="02020603050405020304"/>
                <a:ea typeface="仿宋_GB2312" panose="02010609030101010101" charset="-122"/>
                <a:cs typeface="Times New Roman" panose="02020603050405020304"/>
              </a:rPr>
              <a:t>，立方体模型</a:t>
            </a:r>
            <a:r>
              <a:rPr lang="en-US" altLang="zh-CN" sz="2800" kern="100">
                <a:latin typeface="Times New Roman" panose="02020603050405020304"/>
                <a:ea typeface="仿宋_GB2312" panose="02010609030101010101" charset="-122"/>
                <a:cs typeface="Courier New" panose="02070309020205020404"/>
              </a:rPr>
              <a:t>(</a:t>
            </a:r>
            <a:r>
              <a:rPr lang="zh-CN" altLang="zh-CN" sz="2800" kern="100">
                <a:latin typeface="Times New Roman" panose="02020603050405020304"/>
                <a:ea typeface="仿宋_GB2312" panose="02010609030101010101" charset="-122"/>
                <a:cs typeface="Times New Roman" panose="02020603050405020304"/>
              </a:rPr>
              <a:t>适用于气体</a:t>
            </a:r>
            <a:r>
              <a:rPr lang="en-US" altLang="zh-CN" sz="2800" kern="100">
                <a:latin typeface="Times New Roman" panose="02020603050405020304"/>
                <a:ea typeface="仿宋_GB2312" panose="02010609030101010101" charset="-122"/>
                <a:cs typeface="Courier New" panose="02070309020205020404"/>
              </a:rPr>
              <a:t>)</a:t>
            </a:r>
            <a:r>
              <a:rPr lang="zh-CN" altLang="zh-CN" sz="2800" kern="100">
                <a:latin typeface="Times New Roman" panose="02020603050405020304"/>
                <a:ea typeface="仿宋_GB2312" panose="02010609030101010101" charset="-122"/>
                <a:cs typeface="Times New Roman" panose="020206030504050203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ea typeface="仿宋_GB2312" panose="02010609030101010101" charset="-122"/>
                <a:cs typeface="Courier New" panose="02070309020205020404"/>
              </a:rPr>
              <a:t>(2)</a:t>
            </a:r>
            <a:r>
              <a:rPr lang="zh-CN" altLang="zh-CN" sz="2800" kern="100">
                <a:latin typeface="Times New Roman" panose="02020603050405020304"/>
                <a:ea typeface="仿宋_GB2312" panose="02010609030101010101" charset="-122"/>
                <a:cs typeface="Times New Roman" panose="02020603050405020304"/>
              </a:rPr>
              <a:t>晶体、非晶体的关键性区别为是否具有固定的熔点，只有单晶体才可能具有各向异性．</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ea typeface="仿宋_GB2312" panose="02010609030101010101" charset="-122"/>
                <a:cs typeface="Courier New" panose="02070309020205020404"/>
              </a:rPr>
              <a:t> </a:t>
            </a:r>
            <a:endParaRPr lang="zh-CN" altLang="zh-CN" sz="2800" kern="100">
              <a:effectLst/>
              <a:latin typeface="宋体" panose="02010600030101010101" pitchFamily="2" charset="-122"/>
              <a:cs typeface="Courier New" panose="02070309020205020404"/>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cs typeface="Times New Roman" panose="02020603050405020304"/>
              </a:rPr>
              <a:t>例</a:t>
            </a:r>
            <a:r>
              <a:rPr lang="en-US" altLang="zh-CN" sz="2800" kern="100">
                <a:latin typeface="Times New Roman" panose="02020603050405020304"/>
                <a:cs typeface="Courier New" panose="02070309020205020404"/>
              </a:rPr>
              <a:t> 1 (</a:t>
            </a:r>
            <a:r>
              <a:rPr lang="zh-CN" altLang="zh-CN" sz="2800" kern="100">
                <a:latin typeface="Times New Roman" panose="02020603050405020304"/>
                <a:cs typeface="Times New Roman" panose="02020603050405020304"/>
              </a:rPr>
              <a:t>多选</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关于固体、液体和气体，下列说法正确的是</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A</a:t>
            </a:r>
            <a:r>
              <a:rPr lang="zh-CN" altLang="zh-CN" sz="2800" kern="100">
                <a:latin typeface="Times New Roman" panose="02020603050405020304"/>
                <a:cs typeface="Times New Roman" panose="02020603050405020304"/>
              </a:rPr>
              <a:t>．高原地区煮饭会夹生，水的沸点较低，是因为高原地区温度较低的缘故</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B</a:t>
            </a:r>
            <a:r>
              <a:rPr lang="zh-CN" altLang="zh-CN" sz="2800" kern="100">
                <a:latin typeface="Times New Roman" panose="02020603050405020304"/>
                <a:cs typeface="Times New Roman" panose="02020603050405020304"/>
              </a:rPr>
              <a:t>．晶体一定具有固定的熔点，但不一定具有规则的几何外形</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C</a:t>
            </a:r>
            <a:r>
              <a:rPr lang="zh-CN" altLang="zh-CN" sz="2800" kern="100">
                <a:latin typeface="Times New Roman" panose="02020603050405020304"/>
                <a:cs typeface="Times New Roman" panose="02020603050405020304"/>
              </a:rPr>
              <a:t>．降低温度能够使气体的饱和气压降低，从而使气体液化</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D</a:t>
            </a:r>
            <a:r>
              <a:rPr lang="zh-CN" altLang="zh-CN" sz="2800" kern="100">
                <a:latin typeface="Times New Roman" panose="02020603050405020304"/>
                <a:cs typeface="Times New Roman" panose="02020603050405020304"/>
              </a:rPr>
              <a:t>．在一定温度下，当人们感到潮湿时，水汽蒸发慢，空气的相对湿度一定较小</a:t>
            </a: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Users\Administrator\Desktop\图片3.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59502"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612000" y="4149874"/>
            <a:ext cx="178766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答案：</a:t>
            </a:r>
            <a:r>
              <a:rPr lang="en-US" altLang="zh-CN" kern="100">
                <a:latin typeface="Times New Roman" panose="02020603050405020304"/>
                <a:cs typeface="Courier New" panose="02070309020205020404"/>
              </a:rPr>
              <a:t>BC</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xit" presetSubtype="0" dur="500" fill="hold" grpId="1" nodeType="clickEffect">
                                  <p:stCondLst>
                                    <p:cond delay="0"/>
                                  </p:stCondLst>
                                  <p:childTnLst>
                                    <p:animEffect transition="out" filter="fade">
                                      <p:cBhvr>
                                        <p:cTn id="10" dur="500"/>
                                        <p:tgtEl>
                                          <p:spTgt spid="2"/>
                                        </p:tgtEl>
                                      </p:cBhvr>
                                    </p:animEffect>
                                    <p:set>
                                      <p:cBhvr>
                                        <p:cTn id="11" dur="1" fill="hold">
                                          <p:stCondLst>
                                            <p:cond delay="499"/>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solidFill>
                <a:srgbClr val="0000FF"/>
              </a:solidFill>
              <a:latin typeface="Times New Roman" panose="02020603050405020304"/>
              <a:ea typeface="黑体" panose="02010600030101010101" charset="-122"/>
              <a:cs typeface="Times New Roman" panose="02020603050405020304"/>
            </a:endParaRPr>
          </a:p>
          <a:p>
            <a:pPr indent="266700" algn="just">
              <a:spcAft>
                <a:spcPct val="0"/>
              </a:spcAft>
            </a:pPr>
            <a:r>
              <a:rPr lang="zh-CN" altLang="zh-CN" sz="2800" kern="100" smtClean="0">
                <a:solidFill>
                  <a:srgbClr val="0000FF"/>
                </a:solidFill>
                <a:latin typeface="Times New Roman" panose="02020603050405020304"/>
                <a:ea typeface="黑体" panose="02010600030101010101" charset="-122"/>
                <a:cs typeface="Times New Roman" panose="02020603050405020304"/>
              </a:rPr>
              <a:t>解析</a:t>
            </a:r>
            <a:r>
              <a:rPr lang="zh-CN" altLang="zh-CN" sz="2800" kern="100">
                <a:solidFill>
                  <a:srgbClr val="0000FF"/>
                </a:solidFill>
                <a:latin typeface="Times New Roman" panose="02020603050405020304"/>
                <a:ea typeface="黑体" panose="02010600030101010101" charset="-122"/>
                <a:cs typeface="Times New Roman" panose="02020603050405020304"/>
              </a:rPr>
              <a:t>：</a:t>
            </a:r>
            <a:r>
              <a:rPr lang="zh-CN" altLang="zh-CN" sz="2800" kern="100">
                <a:latin typeface="Times New Roman" panose="02020603050405020304"/>
                <a:ea typeface="仿宋_GB2312" panose="02010609030101010101" charset="-122"/>
                <a:cs typeface="Times New Roman" panose="02020603050405020304"/>
              </a:rPr>
              <a:t>高原地区煮饭会夹生，水的沸点较低，是因为高原地区大气压强较小，故</a:t>
            </a:r>
            <a:r>
              <a:rPr lang="en-US" altLang="zh-CN" sz="2800" kern="100">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错误；晶体一定具有固定的熔点，单晶体有固定的几何形状，但是多晶体没有规则的几何外形，故</a:t>
            </a:r>
            <a:r>
              <a:rPr lang="en-US" altLang="zh-CN" sz="2800" kern="100">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正确；降低温度能够使气体的饱和气压降低，从而使气体液化，故</a:t>
            </a:r>
            <a:r>
              <a:rPr lang="en-US" altLang="zh-CN" sz="2800" kern="100">
                <a:latin typeface="Times New Roman" panose="02020603050405020304"/>
                <a:ea typeface="仿宋_GB2312" panose="02010609030101010101" charset="-122"/>
                <a:cs typeface="Courier New" panose="02070309020205020404"/>
              </a:rPr>
              <a:t>C</a:t>
            </a:r>
            <a:r>
              <a:rPr lang="zh-CN" altLang="zh-CN" sz="2800" kern="100">
                <a:latin typeface="Times New Roman" panose="02020603050405020304"/>
                <a:ea typeface="仿宋_GB2312" panose="02010609030101010101" charset="-122"/>
                <a:cs typeface="Times New Roman" panose="02020603050405020304"/>
              </a:rPr>
              <a:t>正确；在一定温度下，当人们感到潮湿时，水汽蒸发慢，空气的相对湿度一定较大，故</a:t>
            </a:r>
            <a:r>
              <a:rPr lang="en-US" altLang="zh-CN" sz="2800" kern="100">
                <a:latin typeface="Times New Roman" panose="02020603050405020304"/>
                <a:ea typeface="仿宋_GB2312" panose="02010609030101010101" charset="-122"/>
                <a:cs typeface="Courier New" panose="02070309020205020404"/>
              </a:rPr>
              <a:t>D</a:t>
            </a:r>
            <a:r>
              <a:rPr lang="zh-CN" altLang="zh-CN" sz="2800" kern="100">
                <a:latin typeface="Times New Roman" panose="02020603050405020304"/>
                <a:ea typeface="仿宋_GB2312" panose="02010609030101010101" charset="-122"/>
                <a:cs typeface="Times New Roman" panose="02020603050405020304"/>
              </a:rPr>
              <a:t>错误．</a:t>
            </a:r>
            <a:endParaRPr lang="zh-CN" altLang="zh-CN" sz="2800" kern="100">
              <a:effectLst/>
              <a:latin typeface="宋体" panose="02010600030101010101" pitchFamily="2" charset="-122"/>
              <a:cs typeface="Courier New" panose="02070309020205020404"/>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cs typeface="Times New Roman" panose="02020603050405020304"/>
              </a:rPr>
              <a:t>例</a:t>
            </a:r>
            <a:r>
              <a:rPr lang="en-US" altLang="zh-CN" sz="2800" kern="100">
                <a:latin typeface="Times New Roman" panose="02020603050405020304"/>
                <a:cs typeface="Courier New" panose="02070309020205020404"/>
              </a:rPr>
              <a:t> 2 </a:t>
            </a:r>
            <a:r>
              <a:rPr lang="en-US" altLang="zh-CN" sz="2800" kern="100">
                <a:latin typeface="Times New Roman" panose="02020603050405020304"/>
                <a:ea typeface="楷体_GB2312" panose="02010609030101010101" charset="-122"/>
                <a:cs typeface="Courier New" panose="02070309020205020404"/>
              </a:rPr>
              <a:t>[2023·</a:t>
            </a:r>
            <a:r>
              <a:rPr lang="zh-CN" altLang="zh-CN" sz="2800" kern="100">
                <a:latin typeface="Times New Roman" panose="02020603050405020304"/>
                <a:ea typeface="楷体_GB2312" panose="02010609030101010101" charset="-122"/>
                <a:cs typeface="Times New Roman" panose="02020603050405020304"/>
              </a:rPr>
              <a:t>浙江</a:t>
            </a:r>
            <a:r>
              <a:rPr lang="en-US" altLang="zh-CN" sz="2800" kern="100">
                <a:latin typeface="Times New Roman" panose="02020603050405020304"/>
                <a:ea typeface="楷体_GB2312" panose="02010609030101010101" charset="-122"/>
                <a:cs typeface="Courier New" panose="02070309020205020404"/>
              </a:rPr>
              <a:t>6</a:t>
            </a:r>
            <a:r>
              <a:rPr lang="zh-CN" altLang="zh-CN" sz="2800" kern="100">
                <a:latin typeface="Times New Roman" panose="02020603050405020304"/>
                <a:ea typeface="楷体_GB2312" panose="02010609030101010101" charset="-122"/>
                <a:cs typeface="Times New Roman" panose="02020603050405020304"/>
              </a:rPr>
              <a:t>月</a:t>
            </a:r>
            <a:r>
              <a:rPr lang="en-US" altLang="zh-CN" sz="2800" kern="100">
                <a:latin typeface="Times New Roman" panose="02020603050405020304"/>
                <a:ea typeface="楷体_GB2312" panose="02010609030101010101" charset="-122"/>
                <a:cs typeface="Courier New" panose="02070309020205020404"/>
              </a:rPr>
              <a:t>]</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多选</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下列说法正确的是</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A</a:t>
            </a:r>
            <a:r>
              <a:rPr lang="zh-CN" altLang="zh-CN" sz="2800" kern="100">
                <a:latin typeface="Times New Roman" panose="02020603050405020304"/>
                <a:cs typeface="Times New Roman" panose="02020603050405020304"/>
              </a:rPr>
              <a:t>．热量能自发地从低温物体传到高温物体</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B</a:t>
            </a:r>
            <a:r>
              <a:rPr lang="zh-CN" altLang="zh-CN" sz="2800" kern="100">
                <a:latin typeface="Times New Roman" panose="02020603050405020304"/>
                <a:cs typeface="Times New Roman" panose="02020603050405020304"/>
              </a:rPr>
              <a:t>．液体的表面张力方向总是跟液面相切</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C</a:t>
            </a:r>
            <a:r>
              <a:rPr lang="zh-CN" altLang="zh-CN" sz="2800" kern="100">
                <a:latin typeface="Times New Roman" panose="02020603050405020304"/>
                <a:cs typeface="Times New Roman" panose="02020603050405020304"/>
              </a:rPr>
              <a:t>．在不同的惯性参考系中，物理规律的形式是不同的</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D</a:t>
            </a:r>
            <a:r>
              <a:rPr lang="zh-CN" altLang="zh-CN" sz="2800" kern="100">
                <a:latin typeface="Times New Roman" panose="02020603050405020304"/>
                <a:cs typeface="Times New Roman" panose="02020603050405020304"/>
              </a:rPr>
              <a:t>．当波源与观察者相互接近时，观察者观测到波的频率大于波源振动的频率</a:t>
            </a: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Users\Administrator\Desktop\图片3.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59502"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5" name="矩形 4"/>
          <p:cNvSpPr/>
          <p:nvPr/>
        </p:nvSpPr>
        <p:spPr>
          <a:xfrm>
            <a:off x="603184" y="3544193"/>
            <a:ext cx="180530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答案：</a:t>
            </a:r>
            <a:r>
              <a:rPr lang="en-US" altLang="zh-CN" kern="100">
                <a:latin typeface="Times New Roman" panose="02020603050405020304"/>
                <a:cs typeface="Courier New" panose="02070309020205020404"/>
              </a:rPr>
              <a:t>BD</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xit" presetSubtype="0" dur="500" fill="hold" grpId="1" nodeType="clickEffect">
                                  <p:stCondLst>
                                    <p:cond delay="0"/>
                                  </p:stCondLst>
                                  <p:childTnLst>
                                    <p:animEffect transition="out" filter="fade">
                                      <p:cBhvr>
                                        <p:cTn id="10" dur="500"/>
                                        <p:tgtEl>
                                          <p:spTgt spid="5"/>
                                        </p:tgtEl>
                                      </p:cBhvr>
                                    </p:animEffect>
                                    <p:set>
                                      <p:cBhvr>
                                        <p:cTn id="11"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5" grpId="0"/>
      <p:bldP spid="5" grpId="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solidFill>
                <a:srgbClr val="0000FF"/>
              </a:solidFill>
              <a:latin typeface="Times New Roman" panose="02020603050405020304"/>
              <a:ea typeface="黑体" panose="02010600030101010101" charset="-122"/>
              <a:cs typeface="Times New Roman" panose="02020603050405020304"/>
            </a:endParaRPr>
          </a:p>
          <a:p>
            <a:pPr indent="266700" algn="just">
              <a:spcAft>
                <a:spcPct val="0"/>
              </a:spcAft>
            </a:pPr>
            <a:r>
              <a:rPr lang="zh-CN" altLang="zh-CN" sz="2800" kern="100" smtClean="0">
                <a:solidFill>
                  <a:srgbClr val="0000FF"/>
                </a:solidFill>
                <a:latin typeface="Times New Roman" panose="02020603050405020304"/>
                <a:ea typeface="黑体" panose="02010600030101010101" charset="-122"/>
                <a:cs typeface="Times New Roman" panose="02020603050405020304"/>
              </a:rPr>
              <a:t>解析</a:t>
            </a:r>
            <a:r>
              <a:rPr lang="zh-CN" altLang="zh-CN" sz="2800" kern="100">
                <a:solidFill>
                  <a:srgbClr val="0000FF"/>
                </a:solidFill>
                <a:latin typeface="Times New Roman" panose="02020603050405020304"/>
                <a:ea typeface="黑体" panose="02010600030101010101" charset="-122"/>
                <a:cs typeface="Times New Roman" panose="02020603050405020304"/>
              </a:rPr>
              <a:t>：</a:t>
            </a:r>
            <a:r>
              <a:rPr lang="zh-CN" altLang="zh-CN" sz="2800" kern="100">
                <a:latin typeface="Times New Roman" panose="02020603050405020304"/>
                <a:ea typeface="仿宋_GB2312" panose="02010609030101010101" charset="-122"/>
                <a:cs typeface="Times New Roman" panose="02020603050405020304"/>
              </a:rPr>
              <a:t>根据热力学第二定律可知热量不可能自发地从低温物体传到高温物体，故</a:t>
            </a:r>
            <a:r>
              <a:rPr lang="en-US" altLang="zh-CN" sz="2800" kern="100">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错误；液体的表面张力方向总是跟液面相切，故</a:t>
            </a:r>
            <a:r>
              <a:rPr lang="en-US" altLang="zh-CN" sz="2800" kern="100">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正确；由狭义相对论的两个基本假设可知，在不同的惯性参考系中，一切物理规律都是相同的，故</a:t>
            </a:r>
            <a:r>
              <a:rPr lang="en-US" altLang="zh-CN" sz="2800" kern="100">
                <a:latin typeface="Times New Roman" panose="02020603050405020304"/>
                <a:ea typeface="仿宋_GB2312" panose="02010609030101010101" charset="-122"/>
                <a:cs typeface="Courier New" panose="02070309020205020404"/>
              </a:rPr>
              <a:t>C</a:t>
            </a:r>
            <a:r>
              <a:rPr lang="zh-CN" altLang="zh-CN" sz="2800" kern="100">
                <a:latin typeface="Times New Roman" panose="02020603050405020304"/>
                <a:ea typeface="仿宋_GB2312" panose="02010609030101010101" charset="-122"/>
                <a:cs typeface="Times New Roman" panose="02020603050405020304"/>
              </a:rPr>
              <a:t>错误；根据多普勒效应可知，当波源与观察者相互接近时，观察者观测到波的频率大于波源振动的频率，故</a:t>
            </a:r>
            <a:r>
              <a:rPr lang="en-US" altLang="zh-CN" sz="2800" kern="100">
                <a:latin typeface="Times New Roman" panose="02020603050405020304"/>
                <a:ea typeface="仿宋_GB2312" panose="02010609030101010101" charset="-122"/>
                <a:cs typeface="Courier New" panose="02070309020205020404"/>
              </a:rPr>
              <a:t>D</a:t>
            </a:r>
            <a:r>
              <a:rPr lang="zh-CN" altLang="zh-CN" sz="2800" kern="100">
                <a:latin typeface="Times New Roman" panose="02020603050405020304"/>
                <a:ea typeface="仿宋_GB2312" panose="02010609030101010101" charset="-122"/>
                <a:cs typeface="Times New Roman" panose="02020603050405020304"/>
              </a:rPr>
              <a:t>正确．故选</a:t>
            </a:r>
            <a:r>
              <a:rPr lang="en-US" altLang="zh-CN" sz="2800" kern="100">
                <a:latin typeface="Times New Roman" panose="02020603050405020304"/>
                <a:ea typeface="仿宋_GB2312" panose="02010609030101010101" charset="-122"/>
                <a:cs typeface="Courier New" panose="02070309020205020404"/>
              </a:rPr>
              <a:t>BD.</a:t>
            </a:r>
            <a:endParaRPr lang="zh-CN" altLang="zh-CN" sz="2800" kern="100">
              <a:effectLst/>
              <a:latin typeface="宋体" panose="02010600030101010101" pitchFamily="2" charset="-122"/>
              <a:cs typeface="Courier New" panose="02070309020205020404"/>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600" kern="100">
                <a:latin typeface="Times New Roman" panose="02020603050405020304"/>
                <a:cs typeface="Times New Roman" panose="02020603050405020304"/>
              </a:rPr>
              <a:t>例</a:t>
            </a:r>
            <a:r>
              <a:rPr lang="en-US" altLang="zh-CN" sz="2600" kern="100">
                <a:latin typeface="Times New Roman" panose="02020603050405020304"/>
                <a:cs typeface="Courier New" panose="02070309020205020404"/>
              </a:rPr>
              <a:t> 3 </a:t>
            </a:r>
            <a:r>
              <a:rPr lang="en-US" altLang="zh-CN" sz="2600" kern="100">
                <a:latin typeface="Times New Roman" panose="02020603050405020304"/>
                <a:ea typeface="楷体_GB2312" panose="02010609030101010101" charset="-122"/>
                <a:cs typeface="Courier New" panose="02070309020205020404"/>
              </a:rPr>
              <a:t>[2024·</a:t>
            </a:r>
            <a:r>
              <a:rPr lang="zh-CN" altLang="zh-CN" sz="2600" kern="100">
                <a:latin typeface="Times New Roman" panose="02020603050405020304"/>
                <a:ea typeface="楷体_GB2312" panose="02010609030101010101" charset="-122"/>
                <a:cs typeface="Times New Roman" panose="02020603050405020304"/>
              </a:rPr>
              <a:t>河南洛阳开学考试</a:t>
            </a:r>
            <a:r>
              <a:rPr lang="en-US" altLang="zh-CN" sz="2600" kern="100">
                <a:latin typeface="Times New Roman" panose="02020603050405020304"/>
                <a:ea typeface="楷体_GB2312" panose="02010609030101010101" charset="-122"/>
                <a:cs typeface="Courier New" panose="02070309020205020404"/>
              </a:rPr>
              <a:t>]</a:t>
            </a:r>
            <a:r>
              <a:rPr lang="en-US" altLang="zh-CN" sz="2600" kern="100">
                <a:latin typeface="Times New Roman" panose="02020603050405020304"/>
                <a:cs typeface="Courier New" panose="02070309020205020404"/>
              </a:rPr>
              <a:t>(</a:t>
            </a:r>
            <a:r>
              <a:rPr lang="zh-CN" altLang="zh-CN" sz="2600" kern="100">
                <a:latin typeface="Times New Roman" panose="02020603050405020304"/>
                <a:cs typeface="Times New Roman" panose="02020603050405020304"/>
              </a:rPr>
              <a:t>多选</a:t>
            </a:r>
            <a:r>
              <a:rPr lang="en-US" altLang="zh-CN" sz="2600" kern="100">
                <a:latin typeface="Times New Roman" panose="02020603050405020304"/>
                <a:cs typeface="Courier New" panose="02070309020205020404"/>
              </a:rPr>
              <a:t>)</a:t>
            </a:r>
            <a:r>
              <a:rPr lang="zh-CN" altLang="zh-CN" sz="2600" kern="100">
                <a:latin typeface="Times New Roman" panose="02020603050405020304"/>
                <a:cs typeface="Times New Roman" panose="02020603050405020304"/>
              </a:rPr>
              <a:t>如图所示的甲、乙两幅图像分别表示两分子间的作用力、分子势能与两分子间距离的关系．假定两个分子的距离为无穷远时它们的分子势能为</a:t>
            </a:r>
            <a:r>
              <a:rPr lang="en-US" altLang="zh-CN" sz="2600" kern="100">
                <a:latin typeface="Times New Roman" panose="02020603050405020304"/>
                <a:cs typeface="Courier New" panose="02070309020205020404"/>
              </a:rPr>
              <a:t>0</a:t>
            </a:r>
            <a:r>
              <a:rPr lang="zh-CN" altLang="zh-CN" sz="2600" kern="100">
                <a:latin typeface="Times New Roman" panose="02020603050405020304"/>
                <a:cs typeface="Times New Roman" panose="02020603050405020304"/>
              </a:rPr>
              <a:t>，下列说法正确的是</a:t>
            </a:r>
            <a:r>
              <a:rPr lang="en-US" altLang="zh-CN" sz="2600" kern="100">
                <a:latin typeface="Times New Roman" panose="02020603050405020304"/>
                <a:cs typeface="Courier New" panose="02070309020205020404"/>
              </a:rPr>
              <a:t>(</a:t>
            </a:r>
            <a:r>
              <a:rPr lang="zh-CN" altLang="zh-CN" sz="2600" kern="100">
                <a:latin typeface="Times New Roman" panose="02020603050405020304"/>
                <a:cs typeface="Times New Roman" panose="02020603050405020304"/>
              </a:rPr>
              <a:t>　　</a:t>
            </a:r>
            <a:r>
              <a:rPr lang="en-US" altLang="zh-CN" sz="2600" kern="100">
                <a:latin typeface="Times New Roman" panose="02020603050405020304"/>
                <a:cs typeface="Courier New" panose="02070309020205020404"/>
              </a:rPr>
              <a:t>)</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A</a:t>
            </a:r>
            <a:r>
              <a:rPr lang="zh-CN" altLang="zh-CN" sz="2600" kern="100">
                <a:latin typeface="Times New Roman" panose="02020603050405020304"/>
                <a:cs typeface="Times New Roman" panose="02020603050405020304"/>
              </a:rPr>
              <a:t>．分子间距</a:t>
            </a:r>
            <a:r>
              <a:rPr lang="en-US" altLang="zh-CN" sz="2600" i="1" kern="100">
                <a:latin typeface="Times New Roman" panose="02020603050405020304"/>
                <a:cs typeface="Courier New" panose="02070309020205020404"/>
              </a:rPr>
              <a:t>r</a:t>
            </a:r>
            <a:r>
              <a:rPr lang="zh-CN" altLang="zh-CN" sz="2600" kern="100">
                <a:latin typeface="Times New Roman" panose="02020603050405020304"/>
                <a:cs typeface="Times New Roman" panose="02020603050405020304"/>
              </a:rPr>
              <a:t>＝</a:t>
            </a:r>
            <a:r>
              <a:rPr lang="en-US" altLang="zh-CN" sz="2600" i="1" kern="100">
                <a:latin typeface="Times New Roman" panose="02020603050405020304"/>
                <a:cs typeface="Courier New" panose="02070309020205020404"/>
              </a:rPr>
              <a:t>r</a:t>
            </a:r>
            <a:r>
              <a:rPr lang="en-US" altLang="zh-CN" sz="2600" kern="100" baseline="-25000">
                <a:latin typeface="Times New Roman" panose="02020603050405020304"/>
                <a:cs typeface="Courier New" panose="02070309020205020404"/>
              </a:rPr>
              <a:t>0</a:t>
            </a:r>
            <a:r>
              <a:rPr lang="zh-CN" altLang="zh-CN" sz="2600" kern="100">
                <a:latin typeface="Times New Roman" panose="02020603050405020304"/>
                <a:cs typeface="Times New Roman" panose="02020603050405020304"/>
              </a:rPr>
              <a:t>表示平衡位置，此位置分子间的引力、斥力都等于</a:t>
            </a:r>
            <a:r>
              <a:rPr lang="en-US" altLang="zh-CN" sz="2600" kern="100">
                <a:latin typeface="Times New Roman" panose="02020603050405020304"/>
                <a:cs typeface="Courier New" panose="02070309020205020404"/>
              </a:rPr>
              <a:t>0</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B</a:t>
            </a:r>
            <a:r>
              <a:rPr lang="zh-CN" altLang="zh-CN" sz="2600" kern="100">
                <a:latin typeface="Times New Roman" panose="02020603050405020304"/>
                <a:cs typeface="Times New Roman" panose="02020603050405020304"/>
              </a:rPr>
              <a:t>．当分子间距</a:t>
            </a:r>
            <a:r>
              <a:rPr lang="en-US" altLang="zh-CN" sz="2600" i="1" kern="100">
                <a:latin typeface="Times New Roman" panose="02020603050405020304"/>
                <a:cs typeface="Courier New" panose="02070309020205020404"/>
              </a:rPr>
              <a:t>r</a:t>
            </a:r>
            <a:r>
              <a:rPr lang="zh-CN" altLang="zh-CN" sz="2600" kern="100">
                <a:latin typeface="Times New Roman" panose="02020603050405020304"/>
                <a:cs typeface="Times New Roman" panose="02020603050405020304"/>
              </a:rPr>
              <a:t>＝</a:t>
            </a:r>
            <a:r>
              <a:rPr lang="en-US" altLang="zh-CN" sz="2600" i="1" kern="100">
                <a:latin typeface="Times New Roman" panose="02020603050405020304"/>
                <a:cs typeface="Courier New" panose="02070309020205020404"/>
              </a:rPr>
              <a:t>r</a:t>
            </a:r>
            <a:r>
              <a:rPr lang="en-US" altLang="zh-CN" sz="2600" kern="100" baseline="-25000">
                <a:latin typeface="Times New Roman" panose="02020603050405020304"/>
                <a:cs typeface="Courier New" panose="02070309020205020404"/>
              </a:rPr>
              <a:t>0</a:t>
            </a:r>
            <a:r>
              <a:rPr lang="zh-CN" altLang="zh-CN" sz="2600" kern="100">
                <a:latin typeface="Times New Roman" panose="02020603050405020304"/>
                <a:cs typeface="Times New Roman" panose="02020603050405020304"/>
              </a:rPr>
              <a:t>时，分子力、分子势能都达到最小值</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C</a:t>
            </a:r>
            <a:r>
              <a:rPr lang="zh-CN" altLang="zh-CN" sz="2600" kern="100">
                <a:latin typeface="Times New Roman" panose="02020603050405020304"/>
                <a:cs typeface="Times New Roman" panose="02020603050405020304"/>
              </a:rPr>
              <a:t>．当分子间距无限大时，分子势能最小</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D</a:t>
            </a:r>
            <a:r>
              <a:rPr lang="zh-CN" altLang="zh-CN" sz="2600" kern="100">
                <a:latin typeface="Times New Roman" panose="02020603050405020304"/>
                <a:cs typeface="Times New Roman" panose="02020603050405020304"/>
              </a:rPr>
              <a:t>．当分子间距</a:t>
            </a:r>
            <a:r>
              <a:rPr lang="en-US" altLang="zh-CN" sz="2600" i="1" kern="100">
                <a:latin typeface="Times New Roman" panose="02020603050405020304"/>
                <a:cs typeface="Courier New" panose="02070309020205020404"/>
              </a:rPr>
              <a:t>r</a:t>
            </a:r>
            <a:r>
              <a:rPr lang="en-US" altLang="zh-CN" sz="2600" kern="100">
                <a:latin typeface="Times New Roman" panose="02020603050405020304"/>
                <a:cs typeface="Courier New" panose="02070309020205020404"/>
              </a:rPr>
              <a:t>&gt;</a:t>
            </a:r>
            <a:r>
              <a:rPr lang="en-US" altLang="zh-CN" sz="2600" i="1" kern="100">
                <a:latin typeface="Times New Roman" panose="02020603050405020304"/>
                <a:cs typeface="Courier New" panose="02070309020205020404"/>
              </a:rPr>
              <a:t>r</a:t>
            </a:r>
            <a:r>
              <a:rPr lang="en-US" altLang="zh-CN" sz="2600" kern="100" baseline="-25000">
                <a:latin typeface="Times New Roman" panose="02020603050405020304"/>
                <a:cs typeface="Courier New" panose="02070309020205020404"/>
              </a:rPr>
              <a:t>0</a:t>
            </a:r>
            <a:r>
              <a:rPr lang="zh-CN" altLang="zh-CN" sz="2600" kern="100">
                <a:latin typeface="Times New Roman" panose="02020603050405020304"/>
                <a:cs typeface="Times New Roman" panose="02020603050405020304"/>
              </a:rPr>
              <a:t>，随着</a:t>
            </a:r>
            <a:r>
              <a:rPr lang="en-US" altLang="zh-CN" sz="2600" i="1" kern="100">
                <a:latin typeface="Times New Roman" panose="02020603050405020304"/>
                <a:cs typeface="Courier New" panose="02070309020205020404"/>
              </a:rPr>
              <a:t>r</a:t>
            </a:r>
            <a:r>
              <a:rPr lang="zh-CN" altLang="zh-CN" sz="2600" kern="100">
                <a:latin typeface="Times New Roman" panose="02020603050405020304"/>
                <a:cs typeface="Times New Roman" panose="02020603050405020304"/>
              </a:rPr>
              <a:t>的增大，</a:t>
            </a:r>
            <a:r>
              <a:rPr lang="en-US" altLang="zh-CN" sz="2600" i="1" kern="100">
                <a:latin typeface="Times New Roman" panose="02020603050405020304"/>
                <a:cs typeface="Courier New" panose="02070309020205020404"/>
              </a:rPr>
              <a:t>F</a:t>
            </a:r>
            <a:r>
              <a:rPr lang="zh-CN" altLang="zh-CN" sz="2600" kern="100">
                <a:latin typeface="Times New Roman" panose="02020603050405020304"/>
                <a:cs typeface="Times New Roman" panose="02020603050405020304"/>
              </a:rPr>
              <a:t>先增大后减小，</a:t>
            </a:r>
            <a:r>
              <a:rPr lang="en-US" altLang="zh-CN" sz="2600" i="1" kern="100">
                <a:latin typeface="Times New Roman" panose="02020603050405020304"/>
                <a:cs typeface="Courier New" panose="02070309020205020404"/>
              </a:rPr>
              <a:t>E</a:t>
            </a:r>
            <a:r>
              <a:rPr lang="en-US" altLang="zh-CN" sz="2600" kern="100" baseline="-25000">
                <a:latin typeface="Times New Roman" panose="02020603050405020304"/>
                <a:cs typeface="Courier New" panose="02070309020205020404"/>
              </a:rPr>
              <a:t>p</a:t>
            </a:r>
            <a:r>
              <a:rPr lang="zh-CN" altLang="zh-CN" sz="2600" kern="100">
                <a:latin typeface="Times New Roman" panose="02020603050405020304"/>
                <a:cs typeface="Times New Roman" panose="02020603050405020304"/>
              </a:rPr>
              <a:t>增大</a:t>
            </a:r>
            <a:endParaRPr lang="zh-CN" altLang="zh-CN" sz="26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Users\Administrator\Desktop\图片3.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59502"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5" name="图片 4" descr="24二轮新物理书O206"/>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718942" y="3717826"/>
            <a:ext cx="5157876" cy="2160240"/>
          </a:xfrm>
          <a:prstGeom prst="rect">
            <a:avLst/>
          </a:prstGeom>
          <a:noFill/>
          <a:ln>
            <a:noFill/>
          </a:ln>
        </p:spPr>
      </p:pic>
      <p:sp>
        <p:nvSpPr>
          <p:cNvPr id="6" name="矩形 5"/>
          <p:cNvSpPr/>
          <p:nvPr/>
        </p:nvSpPr>
        <p:spPr>
          <a:xfrm>
            <a:off x="603184" y="3933850"/>
            <a:ext cx="180530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答案：</a:t>
            </a:r>
            <a:r>
              <a:rPr lang="en-US" altLang="zh-CN" kern="100">
                <a:latin typeface="Times New Roman" panose="02020603050405020304"/>
                <a:cs typeface="Courier New" panose="02070309020205020404"/>
              </a:rPr>
              <a:t>BD</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xit" presetSubtype="0" dur="500" fill="hold" grpId="1" nodeType="clickEffect">
                                  <p:stCondLst>
                                    <p:cond delay="0"/>
                                  </p:stCondLst>
                                  <p:childTnLst>
                                    <p:animEffect transition="out" filter="fade">
                                      <p:cBhvr>
                                        <p:cTn id="10" dur="500"/>
                                        <p:tgtEl>
                                          <p:spTgt spid="6"/>
                                        </p:tgtEl>
                                      </p:cBhvr>
                                    </p:animEffect>
                                    <p:set>
                                      <p:cBhvr>
                                        <p:cTn id="11"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6" grpId="0"/>
      <p:bldP spid="6" grpId="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solidFill>
                <a:srgbClr val="0000FF"/>
              </a:solidFill>
              <a:latin typeface="Times New Roman" panose="02020603050405020304"/>
              <a:ea typeface="黑体" panose="02010600030101010101" charset="-122"/>
              <a:cs typeface="Times New Roman" panose="02020603050405020304"/>
            </a:endParaRPr>
          </a:p>
          <a:p>
            <a:pPr indent="266700" algn="just">
              <a:spcAft>
                <a:spcPct val="0"/>
              </a:spcAft>
            </a:pPr>
            <a:r>
              <a:rPr lang="zh-CN" altLang="zh-CN" sz="2800" kern="100" smtClean="0">
                <a:solidFill>
                  <a:srgbClr val="0000FF"/>
                </a:solidFill>
                <a:latin typeface="Times New Roman" panose="02020603050405020304"/>
                <a:ea typeface="黑体" panose="02010600030101010101" charset="-122"/>
                <a:cs typeface="Times New Roman" panose="02020603050405020304"/>
              </a:rPr>
              <a:t>解析</a:t>
            </a:r>
            <a:r>
              <a:rPr lang="zh-CN" altLang="zh-CN" sz="2800" kern="100">
                <a:solidFill>
                  <a:srgbClr val="0000FF"/>
                </a:solidFill>
                <a:latin typeface="Times New Roman" panose="02020603050405020304"/>
                <a:ea typeface="黑体" panose="02010600030101010101" charset="-122"/>
                <a:cs typeface="Times New Roman" panose="02020603050405020304"/>
              </a:rPr>
              <a:t>：</a:t>
            </a:r>
            <a:r>
              <a:rPr lang="zh-CN" altLang="zh-CN" sz="2800" kern="100">
                <a:latin typeface="Times New Roman" panose="02020603050405020304"/>
                <a:ea typeface="仿宋_GB2312" panose="02010609030101010101" charset="-122"/>
                <a:cs typeface="Times New Roman" panose="02020603050405020304"/>
              </a:rPr>
              <a:t>分子间距</a:t>
            </a:r>
            <a:r>
              <a:rPr lang="en-US" altLang="zh-CN" sz="2800" i="1" kern="100">
                <a:latin typeface="Times New Roman" panose="02020603050405020304"/>
                <a:ea typeface="仿宋_GB2312" panose="02010609030101010101" charset="-122"/>
                <a:cs typeface="Courier New" panose="02070309020205020404"/>
              </a:rPr>
              <a:t>r</a:t>
            </a:r>
            <a:r>
              <a:rPr lang="zh-CN" altLang="zh-CN" sz="2800" kern="100">
                <a:latin typeface="Times New Roman" panose="02020603050405020304"/>
                <a:ea typeface="仿宋_GB2312" panose="02010609030101010101" charset="-122"/>
                <a:cs typeface="Times New Roman" panose="02020603050405020304"/>
              </a:rPr>
              <a:t>＝</a:t>
            </a:r>
            <a:r>
              <a:rPr lang="en-US" altLang="zh-CN" sz="2800" i="1" kern="100">
                <a:latin typeface="Times New Roman" panose="02020603050405020304"/>
                <a:ea typeface="仿宋_GB2312" panose="02010609030101010101" charset="-122"/>
                <a:cs typeface="Courier New" panose="02070309020205020404"/>
              </a:rPr>
              <a:t>r</a:t>
            </a:r>
            <a:r>
              <a:rPr lang="en-US" altLang="zh-CN" sz="2800" kern="100" baseline="-25000">
                <a:latin typeface="Times New Roman" panose="02020603050405020304"/>
                <a:ea typeface="仿宋_GB2312" panose="02010609030101010101" charset="-122"/>
                <a:cs typeface="Courier New" panose="02070309020205020404"/>
              </a:rPr>
              <a:t>0</a:t>
            </a:r>
            <a:r>
              <a:rPr lang="zh-CN" altLang="zh-CN" sz="2800" kern="100">
                <a:latin typeface="Times New Roman" panose="02020603050405020304"/>
                <a:ea typeface="仿宋_GB2312" panose="02010609030101010101" charset="-122"/>
                <a:cs typeface="Times New Roman" panose="02020603050405020304"/>
              </a:rPr>
              <a:t>表示平衡位置，此位置分子间的引力、斥力大小相等，方向相反，引力、斥力的合力等于</a:t>
            </a:r>
            <a:r>
              <a:rPr lang="en-US" altLang="zh-CN" sz="2800" kern="100">
                <a:latin typeface="Times New Roman" panose="02020603050405020304"/>
                <a:ea typeface="仿宋_GB2312" panose="02010609030101010101" charset="-122"/>
                <a:cs typeface="Courier New" panose="02070309020205020404"/>
              </a:rPr>
              <a:t>0</a:t>
            </a:r>
            <a:r>
              <a:rPr lang="zh-CN" altLang="zh-CN" sz="2800" kern="100">
                <a:latin typeface="Times New Roman" panose="02020603050405020304"/>
                <a:ea typeface="仿宋_GB2312" panose="02010609030101010101" charset="-122"/>
                <a:cs typeface="Times New Roman" panose="02020603050405020304"/>
              </a:rPr>
              <a:t>，但引力、斥力并不等于</a:t>
            </a:r>
            <a:r>
              <a:rPr lang="en-US" altLang="zh-CN" sz="2800" kern="100">
                <a:latin typeface="Times New Roman" panose="02020603050405020304"/>
                <a:ea typeface="仿宋_GB2312" panose="02010609030101010101" charset="-122"/>
                <a:cs typeface="Courier New" panose="02070309020205020404"/>
              </a:rPr>
              <a:t>0</a:t>
            </a:r>
            <a:r>
              <a:rPr lang="zh-CN" altLang="zh-CN" sz="2800" kern="100">
                <a:latin typeface="Times New Roman" panose="02020603050405020304"/>
                <a:ea typeface="仿宋_GB2312" panose="02010609030101010101" charset="-122"/>
                <a:cs typeface="Times New Roman" panose="02020603050405020304"/>
              </a:rPr>
              <a:t>，故</a:t>
            </a:r>
            <a:r>
              <a:rPr lang="en-US" altLang="zh-CN" sz="2800" kern="100">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错误；由图像可知，当分子间距</a:t>
            </a:r>
            <a:r>
              <a:rPr lang="en-US" altLang="zh-CN" sz="2800" i="1" kern="100">
                <a:latin typeface="Times New Roman" panose="02020603050405020304"/>
                <a:ea typeface="仿宋_GB2312" panose="02010609030101010101" charset="-122"/>
                <a:cs typeface="Courier New" panose="02070309020205020404"/>
              </a:rPr>
              <a:t>r</a:t>
            </a:r>
            <a:r>
              <a:rPr lang="zh-CN" altLang="zh-CN" sz="2800" kern="100">
                <a:latin typeface="Times New Roman" panose="02020603050405020304"/>
                <a:ea typeface="仿宋_GB2312" panose="02010609030101010101" charset="-122"/>
                <a:cs typeface="Times New Roman" panose="02020603050405020304"/>
              </a:rPr>
              <a:t>＝</a:t>
            </a:r>
            <a:r>
              <a:rPr lang="en-US" altLang="zh-CN" sz="2800" i="1" kern="100">
                <a:latin typeface="Times New Roman" panose="02020603050405020304"/>
                <a:ea typeface="仿宋_GB2312" panose="02010609030101010101" charset="-122"/>
                <a:cs typeface="Courier New" panose="02070309020205020404"/>
              </a:rPr>
              <a:t>r</a:t>
            </a:r>
            <a:r>
              <a:rPr lang="en-US" altLang="zh-CN" sz="2800" kern="100" baseline="-25000">
                <a:latin typeface="Times New Roman" panose="02020603050405020304"/>
                <a:ea typeface="仿宋_GB2312" panose="02010609030101010101" charset="-122"/>
                <a:cs typeface="Courier New" panose="02070309020205020404"/>
              </a:rPr>
              <a:t>0</a:t>
            </a:r>
            <a:r>
              <a:rPr lang="zh-CN" altLang="zh-CN" sz="2800" kern="100">
                <a:latin typeface="Times New Roman" panose="02020603050405020304"/>
                <a:ea typeface="仿宋_GB2312" panose="02010609030101010101" charset="-122"/>
                <a:cs typeface="Times New Roman" panose="02020603050405020304"/>
              </a:rPr>
              <a:t>时，分子力为</a:t>
            </a:r>
            <a:r>
              <a:rPr lang="en-US" altLang="zh-CN" sz="2800" kern="100">
                <a:latin typeface="Times New Roman" panose="02020603050405020304"/>
                <a:ea typeface="仿宋_GB2312" panose="02010609030101010101" charset="-122"/>
                <a:cs typeface="Courier New" panose="02070309020205020404"/>
              </a:rPr>
              <a:t>0</a:t>
            </a:r>
            <a:r>
              <a:rPr lang="zh-CN" altLang="zh-CN" sz="2800" kern="100">
                <a:latin typeface="Times New Roman" panose="02020603050405020304"/>
                <a:ea typeface="仿宋_GB2312" panose="02010609030101010101" charset="-122"/>
                <a:cs typeface="Times New Roman" panose="02020603050405020304"/>
              </a:rPr>
              <a:t>，分子力达到最小值，分子势能为最小值，故</a:t>
            </a:r>
            <a:r>
              <a:rPr lang="en-US" altLang="zh-CN" sz="2800" kern="100">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正确；当分子间距无限大时，分子势能为</a:t>
            </a:r>
            <a:r>
              <a:rPr lang="en-US" altLang="zh-CN" sz="2800" kern="100">
                <a:latin typeface="Times New Roman" panose="02020603050405020304"/>
                <a:ea typeface="仿宋_GB2312" panose="02010609030101010101" charset="-122"/>
                <a:cs typeface="Courier New" panose="02070309020205020404"/>
              </a:rPr>
              <a:t>0</a:t>
            </a:r>
            <a:r>
              <a:rPr lang="zh-CN" altLang="zh-CN" sz="2800" kern="100">
                <a:latin typeface="Times New Roman" panose="02020603050405020304"/>
                <a:ea typeface="仿宋_GB2312" panose="02010609030101010101" charset="-122"/>
                <a:cs typeface="Times New Roman" panose="02020603050405020304"/>
              </a:rPr>
              <a:t>，但不是最小值，当分子间距</a:t>
            </a:r>
            <a:r>
              <a:rPr lang="en-US" altLang="zh-CN" sz="2800" i="1" kern="100">
                <a:latin typeface="Times New Roman" panose="02020603050405020304"/>
                <a:ea typeface="仿宋_GB2312" panose="02010609030101010101" charset="-122"/>
                <a:cs typeface="Courier New" panose="02070309020205020404"/>
              </a:rPr>
              <a:t>r</a:t>
            </a:r>
            <a:r>
              <a:rPr lang="zh-CN" altLang="zh-CN" sz="2800" kern="100">
                <a:latin typeface="Times New Roman" panose="02020603050405020304"/>
                <a:ea typeface="仿宋_GB2312" panose="02010609030101010101" charset="-122"/>
                <a:cs typeface="Times New Roman" panose="02020603050405020304"/>
              </a:rPr>
              <a:t>＝</a:t>
            </a:r>
            <a:r>
              <a:rPr lang="en-US" altLang="zh-CN" sz="2800" i="1" kern="100">
                <a:latin typeface="Times New Roman" panose="02020603050405020304"/>
                <a:ea typeface="仿宋_GB2312" panose="02010609030101010101" charset="-122"/>
                <a:cs typeface="Courier New" panose="02070309020205020404"/>
              </a:rPr>
              <a:t>r</a:t>
            </a:r>
            <a:r>
              <a:rPr lang="en-US" altLang="zh-CN" sz="2800" kern="100" baseline="-25000">
                <a:latin typeface="Times New Roman" panose="02020603050405020304"/>
                <a:ea typeface="仿宋_GB2312" panose="02010609030101010101" charset="-122"/>
                <a:cs typeface="Courier New" panose="02070309020205020404"/>
              </a:rPr>
              <a:t>0</a:t>
            </a:r>
            <a:r>
              <a:rPr lang="zh-CN" altLang="zh-CN" sz="2800" kern="100">
                <a:latin typeface="Times New Roman" panose="02020603050405020304"/>
                <a:ea typeface="仿宋_GB2312" panose="02010609030101010101" charset="-122"/>
                <a:cs typeface="Times New Roman" panose="02020603050405020304"/>
              </a:rPr>
              <a:t>时，分子势能最小，故</a:t>
            </a:r>
            <a:r>
              <a:rPr lang="en-US" altLang="zh-CN" sz="2800" kern="100">
                <a:latin typeface="Times New Roman" panose="02020603050405020304"/>
                <a:ea typeface="仿宋_GB2312" panose="02010609030101010101" charset="-122"/>
                <a:cs typeface="Courier New" panose="02070309020205020404"/>
              </a:rPr>
              <a:t>C</a:t>
            </a:r>
            <a:r>
              <a:rPr lang="zh-CN" altLang="zh-CN" sz="2800" kern="100">
                <a:latin typeface="Times New Roman" panose="02020603050405020304"/>
                <a:ea typeface="仿宋_GB2312" panose="02010609030101010101" charset="-122"/>
                <a:cs typeface="Times New Roman" panose="02020603050405020304"/>
              </a:rPr>
              <a:t>错误；当分子间距</a:t>
            </a:r>
            <a:r>
              <a:rPr lang="en-US" altLang="zh-CN" sz="2800" i="1" kern="100">
                <a:latin typeface="Times New Roman" panose="02020603050405020304"/>
                <a:ea typeface="仿宋_GB2312" panose="02010609030101010101" charset="-122"/>
                <a:cs typeface="Courier New" panose="02070309020205020404"/>
              </a:rPr>
              <a:t>r</a:t>
            </a:r>
            <a:r>
              <a:rPr lang="en-US" altLang="zh-CN" sz="2800" kern="100">
                <a:latin typeface="Times New Roman" panose="02020603050405020304"/>
                <a:ea typeface="仿宋_GB2312" panose="02010609030101010101" charset="-122"/>
                <a:cs typeface="Courier New" panose="02070309020205020404"/>
              </a:rPr>
              <a:t>&gt;</a:t>
            </a:r>
            <a:r>
              <a:rPr lang="en-US" altLang="zh-CN" sz="2800" i="1" kern="100">
                <a:latin typeface="Times New Roman" panose="02020603050405020304"/>
                <a:ea typeface="仿宋_GB2312" panose="02010609030101010101" charset="-122"/>
                <a:cs typeface="Courier New" panose="02070309020205020404"/>
              </a:rPr>
              <a:t>r</a:t>
            </a:r>
            <a:r>
              <a:rPr lang="en-US" altLang="zh-CN" sz="2800" kern="100" baseline="-25000">
                <a:latin typeface="Times New Roman" panose="02020603050405020304"/>
                <a:ea typeface="仿宋_GB2312" panose="02010609030101010101" charset="-122"/>
                <a:cs typeface="Courier New" panose="02070309020205020404"/>
              </a:rPr>
              <a:t>0</a:t>
            </a:r>
            <a:r>
              <a:rPr lang="zh-CN" altLang="zh-CN" sz="2800" kern="100">
                <a:latin typeface="Times New Roman" panose="02020603050405020304"/>
                <a:ea typeface="仿宋_GB2312" panose="02010609030101010101" charset="-122"/>
                <a:cs typeface="Times New Roman" panose="02020603050405020304"/>
              </a:rPr>
              <a:t>，随着分子间距离</a:t>
            </a:r>
            <a:r>
              <a:rPr lang="en-US" altLang="zh-CN" sz="2800" i="1" kern="100">
                <a:latin typeface="Times New Roman" panose="02020603050405020304"/>
                <a:ea typeface="仿宋_GB2312" panose="02010609030101010101" charset="-122"/>
                <a:cs typeface="Courier New" panose="02070309020205020404"/>
              </a:rPr>
              <a:t>r</a:t>
            </a:r>
            <a:r>
              <a:rPr lang="zh-CN" altLang="zh-CN" sz="2800" kern="100">
                <a:latin typeface="Times New Roman" panose="02020603050405020304"/>
                <a:ea typeface="仿宋_GB2312" panose="02010609030101010101" charset="-122"/>
                <a:cs typeface="Times New Roman" panose="02020603050405020304"/>
              </a:rPr>
              <a:t>的增大，</a:t>
            </a:r>
            <a:r>
              <a:rPr lang="en-US" altLang="zh-CN" sz="2800" i="1" kern="100">
                <a:latin typeface="Times New Roman" panose="02020603050405020304"/>
                <a:ea typeface="仿宋_GB2312" panose="02010609030101010101" charset="-122"/>
                <a:cs typeface="Courier New" panose="02070309020205020404"/>
              </a:rPr>
              <a:t>F</a:t>
            </a:r>
            <a:r>
              <a:rPr lang="zh-CN" altLang="zh-CN" sz="2800" kern="100">
                <a:latin typeface="Times New Roman" panose="02020603050405020304"/>
                <a:ea typeface="仿宋_GB2312" panose="02010609030101010101" charset="-122"/>
                <a:cs typeface="Times New Roman" panose="02020603050405020304"/>
              </a:rPr>
              <a:t>先增大后减小，分子力做负功，分子势能</a:t>
            </a:r>
            <a:r>
              <a:rPr lang="en-US" altLang="zh-CN" sz="2800" i="1" kern="100">
                <a:latin typeface="Times New Roman" panose="02020603050405020304"/>
                <a:ea typeface="仿宋_GB2312" panose="02010609030101010101" charset="-122"/>
                <a:cs typeface="Courier New" panose="02070309020205020404"/>
              </a:rPr>
              <a:t>E</a:t>
            </a:r>
            <a:r>
              <a:rPr lang="en-US" altLang="zh-CN" sz="2800" kern="100" baseline="-25000">
                <a:latin typeface="Times New Roman" panose="02020603050405020304"/>
                <a:ea typeface="仿宋_GB2312" panose="02010609030101010101" charset="-122"/>
                <a:cs typeface="Courier New" panose="02070309020205020404"/>
              </a:rPr>
              <a:t>p</a:t>
            </a:r>
            <a:r>
              <a:rPr lang="zh-CN" altLang="zh-CN" sz="2800" kern="100">
                <a:latin typeface="Times New Roman" panose="02020603050405020304"/>
                <a:ea typeface="仿宋_GB2312" panose="02010609030101010101" charset="-122"/>
                <a:cs typeface="Times New Roman" panose="02020603050405020304"/>
              </a:rPr>
              <a:t>一直增大，故</a:t>
            </a:r>
            <a:r>
              <a:rPr lang="en-US" altLang="zh-CN" sz="2800" kern="100">
                <a:latin typeface="Times New Roman" panose="02020603050405020304"/>
                <a:ea typeface="仿宋_GB2312" panose="02010609030101010101" charset="-122"/>
                <a:cs typeface="Courier New" panose="02070309020205020404"/>
              </a:rPr>
              <a:t>D</a:t>
            </a:r>
            <a:r>
              <a:rPr lang="zh-CN" altLang="zh-CN" sz="2800" kern="100">
                <a:latin typeface="Times New Roman" panose="02020603050405020304"/>
                <a:ea typeface="仿宋_GB2312" panose="02010609030101010101" charset="-122"/>
                <a:cs typeface="Times New Roman" panose="02020603050405020304"/>
              </a:rPr>
              <a:t>正确．</a:t>
            </a:r>
            <a:endParaRPr lang="zh-CN" altLang="zh-CN" sz="2800" kern="100">
              <a:effectLst/>
              <a:latin typeface="宋体" panose="02010600030101010101" pitchFamily="2" charset="-122"/>
              <a:cs typeface="Courier New" panose="02070309020205020404"/>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latin typeface="Times New Roman" panose="02020603050405020304"/>
              <a:cs typeface="Times New Roman" panose="02020603050405020304"/>
            </a:endParaRPr>
          </a:p>
          <a:p>
            <a:pPr indent="266700" algn="just">
              <a:spcAft>
                <a:spcPct val="0"/>
              </a:spcAft>
            </a:pPr>
            <a:r>
              <a:rPr lang="zh-CN" altLang="zh-CN" sz="2800" kern="100" smtClean="0">
                <a:latin typeface="Times New Roman" panose="02020603050405020304"/>
                <a:cs typeface="Times New Roman" panose="02020603050405020304"/>
              </a:rPr>
              <a:t>提升</a:t>
            </a:r>
            <a:r>
              <a:rPr lang="zh-CN" altLang="zh-CN" sz="2800" kern="100">
                <a:latin typeface="Times New Roman" panose="02020603050405020304"/>
                <a:cs typeface="Times New Roman" panose="02020603050405020304"/>
              </a:rPr>
              <a:t>训练</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1. </a:t>
            </a:r>
            <a:r>
              <a:rPr lang="en-US" altLang="zh-CN" sz="2800" kern="100">
                <a:latin typeface="Times New Roman" panose="02020603050405020304"/>
                <a:ea typeface="楷体_GB2312" panose="02010609030101010101" charset="-122"/>
                <a:cs typeface="Courier New" panose="02070309020205020404"/>
              </a:rPr>
              <a:t>[2023·</a:t>
            </a:r>
            <a:r>
              <a:rPr lang="zh-CN" altLang="zh-CN" sz="2800" kern="100">
                <a:latin typeface="Times New Roman" panose="02020603050405020304"/>
                <a:ea typeface="楷体_GB2312" panose="02010609030101010101" charset="-122"/>
                <a:cs typeface="Times New Roman" panose="02020603050405020304"/>
              </a:rPr>
              <a:t>海南卷</a:t>
            </a:r>
            <a:r>
              <a:rPr lang="en-US" altLang="zh-CN" sz="2800" kern="100">
                <a:latin typeface="Times New Roman" panose="02020603050405020304"/>
                <a:ea typeface="楷体_GB2312" panose="02010609030101010101" charset="-122"/>
                <a:cs typeface="Courier New" panose="02070309020205020404"/>
              </a:rPr>
              <a:t>]</a:t>
            </a:r>
            <a:r>
              <a:rPr lang="zh-CN" altLang="zh-CN" sz="2800" kern="100">
                <a:latin typeface="Times New Roman" panose="02020603050405020304"/>
                <a:cs typeface="Times New Roman" panose="02020603050405020304"/>
              </a:rPr>
              <a:t>如图为两分子靠近过程中的示意图，</a:t>
            </a:r>
            <a:r>
              <a:rPr lang="en-US" altLang="zh-CN" sz="2800" i="1" kern="100">
                <a:latin typeface="Times New Roman" panose="02020603050405020304"/>
                <a:cs typeface="Courier New" panose="02070309020205020404"/>
              </a:rPr>
              <a:t>r</a:t>
            </a:r>
            <a:r>
              <a:rPr lang="en-US" altLang="zh-CN" sz="2800" kern="100" baseline="-25000">
                <a:latin typeface="Times New Roman" panose="02020603050405020304"/>
                <a:cs typeface="Courier New" panose="02070309020205020404"/>
              </a:rPr>
              <a:t>0</a:t>
            </a:r>
            <a:r>
              <a:rPr lang="zh-CN" altLang="zh-CN" sz="2800" kern="100">
                <a:latin typeface="Times New Roman" panose="02020603050405020304"/>
                <a:cs typeface="Times New Roman" panose="02020603050405020304"/>
              </a:rPr>
              <a:t>为分子间平衡距离，下列关于分子力和分子势能的说法正确的是</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A</a:t>
            </a:r>
            <a:r>
              <a:rPr lang="zh-CN" altLang="zh-CN" sz="2800" kern="100">
                <a:latin typeface="Times New Roman" panose="02020603050405020304"/>
                <a:cs typeface="Times New Roman" panose="02020603050405020304"/>
              </a:rPr>
              <a:t>．分子间距离大于</a:t>
            </a:r>
            <a:r>
              <a:rPr lang="en-US" altLang="zh-CN" sz="2800" i="1" kern="100">
                <a:latin typeface="Times New Roman" panose="02020603050405020304"/>
                <a:cs typeface="Courier New" panose="02070309020205020404"/>
              </a:rPr>
              <a:t>r</a:t>
            </a:r>
            <a:r>
              <a:rPr lang="en-US" altLang="zh-CN" sz="2800" kern="100" baseline="-25000">
                <a:latin typeface="Times New Roman" panose="02020603050405020304"/>
                <a:cs typeface="Courier New" panose="02070309020205020404"/>
              </a:rPr>
              <a:t>0</a:t>
            </a:r>
            <a:r>
              <a:rPr lang="zh-CN" altLang="zh-CN" sz="2800" kern="100">
                <a:latin typeface="Times New Roman" panose="02020603050405020304"/>
                <a:cs typeface="Times New Roman" panose="02020603050405020304"/>
              </a:rPr>
              <a:t>时，分子间表现为斥力</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B</a:t>
            </a:r>
            <a:r>
              <a:rPr lang="zh-CN" altLang="zh-CN" sz="2800" kern="100">
                <a:latin typeface="Times New Roman" panose="02020603050405020304"/>
                <a:cs typeface="Times New Roman" panose="02020603050405020304"/>
              </a:rPr>
              <a:t>．分子从无限远靠近到距离</a:t>
            </a:r>
            <a:r>
              <a:rPr lang="en-US" altLang="zh-CN" sz="2800" i="1" kern="100">
                <a:latin typeface="Times New Roman" panose="02020603050405020304"/>
                <a:cs typeface="Courier New" panose="02070309020205020404"/>
              </a:rPr>
              <a:t>r</a:t>
            </a:r>
            <a:r>
              <a:rPr lang="en-US" altLang="zh-CN" sz="2800" kern="100" baseline="-25000">
                <a:latin typeface="Times New Roman" panose="02020603050405020304"/>
                <a:cs typeface="Courier New" panose="02070309020205020404"/>
              </a:rPr>
              <a:t>0</a:t>
            </a:r>
            <a:r>
              <a:rPr lang="zh-CN" altLang="zh-CN" sz="2800" kern="100">
                <a:latin typeface="Times New Roman" panose="02020603050405020304"/>
                <a:cs typeface="Times New Roman" panose="02020603050405020304"/>
              </a:rPr>
              <a:t>处的过程中分子势能变大</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C</a:t>
            </a:r>
            <a:r>
              <a:rPr lang="zh-CN" altLang="zh-CN" sz="2800" kern="100">
                <a:latin typeface="Times New Roman" panose="02020603050405020304"/>
                <a:cs typeface="Times New Roman" panose="02020603050405020304"/>
              </a:rPr>
              <a:t>．分子势能在</a:t>
            </a:r>
            <a:r>
              <a:rPr lang="en-US" altLang="zh-CN" sz="2800" i="1" kern="100">
                <a:latin typeface="Times New Roman" panose="02020603050405020304"/>
                <a:cs typeface="Courier New" panose="02070309020205020404"/>
              </a:rPr>
              <a:t>r</a:t>
            </a:r>
            <a:r>
              <a:rPr lang="en-US" altLang="zh-CN" sz="2800" kern="100" baseline="-25000">
                <a:latin typeface="Times New Roman" panose="02020603050405020304"/>
                <a:cs typeface="Courier New" panose="02070309020205020404"/>
              </a:rPr>
              <a:t>0</a:t>
            </a:r>
            <a:r>
              <a:rPr lang="zh-CN" altLang="zh-CN" sz="2800" kern="100">
                <a:latin typeface="Times New Roman" panose="02020603050405020304"/>
                <a:cs typeface="Times New Roman" panose="02020603050405020304"/>
              </a:rPr>
              <a:t>处最小</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D</a:t>
            </a:r>
            <a:r>
              <a:rPr lang="zh-CN" altLang="zh-CN" sz="2800" kern="100">
                <a:latin typeface="Times New Roman" panose="02020603050405020304"/>
                <a:cs typeface="Times New Roman" panose="02020603050405020304"/>
              </a:rPr>
              <a:t>．分子间距离在小于</a:t>
            </a:r>
            <a:r>
              <a:rPr lang="en-US" altLang="zh-CN" sz="2800" i="1" kern="100">
                <a:latin typeface="Times New Roman" panose="02020603050405020304"/>
                <a:cs typeface="Courier New" panose="02070309020205020404"/>
              </a:rPr>
              <a:t>r</a:t>
            </a:r>
            <a:r>
              <a:rPr lang="en-US" altLang="zh-CN" sz="2800" kern="100" baseline="-25000">
                <a:latin typeface="Times New Roman" panose="02020603050405020304"/>
                <a:cs typeface="Courier New" panose="02070309020205020404"/>
              </a:rPr>
              <a:t>0</a:t>
            </a:r>
            <a:r>
              <a:rPr lang="zh-CN" altLang="zh-CN" sz="2800" kern="100">
                <a:latin typeface="Times New Roman" panose="02020603050405020304"/>
                <a:cs typeface="Times New Roman" panose="02020603050405020304"/>
              </a:rPr>
              <a:t>且减小时，分子势能在减小</a:t>
            </a: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Users\Administrator\Desktop\图片3.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59502"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5" name="图片 4" descr="23物理海南卷18"/>
          <p:cNvPicPr/>
          <p:nvPr/>
        </p:nvPicPr>
        <p:blipFill>
          <a:blip r:embed="rId4">
            <a:extLst>
              <a:ext uri="{28A0092B-C50C-407E-A947-70E740481C1C}">
                <a14:useLocalDpi xmlns:a14="http://schemas.microsoft.com/office/drawing/2010/main" val="0"/>
              </a:ext>
            </a:extLst>
          </a:blip>
          <a:stretch>
            <a:fillRect/>
          </a:stretch>
        </p:blipFill>
        <p:spPr bwMode="auto">
          <a:xfrm>
            <a:off x="3862958" y="836712"/>
            <a:ext cx="4649172" cy="792882"/>
          </a:xfrm>
          <a:prstGeom prst="rect">
            <a:avLst/>
          </a:prstGeom>
          <a:noFill/>
          <a:ln>
            <a:noFill/>
          </a:ln>
        </p:spPr>
      </p:pic>
      <p:sp>
        <p:nvSpPr>
          <p:cNvPr id="6" name="矩形 5"/>
          <p:cNvSpPr/>
          <p:nvPr/>
        </p:nvSpPr>
        <p:spPr>
          <a:xfrm>
            <a:off x="550590" y="4840337"/>
            <a:ext cx="1582484"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答案：</a:t>
            </a:r>
            <a:r>
              <a:rPr lang="en-US" altLang="zh-CN" kern="100">
                <a:latin typeface="Times New Roman" panose="02020603050405020304"/>
                <a:cs typeface="Courier New" panose="02070309020205020404"/>
              </a:rPr>
              <a:t>C</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xit" presetSubtype="0" dur="500" fill="hold" grpId="1" nodeType="clickEffect">
                                  <p:stCondLst>
                                    <p:cond delay="0"/>
                                  </p:stCondLst>
                                  <p:childTnLst>
                                    <p:animEffect transition="out" filter="fade">
                                      <p:cBhvr>
                                        <p:cTn id="10" dur="500"/>
                                        <p:tgtEl>
                                          <p:spTgt spid="6"/>
                                        </p:tgtEl>
                                      </p:cBhvr>
                                    </p:animEffect>
                                    <p:set>
                                      <p:cBhvr>
                                        <p:cTn id="11"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6" grpId="0"/>
      <p:bldP spid="6" grpId="1"/>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solidFill>
                <a:srgbClr val="0000FF"/>
              </a:solidFill>
              <a:latin typeface="Times New Roman" panose="02020603050405020304"/>
              <a:ea typeface="黑体" panose="02010600030101010101" charset="-122"/>
              <a:cs typeface="Times New Roman" panose="02020603050405020304"/>
            </a:endParaRPr>
          </a:p>
          <a:p>
            <a:pPr indent="266700" algn="just">
              <a:spcAft>
                <a:spcPct val="0"/>
              </a:spcAft>
            </a:pPr>
            <a:r>
              <a:rPr lang="zh-CN" altLang="zh-CN" sz="2800" kern="100" smtClean="0">
                <a:solidFill>
                  <a:srgbClr val="0000FF"/>
                </a:solidFill>
                <a:latin typeface="Times New Roman" panose="02020603050405020304"/>
                <a:ea typeface="黑体" panose="02010600030101010101" charset="-122"/>
                <a:cs typeface="Times New Roman" panose="02020603050405020304"/>
              </a:rPr>
              <a:t>解析</a:t>
            </a:r>
            <a:r>
              <a:rPr lang="zh-CN" altLang="zh-CN" sz="2800" kern="100">
                <a:solidFill>
                  <a:srgbClr val="0000FF"/>
                </a:solidFill>
                <a:latin typeface="Times New Roman" panose="02020603050405020304"/>
                <a:ea typeface="黑体" panose="02010600030101010101" charset="-122"/>
                <a:cs typeface="Times New Roman" panose="02020603050405020304"/>
              </a:rPr>
              <a:t>：</a:t>
            </a:r>
            <a:r>
              <a:rPr lang="zh-CN" altLang="zh-CN" sz="2800" kern="100">
                <a:latin typeface="Times New Roman" panose="02020603050405020304"/>
                <a:ea typeface="仿宋_GB2312" panose="02010609030101010101" charset="-122"/>
                <a:cs typeface="Times New Roman" panose="02020603050405020304"/>
              </a:rPr>
              <a:t>分子间距离大于</a:t>
            </a:r>
            <a:r>
              <a:rPr lang="en-US" altLang="zh-CN" sz="2800" i="1" kern="100">
                <a:latin typeface="Times New Roman" panose="02020603050405020304"/>
                <a:ea typeface="仿宋_GB2312" panose="02010609030101010101" charset="-122"/>
                <a:cs typeface="Courier New" panose="02070309020205020404"/>
              </a:rPr>
              <a:t>r</a:t>
            </a:r>
            <a:r>
              <a:rPr lang="en-US" altLang="zh-CN" sz="2800" kern="100" baseline="-25000">
                <a:latin typeface="Times New Roman" panose="02020603050405020304"/>
                <a:ea typeface="仿宋_GB2312" panose="02010609030101010101" charset="-122"/>
                <a:cs typeface="Courier New" panose="02070309020205020404"/>
              </a:rPr>
              <a:t>0</a:t>
            </a:r>
            <a:r>
              <a:rPr lang="zh-CN" altLang="zh-CN" sz="2800" kern="100">
                <a:latin typeface="Times New Roman" panose="02020603050405020304"/>
                <a:ea typeface="仿宋_GB2312" panose="02010609030101010101" charset="-122"/>
                <a:cs typeface="Times New Roman" panose="02020603050405020304"/>
              </a:rPr>
              <a:t>时，分子间表现为引力，</a:t>
            </a:r>
            <a:r>
              <a:rPr lang="en-US" altLang="zh-CN" sz="2800" kern="100">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错；分子从无限远靠近到距离为</a:t>
            </a:r>
            <a:r>
              <a:rPr lang="en-US" altLang="zh-CN" sz="2800" i="1" kern="100">
                <a:latin typeface="Times New Roman" panose="02020603050405020304"/>
                <a:ea typeface="仿宋_GB2312" panose="02010609030101010101" charset="-122"/>
                <a:cs typeface="Courier New" panose="02070309020205020404"/>
              </a:rPr>
              <a:t>r</a:t>
            </a:r>
            <a:r>
              <a:rPr lang="en-US" altLang="zh-CN" sz="2800" kern="100" baseline="-25000">
                <a:latin typeface="Times New Roman" panose="02020603050405020304"/>
                <a:ea typeface="仿宋_GB2312" panose="02010609030101010101" charset="-122"/>
                <a:cs typeface="Courier New" panose="02070309020205020404"/>
              </a:rPr>
              <a:t>0</a:t>
            </a:r>
            <a:r>
              <a:rPr lang="zh-CN" altLang="zh-CN" sz="2800" kern="100">
                <a:latin typeface="Times New Roman" panose="02020603050405020304"/>
                <a:ea typeface="仿宋_GB2312" panose="02010609030101010101" charset="-122"/>
                <a:cs typeface="Times New Roman" panose="02020603050405020304"/>
              </a:rPr>
              <a:t>的过程，分子力表现为引力，分子力做正功，分子势能变小，</a:t>
            </a:r>
            <a:r>
              <a:rPr lang="en-US" altLang="zh-CN" sz="2800" kern="100">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错；分子间距离从</a:t>
            </a:r>
            <a:r>
              <a:rPr lang="en-US" altLang="zh-CN" sz="2800" i="1" kern="100">
                <a:latin typeface="Times New Roman" panose="02020603050405020304"/>
                <a:ea typeface="仿宋_GB2312" panose="02010609030101010101" charset="-122"/>
                <a:cs typeface="Courier New" panose="02070309020205020404"/>
              </a:rPr>
              <a:t>r</a:t>
            </a:r>
            <a:r>
              <a:rPr lang="en-US" altLang="zh-CN" sz="2800" kern="100" baseline="-25000">
                <a:latin typeface="Times New Roman" panose="02020603050405020304"/>
                <a:ea typeface="仿宋_GB2312" panose="02010609030101010101" charset="-122"/>
                <a:cs typeface="Courier New" panose="02070309020205020404"/>
              </a:rPr>
              <a:t>0</a:t>
            </a:r>
            <a:r>
              <a:rPr lang="zh-CN" altLang="zh-CN" sz="2800" kern="100">
                <a:latin typeface="Times New Roman" panose="02020603050405020304"/>
                <a:ea typeface="仿宋_GB2312" panose="02010609030101010101" charset="-122"/>
                <a:cs typeface="Times New Roman" panose="02020603050405020304"/>
              </a:rPr>
              <a:t>减小的过程，分子力表现为斥力，分子力做负功，分子势能变大，结合</a:t>
            </a:r>
            <a:r>
              <a:rPr lang="en-US" altLang="zh-CN" sz="2800" kern="100">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项分析可知，分子势能在</a:t>
            </a:r>
            <a:r>
              <a:rPr lang="en-US" altLang="zh-CN" sz="2800" i="1" kern="100">
                <a:latin typeface="Times New Roman" panose="02020603050405020304"/>
                <a:ea typeface="仿宋_GB2312" panose="02010609030101010101" charset="-122"/>
                <a:cs typeface="Courier New" panose="02070309020205020404"/>
              </a:rPr>
              <a:t>r</a:t>
            </a:r>
            <a:r>
              <a:rPr lang="en-US" altLang="zh-CN" sz="2800" kern="100" baseline="-25000">
                <a:latin typeface="Times New Roman" panose="02020603050405020304"/>
                <a:ea typeface="仿宋_GB2312" panose="02010609030101010101" charset="-122"/>
                <a:cs typeface="Courier New" panose="02070309020205020404"/>
              </a:rPr>
              <a:t>0</a:t>
            </a:r>
            <a:r>
              <a:rPr lang="zh-CN" altLang="zh-CN" sz="2800" kern="100">
                <a:latin typeface="Times New Roman" panose="02020603050405020304"/>
                <a:ea typeface="仿宋_GB2312" panose="02010609030101010101" charset="-122"/>
                <a:cs typeface="Times New Roman" panose="02020603050405020304"/>
              </a:rPr>
              <a:t>处最小，</a:t>
            </a:r>
            <a:r>
              <a:rPr lang="en-US" altLang="zh-CN" sz="2800" kern="100">
                <a:latin typeface="Times New Roman" panose="02020603050405020304"/>
                <a:ea typeface="仿宋_GB2312" panose="02010609030101010101" charset="-122"/>
                <a:cs typeface="Courier New" panose="02070309020205020404"/>
              </a:rPr>
              <a:t>C</a:t>
            </a:r>
            <a:r>
              <a:rPr lang="zh-CN" altLang="zh-CN" sz="2800" kern="100">
                <a:latin typeface="Times New Roman" panose="02020603050405020304"/>
                <a:ea typeface="仿宋_GB2312" panose="02010609030101010101" charset="-122"/>
                <a:cs typeface="Times New Roman" panose="02020603050405020304"/>
              </a:rPr>
              <a:t>对，</a:t>
            </a:r>
            <a:r>
              <a:rPr lang="en-US" altLang="zh-CN" sz="2800" kern="100">
                <a:latin typeface="Times New Roman" panose="02020603050405020304"/>
                <a:ea typeface="仿宋_GB2312" panose="02010609030101010101" charset="-122"/>
                <a:cs typeface="Courier New" panose="02070309020205020404"/>
              </a:rPr>
              <a:t>D</a:t>
            </a:r>
            <a:r>
              <a:rPr lang="zh-CN" altLang="zh-CN" sz="2800" kern="100">
                <a:latin typeface="Times New Roman" panose="02020603050405020304"/>
                <a:ea typeface="仿宋_GB2312" panose="02010609030101010101" charset="-122"/>
                <a:cs typeface="Times New Roman" panose="02020603050405020304"/>
              </a:rPr>
              <a:t>错．</a:t>
            </a:r>
            <a:endParaRPr lang="zh-CN" altLang="zh-CN" sz="2800" kern="100">
              <a:effectLst/>
              <a:latin typeface="宋体" panose="02010600030101010101" pitchFamily="2" charset="-122"/>
              <a:cs typeface="Courier New" panose="02070309020205020404"/>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a:t>
            </a:r>
            <a:r>
              <a:rPr lang="en-US" altLang="zh-CN" sz="2800" kern="100">
                <a:latin typeface="Times New Roman" panose="02020603050405020304"/>
                <a:ea typeface="楷体_GB2312" panose="02010609030101010101" charset="-122"/>
                <a:cs typeface="Courier New" panose="02070309020205020404"/>
              </a:rPr>
              <a:t>[2023·</a:t>
            </a:r>
            <a:r>
              <a:rPr lang="zh-CN" altLang="zh-CN" sz="2800" kern="100">
                <a:latin typeface="Times New Roman" panose="02020603050405020304"/>
                <a:ea typeface="楷体_GB2312" panose="02010609030101010101" charset="-122"/>
                <a:cs typeface="Times New Roman" panose="02020603050405020304"/>
              </a:rPr>
              <a:t>北京卷</a:t>
            </a:r>
            <a:r>
              <a:rPr lang="en-US" altLang="zh-CN" sz="2800" kern="100">
                <a:latin typeface="Times New Roman" panose="02020603050405020304"/>
                <a:ea typeface="楷体_GB2312" panose="02010609030101010101" charset="-122"/>
                <a:cs typeface="Courier New" panose="02070309020205020404"/>
              </a:rPr>
              <a:t>]</a:t>
            </a:r>
            <a:r>
              <a:rPr lang="zh-CN" altLang="zh-CN" sz="2800" kern="100">
                <a:latin typeface="Times New Roman" panose="02020603050405020304"/>
                <a:cs typeface="Times New Roman" panose="02020603050405020304"/>
              </a:rPr>
              <a:t>夜间由于气温降低，汽车轮胎内的气体压强变低．与白天相比，夜间轮胎内的气体</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A</a:t>
            </a:r>
            <a:r>
              <a:rPr lang="zh-CN" altLang="zh-CN" sz="2800" kern="100">
                <a:latin typeface="Times New Roman" panose="02020603050405020304"/>
                <a:cs typeface="Times New Roman" panose="02020603050405020304"/>
              </a:rPr>
              <a:t>．分子的平均动能更小</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B</a:t>
            </a:r>
            <a:r>
              <a:rPr lang="zh-CN" altLang="zh-CN" sz="2800" kern="100">
                <a:latin typeface="Times New Roman" panose="02020603050405020304"/>
                <a:cs typeface="Times New Roman" panose="02020603050405020304"/>
              </a:rPr>
              <a:t>．单位体积内分子的个数更少</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C</a:t>
            </a:r>
            <a:r>
              <a:rPr lang="zh-CN" altLang="zh-CN" sz="2800" kern="100">
                <a:latin typeface="Times New Roman" panose="02020603050405020304"/>
                <a:cs typeface="Times New Roman" panose="02020603050405020304"/>
              </a:rPr>
              <a:t>．所有分子的运动速率都更小</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D</a:t>
            </a:r>
            <a:r>
              <a:rPr lang="zh-CN" altLang="zh-CN" sz="2800" kern="100">
                <a:latin typeface="Times New Roman" panose="02020603050405020304"/>
                <a:cs typeface="Times New Roman" panose="02020603050405020304"/>
              </a:rPr>
              <a:t>．分子对轮胎内壁单位面积的平均作用力更大</a:t>
            </a: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Users\Administrator\Desktop\图片3.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59502"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5" name="矩形 4"/>
          <p:cNvSpPr/>
          <p:nvPr/>
        </p:nvSpPr>
        <p:spPr>
          <a:xfrm>
            <a:off x="622598" y="3544193"/>
            <a:ext cx="1600118"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答案：</a:t>
            </a:r>
            <a:r>
              <a:rPr lang="en-US" altLang="zh-CN" kern="100">
                <a:latin typeface="Times New Roman" panose="02020603050405020304"/>
                <a:cs typeface="Courier New" panose="02070309020205020404"/>
              </a:rPr>
              <a:t>A</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xit" presetSubtype="0" dur="500" fill="hold" grpId="1" nodeType="clickEffect">
                                  <p:stCondLst>
                                    <p:cond delay="0"/>
                                  </p:stCondLst>
                                  <p:childTnLst>
                                    <p:animEffect transition="out" filter="fade">
                                      <p:cBhvr>
                                        <p:cTn id="10" dur="500"/>
                                        <p:tgtEl>
                                          <p:spTgt spid="5"/>
                                        </p:tgtEl>
                                      </p:cBhvr>
                                    </p:animEffect>
                                    <p:set>
                                      <p:cBhvr>
                                        <p:cTn id="11"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5" grpId="0"/>
      <p:bldP spid="5" grpId="1"/>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solidFill>
                <a:srgbClr val="0000FF"/>
              </a:solidFill>
              <a:latin typeface="Times New Roman" panose="02020603050405020304"/>
              <a:ea typeface="黑体" panose="02010600030101010101" charset="-122"/>
              <a:cs typeface="Times New Roman" panose="02020603050405020304"/>
            </a:endParaRPr>
          </a:p>
          <a:p>
            <a:pPr indent="266700" algn="just">
              <a:spcAft>
                <a:spcPct val="0"/>
              </a:spcAft>
            </a:pPr>
            <a:endParaRPr lang="en-US" altLang="zh-CN" sz="2800" kern="100">
              <a:solidFill>
                <a:srgbClr val="0000FF"/>
              </a:solidFill>
              <a:latin typeface="Times New Roman" panose="02020603050405020304"/>
              <a:ea typeface="黑体" panose="02010600030101010101" charset="-122"/>
              <a:cs typeface="Times New Roman" panose="02020603050405020304"/>
            </a:endParaRPr>
          </a:p>
          <a:p>
            <a:pPr indent="266700" algn="just">
              <a:spcAft>
                <a:spcPct val="0"/>
              </a:spcAft>
            </a:pPr>
            <a:r>
              <a:rPr lang="zh-CN" altLang="zh-CN" sz="2800" kern="100" smtClean="0">
                <a:solidFill>
                  <a:srgbClr val="0000FF"/>
                </a:solidFill>
                <a:latin typeface="Times New Roman" panose="02020603050405020304"/>
                <a:ea typeface="黑体" panose="02010600030101010101" charset="-122"/>
                <a:cs typeface="Times New Roman" panose="02020603050405020304"/>
              </a:rPr>
              <a:t>解析</a:t>
            </a:r>
            <a:r>
              <a:rPr lang="zh-CN" altLang="zh-CN" sz="2800" kern="100">
                <a:solidFill>
                  <a:srgbClr val="0000FF"/>
                </a:solidFill>
                <a:latin typeface="Times New Roman" panose="02020603050405020304"/>
                <a:ea typeface="黑体" panose="02010600030101010101" charset="-122"/>
                <a:cs typeface="Times New Roman" panose="02020603050405020304"/>
              </a:rPr>
              <a:t>：</a:t>
            </a:r>
            <a:r>
              <a:rPr lang="zh-CN" altLang="zh-CN" sz="2800" kern="100">
                <a:latin typeface="Times New Roman" panose="02020603050405020304"/>
                <a:ea typeface="仿宋_GB2312" panose="02010609030101010101" charset="-122"/>
                <a:cs typeface="Times New Roman" panose="02020603050405020304"/>
              </a:rPr>
              <a:t>夜间气温低，分子的平均动能更小，但不是所有分子的运动速率都更小，故</a:t>
            </a:r>
            <a:r>
              <a:rPr lang="en-US" altLang="zh-CN" sz="2800" kern="100">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正确、</a:t>
            </a:r>
            <a:r>
              <a:rPr lang="en-US" altLang="zh-CN" sz="2800" kern="100">
                <a:latin typeface="Times New Roman" panose="02020603050405020304"/>
                <a:ea typeface="仿宋_GB2312" panose="02010609030101010101" charset="-122"/>
                <a:cs typeface="Courier New" panose="02070309020205020404"/>
              </a:rPr>
              <a:t>C</a:t>
            </a:r>
            <a:r>
              <a:rPr lang="zh-CN" altLang="zh-CN" sz="2800" kern="100">
                <a:latin typeface="Times New Roman" panose="02020603050405020304"/>
                <a:ea typeface="仿宋_GB2312" panose="02010609030101010101" charset="-122"/>
                <a:cs typeface="Times New Roman" panose="02020603050405020304"/>
              </a:rPr>
              <a:t>错误；由于汽车轮胎内的气体压强变低，轮胎会略微被压瘪，则单位体积内分子的个数更多，分子对轮胎内壁单位面积的平均作用力更小，</a:t>
            </a:r>
            <a:r>
              <a:rPr lang="en-US" altLang="zh-CN" sz="2800" kern="100">
                <a:latin typeface="Times New Roman" panose="02020603050405020304"/>
                <a:ea typeface="仿宋_GB2312" panose="02010609030101010101" charset="-122"/>
                <a:cs typeface="Courier New" panose="02070309020205020404"/>
              </a:rPr>
              <a:t>BD</a:t>
            </a:r>
            <a:r>
              <a:rPr lang="zh-CN" altLang="zh-CN" sz="2800" kern="100">
                <a:latin typeface="Times New Roman" panose="02020603050405020304"/>
                <a:ea typeface="仿宋_GB2312" panose="02010609030101010101" charset="-122"/>
                <a:cs typeface="Times New Roman" panose="02020603050405020304"/>
              </a:rPr>
              <a:t>错误．故选</a:t>
            </a:r>
            <a:r>
              <a:rPr lang="en-US" altLang="zh-CN" sz="2800" kern="100">
                <a:latin typeface="Times New Roman" panose="02020603050405020304"/>
                <a:ea typeface="仿宋_GB2312" panose="02010609030101010101" charset="-122"/>
                <a:cs typeface="Courier New" panose="02070309020205020404"/>
              </a:rPr>
              <a:t>A.</a:t>
            </a:r>
            <a:endParaRPr lang="zh-CN" altLang="zh-CN" sz="2800" kern="100">
              <a:effectLst/>
              <a:latin typeface="宋体" panose="02010600030101010101" pitchFamily="2" charset="-122"/>
              <a:cs typeface="Courier New" panose="02070309020205020404"/>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cs typeface="Courier New" panose="02070309020205020404"/>
              </a:rPr>
              <a:t>3</a:t>
            </a:r>
            <a:r>
              <a:rPr lang="zh-CN" altLang="zh-CN" sz="2800" kern="100">
                <a:latin typeface="Times New Roman" panose="02020603050405020304"/>
                <a:cs typeface="Times New Roman" panose="02020603050405020304"/>
              </a:rPr>
              <a:t>．</a:t>
            </a:r>
            <a:r>
              <a:rPr lang="en-US" altLang="zh-CN" sz="2800" kern="100">
                <a:latin typeface="Times New Roman" panose="02020603050405020304"/>
                <a:ea typeface="楷体_GB2312" panose="02010609030101010101" charset="-122"/>
                <a:cs typeface="Courier New" panose="02070309020205020404"/>
              </a:rPr>
              <a:t>[2023·</a:t>
            </a:r>
            <a:r>
              <a:rPr lang="zh-CN" altLang="zh-CN" sz="2800" kern="100">
                <a:latin typeface="Times New Roman" panose="02020603050405020304"/>
                <a:ea typeface="楷体_GB2312" panose="02010609030101010101" charset="-122"/>
                <a:cs typeface="Times New Roman" panose="02020603050405020304"/>
              </a:rPr>
              <a:t>广西统考二模</a:t>
            </a:r>
            <a:r>
              <a:rPr lang="en-US" altLang="zh-CN" sz="2800" kern="100">
                <a:latin typeface="Times New Roman" panose="02020603050405020304"/>
                <a:ea typeface="楷体_GB2312" panose="02010609030101010101" charset="-122"/>
                <a:cs typeface="Courier New" panose="02070309020205020404"/>
              </a:rPr>
              <a:t>]</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多选</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图甲是三颗微粒做布朗运动的位置连线图，图乙是氧气分子速率分布图，图丙是静止在水面上的硬币，图丁是农田耕种前锄松土壤，下列说法正确的是</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smtClean="0">
                <a:latin typeface="Times New Roman" panose="02020603050405020304"/>
                <a:cs typeface="Courier New" panose="02070309020205020404"/>
              </a:rPr>
              <a:t>)</a:t>
            </a:r>
            <a:endParaRPr lang="en-US" altLang="zh-CN" sz="2800" kern="100" smtClean="0">
              <a:latin typeface="Times New Roman" panose="02020603050405020304"/>
              <a:cs typeface="Courier New" panose="02070309020205020404"/>
            </a:endParaRPr>
          </a:p>
          <a:p>
            <a:pPr indent="266700" algn="just">
              <a:spcAft>
                <a:spcPct val="0"/>
              </a:spcAft>
            </a:pPr>
            <a:endParaRPr lang="en-US" altLang="zh-CN" sz="2800" kern="100">
              <a:latin typeface="Times New Roman" panose="02020603050405020304"/>
              <a:cs typeface="Courier New" panose="02070309020205020404"/>
            </a:endParaRPr>
          </a:p>
          <a:p>
            <a:pPr indent="266700" algn="just">
              <a:spcAft>
                <a:spcPct val="0"/>
              </a:spcAft>
            </a:pPr>
            <a:endParaRPr lang="en-US" altLang="zh-CN" sz="2800" kern="100" smtClean="0">
              <a:latin typeface="Times New Roman" panose="02020603050405020304"/>
              <a:cs typeface="Courier New" panose="02070309020205020404"/>
            </a:endParaRPr>
          </a:p>
          <a:p>
            <a:pPr indent="266700" algn="just">
              <a:spcAft>
                <a:spcPct val="0"/>
              </a:spcAft>
            </a:pPr>
            <a:endParaRPr lang="en-US" altLang="zh-CN" sz="2800" kern="100">
              <a:latin typeface="Times New Roman" panose="02020603050405020304"/>
              <a:cs typeface="Courier New" panose="02070309020205020404"/>
            </a:endParaRPr>
          </a:p>
          <a:p>
            <a:pPr indent="266700" algn="just">
              <a:spcAft>
                <a:spcPct val="0"/>
              </a:spcAft>
            </a:pP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 </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A</a:t>
            </a:r>
            <a:r>
              <a:rPr lang="zh-CN" altLang="zh-CN" sz="2800" kern="100">
                <a:latin typeface="Times New Roman" panose="02020603050405020304"/>
                <a:cs typeface="Times New Roman" panose="02020603050405020304"/>
              </a:rPr>
              <a:t>．甲图中，微粒越小，布朗运动越明显</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B</a:t>
            </a:r>
            <a:r>
              <a:rPr lang="zh-CN" altLang="zh-CN" sz="2800" kern="100">
                <a:latin typeface="Times New Roman" panose="02020603050405020304"/>
                <a:cs typeface="Times New Roman" panose="02020603050405020304"/>
              </a:rPr>
              <a:t>．乙图中，温度升高，所有氧分子的速率都增大</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C</a:t>
            </a:r>
            <a:r>
              <a:rPr lang="zh-CN" altLang="zh-CN" sz="2800" kern="100">
                <a:latin typeface="Times New Roman" panose="02020603050405020304"/>
                <a:cs typeface="Times New Roman" panose="02020603050405020304"/>
              </a:rPr>
              <a:t>．丙图中，硬币能浮在水面上，主要是因为水的浮力</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D</a:t>
            </a:r>
            <a:r>
              <a:rPr lang="zh-CN" altLang="zh-CN" sz="2800" kern="100">
                <a:latin typeface="Times New Roman" panose="02020603050405020304"/>
                <a:cs typeface="Times New Roman" panose="02020603050405020304"/>
              </a:rPr>
              <a:t>．丁图中，锄松土壤会破坏土层表面的毛细管，保持土壤水分</a:t>
            </a: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Users\Administrator\Desktop\图片3.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59502"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5" name="图片 4" descr="24二轮新物理书O207a"/>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1342678" y="1917625"/>
            <a:ext cx="4639949" cy="2137237"/>
          </a:xfrm>
          <a:prstGeom prst="rect">
            <a:avLst/>
          </a:prstGeom>
          <a:noFill/>
          <a:ln>
            <a:noFill/>
          </a:ln>
        </p:spPr>
      </p:pic>
      <p:pic>
        <p:nvPicPr>
          <p:cNvPr id="6" name="图片 5" descr="24二轮新物理书O207b"/>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559878" y="2154143"/>
            <a:ext cx="4647896" cy="1779707"/>
          </a:xfrm>
          <a:prstGeom prst="rect">
            <a:avLst/>
          </a:prstGeom>
          <a:noFill/>
          <a:ln>
            <a:noFill/>
          </a:ln>
        </p:spPr>
      </p:pic>
      <p:sp>
        <p:nvSpPr>
          <p:cNvPr id="7" name="矩形 6"/>
          <p:cNvSpPr/>
          <p:nvPr/>
        </p:nvSpPr>
        <p:spPr>
          <a:xfrm>
            <a:off x="594367" y="5992465"/>
            <a:ext cx="1822935"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答案：</a:t>
            </a:r>
            <a:r>
              <a:rPr lang="en-US" altLang="zh-CN" kern="100">
                <a:latin typeface="Times New Roman" panose="02020603050405020304"/>
                <a:cs typeface="Courier New" panose="02070309020205020404"/>
              </a:rPr>
              <a:t>AD</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xit" presetSubtype="0" dur="500" fill="hold" grpId="1" nodeType="clickEffect">
                                  <p:stCondLst>
                                    <p:cond delay="0"/>
                                  </p:stCondLst>
                                  <p:childTnLst>
                                    <p:animEffect transition="out" filter="fade">
                                      <p:cBhvr>
                                        <p:cTn id="10" dur="500"/>
                                        <p:tgtEl>
                                          <p:spTgt spid="7"/>
                                        </p:tgtEl>
                                      </p:cBhvr>
                                    </p:animEffect>
                                    <p:set>
                                      <p:cBhvr>
                                        <p:cTn id="11" dur="1" fill="hold">
                                          <p:stCondLst>
                                            <p:cond delay="4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7" grpId="0"/>
      <p:bldP spid="7" grpId="1"/>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solidFill>
                <a:srgbClr val="0000FF"/>
              </a:solidFill>
              <a:latin typeface="Times New Roman" panose="02020603050405020304"/>
              <a:ea typeface="黑体" panose="02010600030101010101" charset="-122"/>
              <a:cs typeface="Times New Roman" panose="02020603050405020304"/>
            </a:endParaRPr>
          </a:p>
          <a:p>
            <a:pPr indent="266700" algn="just">
              <a:spcAft>
                <a:spcPct val="0"/>
              </a:spcAft>
            </a:pPr>
            <a:r>
              <a:rPr lang="zh-CN" altLang="zh-CN" sz="2800" kern="100" smtClean="0">
                <a:solidFill>
                  <a:srgbClr val="0000FF"/>
                </a:solidFill>
                <a:latin typeface="Times New Roman" panose="02020603050405020304"/>
                <a:ea typeface="黑体" panose="02010600030101010101" charset="-122"/>
                <a:cs typeface="Times New Roman" panose="02020603050405020304"/>
              </a:rPr>
              <a:t>解析</a:t>
            </a:r>
            <a:r>
              <a:rPr lang="zh-CN" altLang="zh-CN" sz="2800" kern="100">
                <a:solidFill>
                  <a:srgbClr val="0000FF"/>
                </a:solidFill>
                <a:latin typeface="Times New Roman" panose="02020603050405020304"/>
                <a:ea typeface="黑体" panose="02010600030101010101" charset="-122"/>
                <a:cs typeface="Times New Roman" panose="02020603050405020304"/>
              </a:rPr>
              <a:t>：</a:t>
            </a:r>
            <a:r>
              <a:rPr lang="zh-CN" altLang="zh-CN" sz="2800" kern="100">
                <a:latin typeface="Times New Roman" panose="02020603050405020304"/>
                <a:ea typeface="仿宋_GB2312" panose="02010609030101010101" charset="-122"/>
                <a:cs typeface="Times New Roman" panose="02020603050405020304"/>
              </a:rPr>
              <a:t>甲图中，微粒越小，布朗运动越明显，故</a:t>
            </a:r>
            <a:r>
              <a:rPr lang="en-US" altLang="zh-CN" sz="2800" kern="100">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正确；乙图中，温度升高，氧分子的平均速率增大，但不是每一个分子速率都增大，故</a:t>
            </a:r>
            <a:r>
              <a:rPr lang="en-US" altLang="zh-CN" sz="2800" kern="100">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错误；丙图中，硬币浮在水面上，主要是因为水的表面张力，故</a:t>
            </a:r>
            <a:r>
              <a:rPr lang="en-US" altLang="zh-CN" sz="2800" kern="100">
                <a:latin typeface="Times New Roman" panose="02020603050405020304"/>
                <a:ea typeface="仿宋_GB2312" panose="02010609030101010101" charset="-122"/>
                <a:cs typeface="Courier New" panose="02070309020205020404"/>
              </a:rPr>
              <a:t>C</a:t>
            </a:r>
            <a:r>
              <a:rPr lang="zh-CN" altLang="zh-CN" sz="2800" kern="100">
                <a:latin typeface="Times New Roman" panose="02020603050405020304"/>
                <a:ea typeface="仿宋_GB2312" panose="02010609030101010101" charset="-122"/>
                <a:cs typeface="Times New Roman" panose="02020603050405020304"/>
              </a:rPr>
              <a:t>错误；丁图中，耕种前锄松土壤，会破坏土层表面的毛细管，消除土层表面的毛细现象，保持土壤水分，故</a:t>
            </a:r>
            <a:r>
              <a:rPr lang="en-US" altLang="zh-CN" sz="2800" kern="100">
                <a:latin typeface="Times New Roman" panose="02020603050405020304"/>
                <a:ea typeface="仿宋_GB2312" panose="02010609030101010101" charset="-122"/>
                <a:cs typeface="Courier New" panose="02070309020205020404"/>
              </a:rPr>
              <a:t>D</a:t>
            </a:r>
            <a:r>
              <a:rPr lang="zh-CN" altLang="zh-CN" sz="2800" kern="100">
                <a:latin typeface="Times New Roman" panose="02020603050405020304"/>
                <a:ea typeface="仿宋_GB2312" panose="02010609030101010101" charset="-122"/>
                <a:cs typeface="Times New Roman" panose="02020603050405020304"/>
              </a:rPr>
              <a:t>正确．</a:t>
            </a:r>
            <a:endParaRPr lang="zh-CN" altLang="zh-CN" sz="2800" kern="100">
              <a:effectLst/>
              <a:latin typeface="宋体" panose="02010600030101010101" pitchFamily="2" charset="-122"/>
              <a:cs typeface="Courier New" panose="02070309020205020404"/>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40545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ctr">
              <a:spcAft>
                <a:spcPct val="0"/>
              </a:spcAft>
            </a:pPr>
            <a:r>
              <a:rPr lang="zh-CN" altLang="zh-CN" sz="2600" kern="100">
                <a:latin typeface="Times New Roman" panose="02020603050405020304"/>
                <a:cs typeface="Times New Roman" panose="02020603050405020304"/>
              </a:rPr>
              <a:t>命题点二　气体实验定律的应用</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ea typeface="黑体" panose="02010600030101010101" charset="-122"/>
                <a:cs typeface="Courier New" panose="02070309020205020404"/>
              </a:rPr>
              <a:t>1</a:t>
            </a:r>
            <a:r>
              <a:rPr lang="zh-CN" altLang="zh-CN" sz="2600" kern="100">
                <a:latin typeface="Times New Roman" panose="02020603050405020304"/>
                <a:cs typeface="Times New Roman" panose="02020603050405020304"/>
              </a:rPr>
              <a:t>．</a:t>
            </a:r>
            <a:r>
              <a:rPr lang="zh-CN" altLang="zh-CN" sz="2600" kern="100">
                <a:latin typeface="Times New Roman" panose="02020603050405020304"/>
                <a:ea typeface="黑体" panose="02010600030101010101" charset="-122"/>
                <a:cs typeface="Times New Roman" panose="02020603050405020304"/>
              </a:rPr>
              <a:t>压强的计算</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(1)</a:t>
            </a:r>
            <a:r>
              <a:rPr lang="zh-CN" altLang="zh-CN" sz="2600" kern="100">
                <a:latin typeface="Times New Roman" panose="02020603050405020304"/>
                <a:cs typeface="Times New Roman" panose="02020603050405020304"/>
              </a:rPr>
              <a:t>被活塞或汽缸封闭的气体，通常分析活塞或汽缸的受力，应用平衡条件或牛顿第二定律求解，压强单位为</a:t>
            </a:r>
            <a:r>
              <a:rPr lang="en-US" altLang="zh-CN" sz="2600" kern="100">
                <a:latin typeface="Times New Roman" panose="02020603050405020304"/>
                <a:cs typeface="Courier New" panose="02070309020205020404"/>
              </a:rPr>
              <a:t>Pa.</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(2)</a:t>
            </a:r>
            <a:r>
              <a:rPr lang="zh-CN" altLang="zh-CN" sz="2600" kern="100">
                <a:latin typeface="Times New Roman" panose="02020603050405020304"/>
                <a:cs typeface="Times New Roman" panose="02020603050405020304"/>
              </a:rPr>
              <a:t>水银柱密封的气体，应用</a:t>
            </a:r>
            <a:r>
              <a:rPr lang="en-US" altLang="zh-CN" sz="2600" i="1" kern="100">
                <a:latin typeface="Times New Roman" panose="02020603050405020304"/>
                <a:cs typeface="Courier New" panose="02070309020205020404"/>
              </a:rPr>
              <a:t>p</a:t>
            </a:r>
            <a:r>
              <a:rPr lang="zh-CN" altLang="zh-CN" sz="2600" kern="100">
                <a:latin typeface="Times New Roman" panose="02020603050405020304"/>
                <a:cs typeface="Times New Roman" panose="02020603050405020304"/>
              </a:rPr>
              <a:t>＝</a:t>
            </a:r>
            <a:r>
              <a:rPr lang="en-US" altLang="zh-CN" sz="2600" i="1" kern="100">
                <a:latin typeface="Times New Roman" panose="02020603050405020304"/>
                <a:cs typeface="Courier New" panose="02070309020205020404"/>
              </a:rPr>
              <a:t>p</a:t>
            </a:r>
            <a:r>
              <a:rPr lang="en-US" altLang="zh-CN" sz="2600" kern="100" baseline="-25000">
                <a:latin typeface="Times New Roman" panose="02020603050405020304"/>
                <a:cs typeface="Courier New" panose="02070309020205020404"/>
              </a:rPr>
              <a:t>0</a:t>
            </a:r>
            <a:r>
              <a:rPr lang="zh-CN" altLang="zh-CN" sz="2600" kern="100">
                <a:latin typeface="Times New Roman" panose="02020603050405020304"/>
                <a:cs typeface="Times New Roman" panose="02020603050405020304"/>
              </a:rPr>
              <a:t>＋</a:t>
            </a:r>
            <a:r>
              <a:rPr lang="en-US" altLang="zh-CN" sz="2600" i="1" kern="100" err="1">
                <a:latin typeface="Times New Roman" panose="02020603050405020304"/>
                <a:cs typeface="Courier New" panose="02070309020205020404"/>
              </a:rPr>
              <a:t>p</a:t>
            </a:r>
            <a:r>
              <a:rPr lang="en-US" altLang="zh-CN" sz="2600" i="1" kern="100" baseline="-25000" err="1">
                <a:latin typeface="Times New Roman" panose="02020603050405020304"/>
                <a:cs typeface="Courier New" panose="02070309020205020404"/>
              </a:rPr>
              <a:t>h</a:t>
            </a:r>
            <a:r>
              <a:rPr lang="zh-CN" altLang="zh-CN" sz="2600" kern="100">
                <a:latin typeface="Times New Roman" panose="02020603050405020304"/>
                <a:cs typeface="Times New Roman" panose="02020603050405020304"/>
              </a:rPr>
              <a:t>或</a:t>
            </a:r>
            <a:r>
              <a:rPr lang="en-US" altLang="zh-CN" sz="2600" i="1" kern="100">
                <a:latin typeface="Times New Roman" panose="02020603050405020304"/>
                <a:cs typeface="Courier New" panose="02070309020205020404"/>
              </a:rPr>
              <a:t>p</a:t>
            </a:r>
            <a:r>
              <a:rPr lang="zh-CN" altLang="zh-CN" sz="2600" kern="100">
                <a:latin typeface="Times New Roman" panose="02020603050405020304"/>
                <a:cs typeface="Times New Roman" panose="02020603050405020304"/>
              </a:rPr>
              <a:t>＝</a:t>
            </a:r>
            <a:r>
              <a:rPr lang="en-US" altLang="zh-CN" sz="2600" i="1" kern="100">
                <a:latin typeface="Times New Roman" panose="02020603050405020304"/>
                <a:cs typeface="Courier New" panose="02070309020205020404"/>
              </a:rPr>
              <a:t>p</a:t>
            </a:r>
            <a:r>
              <a:rPr lang="en-US" altLang="zh-CN" sz="2600" kern="100" baseline="-25000">
                <a:latin typeface="Times New Roman" panose="02020603050405020304"/>
                <a:cs typeface="Courier New" panose="02070309020205020404"/>
              </a:rPr>
              <a:t>0</a:t>
            </a:r>
            <a:r>
              <a:rPr lang="zh-CN" altLang="zh-CN" sz="2600" kern="100">
                <a:latin typeface="Times New Roman" panose="02020603050405020304"/>
                <a:cs typeface="Times New Roman" panose="02020603050405020304"/>
              </a:rPr>
              <a:t>－</a:t>
            </a:r>
            <a:r>
              <a:rPr lang="en-US" altLang="zh-CN" sz="2600" i="1" kern="100" err="1">
                <a:latin typeface="Times New Roman" panose="02020603050405020304"/>
                <a:cs typeface="Courier New" panose="02070309020205020404"/>
              </a:rPr>
              <a:t>p</a:t>
            </a:r>
            <a:r>
              <a:rPr lang="en-US" altLang="zh-CN" sz="2600" i="1" kern="100" baseline="-25000" err="1">
                <a:latin typeface="Times New Roman" panose="02020603050405020304"/>
                <a:cs typeface="Courier New" panose="02070309020205020404"/>
              </a:rPr>
              <a:t>h</a:t>
            </a:r>
            <a:r>
              <a:rPr lang="zh-CN" altLang="zh-CN" sz="2600" kern="100">
                <a:latin typeface="Times New Roman" panose="02020603050405020304"/>
                <a:cs typeface="Times New Roman" panose="02020603050405020304"/>
              </a:rPr>
              <a:t>计算压强，压强</a:t>
            </a:r>
            <a:r>
              <a:rPr lang="en-US" altLang="zh-CN" sz="2600" i="1" kern="100">
                <a:latin typeface="Times New Roman" panose="02020603050405020304"/>
                <a:cs typeface="Courier New" panose="02070309020205020404"/>
              </a:rPr>
              <a:t>p</a:t>
            </a:r>
            <a:r>
              <a:rPr lang="zh-CN" altLang="zh-CN" sz="2600" kern="100">
                <a:latin typeface="Times New Roman" panose="02020603050405020304"/>
                <a:cs typeface="Times New Roman" panose="02020603050405020304"/>
              </a:rPr>
              <a:t>的单位为</a:t>
            </a:r>
            <a:r>
              <a:rPr lang="en-US" altLang="zh-CN" sz="2600" kern="100" err="1">
                <a:latin typeface="Times New Roman" panose="02020603050405020304"/>
                <a:cs typeface="Courier New" panose="02070309020205020404"/>
              </a:rPr>
              <a:t>cmHg</a:t>
            </a:r>
            <a:r>
              <a:rPr lang="zh-CN" altLang="zh-CN" sz="2600" kern="100">
                <a:latin typeface="Times New Roman" panose="02020603050405020304"/>
                <a:cs typeface="Times New Roman" panose="02020603050405020304"/>
              </a:rPr>
              <a:t>或</a:t>
            </a:r>
            <a:r>
              <a:rPr lang="en-US" altLang="zh-CN" sz="2600" kern="100">
                <a:latin typeface="Times New Roman" panose="02020603050405020304"/>
                <a:cs typeface="Courier New" panose="02070309020205020404"/>
              </a:rPr>
              <a:t>mmHg.</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ea typeface="黑体" panose="02010600030101010101" charset="-122"/>
                <a:cs typeface="Courier New" panose="02070309020205020404"/>
              </a:rPr>
              <a:t>2</a:t>
            </a:r>
            <a:r>
              <a:rPr lang="zh-CN" altLang="zh-CN" sz="2600" kern="100">
                <a:latin typeface="Times New Roman" panose="02020603050405020304"/>
                <a:cs typeface="Times New Roman" panose="02020603050405020304"/>
              </a:rPr>
              <a:t>．</a:t>
            </a:r>
            <a:r>
              <a:rPr lang="zh-CN" altLang="zh-CN" sz="2600" kern="100">
                <a:latin typeface="Times New Roman" panose="02020603050405020304"/>
                <a:ea typeface="黑体" panose="02010600030101010101" charset="-122"/>
                <a:cs typeface="Times New Roman" panose="02020603050405020304"/>
              </a:rPr>
              <a:t>合理选取气体变化所遵循的规律列方程</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(1)</a:t>
            </a:r>
            <a:r>
              <a:rPr lang="zh-CN" altLang="zh-CN" sz="2600" kern="100">
                <a:latin typeface="Times New Roman" panose="02020603050405020304"/>
                <a:cs typeface="Times New Roman" panose="02020603050405020304"/>
              </a:rPr>
              <a:t>若气体质量一定，</a:t>
            </a:r>
            <a:r>
              <a:rPr lang="en-US" altLang="zh-CN" sz="2600" i="1" kern="100">
                <a:latin typeface="Times New Roman" panose="02020603050405020304"/>
                <a:cs typeface="Courier New" panose="02070309020205020404"/>
              </a:rPr>
              <a:t>p</a:t>
            </a:r>
            <a:r>
              <a:rPr lang="zh-CN" altLang="zh-CN" sz="2600" kern="100">
                <a:latin typeface="Times New Roman" panose="02020603050405020304"/>
                <a:cs typeface="Times New Roman" panose="02020603050405020304"/>
              </a:rPr>
              <a:t>、</a:t>
            </a:r>
            <a:r>
              <a:rPr lang="en-US" altLang="zh-CN" sz="2600" i="1" kern="100">
                <a:latin typeface="Times New Roman" panose="02020603050405020304"/>
                <a:cs typeface="Courier New" panose="02070309020205020404"/>
              </a:rPr>
              <a:t>V</a:t>
            </a:r>
            <a:r>
              <a:rPr lang="zh-CN" altLang="zh-CN" sz="2600" kern="100">
                <a:latin typeface="Times New Roman" panose="02020603050405020304"/>
                <a:cs typeface="Times New Roman" panose="02020603050405020304"/>
              </a:rPr>
              <a:t>、</a:t>
            </a:r>
            <a:r>
              <a:rPr lang="en-US" altLang="zh-CN" sz="2600" i="1" kern="100">
                <a:latin typeface="Times New Roman" panose="02020603050405020304"/>
                <a:cs typeface="Courier New" panose="02070309020205020404"/>
              </a:rPr>
              <a:t>T</a:t>
            </a:r>
            <a:r>
              <a:rPr lang="zh-CN" altLang="zh-CN" sz="2600" kern="100">
                <a:latin typeface="Times New Roman" panose="02020603050405020304"/>
                <a:cs typeface="Times New Roman" panose="02020603050405020304"/>
              </a:rPr>
              <a:t>中有一个量不发生变化，则选用对应的气体实验定律列方程求解．</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(2)</a:t>
            </a:r>
            <a:r>
              <a:rPr lang="zh-CN" altLang="zh-CN" sz="2600" kern="100">
                <a:latin typeface="Times New Roman" panose="02020603050405020304"/>
                <a:cs typeface="Times New Roman" panose="02020603050405020304"/>
              </a:rPr>
              <a:t>若气体质量一定，</a:t>
            </a:r>
            <a:r>
              <a:rPr lang="en-US" altLang="zh-CN" sz="2600" i="1" kern="100">
                <a:latin typeface="Times New Roman" panose="02020603050405020304"/>
                <a:cs typeface="Courier New" panose="02070309020205020404"/>
              </a:rPr>
              <a:t>p</a:t>
            </a:r>
            <a:r>
              <a:rPr lang="zh-CN" altLang="zh-CN" sz="2600" kern="100">
                <a:latin typeface="Times New Roman" panose="02020603050405020304"/>
                <a:cs typeface="Times New Roman" panose="02020603050405020304"/>
              </a:rPr>
              <a:t>、</a:t>
            </a:r>
            <a:r>
              <a:rPr lang="en-US" altLang="zh-CN" sz="2600" i="1" kern="100">
                <a:latin typeface="Times New Roman" panose="02020603050405020304"/>
                <a:cs typeface="Courier New" panose="02070309020205020404"/>
              </a:rPr>
              <a:t>V</a:t>
            </a:r>
            <a:r>
              <a:rPr lang="zh-CN" altLang="zh-CN" sz="2600" kern="100">
                <a:latin typeface="Times New Roman" panose="02020603050405020304"/>
                <a:cs typeface="Times New Roman" panose="02020603050405020304"/>
              </a:rPr>
              <a:t>、</a:t>
            </a:r>
            <a:r>
              <a:rPr lang="en-US" altLang="zh-CN" sz="2600" i="1" kern="100">
                <a:latin typeface="Times New Roman" panose="02020603050405020304"/>
                <a:cs typeface="Courier New" panose="02070309020205020404"/>
              </a:rPr>
              <a:t>T</a:t>
            </a:r>
            <a:r>
              <a:rPr lang="zh-CN" altLang="zh-CN" sz="2600" kern="100">
                <a:latin typeface="Times New Roman" panose="02020603050405020304"/>
                <a:cs typeface="Times New Roman" panose="02020603050405020304"/>
              </a:rPr>
              <a:t>均发生变化，则选用理想气体状态方程列式求解．</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ea typeface="黑体" panose="02010600030101010101" charset="-122"/>
                <a:cs typeface="Courier New" panose="02070309020205020404"/>
              </a:rPr>
              <a:t>3</a:t>
            </a:r>
            <a:r>
              <a:rPr lang="zh-CN" altLang="zh-CN" sz="2600" kern="100">
                <a:latin typeface="Times New Roman" panose="02020603050405020304"/>
                <a:cs typeface="Times New Roman" panose="02020603050405020304"/>
              </a:rPr>
              <a:t>．</a:t>
            </a:r>
            <a:r>
              <a:rPr lang="zh-CN" altLang="zh-CN" sz="2600" kern="100">
                <a:latin typeface="Times New Roman" panose="02020603050405020304"/>
                <a:ea typeface="黑体" panose="02010600030101010101" charset="-122"/>
                <a:cs typeface="Times New Roman" panose="02020603050405020304"/>
              </a:rPr>
              <a:t>关联气体问题</a:t>
            </a:r>
            <a:endParaRPr lang="zh-CN" altLang="zh-CN" sz="2600" kern="100">
              <a:latin typeface="宋体" panose="02010600030101010101" pitchFamily="2" charset="-122"/>
              <a:cs typeface="Courier New" panose="02070309020205020404"/>
            </a:endParaRPr>
          </a:p>
          <a:p>
            <a:pPr indent="266700" algn="just">
              <a:spcAft>
                <a:spcPct val="0"/>
              </a:spcAft>
            </a:pPr>
            <a:r>
              <a:rPr lang="zh-CN" altLang="zh-CN" sz="2600" kern="100">
                <a:latin typeface="Times New Roman" panose="02020603050405020304"/>
                <a:cs typeface="Times New Roman" panose="02020603050405020304"/>
              </a:rPr>
              <a:t>解决由活塞、液柱相联系的两部分气体问题时，根据两部分气体压强、体积的关系，列出关联关系式，再结合气体实验定律或理想气体状态方程求解．</a:t>
            </a:r>
            <a:endParaRPr lang="zh-CN" altLang="zh-CN" sz="2600" kern="100">
              <a:effectLst/>
              <a:latin typeface="宋体" panose="02010600030101010101" pitchFamily="2" charset="-122"/>
              <a:cs typeface="Courier New" panose="02070309020205020404"/>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cs typeface="Times New Roman" panose="02020603050405020304"/>
              </a:rPr>
              <a:t>考向</a:t>
            </a:r>
            <a:r>
              <a:rPr lang="en-US" altLang="zh-CN" sz="2800" kern="100">
                <a:latin typeface="Times New Roman" panose="02020603050405020304"/>
                <a:cs typeface="Courier New" panose="02070309020205020404"/>
              </a:rPr>
              <a:t>1</a:t>
            </a:r>
            <a:r>
              <a:rPr lang="zh-CN" altLang="zh-CN" sz="2800" kern="100">
                <a:latin typeface="Times New Roman" panose="02020603050405020304"/>
                <a:cs typeface="Times New Roman" panose="02020603050405020304"/>
              </a:rPr>
              <a:t>　</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汽缸活塞</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类问题</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cs typeface="Times New Roman" panose="02020603050405020304"/>
              </a:rPr>
              <a:t>例</a:t>
            </a:r>
            <a:r>
              <a:rPr lang="en-US" altLang="zh-CN" sz="2800" kern="100">
                <a:latin typeface="Times New Roman" panose="02020603050405020304"/>
                <a:cs typeface="Courier New" panose="02070309020205020404"/>
              </a:rPr>
              <a:t> 1 </a:t>
            </a:r>
            <a:r>
              <a:rPr lang="en-US" altLang="zh-CN" sz="2800" kern="100">
                <a:latin typeface="Times New Roman" panose="02020603050405020304"/>
                <a:ea typeface="楷体_GB2312" panose="02010609030101010101" charset="-122"/>
                <a:cs typeface="Courier New" panose="02070309020205020404"/>
              </a:rPr>
              <a:t>[2023·</a:t>
            </a:r>
            <a:r>
              <a:rPr lang="zh-CN" altLang="zh-CN" sz="2800" kern="100">
                <a:latin typeface="Times New Roman" panose="02020603050405020304"/>
                <a:ea typeface="楷体_GB2312" panose="02010609030101010101" charset="-122"/>
                <a:cs typeface="Times New Roman" panose="02020603050405020304"/>
              </a:rPr>
              <a:t>新课标卷</a:t>
            </a:r>
            <a:r>
              <a:rPr lang="en-US" altLang="zh-CN" sz="2800" kern="100">
                <a:latin typeface="Times New Roman" panose="02020603050405020304"/>
                <a:ea typeface="楷体_GB2312" panose="02010609030101010101" charset="-122"/>
                <a:cs typeface="Courier New" panose="02070309020205020404"/>
              </a:rPr>
              <a:t>]</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多选</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如图，一封闭着理想气体的绝热汽缸置于水平地面上，用轻弹簧连接的两绝热活塞将汽缸分为</a:t>
            </a:r>
            <a:r>
              <a:rPr lang="en-US" altLang="zh-CN" sz="2800" i="1" kern="100">
                <a:latin typeface="Times New Roman" panose="02020603050405020304"/>
                <a:cs typeface="Courier New" panose="02070309020205020404"/>
              </a:rPr>
              <a:t>f</a:t>
            </a:r>
            <a:r>
              <a:rPr lang="zh-CN" altLang="zh-CN" sz="2800" kern="100">
                <a:latin typeface="Times New Roman" panose="02020603050405020304"/>
                <a:cs typeface="Times New Roman" panose="02020603050405020304"/>
              </a:rPr>
              <a:t>、</a:t>
            </a:r>
            <a:r>
              <a:rPr lang="en-US" altLang="zh-CN" sz="2800" i="1" kern="100">
                <a:latin typeface="Times New Roman" panose="02020603050405020304"/>
                <a:cs typeface="Courier New" panose="02070309020205020404"/>
              </a:rPr>
              <a:t>g</a:t>
            </a:r>
            <a:r>
              <a:rPr lang="zh-CN" altLang="zh-CN" sz="2800" kern="100">
                <a:latin typeface="Times New Roman" panose="02020603050405020304"/>
                <a:cs typeface="Times New Roman" panose="02020603050405020304"/>
              </a:rPr>
              <a:t>、</a:t>
            </a:r>
            <a:r>
              <a:rPr lang="en-US" altLang="zh-CN" sz="2800" i="1" kern="100">
                <a:latin typeface="Times New Roman" panose="02020603050405020304"/>
                <a:cs typeface="Courier New" panose="02070309020205020404"/>
              </a:rPr>
              <a:t>h</a:t>
            </a:r>
            <a:r>
              <a:rPr lang="zh-CN" altLang="zh-CN" sz="2800" kern="100">
                <a:latin typeface="Times New Roman" panose="02020603050405020304"/>
                <a:cs typeface="Times New Roman" panose="02020603050405020304"/>
              </a:rPr>
              <a:t>三部分，活塞与汽缸壁间没有摩擦．初始时弹簧处于原长，三部分中气体的温度、体积、压强均相等．现通过电阻丝对</a:t>
            </a:r>
            <a:r>
              <a:rPr lang="en-US" altLang="zh-CN" sz="2800" i="1" kern="100">
                <a:latin typeface="Times New Roman" panose="02020603050405020304"/>
                <a:cs typeface="Courier New" panose="02070309020205020404"/>
              </a:rPr>
              <a:t>f</a:t>
            </a:r>
            <a:r>
              <a:rPr lang="zh-CN" altLang="zh-CN" sz="2800" kern="100">
                <a:latin typeface="Times New Roman" panose="02020603050405020304"/>
                <a:cs typeface="Times New Roman" panose="02020603050405020304"/>
              </a:rPr>
              <a:t>中的气体缓慢加热，停止加热并达到稳定后</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A</a:t>
            </a:r>
            <a:r>
              <a:rPr lang="zh-CN" altLang="zh-CN" sz="2800" kern="100">
                <a:latin typeface="Times New Roman" panose="02020603050405020304"/>
                <a:cs typeface="Times New Roman" panose="02020603050405020304"/>
              </a:rPr>
              <a:t>．</a:t>
            </a:r>
            <a:r>
              <a:rPr lang="en-US" altLang="zh-CN" sz="2800" i="1" kern="100">
                <a:latin typeface="Times New Roman" panose="02020603050405020304"/>
                <a:cs typeface="Courier New" panose="02070309020205020404"/>
              </a:rPr>
              <a:t>h</a:t>
            </a:r>
            <a:r>
              <a:rPr lang="zh-CN" altLang="zh-CN" sz="2800" kern="100">
                <a:latin typeface="Times New Roman" panose="02020603050405020304"/>
                <a:cs typeface="Times New Roman" panose="02020603050405020304"/>
              </a:rPr>
              <a:t>中的气体内能增加</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B</a:t>
            </a:r>
            <a:r>
              <a:rPr lang="zh-CN" altLang="zh-CN" sz="2800" kern="100">
                <a:latin typeface="Times New Roman" panose="02020603050405020304"/>
                <a:cs typeface="Times New Roman" panose="02020603050405020304"/>
              </a:rPr>
              <a:t>．</a:t>
            </a:r>
            <a:r>
              <a:rPr lang="en-US" altLang="zh-CN" sz="2800" i="1" kern="100">
                <a:latin typeface="Times New Roman" panose="02020603050405020304"/>
                <a:cs typeface="Courier New" panose="02070309020205020404"/>
              </a:rPr>
              <a:t>f</a:t>
            </a:r>
            <a:r>
              <a:rPr lang="zh-CN" altLang="zh-CN" sz="2800" kern="100">
                <a:latin typeface="Times New Roman" panose="02020603050405020304"/>
                <a:cs typeface="Times New Roman" panose="02020603050405020304"/>
              </a:rPr>
              <a:t>与</a:t>
            </a:r>
            <a:r>
              <a:rPr lang="en-US" altLang="zh-CN" sz="2800" i="1" kern="100">
                <a:latin typeface="Times New Roman" panose="02020603050405020304"/>
                <a:cs typeface="Courier New" panose="02070309020205020404"/>
              </a:rPr>
              <a:t>g</a:t>
            </a:r>
            <a:r>
              <a:rPr lang="zh-CN" altLang="zh-CN" sz="2800" kern="100">
                <a:latin typeface="Times New Roman" panose="02020603050405020304"/>
                <a:cs typeface="Times New Roman" panose="02020603050405020304"/>
              </a:rPr>
              <a:t>中的气体温度相等</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C</a:t>
            </a:r>
            <a:r>
              <a:rPr lang="zh-CN" altLang="zh-CN" sz="2800" kern="100">
                <a:latin typeface="Times New Roman" panose="02020603050405020304"/>
                <a:cs typeface="Times New Roman" panose="02020603050405020304"/>
              </a:rPr>
              <a:t>．</a:t>
            </a:r>
            <a:r>
              <a:rPr lang="en-US" altLang="zh-CN" sz="2800" i="1" kern="100">
                <a:latin typeface="Times New Roman" panose="02020603050405020304"/>
                <a:cs typeface="Courier New" panose="02070309020205020404"/>
              </a:rPr>
              <a:t>f</a:t>
            </a:r>
            <a:r>
              <a:rPr lang="zh-CN" altLang="zh-CN" sz="2800" kern="100">
                <a:latin typeface="Times New Roman" panose="02020603050405020304"/>
                <a:cs typeface="Times New Roman" panose="02020603050405020304"/>
              </a:rPr>
              <a:t>与</a:t>
            </a:r>
            <a:r>
              <a:rPr lang="en-US" altLang="zh-CN" sz="2800" i="1" kern="100">
                <a:latin typeface="Times New Roman" panose="02020603050405020304"/>
                <a:cs typeface="Courier New" panose="02070309020205020404"/>
              </a:rPr>
              <a:t>h</a:t>
            </a:r>
            <a:r>
              <a:rPr lang="zh-CN" altLang="zh-CN" sz="2800" kern="100">
                <a:latin typeface="Times New Roman" panose="02020603050405020304"/>
                <a:cs typeface="Times New Roman" panose="02020603050405020304"/>
              </a:rPr>
              <a:t>中的气体温度相等</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D</a:t>
            </a:r>
            <a:r>
              <a:rPr lang="zh-CN" altLang="zh-CN" sz="2800" kern="100">
                <a:latin typeface="Times New Roman" panose="02020603050405020304"/>
                <a:cs typeface="Times New Roman" panose="02020603050405020304"/>
              </a:rPr>
              <a:t>．</a:t>
            </a:r>
            <a:r>
              <a:rPr lang="en-US" altLang="zh-CN" sz="2800" i="1" kern="100">
                <a:latin typeface="Times New Roman" panose="02020603050405020304"/>
                <a:cs typeface="Courier New" panose="02070309020205020404"/>
              </a:rPr>
              <a:t>f</a:t>
            </a:r>
            <a:r>
              <a:rPr lang="zh-CN" altLang="zh-CN" sz="2800" kern="100">
                <a:latin typeface="Times New Roman" panose="02020603050405020304"/>
                <a:cs typeface="Times New Roman" panose="02020603050405020304"/>
              </a:rPr>
              <a:t>与</a:t>
            </a:r>
            <a:r>
              <a:rPr lang="en-US" altLang="zh-CN" sz="2800" i="1" kern="100">
                <a:latin typeface="Times New Roman" panose="02020603050405020304"/>
                <a:cs typeface="Courier New" panose="02070309020205020404"/>
              </a:rPr>
              <a:t>h</a:t>
            </a:r>
            <a:r>
              <a:rPr lang="zh-CN" altLang="zh-CN" sz="2800" kern="100">
                <a:latin typeface="Times New Roman" panose="02020603050405020304"/>
                <a:cs typeface="Times New Roman" panose="02020603050405020304"/>
              </a:rPr>
              <a:t>中的气体压强相等</a:t>
            </a: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Users\Administrator\Desktop\图片3.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59502"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5" name="图片 4" descr="23物理高考题1卷2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068551" y="3141762"/>
            <a:ext cx="4363197" cy="1584176"/>
          </a:xfrm>
          <a:prstGeom prst="rect">
            <a:avLst/>
          </a:prstGeom>
          <a:noFill/>
          <a:ln>
            <a:noFill/>
          </a:ln>
        </p:spPr>
      </p:pic>
      <p:sp>
        <p:nvSpPr>
          <p:cNvPr id="6" name="矩形 5"/>
          <p:cNvSpPr/>
          <p:nvPr/>
        </p:nvSpPr>
        <p:spPr>
          <a:xfrm>
            <a:off x="594367" y="5128369"/>
            <a:ext cx="1822935"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答案：</a:t>
            </a:r>
            <a:r>
              <a:rPr lang="en-US" altLang="zh-CN" kern="100">
                <a:latin typeface="Times New Roman" panose="02020603050405020304"/>
                <a:cs typeface="Courier New" panose="02070309020205020404"/>
              </a:rPr>
              <a:t>AD</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xit" presetSubtype="0" dur="500" fill="hold" grpId="1" nodeType="clickEffect">
                                  <p:stCondLst>
                                    <p:cond delay="0"/>
                                  </p:stCondLst>
                                  <p:childTnLst>
                                    <p:animEffect transition="out" filter="fade">
                                      <p:cBhvr>
                                        <p:cTn id="10" dur="500"/>
                                        <p:tgtEl>
                                          <p:spTgt spid="6"/>
                                        </p:tgtEl>
                                      </p:cBhvr>
                                    </p:animEffect>
                                    <p:set>
                                      <p:cBhvr>
                                        <p:cTn id="11"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6" grpId="0"/>
      <p:bldP spid="6" grpId="1"/>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spTree>
      <p:nvGrpSpPr>
        <p:cNvPr id="1" name=""/>
        <p:cNvGrpSpPr/>
        <p:nvPr/>
      </p:nvGrpSpPr>
      <p:grpSpPr>
        <a:xfrm>
          <a:off x="0" y="0"/>
          <a:ext cx="0" cy="0"/>
        </a:xfrm>
      </p:grpSpPr>
      <mc:AlternateContent>
        <mc:Choice Requires="a14">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600" kern="100">
                    <a:solidFill>
                      <a:srgbClr val="0000FF"/>
                    </a:solidFill>
                    <a:latin typeface="Times New Roman" panose="02020603050405020304"/>
                    <a:ea typeface="黑体" panose="02010600030101010101" charset="-122"/>
                    <a:cs typeface="Times New Roman" panose="02020603050405020304"/>
                  </a:rPr>
                  <a:t>解析：</a:t>
                </a:r>
                <a:r>
                  <a:rPr lang="zh-CN" altLang="zh-CN" sz="2600" kern="100">
                    <a:effectLst/>
                    <a:latin typeface="Times New Roman" panose="02020603050405020304"/>
                    <a:ea typeface="仿宋_GB2312" panose="02010609030101010101" charset="-122"/>
                    <a:cs typeface="Times New Roman" panose="02020603050405020304"/>
                  </a:rPr>
                  <a:t>当电阻丝对</a:t>
                </a:r>
                <a:r>
                  <a:rPr lang="en-US" altLang="zh-CN" sz="2600" i="1" kern="100">
                    <a:effectLst/>
                    <a:latin typeface="Times New Roman" panose="02020603050405020304"/>
                    <a:ea typeface="仿宋_GB2312" panose="02010609030101010101" charset="-122"/>
                    <a:cs typeface="Courier New" panose="02070309020205020404"/>
                  </a:rPr>
                  <a:t>f</a:t>
                </a:r>
                <a:r>
                  <a:rPr lang="zh-CN" altLang="zh-CN" sz="2600" kern="100">
                    <a:effectLst/>
                    <a:latin typeface="Times New Roman" panose="02020603050405020304"/>
                    <a:ea typeface="仿宋_GB2312" panose="02010609030101010101" charset="-122"/>
                    <a:cs typeface="Times New Roman" panose="02020603050405020304"/>
                  </a:rPr>
                  <a:t>中的气体缓慢加热时，</a:t>
                </a:r>
                <a:r>
                  <a:rPr lang="en-US" altLang="zh-CN" sz="2600" i="1" kern="100">
                    <a:effectLst/>
                    <a:latin typeface="Times New Roman" panose="02020603050405020304"/>
                    <a:ea typeface="仿宋_GB2312" panose="02010609030101010101" charset="-122"/>
                    <a:cs typeface="Courier New" panose="02070309020205020404"/>
                  </a:rPr>
                  <a:t>f</a:t>
                </a:r>
                <a:r>
                  <a:rPr lang="zh-CN" altLang="zh-CN" sz="2600" kern="100">
                    <a:effectLst/>
                    <a:latin typeface="Times New Roman" panose="02020603050405020304"/>
                    <a:ea typeface="仿宋_GB2312" panose="02010609030101010101" charset="-122"/>
                    <a:cs typeface="Times New Roman" panose="02020603050405020304"/>
                  </a:rPr>
                  <a:t>中的气体内能增大，温度升高，根据理想气体状态方程可知</a:t>
                </a:r>
                <a:r>
                  <a:rPr lang="en-US" altLang="zh-CN" sz="2600" i="1" kern="100">
                    <a:effectLst/>
                    <a:latin typeface="Times New Roman" panose="02020603050405020304"/>
                    <a:ea typeface="仿宋_GB2312" panose="02010609030101010101" charset="-122"/>
                    <a:cs typeface="Courier New" panose="02070309020205020404"/>
                  </a:rPr>
                  <a:t>f</a:t>
                </a:r>
                <a:r>
                  <a:rPr lang="zh-CN" altLang="zh-CN" sz="2600" kern="100">
                    <a:effectLst/>
                    <a:latin typeface="Times New Roman" panose="02020603050405020304"/>
                    <a:ea typeface="仿宋_GB2312" panose="02010609030101010101" charset="-122"/>
                    <a:cs typeface="Times New Roman" panose="02020603050405020304"/>
                  </a:rPr>
                  <a:t>中的气体压强增大，会缓慢推动左边活塞，则弹簧被压缩．与此同时弹簧对右边活塞有弹力作用，缓慢向右推动右边活塞，故活塞对</a:t>
                </a:r>
                <a:r>
                  <a:rPr lang="en-US" altLang="zh-CN" sz="2600" i="1" kern="100">
                    <a:effectLst/>
                    <a:latin typeface="Times New Roman" panose="02020603050405020304"/>
                    <a:ea typeface="仿宋_GB2312" panose="02010609030101010101" charset="-122"/>
                    <a:cs typeface="Courier New" panose="02070309020205020404"/>
                  </a:rPr>
                  <a:t>h</a:t>
                </a:r>
                <a:r>
                  <a:rPr lang="zh-CN" altLang="zh-CN" sz="2600" kern="100">
                    <a:effectLst/>
                    <a:latin typeface="Times New Roman" panose="02020603050405020304"/>
                    <a:ea typeface="仿宋_GB2312" panose="02010609030101010101" charset="-122"/>
                    <a:cs typeface="Times New Roman" panose="02020603050405020304"/>
                  </a:rPr>
                  <a:t>中的气体做正功，且是绝热过程，由热力学第一定律可知，</a:t>
                </a:r>
                <a:r>
                  <a:rPr lang="en-US" altLang="zh-CN" sz="2600" i="1" kern="100">
                    <a:effectLst/>
                    <a:latin typeface="Times New Roman" panose="02020603050405020304"/>
                    <a:ea typeface="仿宋_GB2312" panose="02010609030101010101" charset="-122"/>
                    <a:cs typeface="Courier New" panose="02070309020205020404"/>
                  </a:rPr>
                  <a:t>h</a:t>
                </a:r>
                <a:r>
                  <a:rPr lang="zh-CN" altLang="zh-CN" sz="2600" kern="100">
                    <a:effectLst/>
                    <a:latin typeface="Times New Roman" panose="02020603050405020304"/>
                    <a:ea typeface="仿宋_GB2312" panose="02010609030101010101" charset="-122"/>
                    <a:cs typeface="Times New Roman" panose="02020603050405020304"/>
                  </a:rPr>
                  <a:t>中的气体内能增加，</a:t>
                </a:r>
                <a:r>
                  <a:rPr lang="en-US" altLang="zh-CN" sz="2600" kern="100">
                    <a:effectLst/>
                    <a:latin typeface="Times New Roman" panose="02020603050405020304"/>
                    <a:ea typeface="仿宋_GB2312" panose="02010609030101010101" charset="-122"/>
                    <a:cs typeface="Courier New" panose="02070309020205020404"/>
                  </a:rPr>
                  <a:t>A</a:t>
                </a:r>
                <a:r>
                  <a:rPr lang="zh-CN" altLang="zh-CN" sz="2600" kern="100">
                    <a:effectLst/>
                    <a:latin typeface="Times New Roman" panose="02020603050405020304"/>
                    <a:ea typeface="仿宋_GB2312" panose="02010609030101010101" charset="-122"/>
                    <a:cs typeface="Times New Roman" panose="02020603050405020304"/>
                  </a:rPr>
                  <a:t>正确；未加热前，三部分中气体的温度、体积、压强均相等，当系统稳定时，活塞受力平衡，可知弹簧处于压缩状态，对左边活塞分析</a:t>
                </a:r>
                <a:r>
                  <a:rPr lang="en-US" altLang="zh-CN" sz="2600" i="1" kern="100" err="1">
                    <a:effectLst/>
                    <a:latin typeface="Times New Roman" panose="02020603050405020304"/>
                    <a:ea typeface="仿宋_GB2312" panose="02010609030101010101" charset="-122"/>
                    <a:cs typeface="Courier New" panose="02070309020205020404"/>
                  </a:rPr>
                  <a:t>p</a:t>
                </a:r>
                <a:r>
                  <a:rPr lang="en-US" altLang="zh-CN" sz="2600" i="1" kern="100" baseline="-25000" err="1">
                    <a:effectLst/>
                    <a:latin typeface="Times New Roman" panose="02020603050405020304"/>
                    <a:ea typeface="仿宋_GB2312" panose="02010609030101010101" charset="-122"/>
                    <a:cs typeface="Courier New" panose="02070309020205020404"/>
                  </a:rPr>
                  <a:t>f</a:t>
                </a:r>
                <a:r>
                  <a:rPr lang="en-US" altLang="zh-CN" sz="2600" i="1" kern="100" err="1">
                    <a:effectLst/>
                    <a:latin typeface="Times New Roman" panose="02020603050405020304"/>
                    <a:ea typeface="仿宋_GB2312" panose="02010609030101010101" charset="-122"/>
                    <a:cs typeface="Courier New" panose="02070309020205020404"/>
                  </a:rPr>
                  <a:t>S</a:t>
                </a:r>
                <a:r>
                  <a:rPr lang="zh-CN" altLang="zh-CN" sz="2600" kern="100">
                    <a:effectLst/>
                    <a:latin typeface="Times New Roman" panose="02020603050405020304"/>
                    <a:ea typeface="仿宋_GB2312" panose="02010609030101010101" charset="-122"/>
                    <a:cs typeface="Times New Roman" panose="02020603050405020304"/>
                  </a:rPr>
                  <a:t>＝</a:t>
                </a:r>
                <a:r>
                  <a:rPr lang="en-US" altLang="zh-CN" sz="2600" i="1" kern="100">
                    <a:effectLst/>
                    <a:latin typeface="Times New Roman" panose="02020603050405020304"/>
                    <a:ea typeface="仿宋_GB2312" panose="02010609030101010101" charset="-122"/>
                    <a:cs typeface="Courier New" panose="02070309020205020404"/>
                  </a:rPr>
                  <a:t>F</a:t>
                </a:r>
                <a:r>
                  <a:rPr lang="zh-CN" altLang="zh-CN" sz="2600" kern="100" baseline="-25000">
                    <a:effectLst/>
                    <a:latin typeface="Times New Roman" panose="02020603050405020304"/>
                    <a:ea typeface="仿宋_GB2312" panose="02010609030101010101" charset="-122"/>
                    <a:cs typeface="Times New Roman" panose="02020603050405020304"/>
                  </a:rPr>
                  <a:t>弹</a:t>
                </a:r>
                <a:r>
                  <a:rPr lang="zh-CN" altLang="zh-CN" sz="2600" kern="100">
                    <a:effectLst/>
                    <a:latin typeface="Times New Roman" panose="02020603050405020304"/>
                    <a:ea typeface="仿宋_GB2312" panose="02010609030101010101" charset="-122"/>
                    <a:cs typeface="Times New Roman" panose="02020603050405020304"/>
                  </a:rPr>
                  <a:t>＋</a:t>
                </a:r>
                <a:r>
                  <a:rPr lang="en-US" altLang="zh-CN" sz="2600" i="1" kern="100" err="1">
                    <a:effectLst/>
                    <a:latin typeface="Times New Roman" panose="02020603050405020304"/>
                    <a:ea typeface="仿宋_GB2312" panose="02010609030101010101" charset="-122"/>
                    <a:cs typeface="Courier New" panose="02070309020205020404"/>
                  </a:rPr>
                  <a:t>p</a:t>
                </a:r>
                <a:r>
                  <a:rPr lang="en-US" altLang="zh-CN" sz="2600" i="1" kern="100" baseline="-25000" err="1">
                    <a:effectLst/>
                    <a:latin typeface="Times New Roman" panose="02020603050405020304"/>
                    <a:ea typeface="仿宋_GB2312" panose="02010609030101010101" charset="-122"/>
                    <a:cs typeface="Courier New" panose="02070309020205020404"/>
                  </a:rPr>
                  <a:t>g</a:t>
                </a:r>
                <a:r>
                  <a:rPr lang="en-US" altLang="zh-CN" sz="2600" i="1" kern="100" err="1">
                    <a:effectLst/>
                    <a:latin typeface="Times New Roman" panose="02020603050405020304"/>
                    <a:ea typeface="仿宋_GB2312" panose="02010609030101010101" charset="-122"/>
                    <a:cs typeface="Courier New" panose="02070309020205020404"/>
                  </a:rPr>
                  <a:t>S</a:t>
                </a:r>
                <a:r>
                  <a:rPr lang="zh-CN" altLang="zh-CN" sz="2600" kern="100">
                    <a:effectLst/>
                    <a:latin typeface="Times New Roman" panose="02020603050405020304"/>
                    <a:ea typeface="仿宋_GB2312" panose="02010609030101010101" charset="-122"/>
                    <a:cs typeface="Times New Roman" panose="02020603050405020304"/>
                  </a:rPr>
                  <a:t>，则</a:t>
                </a:r>
                <a:r>
                  <a:rPr lang="en-US" altLang="zh-CN" sz="2600" i="1" kern="100">
                    <a:effectLst/>
                    <a:latin typeface="Times New Roman" panose="02020603050405020304"/>
                    <a:ea typeface="仿宋_GB2312" panose="02010609030101010101" charset="-122"/>
                    <a:cs typeface="Courier New" panose="02070309020205020404"/>
                  </a:rPr>
                  <a:t>p</a:t>
                </a:r>
                <a:r>
                  <a:rPr lang="en-US" altLang="zh-CN" sz="2600" i="1" kern="100" baseline="-25000">
                    <a:effectLst/>
                    <a:latin typeface="Times New Roman" panose="02020603050405020304"/>
                    <a:ea typeface="仿宋_GB2312" panose="02010609030101010101" charset="-122"/>
                    <a:cs typeface="Courier New" panose="02070309020205020404"/>
                  </a:rPr>
                  <a:t>f</a:t>
                </a:r>
                <a:r>
                  <a:rPr lang="en-US" altLang="zh-CN" sz="2600" kern="100">
                    <a:effectLst/>
                    <a:latin typeface="Times New Roman" panose="02020603050405020304"/>
                    <a:ea typeface="仿宋_GB2312" panose="02010609030101010101" charset="-122"/>
                    <a:cs typeface="Courier New" panose="02070309020205020404"/>
                  </a:rPr>
                  <a:t>&gt;</a:t>
                </a:r>
                <a:r>
                  <a:rPr lang="en-US" altLang="zh-CN" sz="2600" i="1" kern="100" err="1">
                    <a:effectLst/>
                    <a:latin typeface="Times New Roman" panose="02020603050405020304"/>
                    <a:ea typeface="仿宋_GB2312" panose="02010609030101010101" charset="-122"/>
                    <a:cs typeface="Courier New" panose="02070309020205020404"/>
                  </a:rPr>
                  <a:t>p</a:t>
                </a:r>
                <a:r>
                  <a:rPr lang="en-US" altLang="zh-CN" sz="2600" i="1" kern="100" baseline="-25000" err="1">
                    <a:effectLst/>
                    <a:latin typeface="Times New Roman" panose="02020603050405020304"/>
                    <a:ea typeface="仿宋_GB2312" panose="02010609030101010101" charset="-122"/>
                    <a:cs typeface="Courier New" panose="02070309020205020404"/>
                  </a:rPr>
                  <a:t>g</a:t>
                </a:r>
                <a:r>
                  <a:rPr lang="zh-CN" altLang="zh-CN" sz="2600" kern="100">
                    <a:effectLst/>
                    <a:latin typeface="Times New Roman" panose="02020603050405020304"/>
                    <a:ea typeface="仿宋_GB2312" panose="02010609030101010101" charset="-122"/>
                    <a:cs typeface="Times New Roman" panose="02020603050405020304"/>
                  </a:rPr>
                  <a:t>，分别对</a:t>
                </a:r>
                <a:r>
                  <a:rPr lang="en-US" altLang="zh-CN" sz="2600" i="1" kern="100">
                    <a:effectLst/>
                    <a:latin typeface="Times New Roman" panose="02020603050405020304"/>
                    <a:ea typeface="仿宋_GB2312" panose="02010609030101010101" charset="-122"/>
                    <a:cs typeface="Courier New" panose="02070309020205020404"/>
                  </a:rPr>
                  <a:t>f</a:t>
                </a:r>
                <a:r>
                  <a:rPr lang="zh-CN" altLang="zh-CN" sz="2600" kern="100">
                    <a:effectLst/>
                    <a:latin typeface="Times New Roman" panose="02020603050405020304"/>
                    <a:ea typeface="仿宋_GB2312" panose="02010609030101010101" charset="-122"/>
                    <a:cs typeface="Times New Roman" panose="02020603050405020304"/>
                  </a:rPr>
                  <a:t>、</a:t>
                </a:r>
                <a:r>
                  <a:rPr lang="en-US" altLang="zh-CN" sz="2600" i="1" kern="100">
                    <a:effectLst/>
                    <a:latin typeface="Times New Roman" panose="02020603050405020304"/>
                    <a:ea typeface="仿宋_GB2312" panose="02010609030101010101" charset="-122"/>
                    <a:cs typeface="Courier New" panose="02070309020205020404"/>
                  </a:rPr>
                  <a:t>g</a:t>
                </a:r>
                <a:r>
                  <a:rPr lang="zh-CN" altLang="zh-CN" sz="2600" kern="100">
                    <a:effectLst/>
                    <a:latin typeface="Times New Roman" panose="02020603050405020304"/>
                    <a:ea typeface="仿宋_GB2312" panose="02010609030101010101" charset="-122"/>
                    <a:cs typeface="Times New Roman" panose="02020603050405020304"/>
                  </a:rPr>
                  <a:t>内的气体分析，根据理想气体状态方程有</a:t>
                </a:r>
                <a14:m>
                  <m:oMathPara>
                    <m:oMathParaPr>
                      <m:jc/>
                    </m:oMathParaPr>
                    <m:oMath>
                      <m:f>
                        <m:fPr>
                          <m:type m:val="bar"/>
                          <m:ctrlPr>
                            <a:rPr lang="zh-CN" altLang="zh-CN" sz="2600" i="1" kern="100">
                              <a:effectLst/>
                              <a:latin typeface="Cambria Math"/>
                              <a:ea typeface="Cambria Math"/>
                              <a:cs typeface="Times New Roman"/>
                            </a:rPr>
                          </m:ctrlPr>
                        </m:fPr>
                        <m:num>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p</m:t>
                              </m:r>
                            </m:e>
                            <m:sub>
                              <m:r>
                                <m:rPr>
                                  <m:sty m:val="p"/>
                                </m:rPr>
                                <a:rPr lang="en-US" altLang="zh-CN" sz="2600" kern="100">
                                  <a:effectLst/>
                                  <a:latin typeface="Cambria Math"/>
                                  <a:ea typeface="仿宋_GB2312"/>
                                  <a:cs typeface="Times New Roman"/>
                                </a:rPr>
                                <m:t>0</m:t>
                              </m:r>
                            </m:sub>
                          </m:sSub>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V</m:t>
                              </m:r>
                            </m:e>
                            <m:sub>
                              <m:r>
                                <m:rPr>
                                  <m:sty m:val="p"/>
                                </m:rPr>
                                <a:rPr lang="en-US" altLang="zh-CN" sz="2600" kern="100">
                                  <a:effectLst/>
                                  <a:latin typeface="Cambria Math"/>
                                  <a:ea typeface="仿宋_GB2312"/>
                                  <a:cs typeface="Times New Roman"/>
                                </a:rPr>
                                <m:t>0</m:t>
                              </m:r>
                            </m:sub>
                          </m:sSub>
                        </m:num>
                        <m:den>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T</m:t>
                              </m:r>
                            </m:e>
                            <m:sub>
                              <m:r>
                                <m:rPr>
                                  <m:sty m:val="p"/>
                                </m:rPr>
                                <a:rPr lang="en-US" altLang="zh-CN" sz="2600" kern="100">
                                  <a:effectLst/>
                                  <a:latin typeface="Cambria Math"/>
                                  <a:ea typeface="仿宋_GB2312"/>
                                  <a:cs typeface="Times New Roman"/>
                                </a:rPr>
                                <m:t>0</m:t>
                              </m:r>
                            </m:sub>
                          </m:sSub>
                        </m:den>
                      </m:f>
                    </m:oMath>
                  </m:oMathPara>
                </a14:m>
                <a:r>
                  <a:rPr lang="zh-CN" altLang="zh-CN" sz="2600" kern="100">
                    <a:effectLst/>
                    <a:latin typeface="Times New Roman" panose="02020603050405020304"/>
                    <a:ea typeface="仿宋_GB2312" panose="02010609030101010101" charset="-122"/>
                    <a:cs typeface="Times New Roman" panose="02020603050405020304"/>
                  </a:rPr>
                  <a:t>＝</a:t>
                </a:r>
                <a14:m>
                  <m:oMathPara>
                    <m:oMathParaPr>
                      <m:jc/>
                    </m:oMathParaPr>
                    <m:oMath>
                      <m:f>
                        <m:fPr>
                          <m:type m:val="bar"/>
                          <m:ctrlPr>
                            <a:rPr lang="zh-CN" altLang="zh-CN" sz="2600" i="1" kern="100">
                              <a:effectLst/>
                              <a:latin typeface="Cambria Math"/>
                              <a:ea typeface="Cambria Math"/>
                              <a:cs typeface="Times New Roman"/>
                            </a:rPr>
                          </m:ctrlPr>
                        </m:fPr>
                        <m:num>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p</m:t>
                              </m:r>
                            </m:e>
                            <m:sub>
                              <m:r>
                                <m:rPr>
                                  <m:sty m:val="p"/>
                                </m:rPr>
                                <a:rPr lang="en-US" altLang="zh-CN" sz="2600" kern="100">
                                  <a:effectLst/>
                                  <a:latin typeface="Cambria Math"/>
                                  <a:ea typeface="仿宋_GB2312"/>
                                  <a:cs typeface="Times New Roman"/>
                                </a:rPr>
                                <m:t>f</m:t>
                              </m:r>
                            </m:sub>
                          </m:sSub>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V</m:t>
                              </m:r>
                            </m:e>
                            <m:sub>
                              <m:r>
                                <m:rPr>
                                  <m:sty m:val="p"/>
                                </m:rPr>
                                <a:rPr lang="en-US" altLang="zh-CN" sz="2600" kern="100">
                                  <a:effectLst/>
                                  <a:latin typeface="Cambria Math"/>
                                  <a:ea typeface="仿宋_GB2312"/>
                                  <a:cs typeface="Times New Roman"/>
                                </a:rPr>
                                <m:t>f</m:t>
                              </m:r>
                            </m:sub>
                          </m:sSub>
                        </m:num>
                        <m:den>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T</m:t>
                              </m:r>
                            </m:e>
                            <m:sub>
                              <m:r>
                                <m:rPr>
                                  <m:sty m:val="p"/>
                                </m:rPr>
                                <a:rPr lang="en-US" altLang="zh-CN" sz="2600" kern="100">
                                  <a:effectLst/>
                                  <a:latin typeface="Cambria Math"/>
                                  <a:ea typeface="仿宋_GB2312"/>
                                  <a:cs typeface="Times New Roman"/>
                                </a:rPr>
                                <m:t>f</m:t>
                              </m:r>
                            </m:sub>
                          </m:sSub>
                        </m:den>
                      </m:f>
                      <m:r>
                        <m:rPr>
                          <m:sty m:val="p"/>
                        </m:rPr>
                        <a:rPr lang="zh-CN" altLang="zh-CN" sz="2600" kern="100">
                          <a:effectLst/>
                          <a:latin typeface="Cambria Math"/>
                          <a:ea typeface="仿宋_GB2312"/>
                          <a:cs typeface="Times New Roman"/>
                        </a:rPr>
                        <m:t>，</m:t>
                      </m:r>
                      <m:f>
                        <m:fPr>
                          <m:type m:val="bar"/>
                          <m:ctrlPr>
                            <a:rPr lang="zh-CN" altLang="zh-CN" sz="2600" i="1" kern="100">
                              <a:effectLst/>
                              <a:latin typeface="Cambria Math"/>
                              <a:ea typeface="Cambria Math"/>
                              <a:cs typeface="Times New Roman"/>
                            </a:rPr>
                          </m:ctrlPr>
                        </m:fPr>
                        <m:num>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p</m:t>
                              </m:r>
                            </m:e>
                            <m:sub>
                              <m:r>
                                <m:rPr>
                                  <m:sty m:val="p"/>
                                </m:rPr>
                                <a:rPr lang="en-US" altLang="zh-CN" sz="2600" kern="100">
                                  <a:effectLst/>
                                  <a:latin typeface="Cambria Math"/>
                                  <a:ea typeface="仿宋_GB2312"/>
                                  <a:cs typeface="Times New Roman"/>
                                </a:rPr>
                                <m:t>0</m:t>
                              </m:r>
                            </m:sub>
                          </m:sSub>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V</m:t>
                              </m:r>
                            </m:e>
                            <m:sub>
                              <m:r>
                                <m:rPr>
                                  <m:sty m:val="p"/>
                                </m:rPr>
                                <a:rPr lang="en-US" altLang="zh-CN" sz="2600" kern="100">
                                  <a:effectLst/>
                                  <a:latin typeface="Cambria Math"/>
                                  <a:ea typeface="仿宋_GB2312"/>
                                  <a:cs typeface="Times New Roman"/>
                                </a:rPr>
                                <m:t>0</m:t>
                              </m:r>
                            </m:sub>
                          </m:sSub>
                        </m:num>
                        <m:den>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T</m:t>
                              </m:r>
                            </m:e>
                            <m:sub>
                              <m:r>
                                <m:rPr>
                                  <m:sty m:val="p"/>
                                </m:rPr>
                                <a:rPr lang="en-US" altLang="zh-CN" sz="2600" kern="100">
                                  <a:effectLst/>
                                  <a:latin typeface="Cambria Math"/>
                                  <a:ea typeface="仿宋_GB2312"/>
                                  <a:cs typeface="Times New Roman"/>
                                </a:rPr>
                                <m:t>0</m:t>
                              </m:r>
                            </m:sub>
                          </m:sSub>
                        </m:den>
                      </m:f>
                    </m:oMath>
                  </m:oMathPara>
                </a14:m>
                <a:r>
                  <a:rPr lang="zh-CN" altLang="zh-CN" sz="2600" kern="100">
                    <a:effectLst/>
                    <a:latin typeface="Times New Roman" panose="02020603050405020304"/>
                    <a:ea typeface="仿宋_GB2312" panose="02010609030101010101" charset="-122"/>
                    <a:cs typeface="Times New Roman" panose="02020603050405020304"/>
                  </a:rPr>
                  <a:t>＝</a:t>
                </a:r>
                <a14:m>
                  <m:oMathPara>
                    <m:oMathParaPr>
                      <m:jc/>
                    </m:oMathParaPr>
                    <m:oMath>
                      <m:f>
                        <m:fPr>
                          <m:type m:val="bar"/>
                          <m:ctrlPr>
                            <a:rPr lang="zh-CN" altLang="zh-CN" sz="2600" i="1" kern="100">
                              <a:effectLst/>
                              <a:latin typeface="Cambria Math"/>
                              <a:ea typeface="Cambria Math"/>
                              <a:cs typeface="Times New Roman"/>
                            </a:rPr>
                          </m:ctrlPr>
                        </m:fPr>
                        <m:num>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p</m:t>
                              </m:r>
                            </m:e>
                            <m:sub>
                              <m:r>
                                <m:rPr>
                                  <m:sty m:val="p"/>
                                </m:rPr>
                                <a:rPr lang="en-US" altLang="zh-CN" sz="2600" kern="100">
                                  <a:effectLst/>
                                  <a:latin typeface="Cambria Math"/>
                                  <a:ea typeface="仿宋_GB2312"/>
                                  <a:cs typeface="Times New Roman"/>
                                </a:rPr>
                                <m:t>g</m:t>
                              </m:r>
                            </m:sub>
                          </m:sSub>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V</m:t>
                              </m:r>
                            </m:e>
                            <m:sub>
                              <m:r>
                                <m:rPr>
                                  <m:sty m:val="p"/>
                                </m:rPr>
                                <a:rPr lang="en-US" altLang="zh-CN" sz="2600" kern="100">
                                  <a:effectLst/>
                                  <a:latin typeface="Cambria Math"/>
                                  <a:ea typeface="仿宋_GB2312"/>
                                  <a:cs typeface="Times New Roman"/>
                                </a:rPr>
                                <m:t>g</m:t>
                              </m:r>
                            </m:sub>
                          </m:sSub>
                        </m:num>
                        <m:den>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T</m:t>
                              </m:r>
                            </m:e>
                            <m:sub>
                              <m:r>
                                <m:rPr>
                                  <m:sty m:val="p"/>
                                </m:rPr>
                                <a:rPr lang="en-US" altLang="zh-CN" sz="2600" kern="100">
                                  <a:effectLst/>
                                  <a:latin typeface="Cambria Math"/>
                                  <a:ea typeface="仿宋_GB2312"/>
                                  <a:cs typeface="Times New Roman"/>
                                </a:rPr>
                                <m:t>g</m:t>
                              </m:r>
                            </m:sub>
                          </m:sSub>
                        </m:den>
                      </m:f>
                    </m:oMath>
                  </m:oMathPara>
                </a14:m>
                <a:r>
                  <a:rPr lang="zh-CN" altLang="zh-CN" sz="2600" kern="100">
                    <a:effectLst/>
                    <a:latin typeface="Times New Roman" panose="02020603050405020304"/>
                    <a:ea typeface="仿宋_GB2312" panose="02010609030101010101" charset="-122"/>
                    <a:cs typeface="Times New Roman" panose="02020603050405020304"/>
                  </a:rPr>
                  <a:t>，由题意可知，因弹簧被压缩，则</a:t>
                </a:r>
                <a:r>
                  <a:rPr lang="en-US" altLang="zh-CN" sz="2600" i="1" kern="100" err="1">
                    <a:effectLst/>
                    <a:latin typeface="Times New Roman" panose="02020603050405020304"/>
                    <a:ea typeface="仿宋_GB2312" panose="02010609030101010101" charset="-122"/>
                    <a:cs typeface="Courier New" panose="02070309020205020404"/>
                  </a:rPr>
                  <a:t>V</a:t>
                </a:r>
                <a:r>
                  <a:rPr lang="en-US" altLang="zh-CN" sz="2600" i="1" kern="100" baseline="-25000" err="1">
                    <a:effectLst/>
                    <a:latin typeface="Times New Roman" panose="02020603050405020304"/>
                    <a:ea typeface="仿宋_GB2312" panose="02010609030101010101" charset="-122"/>
                    <a:cs typeface="Courier New" panose="02070309020205020404"/>
                  </a:rPr>
                  <a:t>f</a:t>
                </a:r>
                <a:r>
                  <a:rPr lang="en-US" altLang="zh-CN" sz="2600" kern="100">
                    <a:effectLst/>
                    <a:latin typeface="Times New Roman" panose="02020603050405020304"/>
                    <a:ea typeface="仿宋_GB2312" panose="02010609030101010101" charset="-122"/>
                    <a:cs typeface="Courier New" panose="02070309020205020404"/>
                  </a:rPr>
                  <a:t>&gt;</a:t>
                </a:r>
                <a:r>
                  <a:rPr lang="en-US" altLang="zh-CN" sz="2600" i="1" kern="100">
                    <a:effectLst/>
                    <a:latin typeface="Times New Roman" panose="02020603050405020304"/>
                    <a:ea typeface="仿宋_GB2312" panose="02010609030101010101" charset="-122"/>
                    <a:cs typeface="Courier New" panose="02070309020205020404"/>
                  </a:rPr>
                  <a:t>V</a:t>
                </a:r>
                <a:r>
                  <a:rPr lang="en-US" altLang="zh-CN" sz="2600" i="1" kern="100" baseline="-25000">
                    <a:effectLst/>
                    <a:latin typeface="Times New Roman" panose="02020603050405020304"/>
                    <a:ea typeface="仿宋_GB2312" panose="02010609030101010101" charset="-122"/>
                    <a:cs typeface="Courier New" panose="02070309020205020404"/>
                  </a:rPr>
                  <a:t>g</a:t>
                </a:r>
                <a:r>
                  <a:rPr lang="zh-CN" altLang="zh-CN" sz="2600" kern="100">
                    <a:effectLst/>
                    <a:latin typeface="Times New Roman" panose="02020603050405020304"/>
                    <a:ea typeface="仿宋_GB2312" panose="02010609030101010101" charset="-122"/>
                    <a:cs typeface="Times New Roman" panose="02020603050405020304"/>
                  </a:rPr>
                  <a:t>，联立可得</a:t>
                </a:r>
                <a:r>
                  <a:rPr lang="en-US" altLang="zh-CN" sz="2600" i="1" kern="100" err="1">
                    <a:effectLst/>
                    <a:latin typeface="Times New Roman" panose="02020603050405020304"/>
                    <a:ea typeface="仿宋_GB2312" panose="02010609030101010101" charset="-122"/>
                    <a:cs typeface="Courier New" panose="02070309020205020404"/>
                  </a:rPr>
                  <a:t>T</a:t>
                </a:r>
                <a:r>
                  <a:rPr lang="en-US" altLang="zh-CN" sz="2600" i="1" kern="100" baseline="-25000" err="1">
                    <a:effectLst/>
                    <a:latin typeface="Times New Roman" panose="02020603050405020304"/>
                    <a:ea typeface="仿宋_GB2312" panose="02010609030101010101" charset="-122"/>
                    <a:cs typeface="Courier New" panose="02070309020205020404"/>
                  </a:rPr>
                  <a:t>f</a:t>
                </a:r>
                <a:r>
                  <a:rPr lang="en-US" altLang="zh-CN" sz="2600" kern="100">
                    <a:effectLst/>
                    <a:latin typeface="Times New Roman" panose="02020603050405020304"/>
                    <a:ea typeface="仿宋_GB2312" panose="02010609030101010101" charset="-122"/>
                    <a:cs typeface="Courier New" panose="02070309020205020404"/>
                  </a:rPr>
                  <a:t>&gt;</a:t>
                </a:r>
                <a:r>
                  <a:rPr lang="en-US" altLang="zh-CN" sz="2600" i="1" kern="100" err="1">
                    <a:effectLst/>
                    <a:latin typeface="Times New Roman" panose="02020603050405020304"/>
                    <a:ea typeface="仿宋_GB2312" panose="02010609030101010101" charset="-122"/>
                    <a:cs typeface="Courier New" panose="02070309020205020404"/>
                  </a:rPr>
                  <a:t>T</a:t>
                </a:r>
                <a:r>
                  <a:rPr lang="en-US" altLang="zh-CN" sz="2600" i="1" kern="100" baseline="-25000" err="1">
                    <a:effectLst/>
                    <a:latin typeface="Times New Roman" panose="02020603050405020304"/>
                    <a:ea typeface="仿宋_GB2312" panose="02010609030101010101" charset="-122"/>
                    <a:cs typeface="Courier New" panose="02070309020205020404"/>
                  </a:rPr>
                  <a:t>g</a:t>
                </a:r>
                <a:r>
                  <a:rPr lang="zh-CN" altLang="zh-CN" sz="2600" kern="100">
                    <a:effectLst/>
                    <a:latin typeface="Times New Roman" panose="02020603050405020304"/>
                    <a:ea typeface="仿宋_GB2312" panose="02010609030101010101" charset="-122"/>
                    <a:cs typeface="Times New Roman" panose="02020603050405020304"/>
                  </a:rPr>
                  <a:t>，</a:t>
                </a:r>
                <a:r>
                  <a:rPr lang="en-US" altLang="zh-CN" sz="2600" kern="100">
                    <a:effectLst/>
                    <a:latin typeface="Times New Roman" panose="02020603050405020304"/>
                    <a:ea typeface="仿宋_GB2312" panose="02010609030101010101" charset="-122"/>
                    <a:cs typeface="Courier New" panose="02070309020205020404"/>
                  </a:rPr>
                  <a:t>B</a:t>
                </a:r>
                <a:r>
                  <a:rPr lang="zh-CN" altLang="zh-CN" sz="2600" kern="100">
                    <a:effectLst/>
                    <a:latin typeface="Times New Roman" panose="02020603050405020304"/>
                    <a:ea typeface="仿宋_GB2312" panose="02010609030101010101" charset="-122"/>
                    <a:cs typeface="Times New Roman" panose="02020603050405020304"/>
                  </a:rPr>
                  <a:t>错误；对弹簧、活塞及</a:t>
                </a:r>
                <a:r>
                  <a:rPr lang="en-US" altLang="zh-CN" sz="2600" i="1" kern="100">
                    <a:effectLst/>
                    <a:latin typeface="Times New Roman" panose="02020603050405020304"/>
                    <a:ea typeface="仿宋_GB2312" panose="02010609030101010101" charset="-122"/>
                    <a:cs typeface="Courier New" panose="02070309020205020404"/>
                  </a:rPr>
                  <a:t>g</a:t>
                </a:r>
                <a:r>
                  <a:rPr lang="zh-CN" altLang="zh-CN" sz="2600" kern="100">
                    <a:effectLst/>
                    <a:latin typeface="Times New Roman" panose="02020603050405020304"/>
                    <a:ea typeface="仿宋_GB2312" panose="02010609030101010101" charset="-122"/>
                    <a:cs typeface="Times New Roman" panose="02020603050405020304"/>
                  </a:rPr>
                  <a:t>中的气体组成的系统分析，根据平衡条件可知，</a:t>
                </a:r>
                <a:r>
                  <a:rPr lang="en-US" altLang="zh-CN" sz="2600" i="1" kern="100">
                    <a:effectLst/>
                    <a:latin typeface="Times New Roman" panose="02020603050405020304"/>
                    <a:ea typeface="仿宋_GB2312" panose="02010609030101010101" charset="-122"/>
                    <a:cs typeface="Courier New" panose="02070309020205020404"/>
                  </a:rPr>
                  <a:t>f</a:t>
                </a:r>
                <a:r>
                  <a:rPr lang="zh-CN" altLang="zh-CN" sz="2600" kern="100">
                    <a:effectLst/>
                    <a:latin typeface="Times New Roman" panose="02020603050405020304"/>
                    <a:ea typeface="仿宋_GB2312" panose="02010609030101010101" charset="-122"/>
                    <a:cs typeface="Times New Roman" panose="02020603050405020304"/>
                  </a:rPr>
                  <a:t>与</a:t>
                </a:r>
                <a:r>
                  <a:rPr lang="en-US" altLang="zh-CN" sz="2600" i="1" kern="100">
                    <a:effectLst/>
                    <a:latin typeface="Times New Roman" panose="02020603050405020304"/>
                    <a:ea typeface="仿宋_GB2312" panose="02010609030101010101" charset="-122"/>
                    <a:cs typeface="Courier New" panose="02070309020205020404"/>
                  </a:rPr>
                  <a:t>h</a:t>
                </a:r>
                <a:r>
                  <a:rPr lang="zh-CN" altLang="zh-CN" sz="2600" kern="100">
                    <a:effectLst/>
                    <a:latin typeface="Times New Roman" panose="02020603050405020304"/>
                    <a:ea typeface="仿宋_GB2312" panose="02010609030101010101" charset="-122"/>
                    <a:cs typeface="Times New Roman" panose="02020603050405020304"/>
                  </a:rPr>
                  <a:t>中的气体压强相等，</a:t>
                </a:r>
                <a:r>
                  <a:rPr lang="en-US" altLang="zh-CN" sz="2600" kern="100">
                    <a:effectLst/>
                    <a:latin typeface="Times New Roman" panose="02020603050405020304"/>
                    <a:ea typeface="仿宋_GB2312" panose="02010609030101010101" charset="-122"/>
                    <a:cs typeface="Courier New" panose="02070309020205020404"/>
                  </a:rPr>
                  <a:t>D</a:t>
                </a:r>
                <a:r>
                  <a:rPr lang="zh-CN" altLang="zh-CN" sz="2600" kern="100">
                    <a:effectLst/>
                    <a:latin typeface="Times New Roman" panose="02020603050405020304"/>
                    <a:ea typeface="仿宋_GB2312" panose="02010609030101010101" charset="-122"/>
                    <a:cs typeface="Times New Roman" panose="02020603050405020304"/>
                  </a:rPr>
                  <a:t>正确．在达到稳定过程中</a:t>
                </a:r>
                <a:r>
                  <a:rPr lang="en-US" altLang="zh-CN" sz="2600" i="1" kern="100">
                    <a:effectLst/>
                    <a:latin typeface="Times New Roman" panose="02020603050405020304"/>
                    <a:ea typeface="仿宋_GB2312" panose="02010609030101010101" charset="-122"/>
                    <a:cs typeface="Courier New" panose="02070309020205020404"/>
                  </a:rPr>
                  <a:t>h</a:t>
                </a:r>
                <a:r>
                  <a:rPr lang="zh-CN" altLang="zh-CN" sz="2600" kern="100">
                    <a:effectLst/>
                    <a:latin typeface="Times New Roman" panose="02020603050405020304"/>
                    <a:ea typeface="仿宋_GB2312" panose="02010609030101010101" charset="-122"/>
                    <a:cs typeface="Times New Roman" panose="02020603050405020304"/>
                  </a:rPr>
                  <a:t>中的气体体积变小，</a:t>
                </a:r>
                <a:r>
                  <a:rPr lang="en-US" altLang="zh-CN" sz="2600" i="1" kern="100">
                    <a:effectLst/>
                    <a:latin typeface="Times New Roman" panose="02020603050405020304"/>
                    <a:ea typeface="仿宋_GB2312" panose="02010609030101010101" charset="-122"/>
                    <a:cs typeface="Courier New" panose="02070309020205020404"/>
                  </a:rPr>
                  <a:t>f</a:t>
                </a:r>
                <a:r>
                  <a:rPr lang="zh-CN" altLang="zh-CN" sz="2600" kern="100">
                    <a:effectLst/>
                    <a:latin typeface="Times New Roman" panose="02020603050405020304"/>
                    <a:ea typeface="仿宋_GB2312" panose="02010609030101010101" charset="-122"/>
                    <a:cs typeface="Times New Roman" panose="02020603050405020304"/>
                  </a:rPr>
                  <a:t>中的气体体积变大，即</a:t>
                </a:r>
                <a:r>
                  <a:rPr lang="en-US" altLang="zh-CN" sz="2600" i="1" kern="100" err="1">
                    <a:effectLst/>
                    <a:latin typeface="Times New Roman" panose="02020603050405020304"/>
                    <a:ea typeface="仿宋_GB2312" panose="02010609030101010101" charset="-122"/>
                    <a:cs typeface="Courier New" panose="02070309020205020404"/>
                  </a:rPr>
                  <a:t>V</a:t>
                </a:r>
                <a:r>
                  <a:rPr lang="en-US" altLang="zh-CN" sz="2600" i="1" kern="100" baseline="-25000" err="1">
                    <a:effectLst/>
                    <a:latin typeface="Times New Roman" panose="02020603050405020304"/>
                    <a:ea typeface="仿宋_GB2312" panose="02010609030101010101" charset="-122"/>
                    <a:cs typeface="Courier New" panose="02070309020205020404"/>
                  </a:rPr>
                  <a:t>f</a:t>
                </a:r>
                <a:r>
                  <a:rPr lang="zh-CN" altLang="zh-CN" sz="2600" kern="100">
                    <a:effectLst/>
                    <a:latin typeface="Times New Roman" panose="02020603050405020304"/>
                    <a:ea typeface="仿宋_GB2312" panose="02010609030101010101" charset="-122"/>
                    <a:cs typeface="Times New Roman" panose="02020603050405020304"/>
                  </a:rPr>
                  <a:t>＞</a:t>
                </a:r>
                <a:r>
                  <a:rPr lang="en-US" altLang="zh-CN" sz="2600" i="1" kern="100" err="1">
                    <a:effectLst/>
                    <a:latin typeface="Times New Roman" panose="02020603050405020304"/>
                    <a:ea typeface="仿宋_GB2312" panose="02010609030101010101" charset="-122"/>
                    <a:cs typeface="Courier New" panose="02070309020205020404"/>
                  </a:rPr>
                  <a:t>V</a:t>
                </a:r>
                <a:r>
                  <a:rPr lang="en-US" altLang="zh-CN" sz="2600" i="1" kern="100" baseline="-25000" err="1">
                    <a:effectLst/>
                    <a:latin typeface="Times New Roman" panose="02020603050405020304"/>
                    <a:ea typeface="仿宋_GB2312" panose="02010609030101010101" charset="-122"/>
                    <a:cs typeface="Courier New" panose="02070309020205020404"/>
                  </a:rPr>
                  <a:t>h</a:t>
                </a:r>
                <a:r>
                  <a:rPr lang="en-US" altLang="zh-CN" sz="2600" kern="100">
                    <a:effectLst/>
                    <a:latin typeface="Times New Roman" panose="02020603050405020304"/>
                    <a:ea typeface="仿宋_GB2312" panose="02010609030101010101" charset="-122"/>
                    <a:cs typeface="Courier New" panose="02070309020205020404"/>
                  </a:rPr>
                  <a:t>.</a:t>
                </a:r>
                <a:r>
                  <a:rPr lang="zh-CN" altLang="zh-CN" sz="2600" kern="100">
                    <a:effectLst/>
                    <a:latin typeface="Times New Roman" panose="02020603050405020304"/>
                    <a:ea typeface="仿宋_GB2312" panose="02010609030101010101" charset="-122"/>
                    <a:cs typeface="Times New Roman" panose="02020603050405020304"/>
                  </a:rPr>
                  <a:t>根据理想气体状态方程对</a:t>
                </a:r>
                <a:r>
                  <a:rPr lang="en-US" altLang="zh-CN" sz="2600" i="1" kern="100">
                    <a:effectLst/>
                    <a:latin typeface="Times New Roman" panose="02020603050405020304"/>
                    <a:ea typeface="仿宋_GB2312" panose="02010609030101010101" charset="-122"/>
                    <a:cs typeface="Courier New" panose="02070309020205020404"/>
                  </a:rPr>
                  <a:t>h</a:t>
                </a:r>
                <a:r>
                  <a:rPr lang="zh-CN" altLang="zh-CN" sz="2600" kern="100">
                    <a:effectLst/>
                    <a:latin typeface="Times New Roman" panose="02020603050405020304"/>
                    <a:ea typeface="仿宋_GB2312" panose="02010609030101010101" charset="-122"/>
                    <a:cs typeface="Times New Roman" panose="02020603050405020304"/>
                  </a:rPr>
                  <a:t>气体分析可知</a:t>
                </a:r>
                <a14:m>
                  <m:oMathPara>
                    <m:oMathParaPr>
                      <m:jc/>
                    </m:oMathParaPr>
                    <m:oMath>
                      <m:f>
                        <m:fPr>
                          <m:type m:val="bar"/>
                          <m:ctrlPr>
                            <a:rPr lang="zh-CN" altLang="zh-CN" sz="2600" i="1" kern="100">
                              <a:effectLst/>
                              <a:latin typeface="Cambria Math"/>
                              <a:ea typeface="Cambria Math"/>
                              <a:cs typeface="Times New Roman"/>
                            </a:rPr>
                          </m:ctrlPr>
                        </m:fPr>
                        <m:num>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p</m:t>
                              </m:r>
                            </m:e>
                            <m:sub>
                              <m:r>
                                <m:rPr>
                                  <m:sty m:val="p"/>
                                </m:rPr>
                                <a:rPr lang="en-US" altLang="zh-CN" sz="2600" kern="100">
                                  <a:effectLst/>
                                  <a:latin typeface="Cambria Math"/>
                                  <a:ea typeface="仿宋_GB2312"/>
                                  <a:cs typeface="Times New Roman"/>
                                </a:rPr>
                                <m:t>0</m:t>
                              </m:r>
                            </m:sub>
                          </m:sSub>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V</m:t>
                              </m:r>
                            </m:e>
                            <m:sub>
                              <m:r>
                                <m:rPr>
                                  <m:sty m:val="p"/>
                                </m:rPr>
                                <a:rPr lang="en-US" altLang="zh-CN" sz="2600" kern="100">
                                  <a:effectLst/>
                                  <a:latin typeface="Cambria Math"/>
                                  <a:ea typeface="仿宋_GB2312"/>
                                  <a:cs typeface="Times New Roman"/>
                                </a:rPr>
                                <m:t>0</m:t>
                              </m:r>
                            </m:sub>
                          </m:sSub>
                        </m:num>
                        <m:den>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T</m:t>
                              </m:r>
                            </m:e>
                            <m:sub>
                              <m:r>
                                <m:rPr>
                                  <m:sty m:val="p"/>
                                </m:rPr>
                                <a:rPr lang="en-US" altLang="zh-CN" sz="2600" kern="100">
                                  <a:effectLst/>
                                  <a:latin typeface="Cambria Math"/>
                                  <a:ea typeface="仿宋_GB2312"/>
                                  <a:cs typeface="Times New Roman"/>
                                </a:rPr>
                                <m:t>0</m:t>
                              </m:r>
                            </m:sub>
                          </m:sSub>
                        </m:den>
                      </m:f>
                    </m:oMath>
                  </m:oMathPara>
                </a14:m>
                <a:r>
                  <a:rPr lang="zh-CN" altLang="zh-CN" sz="2600" kern="100">
                    <a:effectLst/>
                    <a:latin typeface="Times New Roman" panose="02020603050405020304"/>
                    <a:ea typeface="仿宋_GB2312" panose="02010609030101010101" charset="-122"/>
                    <a:cs typeface="Times New Roman" panose="02020603050405020304"/>
                  </a:rPr>
                  <a:t>＝</a:t>
                </a:r>
                <a14:m>
                  <m:oMathPara>
                    <m:oMathParaPr>
                      <m:jc/>
                    </m:oMathParaPr>
                    <m:oMath>
                      <m:f>
                        <m:fPr>
                          <m:type m:val="bar"/>
                          <m:ctrlPr>
                            <a:rPr lang="zh-CN" altLang="zh-CN" sz="2600" i="1" kern="100">
                              <a:effectLst/>
                              <a:latin typeface="Cambria Math"/>
                              <a:ea typeface="Cambria Math"/>
                              <a:cs typeface="Times New Roman"/>
                            </a:rPr>
                          </m:ctrlPr>
                        </m:fPr>
                        <m:num>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p</m:t>
                              </m:r>
                            </m:e>
                            <m:sub>
                              <m:r>
                                <m:rPr>
                                  <m:sty m:val="p"/>
                                </m:rPr>
                                <a:rPr lang="en-US" altLang="zh-CN" sz="2600" kern="100">
                                  <a:effectLst/>
                                  <a:latin typeface="Cambria Math"/>
                                  <a:ea typeface="仿宋_GB2312"/>
                                  <a:cs typeface="Times New Roman"/>
                                </a:rPr>
                                <m:t>h</m:t>
                              </m:r>
                            </m:sub>
                          </m:sSub>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V</m:t>
                              </m:r>
                            </m:e>
                            <m:sub>
                              <m:r>
                                <m:rPr>
                                  <m:sty m:val="p"/>
                                </m:rPr>
                                <a:rPr lang="en-US" altLang="zh-CN" sz="2600" kern="100">
                                  <a:effectLst/>
                                  <a:latin typeface="Cambria Math"/>
                                  <a:ea typeface="仿宋_GB2312"/>
                                  <a:cs typeface="Times New Roman"/>
                                </a:rPr>
                                <m:t>h</m:t>
                              </m:r>
                            </m:sub>
                          </m:sSub>
                        </m:num>
                        <m:den>
                          <m:sSub>
                            <m:sSubPr>
                              <m:ctrlPr>
                                <a:rPr lang="zh-CN" altLang="zh-CN" sz="2600" i="1" kern="100">
                                  <a:effectLst/>
                                  <a:latin typeface="Cambria Math"/>
                                  <a:ea typeface="Cambria Math"/>
                                  <a:cs typeface="Times New Roman"/>
                                </a:rPr>
                              </m:ctrlPr>
                            </m:sSubPr>
                            <m:e>
                              <m:r>
                                <m:rPr>
                                  <m:sty m:val="p"/>
                                </m:rPr>
                                <a:rPr lang="en-US" altLang="zh-CN" sz="2600" kern="100">
                                  <a:effectLst/>
                                  <a:latin typeface="Cambria Math"/>
                                  <a:ea typeface="仿宋_GB2312"/>
                                  <a:cs typeface="Times New Roman"/>
                                </a:rPr>
                                <m:t>T</m:t>
                              </m:r>
                            </m:e>
                            <m:sub>
                              <m:r>
                                <m:rPr>
                                  <m:sty m:val="p"/>
                                </m:rPr>
                                <a:rPr lang="en-US" altLang="zh-CN" sz="2600" kern="100">
                                  <a:effectLst/>
                                  <a:latin typeface="Cambria Math"/>
                                  <a:ea typeface="仿宋_GB2312"/>
                                  <a:cs typeface="Times New Roman"/>
                                </a:rPr>
                                <m:t>h</m:t>
                              </m:r>
                            </m:sub>
                          </m:sSub>
                        </m:den>
                      </m:f>
                    </m:oMath>
                  </m:oMathPara>
                </a14:m>
                <a:r>
                  <a:rPr lang="zh-CN" altLang="zh-CN" sz="2600" kern="100">
                    <a:effectLst/>
                    <a:latin typeface="Times New Roman" panose="02020603050405020304"/>
                    <a:ea typeface="仿宋_GB2312" panose="02010609030101010101" charset="-122"/>
                    <a:cs typeface="Times New Roman" panose="02020603050405020304"/>
                  </a:rPr>
                  <a:t>联立可得</a:t>
                </a:r>
                <a:r>
                  <a:rPr lang="en-US" altLang="zh-CN" sz="2600" i="1" kern="100" err="1">
                    <a:effectLst/>
                    <a:latin typeface="Times New Roman" panose="02020603050405020304"/>
                    <a:ea typeface="仿宋_GB2312" panose="02010609030101010101" charset="-122"/>
                    <a:cs typeface="Courier New" panose="02070309020205020404"/>
                  </a:rPr>
                  <a:t>T</a:t>
                </a:r>
                <a:r>
                  <a:rPr lang="en-US" altLang="zh-CN" sz="2600" i="1" kern="100" baseline="-25000" err="1">
                    <a:effectLst/>
                    <a:latin typeface="Times New Roman" panose="02020603050405020304"/>
                    <a:ea typeface="仿宋_GB2312" panose="02010609030101010101" charset="-122"/>
                    <a:cs typeface="Courier New" panose="02070309020205020404"/>
                  </a:rPr>
                  <a:t>f</a:t>
                </a:r>
                <a:r>
                  <a:rPr lang="en-US" altLang="zh-CN" sz="2600" kern="100">
                    <a:effectLst/>
                    <a:latin typeface="Times New Roman" panose="02020603050405020304"/>
                    <a:ea typeface="仿宋_GB2312" panose="02010609030101010101" charset="-122"/>
                    <a:cs typeface="Courier New" panose="02070309020205020404"/>
                  </a:rPr>
                  <a:t>&gt;</a:t>
                </a:r>
                <a:r>
                  <a:rPr lang="en-US" altLang="zh-CN" sz="2600" i="1" kern="100" err="1">
                    <a:effectLst/>
                    <a:latin typeface="Times New Roman" panose="02020603050405020304"/>
                    <a:ea typeface="仿宋_GB2312" panose="02010609030101010101" charset="-122"/>
                    <a:cs typeface="Courier New" panose="02070309020205020404"/>
                  </a:rPr>
                  <a:t>T</a:t>
                </a:r>
                <a:r>
                  <a:rPr lang="en-US" altLang="zh-CN" sz="2600" i="1" kern="100" baseline="-25000" err="1">
                    <a:effectLst/>
                    <a:latin typeface="Times New Roman" panose="02020603050405020304"/>
                    <a:ea typeface="仿宋_GB2312" panose="02010609030101010101" charset="-122"/>
                    <a:cs typeface="Courier New" panose="02070309020205020404"/>
                  </a:rPr>
                  <a:t>h</a:t>
                </a:r>
                <a:r>
                  <a:rPr lang="zh-CN" altLang="zh-CN" sz="2600" kern="100">
                    <a:effectLst/>
                    <a:latin typeface="Times New Roman" panose="02020603050405020304"/>
                    <a:ea typeface="仿宋_GB2312" panose="02010609030101010101" charset="-122"/>
                    <a:cs typeface="Times New Roman" panose="02020603050405020304"/>
                  </a:rPr>
                  <a:t>，</a:t>
                </a:r>
                <a:r>
                  <a:rPr lang="en-US" altLang="zh-CN" sz="2600" kern="100">
                    <a:effectLst/>
                    <a:latin typeface="Times New Roman" panose="02020603050405020304"/>
                    <a:ea typeface="仿宋_GB2312" panose="02010609030101010101" charset="-122"/>
                    <a:cs typeface="Courier New" panose="02070309020205020404"/>
                  </a:rPr>
                  <a:t>C</a:t>
                </a:r>
                <a:r>
                  <a:rPr lang="zh-CN" altLang="zh-CN" sz="2600" kern="100">
                    <a:effectLst/>
                    <a:latin typeface="Times New Roman" panose="02020603050405020304"/>
                    <a:ea typeface="仿宋_GB2312" panose="02010609030101010101" charset="-122"/>
                    <a:cs typeface="Times New Roman" panose="02020603050405020304"/>
                  </a:rPr>
                  <a:t>错误；故选</a:t>
                </a:r>
                <a:r>
                  <a:rPr lang="en-US" altLang="zh-CN" sz="2600" kern="100">
                    <a:effectLst/>
                    <a:latin typeface="Times New Roman" panose="02020603050405020304"/>
                    <a:ea typeface="仿宋_GB2312" panose="02010609030101010101" charset="-122"/>
                    <a:cs typeface="Courier New" panose="02070309020205020404"/>
                  </a:rPr>
                  <a:t>AD.</a:t>
                </a:r>
                <a:endParaRPr lang="zh-CN" altLang="zh-CN" sz="2600" kern="100">
                  <a:effectLst/>
                  <a:latin typeface="宋体"/>
                  <a:cs typeface="Courier New" panose="02070309020205020404"/>
                </a:endParaRPr>
              </a:p>
            </p:txBody>
          </p:sp>
        </mc:Choice>
        <mc:Fallback>
          <p:sp>
            <p:nvSpPr>
              <p:cNvPr id="19" name="TextBox 18"/>
              <p:cNvSpPr txBox="1">
                <a:spLocks noRot="1" noChangeAspect="1" noMove="1" noResize="1" noEditPoints="1" noAdjustHandles="1" noChangeArrowheads="1" noChangeShapeType="1" noTextEdit="1"/>
              </p:cNvSpPr>
              <p:nvPr/>
            </p:nvSpPr>
            <p:spPr>
              <a:xfrm>
                <a:off x="612000" y="620688"/>
                <a:ext cx="10944000" cy="5545410"/>
              </a:xfrm>
              <a:prstGeom prst="rect">
                <a:avLst/>
              </a:prstGeom>
              <a:blipFill rotWithShape="1">
                <a:blip r:embed="rId2"/>
                <a:stretch>
                  <a:fillRect l="-947" t="-1210" r="-4065"/>
                </a:stretch>
              </a:blipFill>
            </p:spPr>
            <p:txBody>
              <a:bodyPr/>
              <a:lstStyle/>
              <a:p>
                <a:r>
                  <a:rPr lang="zh-CN" altLang="en-US">
                    <a:noFill/>
                  </a:rPr>
                  <a:t> </a:t>
                </a:r>
                <a:endParaRPr lang="zh-CN" altLang="en-US">
                  <a:noFill/>
                </a:endParaRPr>
              </a:p>
            </p:txBody>
          </p:sp>
        </mc:Fallback>
      </mc:AlternateContent>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8556283"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cs typeface="Times New Roman" panose="02020603050405020304"/>
              </a:rPr>
              <a:t>考向</a:t>
            </a: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　</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液柱</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类问题</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cs typeface="Times New Roman" panose="02020603050405020304"/>
              </a:rPr>
              <a:t>例</a:t>
            </a:r>
            <a:r>
              <a:rPr lang="en-US" altLang="zh-CN" sz="2800" kern="100">
                <a:latin typeface="Times New Roman" panose="02020603050405020304"/>
                <a:cs typeface="Courier New" panose="02070309020205020404"/>
              </a:rPr>
              <a:t> 2 </a:t>
            </a:r>
            <a:r>
              <a:rPr lang="en-US" altLang="zh-CN" sz="2800" kern="100">
                <a:latin typeface="Times New Roman" panose="02020603050405020304"/>
                <a:ea typeface="楷体_GB2312" panose="02010609030101010101" charset="-122"/>
                <a:cs typeface="Courier New" panose="02070309020205020404"/>
              </a:rPr>
              <a:t>[2023·</a:t>
            </a:r>
            <a:r>
              <a:rPr lang="zh-CN" altLang="zh-CN" sz="2800" kern="100">
                <a:latin typeface="Times New Roman" panose="02020603050405020304"/>
                <a:ea typeface="楷体_GB2312" panose="02010609030101010101" charset="-122"/>
                <a:cs typeface="Times New Roman" panose="02020603050405020304"/>
              </a:rPr>
              <a:t>全国乙卷</a:t>
            </a:r>
            <a:r>
              <a:rPr lang="en-US" altLang="zh-CN" sz="2800" kern="100" smtClean="0">
                <a:latin typeface="Times New Roman" panose="02020603050405020304"/>
                <a:ea typeface="楷体_GB2312" panose="02010609030101010101" charset="-122"/>
                <a:cs typeface="Courier New" panose="02070309020205020404"/>
              </a:rPr>
              <a:t>]</a:t>
            </a:r>
            <a:r>
              <a:rPr lang="zh-CN" altLang="zh-CN" sz="2800" kern="100" smtClean="0">
                <a:latin typeface="Times New Roman" panose="02020603050405020304"/>
                <a:cs typeface="Times New Roman" panose="02020603050405020304"/>
              </a:rPr>
              <a:t>如</a:t>
            </a:r>
            <a:r>
              <a:rPr lang="zh-CN" altLang="zh-CN" sz="2800" kern="100">
                <a:latin typeface="Times New Roman" panose="02020603050405020304"/>
                <a:cs typeface="Times New Roman" panose="02020603050405020304"/>
              </a:rPr>
              <a:t>图，竖直放置的封闭玻璃管由管径不同、长度均为</a:t>
            </a:r>
            <a:r>
              <a:rPr lang="en-US" altLang="zh-CN" sz="2800" kern="100">
                <a:latin typeface="Times New Roman" panose="02020603050405020304"/>
                <a:cs typeface="Courier New" panose="02070309020205020404"/>
              </a:rPr>
              <a:t>20 cm</a:t>
            </a:r>
            <a:r>
              <a:rPr lang="zh-CN" altLang="zh-CN" sz="2800" kern="100">
                <a:latin typeface="Times New Roman" panose="02020603050405020304"/>
                <a:cs typeface="Times New Roman" panose="02020603050405020304"/>
              </a:rPr>
              <a:t>的</a:t>
            </a:r>
            <a:r>
              <a:rPr lang="en-US" altLang="zh-CN" sz="2800" i="1" kern="100">
                <a:latin typeface="Times New Roman" panose="02020603050405020304"/>
                <a:cs typeface="Courier New" panose="02070309020205020404"/>
              </a:rPr>
              <a:t>A</a:t>
            </a:r>
            <a:r>
              <a:rPr lang="zh-CN" altLang="zh-CN" sz="2800" kern="100">
                <a:latin typeface="Times New Roman" panose="02020603050405020304"/>
                <a:cs typeface="Times New Roman" panose="02020603050405020304"/>
              </a:rPr>
              <a:t>、</a:t>
            </a:r>
            <a:r>
              <a:rPr lang="en-US" altLang="zh-CN" sz="2800" i="1" kern="100">
                <a:latin typeface="Times New Roman" panose="02020603050405020304"/>
                <a:cs typeface="Courier New" panose="02070309020205020404"/>
              </a:rPr>
              <a:t>B</a:t>
            </a:r>
            <a:r>
              <a:rPr lang="zh-CN" altLang="zh-CN" sz="2800" kern="100">
                <a:latin typeface="Times New Roman" panose="02020603050405020304"/>
                <a:cs typeface="Times New Roman" panose="02020603050405020304"/>
              </a:rPr>
              <a:t>两段细管组成，</a:t>
            </a:r>
            <a:r>
              <a:rPr lang="en-US" altLang="zh-CN" sz="2800" i="1" kern="100">
                <a:latin typeface="Times New Roman" panose="02020603050405020304"/>
                <a:cs typeface="Courier New" panose="02070309020205020404"/>
              </a:rPr>
              <a:t>A</a:t>
            </a:r>
            <a:r>
              <a:rPr lang="zh-CN" altLang="zh-CN" sz="2800" kern="100">
                <a:latin typeface="Times New Roman" panose="02020603050405020304"/>
                <a:cs typeface="Times New Roman" panose="02020603050405020304"/>
              </a:rPr>
              <a:t>管的内径是</a:t>
            </a:r>
            <a:r>
              <a:rPr lang="en-US" altLang="zh-CN" sz="2800" i="1" kern="100">
                <a:latin typeface="Times New Roman" panose="02020603050405020304"/>
                <a:cs typeface="Courier New" panose="02070309020205020404"/>
              </a:rPr>
              <a:t>B</a:t>
            </a:r>
            <a:r>
              <a:rPr lang="zh-CN" altLang="zh-CN" sz="2800" kern="100">
                <a:latin typeface="Times New Roman" panose="02020603050405020304"/>
                <a:cs typeface="Times New Roman" panose="02020603050405020304"/>
              </a:rPr>
              <a:t>管的</a:t>
            </a: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倍，</a:t>
            </a:r>
            <a:r>
              <a:rPr lang="en-US" altLang="zh-CN" sz="2800" i="1" kern="100">
                <a:latin typeface="Times New Roman" panose="02020603050405020304"/>
                <a:cs typeface="Courier New" panose="02070309020205020404"/>
              </a:rPr>
              <a:t>B</a:t>
            </a:r>
            <a:r>
              <a:rPr lang="zh-CN" altLang="zh-CN" sz="2800" kern="100">
                <a:latin typeface="Times New Roman" panose="02020603050405020304"/>
                <a:cs typeface="Times New Roman" panose="02020603050405020304"/>
              </a:rPr>
              <a:t>管在上方．管内空气被一段水银柱隔开，水银柱在两管中的长度均为</a:t>
            </a:r>
            <a:r>
              <a:rPr lang="en-US" altLang="zh-CN" sz="2800" kern="100">
                <a:latin typeface="Times New Roman" panose="02020603050405020304"/>
                <a:cs typeface="Courier New" panose="02070309020205020404"/>
              </a:rPr>
              <a:t>10 cm.</a:t>
            </a:r>
            <a:r>
              <a:rPr lang="zh-CN" altLang="zh-CN" sz="2800" kern="100">
                <a:latin typeface="Times New Roman" panose="02020603050405020304"/>
                <a:cs typeface="Times New Roman" panose="02020603050405020304"/>
              </a:rPr>
              <a:t>现将玻璃管倒置使</a:t>
            </a:r>
            <a:r>
              <a:rPr lang="en-US" altLang="zh-CN" sz="2800" i="1" kern="100">
                <a:latin typeface="Times New Roman" panose="02020603050405020304"/>
                <a:cs typeface="Courier New" panose="02070309020205020404"/>
              </a:rPr>
              <a:t>A</a:t>
            </a:r>
            <a:r>
              <a:rPr lang="zh-CN" altLang="zh-CN" sz="2800" kern="100">
                <a:latin typeface="Times New Roman" panose="02020603050405020304"/>
                <a:cs typeface="Times New Roman" panose="02020603050405020304"/>
              </a:rPr>
              <a:t>管在上方，平衡后，</a:t>
            </a:r>
            <a:r>
              <a:rPr lang="en-US" altLang="zh-CN" sz="2800" i="1" kern="100">
                <a:latin typeface="Times New Roman" panose="02020603050405020304"/>
                <a:cs typeface="Courier New" panose="02070309020205020404"/>
              </a:rPr>
              <a:t>A</a:t>
            </a:r>
            <a:r>
              <a:rPr lang="zh-CN" altLang="zh-CN" sz="2800" kern="100">
                <a:latin typeface="Times New Roman" panose="02020603050405020304"/>
                <a:cs typeface="Times New Roman" panose="02020603050405020304"/>
              </a:rPr>
              <a:t>管内的空气柱长度改变</a:t>
            </a:r>
            <a:r>
              <a:rPr lang="en-US" altLang="zh-CN" sz="2800" kern="100">
                <a:latin typeface="Times New Roman" panose="02020603050405020304"/>
                <a:cs typeface="Courier New" panose="02070309020205020404"/>
              </a:rPr>
              <a:t>1 cm.</a:t>
            </a:r>
            <a:r>
              <a:rPr lang="zh-CN" altLang="zh-CN" sz="2800" kern="100">
                <a:latin typeface="Times New Roman" panose="02020603050405020304"/>
                <a:cs typeface="Times New Roman" panose="02020603050405020304"/>
              </a:rPr>
              <a:t>求</a:t>
            </a:r>
            <a:r>
              <a:rPr lang="en-US" altLang="zh-CN" sz="2800" i="1" kern="100">
                <a:latin typeface="Times New Roman" panose="02020603050405020304"/>
                <a:cs typeface="Courier New" panose="02070309020205020404"/>
              </a:rPr>
              <a:t>B</a:t>
            </a:r>
            <a:r>
              <a:rPr lang="zh-CN" altLang="zh-CN" sz="2800" kern="100">
                <a:latin typeface="Times New Roman" panose="02020603050405020304"/>
                <a:cs typeface="Times New Roman" panose="02020603050405020304"/>
              </a:rPr>
              <a:t>管在上方时，玻璃管内两部分气体的压强．</a:t>
            </a:r>
            <a:r>
              <a:rPr lang="en-US" altLang="zh-CN" sz="2800" kern="100">
                <a:latin typeface="Times New Roman" panose="02020603050405020304"/>
                <a:cs typeface="Courier New" panose="02070309020205020404"/>
              </a:rPr>
              <a:t>(</a:t>
            </a:r>
            <a:r>
              <a:rPr lang="zh-CN" altLang="zh-CN" sz="2800" kern="100">
                <a:latin typeface="Times New Roman" panose="02020603050405020304"/>
                <a:cs typeface="Times New Roman" panose="02020603050405020304"/>
              </a:rPr>
              <a:t>气体温度保持不变，以</a:t>
            </a:r>
            <a:r>
              <a:rPr lang="en-US" altLang="zh-CN" sz="2800" kern="100" err="1">
                <a:latin typeface="Times New Roman" panose="02020603050405020304"/>
                <a:cs typeface="Courier New" panose="02070309020205020404"/>
              </a:rPr>
              <a:t>cmHg</a:t>
            </a:r>
            <a:r>
              <a:rPr lang="zh-CN" altLang="zh-CN" sz="2800" kern="100">
                <a:latin typeface="Times New Roman" panose="02020603050405020304"/>
                <a:cs typeface="Times New Roman" panose="02020603050405020304"/>
              </a:rPr>
              <a:t>为压强单位</a:t>
            </a:r>
            <a:r>
              <a:rPr lang="en-US" altLang="zh-CN" sz="2800" kern="100">
                <a:latin typeface="Times New Roman" panose="02020603050405020304"/>
                <a:cs typeface="Courier New" panose="02070309020205020404"/>
              </a:rPr>
              <a:t>)</a:t>
            </a: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5" name="图片 4" descr="23物理高考题乙卷16"/>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9352546" y="1197180"/>
            <a:ext cx="2071251" cy="3456750"/>
          </a:xfrm>
          <a:prstGeom prst="rect">
            <a:avLst/>
          </a:prstGeom>
          <a:noFill/>
          <a:ln>
            <a:noFill/>
          </a:ln>
        </p:spPr>
      </p:pic>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solidFill>
                  <a:srgbClr val="0000FF"/>
                </a:solidFill>
                <a:latin typeface="Times New Roman" panose="02020603050405020304"/>
                <a:ea typeface="黑体" panose="02010600030101010101" charset="-122"/>
                <a:cs typeface="Times New Roman" panose="02020603050405020304"/>
              </a:rPr>
              <a:t>解析：</a:t>
            </a:r>
            <a:r>
              <a:rPr lang="en-US" altLang="zh-CN" sz="2800" i="1" kern="100">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管在上方，设</a:t>
            </a:r>
            <a:r>
              <a:rPr lang="en-US" altLang="zh-CN" sz="2800" i="1" kern="100">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管中气体的压强为</a:t>
            </a:r>
            <a:r>
              <a:rPr lang="en-US" altLang="zh-CN" sz="2800" i="1" kern="100" err="1">
                <a:latin typeface="Times New Roman" panose="02020603050405020304"/>
                <a:ea typeface="仿宋_GB2312" panose="02010609030101010101" charset="-122"/>
                <a:cs typeface="Courier New" panose="02070309020205020404"/>
              </a:rPr>
              <a:t>p</a:t>
            </a:r>
            <a:r>
              <a:rPr lang="en-US" altLang="zh-CN" sz="2800" i="1" kern="100" baseline="-25000" err="1">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，长度</a:t>
            </a:r>
            <a:r>
              <a:rPr lang="en-US" altLang="zh-CN" sz="2800" i="1" kern="100" err="1">
                <a:latin typeface="Times New Roman" panose="02020603050405020304"/>
                <a:ea typeface="仿宋_GB2312" panose="02010609030101010101" charset="-122"/>
                <a:cs typeface="Courier New" panose="02070309020205020404"/>
              </a:rPr>
              <a:t>l</a:t>
            </a:r>
            <a:r>
              <a:rPr lang="en-US" altLang="zh-CN" sz="2800" i="1" kern="100" baseline="-25000" err="1">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10 cm</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仿宋_GB2312" panose="02010609030101010101" charset="-122"/>
                <a:cs typeface="Times New Roman" panose="02020603050405020304"/>
              </a:rPr>
              <a:t>则</a:t>
            </a:r>
            <a:r>
              <a:rPr lang="en-US" altLang="zh-CN" sz="2800" i="1" kern="100">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管中气体的压强为</a:t>
            </a:r>
            <a:r>
              <a:rPr lang="en-US" altLang="zh-CN" sz="2800" i="1" kern="100" err="1">
                <a:latin typeface="Times New Roman" panose="02020603050405020304"/>
                <a:ea typeface="仿宋_GB2312" panose="02010609030101010101" charset="-122"/>
                <a:cs typeface="Courier New" panose="02070309020205020404"/>
              </a:rPr>
              <a:t>p</a:t>
            </a:r>
            <a:r>
              <a:rPr lang="en-US" altLang="zh-CN" sz="2800" i="1" kern="100" baseline="-25000" err="1">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a:t>
            </a:r>
            <a:r>
              <a:rPr lang="en-US" altLang="zh-CN" sz="2800" i="1" kern="100" err="1">
                <a:latin typeface="Times New Roman" panose="02020603050405020304"/>
                <a:ea typeface="仿宋_GB2312" panose="02010609030101010101" charset="-122"/>
                <a:cs typeface="Courier New" panose="02070309020205020404"/>
              </a:rPr>
              <a:t>p</a:t>
            </a:r>
            <a:r>
              <a:rPr lang="en-US" altLang="zh-CN" sz="2800" i="1" kern="100" baseline="-25000" err="1">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20 cmHg</a:t>
            </a:r>
            <a:r>
              <a:rPr lang="zh-CN" altLang="zh-CN" sz="2800" kern="100">
                <a:latin typeface="Times New Roman" panose="02020603050405020304"/>
                <a:ea typeface="仿宋_GB2312" panose="02010609030101010101" charset="-122"/>
                <a:cs typeface="Times New Roman" panose="02020603050405020304"/>
              </a:rPr>
              <a:t>，长度</a:t>
            </a:r>
            <a:r>
              <a:rPr lang="en-US" altLang="zh-CN" sz="2800" i="1" kern="100" err="1">
                <a:latin typeface="Times New Roman" panose="02020603050405020304"/>
                <a:ea typeface="仿宋_GB2312" panose="02010609030101010101" charset="-122"/>
                <a:cs typeface="Courier New" panose="02070309020205020404"/>
              </a:rPr>
              <a:t>l</a:t>
            </a:r>
            <a:r>
              <a:rPr lang="en-US" altLang="zh-CN" sz="2800" i="1" kern="100" baseline="-25000" err="1">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10 cm</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仿宋_GB2312" panose="02010609030101010101" charset="-122"/>
                <a:cs typeface="Times New Roman" panose="02020603050405020304"/>
              </a:rPr>
              <a:t>倒置后，</a:t>
            </a:r>
            <a:r>
              <a:rPr lang="en-US" altLang="zh-CN" sz="2800" i="1" kern="100">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管在上方，设</a:t>
            </a:r>
            <a:r>
              <a:rPr lang="en-US" altLang="zh-CN" sz="2800" i="1" kern="100">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管中气体的压强为</a:t>
            </a:r>
            <a:r>
              <a:rPr lang="en-US" altLang="zh-CN" sz="2800" i="1" kern="100" err="1">
                <a:latin typeface="Times New Roman" panose="02020603050405020304"/>
                <a:ea typeface="仿宋_GB2312" panose="02010609030101010101" charset="-122"/>
                <a:cs typeface="Courier New" panose="02070309020205020404"/>
              </a:rPr>
              <a:t>p</a:t>
            </a:r>
            <a:r>
              <a:rPr lang="en-US" altLang="zh-CN" sz="2800" kern="100" err="1">
                <a:latin typeface="Times New Roman" panose="02020603050405020304"/>
                <a:ea typeface="仿宋_GB2312" panose="02010609030101010101" charset="-122"/>
                <a:cs typeface="Courier New" panose="02070309020205020404"/>
              </a:rPr>
              <a:t>′</a:t>
            </a:r>
            <a:r>
              <a:rPr lang="en-US" altLang="zh-CN" sz="2800" i="1" kern="100" baseline="-25000" err="1">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a:t>
            </a:r>
            <a:r>
              <a:rPr lang="en-US" altLang="zh-CN" sz="2800" i="1" kern="100">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管内空气柱长度</a:t>
            </a:r>
            <a:r>
              <a:rPr lang="en-US" altLang="zh-CN" sz="2800" i="1" kern="100" err="1">
                <a:latin typeface="Times New Roman" panose="02020603050405020304"/>
                <a:ea typeface="仿宋_GB2312" panose="02010609030101010101" charset="-122"/>
                <a:cs typeface="Courier New" panose="02070309020205020404"/>
              </a:rPr>
              <a:t>l</a:t>
            </a:r>
            <a:r>
              <a:rPr lang="en-US" altLang="zh-CN" sz="2800" kern="100" err="1">
                <a:latin typeface="Times New Roman" panose="02020603050405020304"/>
                <a:ea typeface="仿宋_GB2312" panose="02010609030101010101" charset="-122"/>
                <a:cs typeface="Courier New" panose="02070309020205020404"/>
              </a:rPr>
              <a:t>′</a:t>
            </a:r>
            <a:r>
              <a:rPr lang="en-US" altLang="zh-CN" sz="2800" i="1" kern="100" baseline="-25000" err="1">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11 cm</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仿宋_GB2312" panose="02010609030101010101" charset="-122"/>
                <a:cs typeface="Times New Roman" panose="02020603050405020304"/>
              </a:rPr>
              <a:t>已知</a:t>
            </a:r>
            <a:r>
              <a:rPr lang="en-US" altLang="zh-CN" sz="2800" i="1" kern="100">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管的内径是</a:t>
            </a:r>
            <a:r>
              <a:rPr lang="en-US" altLang="zh-CN" sz="2800" i="1" kern="100">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管的</a:t>
            </a:r>
            <a:r>
              <a:rPr lang="en-US" altLang="zh-CN" sz="2800" kern="100">
                <a:latin typeface="Times New Roman" panose="02020603050405020304"/>
                <a:ea typeface="仿宋_GB2312" panose="02010609030101010101" charset="-122"/>
                <a:cs typeface="Courier New" panose="02070309020205020404"/>
              </a:rPr>
              <a:t>2</a:t>
            </a:r>
            <a:r>
              <a:rPr lang="zh-CN" altLang="zh-CN" sz="2800" kern="100">
                <a:latin typeface="Times New Roman" panose="02020603050405020304"/>
                <a:ea typeface="仿宋_GB2312" panose="02010609030101010101" charset="-122"/>
                <a:cs typeface="Times New Roman" panose="02020603050405020304"/>
              </a:rPr>
              <a:t>倍，则水银柱长度为</a:t>
            </a:r>
            <a:r>
              <a:rPr lang="en-US" altLang="zh-CN" sz="2800" i="1" kern="100">
                <a:latin typeface="Times New Roman" panose="02020603050405020304"/>
                <a:ea typeface="仿宋_GB2312" panose="02010609030101010101" charset="-122"/>
                <a:cs typeface="Courier New" panose="02070309020205020404"/>
              </a:rPr>
              <a:t>h</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9 cm</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14 cm</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23 cm</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仿宋_GB2312" panose="02010609030101010101" charset="-122"/>
                <a:cs typeface="Times New Roman" panose="02020603050405020304"/>
              </a:rPr>
              <a:t>则</a:t>
            </a:r>
            <a:r>
              <a:rPr lang="en-US" altLang="zh-CN" sz="2800" i="1" kern="100">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管中气体压强为</a:t>
            </a:r>
            <a:r>
              <a:rPr lang="en-US" altLang="zh-CN" sz="2800" i="1" kern="100" err="1">
                <a:latin typeface="Times New Roman" panose="02020603050405020304"/>
                <a:ea typeface="仿宋_GB2312" panose="02010609030101010101" charset="-122"/>
                <a:cs typeface="Courier New" panose="02070309020205020404"/>
              </a:rPr>
              <a:t>p</a:t>
            </a:r>
            <a:r>
              <a:rPr lang="en-US" altLang="zh-CN" sz="2800" kern="100" err="1">
                <a:latin typeface="Times New Roman" panose="02020603050405020304"/>
                <a:ea typeface="仿宋_GB2312" panose="02010609030101010101" charset="-122"/>
                <a:cs typeface="Courier New" panose="02070309020205020404"/>
              </a:rPr>
              <a:t>′</a:t>
            </a:r>
            <a:r>
              <a:rPr lang="en-US" altLang="zh-CN" sz="2800" i="1" kern="100" baseline="-25000" err="1">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a:t>
            </a:r>
            <a:r>
              <a:rPr lang="en-US" altLang="zh-CN" sz="2800" i="1" kern="100" err="1">
                <a:latin typeface="Times New Roman" panose="02020603050405020304"/>
                <a:ea typeface="仿宋_GB2312" panose="02010609030101010101" charset="-122"/>
                <a:cs typeface="Courier New" panose="02070309020205020404"/>
              </a:rPr>
              <a:t>p</a:t>
            </a:r>
            <a:r>
              <a:rPr lang="en-US" altLang="zh-CN" sz="2800" kern="100" err="1">
                <a:latin typeface="Times New Roman" panose="02020603050405020304"/>
                <a:ea typeface="仿宋_GB2312" panose="02010609030101010101" charset="-122"/>
                <a:cs typeface="Courier New" panose="02070309020205020404"/>
              </a:rPr>
              <a:t>′</a:t>
            </a:r>
            <a:r>
              <a:rPr lang="en-US" altLang="zh-CN" sz="2800" i="1" kern="100" baseline="-25000" err="1">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23 cmHg</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i="1" kern="100">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管内空气柱长度</a:t>
            </a:r>
            <a:r>
              <a:rPr lang="en-US" altLang="zh-CN" sz="2800" i="1" kern="100" err="1">
                <a:latin typeface="Times New Roman" panose="02020603050405020304"/>
                <a:ea typeface="仿宋_GB2312" panose="02010609030101010101" charset="-122"/>
                <a:cs typeface="Courier New" panose="02070309020205020404"/>
              </a:rPr>
              <a:t>l</a:t>
            </a:r>
            <a:r>
              <a:rPr lang="en-US" altLang="zh-CN" sz="2800" kern="100" err="1">
                <a:latin typeface="Times New Roman" panose="02020603050405020304"/>
                <a:ea typeface="仿宋_GB2312" panose="02010609030101010101" charset="-122"/>
                <a:cs typeface="Courier New" panose="02070309020205020404"/>
              </a:rPr>
              <a:t>′</a:t>
            </a:r>
            <a:r>
              <a:rPr lang="en-US" altLang="zh-CN" sz="2800" i="1" kern="100" baseline="-25000" err="1">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40 cm</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11 cm</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23 cm</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6 cm</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仿宋_GB2312" panose="02010609030101010101" charset="-122"/>
                <a:cs typeface="Times New Roman" panose="02020603050405020304"/>
              </a:rPr>
              <a:t>对</a:t>
            </a:r>
            <a:r>
              <a:rPr lang="en-US" altLang="zh-CN" sz="2800" i="1" kern="100">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管中气体，由玻意耳定律有</a:t>
            </a:r>
            <a:r>
              <a:rPr lang="en-US" altLang="zh-CN" sz="2800" i="1" kern="100" err="1">
                <a:latin typeface="Times New Roman" panose="02020603050405020304"/>
                <a:ea typeface="仿宋_GB2312" panose="02010609030101010101" charset="-122"/>
                <a:cs typeface="Courier New" panose="02070309020205020404"/>
              </a:rPr>
              <a:t>p</a:t>
            </a:r>
            <a:r>
              <a:rPr lang="en-US" altLang="zh-CN" sz="2800" i="1" kern="100" baseline="-25000" err="1">
                <a:latin typeface="Times New Roman" panose="02020603050405020304"/>
                <a:ea typeface="仿宋_GB2312" panose="02010609030101010101" charset="-122"/>
                <a:cs typeface="Courier New" panose="02070309020205020404"/>
              </a:rPr>
              <a:t>A</a:t>
            </a:r>
            <a:r>
              <a:rPr lang="en-US" altLang="zh-CN" sz="2800" i="1" kern="100" err="1">
                <a:latin typeface="Times New Roman" panose="02020603050405020304"/>
                <a:ea typeface="仿宋_GB2312" panose="02010609030101010101" charset="-122"/>
                <a:cs typeface="Courier New" panose="02070309020205020404"/>
              </a:rPr>
              <a:t>l</a:t>
            </a:r>
            <a:r>
              <a:rPr lang="en-US" altLang="zh-CN" sz="2800" i="1" kern="100" baseline="-25000" err="1">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a:t>
            </a:r>
            <a:r>
              <a:rPr lang="en-US" altLang="zh-CN" sz="2800" i="1" kern="100" err="1">
                <a:latin typeface="Times New Roman" panose="02020603050405020304"/>
                <a:ea typeface="仿宋_GB2312" panose="02010609030101010101" charset="-122"/>
                <a:cs typeface="Courier New" panose="02070309020205020404"/>
              </a:rPr>
              <a:t>p</a:t>
            </a:r>
            <a:r>
              <a:rPr lang="en-US" altLang="zh-CN" sz="2800" kern="100" err="1">
                <a:latin typeface="Times New Roman" panose="02020603050405020304"/>
                <a:ea typeface="仿宋_GB2312" panose="02010609030101010101" charset="-122"/>
                <a:cs typeface="Courier New" panose="02070309020205020404"/>
              </a:rPr>
              <a:t>′</a:t>
            </a:r>
            <a:r>
              <a:rPr lang="en-US" altLang="zh-CN" sz="2800" i="1" kern="100" baseline="-25000" err="1">
                <a:latin typeface="Times New Roman" panose="02020603050405020304"/>
                <a:ea typeface="仿宋_GB2312" panose="02010609030101010101" charset="-122"/>
                <a:cs typeface="Courier New" panose="02070309020205020404"/>
              </a:rPr>
              <a:t>A</a:t>
            </a:r>
            <a:r>
              <a:rPr lang="en-US" altLang="zh-CN" sz="2800" i="1" kern="100" err="1">
                <a:latin typeface="Times New Roman" panose="02020603050405020304"/>
                <a:ea typeface="仿宋_GB2312" panose="02010609030101010101" charset="-122"/>
                <a:cs typeface="Courier New" panose="02070309020205020404"/>
              </a:rPr>
              <a:t>l</a:t>
            </a:r>
            <a:r>
              <a:rPr lang="en-US" altLang="zh-CN" sz="2800" kern="100" err="1">
                <a:latin typeface="Times New Roman" panose="02020603050405020304"/>
                <a:ea typeface="仿宋_GB2312" panose="02010609030101010101" charset="-122"/>
                <a:cs typeface="Courier New" panose="02070309020205020404"/>
              </a:rPr>
              <a:t>′</a:t>
            </a:r>
            <a:r>
              <a:rPr lang="en-US" altLang="zh-CN" sz="2800" i="1" kern="100" baseline="-25000" err="1">
                <a:latin typeface="Times New Roman" panose="02020603050405020304"/>
                <a:ea typeface="仿宋_GB2312" panose="02010609030101010101" charset="-122"/>
                <a:cs typeface="Courier New" panose="02070309020205020404"/>
              </a:rPr>
              <a:t>A</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仿宋_GB2312" panose="02010609030101010101" charset="-122"/>
                <a:cs typeface="Times New Roman" panose="02020603050405020304"/>
              </a:rPr>
              <a:t>对</a:t>
            </a:r>
            <a:r>
              <a:rPr lang="en-US" altLang="zh-CN" sz="2800" i="1" kern="100">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管中气体，由玻意耳定律有</a:t>
            </a:r>
            <a:r>
              <a:rPr lang="en-US" altLang="zh-CN" sz="2800" i="1" kern="100" err="1">
                <a:latin typeface="Times New Roman" panose="02020603050405020304"/>
                <a:ea typeface="仿宋_GB2312" panose="02010609030101010101" charset="-122"/>
                <a:cs typeface="Courier New" panose="02070309020205020404"/>
              </a:rPr>
              <a:t>p</a:t>
            </a:r>
            <a:r>
              <a:rPr lang="en-US" altLang="zh-CN" sz="2800" i="1" kern="100" baseline="-25000" err="1">
                <a:latin typeface="Times New Roman" panose="02020603050405020304"/>
                <a:ea typeface="仿宋_GB2312" panose="02010609030101010101" charset="-122"/>
                <a:cs typeface="Courier New" panose="02070309020205020404"/>
              </a:rPr>
              <a:t>B</a:t>
            </a:r>
            <a:r>
              <a:rPr lang="en-US" altLang="zh-CN" sz="2800" i="1" kern="100" err="1">
                <a:latin typeface="Times New Roman" panose="02020603050405020304"/>
                <a:ea typeface="仿宋_GB2312" panose="02010609030101010101" charset="-122"/>
                <a:cs typeface="Courier New" panose="02070309020205020404"/>
              </a:rPr>
              <a:t>l</a:t>
            </a:r>
            <a:r>
              <a:rPr lang="en-US" altLang="zh-CN" sz="2800" i="1" kern="100" baseline="-25000" err="1">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a:t>
            </a:r>
            <a:r>
              <a:rPr lang="en-US" altLang="zh-CN" sz="2800" i="1" kern="100" err="1">
                <a:latin typeface="Times New Roman" panose="02020603050405020304"/>
                <a:ea typeface="仿宋_GB2312" panose="02010609030101010101" charset="-122"/>
                <a:cs typeface="Courier New" panose="02070309020205020404"/>
              </a:rPr>
              <a:t>p</a:t>
            </a:r>
            <a:r>
              <a:rPr lang="en-US" altLang="zh-CN" sz="2800" kern="100" err="1">
                <a:latin typeface="Times New Roman" panose="02020603050405020304"/>
                <a:ea typeface="仿宋_GB2312" panose="02010609030101010101" charset="-122"/>
                <a:cs typeface="Courier New" panose="02070309020205020404"/>
              </a:rPr>
              <a:t>′</a:t>
            </a:r>
            <a:r>
              <a:rPr lang="en-US" altLang="zh-CN" sz="2800" i="1" kern="100" baseline="-25000" err="1">
                <a:latin typeface="Times New Roman" panose="02020603050405020304"/>
                <a:ea typeface="仿宋_GB2312" panose="02010609030101010101" charset="-122"/>
                <a:cs typeface="Courier New" panose="02070309020205020404"/>
              </a:rPr>
              <a:t>B</a:t>
            </a:r>
            <a:r>
              <a:rPr lang="en-US" altLang="zh-CN" sz="2800" i="1" kern="100" err="1">
                <a:latin typeface="Times New Roman" panose="02020603050405020304"/>
                <a:ea typeface="仿宋_GB2312" panose="02010609030101010101" charset="-122"/>
                <a:cs typeface="Courier New" panose="02070309020205020404"/>
              </a:rPr>
              <a:t>l</a:t>
            </a:r>
            <a:r>
              <a:rPr lang="en-US" altLang="zh-CN" sz="2800" kern="100" err="1">
                <a:latin typeface="Times New Roman" panose="02020603050405020304"/>
                <a:ea typeface="仿宋_GB2312" panose="02010609030101010101" charset="-122"/>
                <a:cs typeface="Courier New" panose="02070309020205020404"/>
              </a:rPr>
              <a:t>′</a:t>
            </a:r>
            <a:r>
              <a:rPr lang="en-US" altLang="zh-CN" sz="2800" i="1" kern="100" baseline="-25000" err="1">
                <a:latin typeface="Times New Roman" panose="02020603050405020304"/>
                <a:ea typeface="仿宋_GB2312" panose="02010609030101010101" charset="-122"/>
                <a:cs typeface="Courier New" panose="02070309020205020404"/>
              </a:rPr>
              <a:t>B</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仿宋_GB2312" panose="02010609030101010101" charset="-122"/>
                <a:cs typeface="Times New Roman" panose="02020603050405020304"/>
              </a:rPr>
              <a:t>联立解得</a:t>
            </a:r>
            <a:r>
              <a:rPr lang="en-US" altLang="zh-CN" sz="2800" i="1" kern="100" err="1">
                <a:latin typeface="Times New Roman" panose="02020603050405020304"/>
                <a:ea typeface="仿宋_GB2312" panose="02010609030101010101" charset="-122"/>
                <a:cs typeface="Courier New" panose="02070309020205020404"/>
              </a:rPr>
              <a:t>p</a:t>
            </a:r>
            <a:r>
              <a:rPr lang="en-US" altLang="zh-CN" sz="2800" i="1" kern="100" baseline="-25000" err="1">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54.36 cmHg</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i="1" kern="100" err="1">
                <a:latin typeface="Times New Roman" panose="02020603050405020304"/>
                <a:ea typeface="仿宋_GB2312" panose="02010609030101010101" charset="-122"/>
                <a:cs typeface="Courier New" panose="02070309020205020404"/>
              </a:rPr>
              <a:t>p</a:t>
            </a:r>
            <a:r>
              <a:rPr lang="en-US" altLang="zh-CN" sz="2800" i="1" kern="100" baseline="-25000" err="1">
                <a:latin typeface="Times New Roman" panose="02020603050405020304"/>
                <a:ea typeface="仿宋_GB2312" panose="02010609030101010101" charset="-122"/>
                <a:cs typeface="Courier New" panose="02070309020205020404"/>
              </a:rPr>
              <a:t>A</a:t>
            </a:r>
            <a:r>
              <a:rPr lang="zh-CN" altLang="zh-CN" sz="2800" kern="100">
                <a:latin typeface="Times New Roman" panose="02020603050405020304"/>
                <a:ea typeface="仿宋_GB2312" panose="02010609030101010101" charset="-122"/>
                <a:cs typeface="Times New Roman" panose="02020603050405020304"/>
              </a:rPr>
              <a:t>＝</a:t>
            </a:r>
            <a:r>
              <a:rPr lang="en-US" altLang="zh-CN" sz="2800" i="1" kern="100" err="1">
                <a:latin typeface="Times New Roman" panose="02020603050405020304"/>
                <a:ea typeface="仿宋_GB2312" panose="02010609030101010101" charset="-122"/>
                <a:cs typeface="Courier New" panose="02070309020205020404"/>
              </a:rPr>
              <a:t>p</a:t>
            </a:r>
            <a:r>
              <a:rPr lang="en-US" altLang="zh-CN" sz="2800" i="1" kern="100" baseline="-25000" err="1">
                <a:latin typeface="Times New Roman" panose="02020603050405020304"/>
                <a:ea typeface="仿宋_GB2312" panose="02010609030101010101" charset="-122"/>
                <a:cs typeface="Courier New" panose="02070309020205020404"/>
              </a:rPr>
              <a:t>B</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20 cmHg</a:t>
            </a:r>
            <a:r>
              <a:rPr lang="zh-CN" altLang="zh-CN" sz="2800" kern="100">
                <a:latin typeface="Times New Roman" panose="02020603050405020304"/>
                <a:ea typeface="仿宋_GB2312" panose="02010609030101010101" charset="-122"/>
                <a:cs typeface="Times New Roman" panose="02020603050405020304"/>
              </a:rPr>
              <a:t>＝</a:t>
            </a:r>
            <a:r>
              <a:rPr lang="en-US" altLang="zh-CN" sz="2800" kern="100">
                <a:latin typeface="Times New Roman" panose="02020603050405020304"/>
                <a:ea typeface="仿宋_GB2312" panose="02010609030101010101" charset="-122"/>
                <a:cs typeface="Courier New" panose="02070309020205020404"/>
              </a:rPr>
              <a:t>74.36 cmHg</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solidFill>
                  <a:srgbClr val="FF0000"/>
                </a:solidFill>
                <a:latin typeface="Times New Roman" panose="02020603050405020304"/>
                <a:ea typeface="黑体" panose="02010600030101010101" charset="-122"/>
                <a:cs typeface="Times New Roman" panose="02020603050405020304"/>
              </a:rPr>
              <a:t>答案：</a:t>
            </a:r>
            <a:r>
              <a:rPr lang="en-US" altLang="zh-CN" sz="2800" kern="100">
                <a:latin typeface="Times New Roman" panose="02020603050405020304"/>
                <a:cs typeface="Courier New" panose="02070309020205020404"/>
              </a:rPr>
              <a:t>54.36 cmHg</a:t>
            </a:r>
            <a:r>
              <a:rPr lang="zh-CN" altLang="zh-CN" sz="2800" kern="100">
                <a:latin typeface="Times New Roman" panose="02020603050405020304"/>
                <a:cs typeface="Times New Roman" panose="02020603050405020304"/>
              </a:rPr>
              <a:t>　</a:t>
            </a:r>
            <a:r>
              <a:rPr lang="en-US" altLang="zh-CN" sz="2800" kern="100">
                <a:latin typeface="Times New Roman" panose="02020603050405020304"/>
                <a:cs typeface="Courier New" panose="02070309020205020404"/>
              </a:rPr>
              <a:t>74.36 cmHg</a:t>
            </a:r>
            <a:endParaRPr lang="zh-CN" altLang="zh-CN" sz="2800" kern="100">
              <a:effectLst/>
              <a:latin typeface="宋体" panose="02010600030101010101" pitchFamily="2" charset="-122"/>
              <a:cs typeface="Courier New" panose="02070309020205020404"/>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095" cy="558927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https://d.book118.com/478011027007006024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lumMod val="95000"/>
          </a:schemeClr>
        </a:solidFill>
        <a:ln>
          <a:noFill/>
        </a:ln>
        <a:effectLst>
          <a:reflection blurRad="6350" stA="50000" endA="300" endPos="55500" dist="50800" dir="5400000" sy="-100000" algn="bl" rotWithShape="0"/>
        </a:effectLst>
      </a:spPr>
      <a:bodyPr rtlCol="0" anchor="ctr"/>
      <a:lstStyle>
        <a:defPPr algn="ctr">
          <a:defRPr sz="3600" dirty="0">
            <a:ln w="12700">
              <a:solidFill>
                <a:schemeClr val="bg1"/>
              </a:solidFill>
              <a:prstDash val="solid"/>
            </a:ln>
            <a:solidFill>
              <a:schemeClr val="bg1"/>
            </a:solidFill>
          </a:defRPr>
        </a:defPPr>
      </a:lstStyle>
      <a:style>
        <a:lnRef idx="2">
          <a:schemeClr val="dk1"/>
        </a:lnRef>
        <a:fillRef idx="1">
          <a:schemeClr val="lt1"/>
        </a:fillRef>
        <a:effectRef idx="0">
          <a:schemeClr val="dk1"/>
        </a:effectRef>
        <a:fontRef idx="minor">
          <a:schemeClr val="dk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26</Slides>
  <Notes>0</Notes>
  <TotalTime>1</TotalTime>
  <HiddenSlides>8</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26</vt:i4>
      </vt:variant>
    </vt:vector>
  </HeadingPairs>
  <TitlesOfParts>
    <vt:vector baseType="lpstr" size="36">
      <vt:lpstr>Arial</vt:lpstr>
      <vt:lpstr>Calibri</vt:lpstr>
      <vt:lpstr>宋体</vt:lpstr>
      <vt:lpstr>Times New Roman</vt:lpstr>
      <vt:lpstr>方正大黑简体</vt:lpstr>
      <vt:lpstr>黑体</vt:lpstr>
      <vt:lpstr>Courier New</vt:lpstr>
      <vt:lpstr>仿宋_GB2312</vt:lpstr>
      <vt:lpstr>楷体_GB2312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2024-08-30T21:39:45.970</cp:lastPrinted>
  <dcterms:created xsi:type="dcterms:W3CDTF">2024-08-30T13:39:45Z</dcterms:created>
  <dcterms:modified xsi:type="dcterms:W3CDTF">2024-08-30T13:39:48Z</dcterms:modified>
</cp:coreProperties>
</file>