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32E8-0FF0-42D7-9A71-3AC8DD0B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0BA2C-BA8C-46BF-9B34-6A2A8298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D82C4-8FB4-46C7-9405-CC3F86A07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BF2AE-94D3-44F5-9F2C-83944B1F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2A875-15C6-4252-92E1-4880C971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CAEFD-7D13-4154-8DBA-19E2CC33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CB055-F42A-4F4C-BE13-6998820F4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BFFEB-55C7-42FB-A687-90ABE252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894A1-B7D9-4DC7-B164-2138BDC28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2A5C3-FB51-4482-9C7F-48A4451B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38EFE-0B4A-4176-BD1D-1F9BE8BE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28" r:id="rId2"/>
    <p:sldLayoutId id="2147487329" r:id="rId3"/>
    <p:sldLayoutId id="2147487330" r:id="rId4"/>
    <p:sldLayoutId id="2147487331" r:id="rId5"/>
    <p:sldLayoutId id="2147487332" r:id="rId6"/>
    <p:sldLayoutId id="2147487333" r:id="rId7"/>
    <p:sldLayoutId id="2147487334" r:id="rId8"/>
    <p:sldLayoutId id="2147487335" r:id="rId9"/>
    <p:sldLayoutId id="2147487336" r:id="rId10"/>
    <p:sldLayoutId id="21474873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307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《室内电气施工》PPT课件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室内电气施工概述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室内电气施工前的准备工作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室内电气施工的主要内容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室内电气施工的注意事项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室内电气施工的验收标准和程序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室内电气施工概述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室内电气施工的定义和重要性</a:t>
            </a:r>
            <a:endParaRPr lang="zh-CN" altLang="en-US"/>
          </a:p>
        </p:txBody>
      </p:sp>
      <p:sp>
        <p:nvSpPr>
          <p:cNvPr id="1048976" name="单圆角矩形 5"/>
          <p:cNvSpPr/>
          <p:nvPr>
            <p:custDataLst>
              <p:tags r:id="rId2"/>
            </p:custDataLst>
          </p:nvPr>
        </p:nvSpPr>
        <p:spPr>
          <a:xfrm>
            <a:off x="608400" y="1502812"/>
            <a:ext cx="5218040" cy="146730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8" name="标题"/>
          <p:cNvSpPr txBox="1"/>
          <p:nvPr>
            <p:custDataLst>
              <p:tags r:id="rId3"/>
            </p:custDataLst>
          </p:nvPr>
        </p:nvSpPr>
        <p:spPr>
          <a:xfrm>
            <a:off x="1135430" y="1530751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</a:rPr>
              <a:t>室内电气施工是指对室内电气系统进行安装、调试和维护的过程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0" name="正文"/>
          <p:cNvSpPr txBox="1"/>
          <p:nvPr>
            <p:custDataLst>
              <p:tags r:id="rId4"/>
            </p:custDataLst>
          </p:nvPr>
        </p:nvSpPr>
        <p:spPr>
          <a:xfrm>
            <a:off x="1135430" y="2091434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82" name="圆角矩形 19"/>
          <p:cNvSpPr/>
          <p:nvPr>
            <p:custDataLst>
              <p:tags r:id="rId5"/>
            </p:custDataLst>
          </p:nvPr>
        </p:nvSpPr>
        <p:spPr>
          <a:xfrm rot="5400000">
            <a:off x="610940" y="1690764"/>
            <a:ext cx="434169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燕尾形 20"/>
          <p:cNvSpPr/>
          <p:nvPr>
            <p:custDataLst>
              <p:tags r:id="rId6"/>
            </p:custDataLst>
          </p:nvPr>
        </p:nvSpPr>
        <p:spPr>
          <a:xfrm>
            <a:off x="770954" y="1825379"/>
            <a:ext cx="113744" cy="169211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单圆角矩形 5"/>
          <p:cNvSpPr/>
          <p:nvPr>
            <p:custDataLst>
              <p:tags r:id="rId7"/>
            </p:custDataLst>
          </p:nvPr>
        </p:nvSpPr>
        <p:spPr>
          <a:xfrm>
            <a:off x="6359372" y="1502812"/>
            <a:ext cx="5218040" cy="146730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8" name="标题"/>
          <p:cNvSpPr txBox="1"/>
          <p:nvPr>
            <p:custDataLst>
              <p:tags r:id="rId8"/>
            </p:custDataLst>
          </p:nvPr>
        </p:nvSpPr>
        <p:spPr>
          <a:xfrm>
            <a:off x="6886402" y="1530751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包括电线、电缆、开关、插座、灯具等电气设备的安装  室内电气施工的重要性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90" name="正文"/>
          <p:cNvSpPr txBox="1"/>
          <p:nvPr>
            <p:custDataLst>
              <p:tags r:id="rId9"/>
            </p:custDataLst>
          </p:nvPr>
        </p:nvSpPr>
        <p:spPr>
          <a:xfrm>
            <a:off x="6886402" y="2091434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室内电气施工的重要性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92" name="圆角矩形 19"/>
          <p:cNvSpPr/>
          <p:nvPr>
            <p:custDataLst>
              <p:tags r:id="rId10"/>
            </p:custDataLst>
          </p:nvPr>
        </p:nvSpPr>
        <p:spPr>
          <a:xfrm rot="5400000">
            <a:off x="6361277" y="1690764"/>
            <a:ext cx="434169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4" name="燕尾形 20"/>
          <p:cNvSpPr/>
          <p:nvPr>
            <p:custDataLst>
              <p:tags r:id="rId11"/>
            </p:custDataLst>
          </p:nvPr>
        </p:nvSpPr>
        <p:spPr>
          <a:xfrm>
            <a:off x="6521926" y="1825379"/>
            <a:ext cx="113744" cy="169211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单圆角矩形 5"/>
          <p:cNvSpPr/>
          <p:nvPr>
            <p:custDataLst>
              <p:tags r:id="rId12"/>
            </p:custDataLst>
          </p:nvPr>
        </p:nvSpPr>
        <p:spPr>
          <a:xfrm>
            <a:off x="608400" y="3135968"/>
            <a:ext cx="5218040" cy="146730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8" name="标题"/>
          <p:cNvSpPr txBox="1"/>
          <p:nvPr>
            <p:custDataLst>
              <p:tags r:id="rId13"/>
            </p:custDataLst>
          </p:nvPr>
        </p:nvSpPr>
        <p:spPr>
          <a:xfrm>
            <a:off x="1135430" y="3163907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</a:rPr>
              <a:t>保障家庭用电安全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00" name="正文"/>
          <p:cNvSpPr txBox="1"/>
          <p:nvPr>
            <p:custDataLst>
              <p:tags r:id="rId14"/>
            </p:custDataLst>
          </p:nvPr>
        </p:nvSpPr>
        <p:spPr>
          <a:xfrm>
            <a:off x="1135430" y="3724591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02" name="圆角矩形 19"/>
          <p:cNvSpPr/>
          <p:nvPr>
            <p:custDataLst>
              <p:tags r:id="rId15"/>
            </p:custDataLst>
          </p:nvPr>
        </p:nvSpPr>
        <p:spPr>
          <a:xfrm rot="5400000">
            <a:off x="610940" y="3323921"/>
            <a:ext cx="434169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4" name="燕尾形 20"/>
          <p:cNvSpPr/>
          <p:nvPr>
            <p:custDataLst>
              <p:tags r:id="rId16"/>
            </p:custDataLst>
          </p:nvPr>
        </p:nvSpPr>
        <p:spPr>
          <a:xfrm>
            <a:off x="770954" y="3458536"/>
            <a:ext cx="113744" cy="169211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单圆角矩形 5"/>
          <p:cNvSpPr/>
          <p:nvPr>
            <p:custDataLst>
              <p:tags r:id="rId17"/>
            </p:custDataLst>
          </p:nvPr>
        </p:nvSpPr>
        <p:spPr>
          <a:xfrm>
            <a:off x="6359372" y="3135968"/>
            <a:ext cx="5218228" cy="14674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18"/>
            </p:custDataLst>
          </p:nvPr>
        </p:nvSpPr>
        <p:spPr>
          <a:xfrm>
            <a:off x="6886402" y="3163907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</a:rPr>
              <a:t>提高生活质量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10" name="正文"/>
          <p:cNvSpPr txBox="1"/>
          <p:nvPr>
            <p:custDataLst>
              <p:tags r:id="rId19"/>
            </p:custDataLst>
          </p:nvPr>
        </p:nvSpPr>
        <p:spPr>
          <a:xfrm>
            <a:off x="6886402" y="3724591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12" name="圆角矩形 19"/>
          <p:cNvSpPr/>
          <p:nvPr>
            <p:custDataLst>
              <p:tags r:id="rId20"/>
            </p:custDataLst>
          </p:nvPr>
        </p:nvSpPr>
        <p:spPr>
          <a:xfrm rot="5400000">
            <a:off x="6361277" y="3323921"/>
            <a:ext cx="434323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4" name="燕尾形 20"/>
          <p:cNvSpPr/>
          <p:nvPr>
            <p:custDataLst>
              <p:tags r:id="rId21"/>
            </p:custDataLst>
          </p:nvPr>
        </p:nvSpPr>
        <p:spPr>
          <a:xfrm>
            <a:off x="6521926" y="3458536"/>
            <a:ext cx="113661" cy="168903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单圆角矩形 5"/>
          <p:cNvSpPr/>
          <p:nvPr>
            <p:custDataLst>
              <p:tags r:id="rId22"/>
            </p:custDataLst>
          </p:nvPr>
        </p:nvSpPr>
        <p:spPr>
          <a:xfrm>
            <a:off x="608400" y="4769760"/>
            <a:ext cx="5218228" cy="14674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23"/>
            </p:custDataLst>
          </p:nvPr>
        </p:nvSpPr>
        <p:spPr>
          <a:xfrm>
            <a:off x="1135430" y="4797699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</a:rPr>
              <a:t>满足建筑物的使用功能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20" name="正文"/>
          <p:cNvSpPr txBox="1"/>
          <p:nvPr>
            <p:custDataLst>
              <p:tags r:id="rId24"/>
            </p:custDataLst>
          </p:nvPr>
        </p:nvSpPr>
        <p:spPr>
          <a:xfrm>
            <a:off x="1135430" y="5358382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22" name="圆角矩形 19"/>
          <p:cNvSpPr/>
          <p:nvPr>
            <p:custDataLst>
              <p:tags r:id="rId25"/>
            </p:custDataLst>
          </p:nvPr>
        </p:nvSpPr>
        <p:spPr>
          <a:xfrm rot="5400000">
            <a:off x="610940" y="4957713"/>
            <a:ext cx="434323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4" name="燕尾形 20"/>
          <p:cNvSpPr/>
          <p:nvPr>
            <p:custDataLst>
              <p:tags r:id="rId26"/>
            </p:custDataLst>
          </p:nvPr>
        </p:nvSpPr>
        <p:spPr>
          <a:xfrm>
            <a:off x="770954" y="5092328"/>
            <a:ext cx="113661" cy="168903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单圆角矩形 5"/>
          <p:cNvSpPr/>
          <p:nvPr>
            <p:custDataLst>
              <p:tags r:id="rId27"/>
            </p:custDataLst>
          </p:nvPr>
        </p:nvSpPr>
        <p:spPr>
          <a:xfrm>
            <a:off x="6359372" y="4769760"/>
            <a:ext cx="5218228" cy="14674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8" name="标题"/>
          <p:cNvSpPr txBox="1"/>
          <p:nvPr>
            <p:custDataLst>
              <p:tags r:id="rId28"/>
            </p:custDataLst>
          </p:nvPr>
        </p:nvSpPr>
        <p:spPr>
          <a:xfrm>
            <a:off x="6886402" y="4797699"/>
            <a:ext cx="4013045" cy="556873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solidFill>
                  <a:schemeClr val="accent1"/>
                </a:solidFill>
                <a:latin typeface="+mj-ea"/>
                <a:ea typeface="+mj-ea"/>
              </a:rPr>
              <a:t>符合相关法规和标准要求</a:t>
            </a:r>
            <a:endParaRPr lang="zh-CN" altLang="en-US" sz="13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30" name="正文"/>
          <p:cNvSpPr txBox="1"/>
          <p:nvPr>
            <p:custDataLst>
              <p:tags r:id="rId29"/>
            </p:custDataLst>
          </p:nvPr>
        </p:nvSpPr>
        <p:spPr>
          <a:xfrm>
            <a:off x="6886402" y="5358382"/>
            <a:ext cx="4500706" cy="878806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32" name="圆角矩形 19"/>
          <p:cNvSpPr/>
          <p:nvPr>
            <p:custDataLst>
              <p:tags r:id="rId30"/>
            </p:custDataLst>
          </p:nvPr>
        </p:nvSpPr>
        <p:spPr>
          <a:xfrm rot="5400000">
            <a:off x="6361912" y="4957713"/>
            <a:ext cx="434323" cy="438768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4" name="燕尾形 20"/>
          <p:cNvSpPr/>
          <p:nvPr>
            <p:custDataLst>
              <p:tags r:id="rId31"/>
            </p:custDataLst>
          </p:nvPr>
        </p:nvSpPr>
        <p:spPr>
          <a:xfrm>
            <a:off x="6521926" y="5092328"/>
            <a:ext cx="113661" cy="168903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室内电气施工的基本原则和规范</a:t>
            </a:r>
            <a:endParaRPr lang="zh-CN" altLang="en-US"/>
          </a:p>
        </p:txBody>
      </p:sp>
      <p:sp>
        <p:nvSpPr>
          <p:cNvPr id="10490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遵守国家相关法规和标准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确保施工质量和进度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遵循施工图纸和技术要求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保证安全、可靠、经济、环保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室内电气施工前的准备工作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确定施工范围和要求</a:t>
            </a:r>
            <a:endParaRPr lang="zh-CN" altLang="en-US"/>
          </a:p>
        </p:txBody>
      </p:sp>
      <p:sp>
        <p:nvSpPr>
          <p:cNvPr id="10492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明确施工范围：确定需要施工的区域和设备，避免遗漏或重复施工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了解施工要求：了解业主对施工的具体要求和标准，确保施工符合规范和标准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制定施工计划：根据施工范围和要求，制定详细的施工计划，包括施工时间、人员、材料等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准备施工工具：根据施工计划，准备必要的施工工具和设备，确保施工顺利进行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制定施工计划和时间表</a:t>
            </a:r>
            <a:endParaRPr lang="zh-CN" altLang="en-US"/>
          </a:p>
        </p:txBody>
      </p:sp>
      <p:sp>
        <p:nvSpPr>
          <p:cNvPr id="104926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明确施工目标和范围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评估施工难度和时间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制定详细的施工计划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确定施工时间和进度安排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准备施工材料和工具</a:t>
            </a:r>
            <a:endParaRPr lang="zh-CN" altLang="en-US"/>
          </a:p>
        </p:txBody>
      </p:sp>
      <p:sp>
        <p:nvSpPr>
          <p:cNvPr id="10493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准备施工工具：根据施工方案，准备相应的施工工具和设备。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检查施工材料和工具：在施工前对施工材料和工具进行检查，确保其质量和可用性。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确定施工材料：根据施工方案，确定所需材料种类和数量。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采购施工材料：通过正规渠道采购质量合格的施工材料。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室内电气施工的主要内容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配电箱的安装和调试</a:t>
            </a:r>
            <a:endParaRPr lang="zh-CN" altLang="en-US"/>
          </a:p>
        </p:txBody>
      </p:sp>
      <p:sp>
        <p:nvSpPr>
          <p:cNvPr id="10494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配电箱的调试方法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配电箱的维护和保养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配电箱的种类和作用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配电箱的安装步骤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照明设备的安装和调试</a:t>
            </a:r>
            <a:endParaRPr lang="zh-CN" altLang="en-US"/>
          </a:p>
        </p:txBody>
      </p:sp>
      <p:sp>
        <p:nvSpPr>
          <p:cNvPr id="10495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调试方法：包括检查灯具是否正常工作、调整亮度、检查安全等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照明设备类型：包括白炽灯、荧光灯、LED灯等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安装步骤：包括选择合适的位置、安装灯具、连接电源等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注意事项：包括注意安全、避免短路、保护眼睛等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https://d.book118.com/478023073134006023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2_1"/>
  <p:tag name="KSO_WM_UNIT_INDEX" val="1_2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3_1"/>
  <p:tag name="KSO_WM_UNIT_INDEX" val="1_3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5_1"/>
  <p:tag name="KSO_WM_UNIT_INDEX" val="1_5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6_1"/>
  <p:tag name="KSO_WM_UNIT_INDEX" val="1_6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《室内电气施工》PPT课件</vt:lpstr>
      <vt:lpstr>目录</vt:lpstr>
      <vt:lpstr>添加章节标题</vt:lpstr>
      <vt:lpstr>室内电气施工概述</vt:lpstr>
      <vt:lpstr>PowerPoint Presentation</vt:lpstr>
      <vt:lpstr>室内电气施工的定义和重要性</vt:lpstr>
      <vt:lpstr>室内电气施工的基本原则和规范</vt:lpstr>
      <vt:lpstr>室内电气施工前的准备工作</vt:lpstr>
      <vt:lpstr>PowerPoint Presentation</vt:lpstr>
      <vt:lpstr>确定施工范围和要求</vt:lpstr>
      <vt:lpstr>制定施工计划和时间表</vt:lpstr>
      <vt:lpstr>准备施工材料和工具</vt:lpstr>
      <vt:lpstr>室内电气施工的主要内容</vt:lpstr>
      <vt:lpstr>PowerPoint Presentation</vt:lpstr>
      <vt:lpstr>配电箱的安装和调试</vt:lpstr>
      <vt:lpstr>照明设备的安装和调试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2024-08-30T16:58:54.777</cp:lastPrinted>
  <dcterms:created xsi:type="dcterms:W3CDTF">2024-08-30T08:58:54Z</dcterms:created>
  <dcterms:modified xsi:type="dcterms:W3CDTF">2024-08-30T08:58:57Z</dcterms:modified>
</cp:coreProperties>
</file>