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0100A-A834-4268-A4DD-6BEBEE52F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95615-AAE7-4C97-99E0-5A626EF07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D1F43-122C-4F74-9A49-93B71EB47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96AC0-A86E-4663-8C1A-6A99F1EC8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B83E56-218A-4C82-B60A-505ECB7B5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EF1F3D-C339-4A31-B980-4F93DB29A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D4E29-DF19-48F7-81DA-F6FF5ACE8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00406-6ACE-4936-9353-E3B69D3D2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B57BA-CCD1-4587-BCE3-409F3F2A6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0E4CE-3E19-4DBA-9C84-550BA84C8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87CF9-B131-4671-B251-F612FAD07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400406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4980" y="1790298"/>
            <a:ext cx="5929629" cy="1618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手机店互联网管理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endParaRPr lang="Microsoft YaHei" altLang="Microsoft YaHei" sz="5100"/>
          </a:p>
          <a:p>
            <a:pPr marL="14014" algn="l" rtl="0" eaLnBrk="0">
              <a:lnSpc>
                <a:spcPts val="7436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1935639"/>
            <a:ext cx="4479925" cy="3100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店互联网管理现状分析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店互联网管理方案设计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店互联网管理实施计划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店互联网管理风险控制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店互联网管理方案效果评估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1355775" y="1723573"/>
            <a:ext cx="1187450" cy="1938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14643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96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6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6" cy="4843295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6374415" y="3914016"/>
            <a:ext cx="4481829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20415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当前，手机市场竞争激烈，消费者需求多样化，手机店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endParaRPr lang="Microsoft YaHei" altLang="Microsoft YaHei" sz="1300"/>
          </a:p>
          <a:p>
            <a:pPr marL="12700" indent="1371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借助互联网管理方案来提高经营效率、降低成本、增强客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体验，以获得竞争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势。</a:t>
            </a:r>
            <a:endParaRPr lang="Microsoft YaHei" altLang="Microsoft YaHei" sz="1300"/>
          </a:p>
        </p:txBody>
      </p:sp>
      <p:sp>
        <p:nvSpPr>
          <p:cNvPr id="12" name="textbox 12"/>
          <p:cNvSpPr/>
          <p:nvPr/>
        </p:nvSpPr>
        <p:spPr>
          <a:xfrm>
            <a:off x="6375101" y="1618038"/>
            <a:ext cx="448119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4"/>
              </a:lnSpc>
            </a:pPr>
            <a:endParaRPr lang="Arial" altLang="Arial" sz="100"/>
          </a:p>
          <a:p>
            <a:pPr marL="20929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随着互联网技术的快速发展，手机店的经营模式和管理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1300"/>
          </a:p>
          <a:p>
            <a:pPr marL="14071" indent="-1371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也在不断变革。传统的手机店管理模式已经无法满足市场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求，需要借助互联网技术进行升级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优化。</a:t>
            </a:r>
            <a:endParaRPr lang="Microsoft YaHei" altLang="Microsoft YaHei" sz="1300"/>
          </a:p>
        </p:txBody>
      </p:sp>
      <p:sp>
        <p:nvSpPr>
          <p:cNvPr id="13" name="textbox 13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491031" y="3030193"/>
            <a:ext cx="10251924" cy="1273075"/>
            <a:chExt cx="10251924" cy="1273075"/>
          </a:xfrm>
        </p:grpSpPr>
        <p:pic>
          <p:nvPicPr>
            <p:cNvPr id="35" name="picture 3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251924" cy="1273075"/>
            </a:xfrm>
            <a:prstGeom prst="rect">
              <a:avLst/>
            </a:prstGeom>
          </p:spPr>
        </p:pic>
        <p:sp>
          <p:nvSpPr>
            <p:cNvPr id="36" name="textbox 36"/>
            <p:cNvSpPr/>
            <p:nvPr/>
          </p:nvSpPr>
          <p:spPr>
            <a:xfrm>
              <a:off x="-12700" y="-12700"/>
              <a:ext cx="10277475" cy="13182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8046"/>
                </a:lnSpc>
              </a:pPr>
              <a:endParaRPr lang="Arial" altLang="Arial" sz="100"/>
            </a:p>
            <a:p>
              <a:pPr marL="286880" algn="l" rtl="0" eaLnBrk="0">
                <a:lnSpc>
                  <a:spcPct val="91000"/>
                </a:lnSpc>
              </a:pP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互联网管理方案有助于手机店优化库存管理、降低库存成本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提高库存周转率。</a:t>
              </a:r>
              <a:endParaRPr lang="Microsoft YaHei" altLang="Microsoft YaHei" sz="15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546100" y="4660899"/>
            <a:ext cx="10257348" cy="1271162"/>
            <a:chExt cx="10257348" cy="1271162"/>
          </a:xfrm>
        </p:grpSpPr>
        <p:pic>
          <p:nvPicPr>
            <p:cNvPr id="37" name="picture 3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0257348" cy="1271162"/>
            </a:xfrm>
            <a:prstGeom prst="rect">
              <a:avLst/>
            </a:prstGeom>
          </p:spPr>
        </p:pic>
        <p:sp>
          <p:nvSpPr>
            <p:cNvPr id="38" name="textbox 38"/>
            <p:cNvSpPr/>
            <p:nvPr/>
          </p:nvSpPr>
          <p:spPr>
            <a:xfrm>
              <a:off x="-12700" y="-12700"/>
              <a:ext cx="10283190" cy="13163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marL="3056099" algn="l" rtl="0" eaLnBrk="0">
                <a:lnSpc>
                  <a:spcPct val="123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互联网管理方案，手机店可以提升客户服务质量，增强客户忠诚度，提高口碑    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和品牌影响力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39" name="textbox 39"/>
          <p:cNvSpPr/>
          <p:nvPr/>
        </p:nvSpPr>
        <p:spPr>
          <a:xfrm>
            <a:off x="2789746" y="1388509"/>
            <a:ext cx="8008619" cy="1288414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9761"/>
              </a:lnSpc>
            </a:pPr>
            <a:endParaRPr lang="Arial" altLang="Arial" sz="100"/>
          </a:p>
          <a:p>
            <a:pPr marL="793709" indent="380" algn="l" rtl="0" eaLnBrk="0">
              <a:lnSpc>
                <a:spcPct val="12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实施互联网管理方案，手机店可以实现线上线下融合，提高销售业绩和市场占   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有率。</a:t>
            </a:r>
            <a:endParaRPr lang="Microsoft YaHei" altLang="Microsoft YaHei" sz="1500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400" y="1384300"/>
            <a:ext cx="2256056" cy="1267967"/>
          </a:xfrm>
          <a:prstGeom prst="rect">
            <a:avLst/>
          </a:prstGeom>
        </p:spPr>
      </p:pic>
      <p:sp>
        <p:nvSpPr>
          <p:cNvPr id="41" name="textbox 41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81978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目的和意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3" name="textbox 63"/>
          <p:cNvSpPr/>
          <p:nvPr/>
        </p:nvSpPr>
        <p:spPr>
          <a:xfrm>
            <a:off x="1331001" y="1727459"/>
            <a:ext cx="5844540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9417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手机店互联网管理现状</a:t>
            </a:r>
            <a:r>
              <a:rPr sz="3800" spc="1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5" name="picture 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35100" y="2628900"/>
            <a:ext cx="2231507" cy="2231506"/>
          </a:xfrm>
          <a:prstGeom prst="rect">
            <a:avLst/>
          </a:prstGeom>
        </p:spPr>
      </p:pic>
      <p:pic>
        <p:nvPicPr>
          <p:cNvPr id="66" name="picture 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27600" y="2628900"/>
            <a:ext cx="2231507" cy="2231506"/>
          </a:xfrm>
          <a:prstGeom prst="rect">
            <a:avLst/>
          </a:prstGeom>
        </p:spPr>
      </p:pic>
      <p:pic>
        <p:nvPicPr>
          <p:cNvPr id="67" name="picture 6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407400" y="2628900"/>
            <a:ext cx="2231507" cy="2231506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1210920" y="378647"/>
            <a:ext cx="2300604" cy="13519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1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3000"/>
          </a:p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575996" indent="952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手机店数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量众多，竞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争激烈。</a:t>
            </a:r>
            <a:endParaRPr lang="Microsoft YaHei" altLang="Microsoft YaHei" sz="1500"/>
          </a:p>
        </p:txBody>
      </p:sp>
      <p:sp>
        <p:nvSpPr>
          <p:cNvPr id="69" name="textbox 69"/>
          <p:cNvSpPr/>
          <p:nvPr/>
        </p:nvSpPr>
        <p:spPr>
          <a:xfrm>
            <a:off x="8752928" y="1224189"/>
            <a:ext cx="1737995" cy="781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43"/>
              </a:lnSpc>
            </a:pPr>
            <a:endParaRPr lang="Arial" altLang="Arial" sz="100"/>
          </a:p>
          <a:p>
            <a:pPr marL="12700" indent="190" algn="l" rtl="0" eaLnBrk="0">
              <a:lnSpc>
                <a:spcPct val="110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对手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机店的服务和产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品要求越来越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0" name="textbox 70"/>
          <p:cNvSpPr/>
          <p:nvPr/>
        </p:nvSpPr>
        <p:spPr>
          <a:xfrm>
            <a:off x="5272592" y="5188844"/>
            <a:ext cx="1737360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913"/>
              </a:lnSpc>
            </a:pPr>
            <a:endParaRPr lang="Arial" altLang="Arial" sz="100"/>
          </a:p>
          <a:p>
            <a:pPr marL="13842" indent="-1142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传统手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机店销售模式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单一，缺乏创新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1" name="rect"/>
          <p:cNvSpPr/>
          <p:nvPr/>
        </p:nvSpPr>
        <p:spPr>
          <a:xfrm>
            <a:off x="4925813" y="2623346"/>
            <a:ext cx="97536" cy="3792082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rect"/>
          <p:cNvSpPr/>
          <p:nvPr/>
        </p:nvSpPr>
        <p:spPr>
          <a:xfrm>
            <a:off x="1395306" y="1069846"/>
            <a:ext cx="97536" cy="3792082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rect"/>
          <p:cNvSpPr/>
          <p:nvPr/>
        </p:nvSpPr>
        <p:spPr>
          <a:xfrm>
            <a:off x="8394148" y="1069846"/>
            <a:ext cx="97535" cy="3792082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74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7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8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8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8429969" y="1327356"/>
            <a:ext cx="3079666" cy="4829030"/>
            <a:chExt cx="3079666" cy="4829030"/>
          </a:xfrm>
        </p:grpSpPr>
        <p:pic>
          <p:nvPicPr>
            <p:cNvPr id="95" name="picture 9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079666" cy="4829030"/>
            </a:xfrm>
            <a:prstGeom prst="rect">
              <a:avLst/>
            </a:prstGeom>
          </p:spPr>
        </p:pic>
        <p:sp>
          <p:nvSpPr>
            <p:cNvPr id="96" name="textbox 96"/>
            <p:cNvSpPr/>
            <p:nvPr/>
          </p:nvSpPr>
          <p:spPr>
            <a:xfrm>
              <a:off x="-12700" y="-12700"/>
              <a:ext cx="3105150" cy="48748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318306" indent="761" algn="l" rtl="0" eaLnBrk="0">
                <a:lnSpc>
                  <a:spcPct val="12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缺乏对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消费者行为的分析和了  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无法提供个性化的服务和  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产品。</a:t>
              </a:r>
              <a:endParaRPr lang="Microsoft YaHei" altLang="Microsoft YaHei" sz="15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33905" y="1327356"/>
            <a:ext cx="3079665" cy="4829030"/>
            <a:chExt cx="3079665" cy="4829030"/>
          </a:xfrm>
        </p:grpSpPr>
        <p:pic>
          <p:nvPicPr>
            <p:cNvPr id="97" name="picture 9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079665" cy="4829030"/>
            </a:xfrm>
            <a:prstGeom prst="rect">
              <a:avLst/>
            </a:prstGeom>
          </p:spPr>
        </p:pic>
        <p:sp>
          <p:nvSpPr>
            <p:cNvPr id="98" name="textbox 98"/>
            <p:cNvSpPr/>
            <p:nvPr/>
          </p:nvSpPr>
          <p:spPr>
            <a:xfrm>
              <a:off x="-12700" y="-12700"/>
              <a:ext cx="3105150" cy="48742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7208"/>
                </a:lnSpc>
              </a:pPr>
              <a:endParaRPr lang="Arial" altLang="Arial" sz="100"/>
            </a:p>
            <a:p>
              <a:pPr marL="297901" indent="-6667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管理方式效率低下，难   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以满足快速变化的市场需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652454" y="1326357"/>
            <a:ext cx="3050440" cy="4830028"/>
            <a:chExt cx="3050440" cy="4830028"/>
          </a:xfrm>
        </p:grpSpPr>
        <p:pic>
          <p:nvPicPr>
            <p:cNvPr id="99" name="picture 9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050440" cy="4830028"/>
            </a:xfrm>
            <a:prstGeom prst="rect">
              <a:avLst/>
            </a:prstGeom>
          </p:spPr>
        </p:pic>
        <p:sp>
          <p:nvSpPr>
            <p:cNvPr id="100" name="textbox 100"/>
            <p:cNvSpPr/>
            <p:nvPr/>
          </p:nvSpPr>
          <p:spPr>
            <a:xfrm>
              <a:off x="-12700" y="-12700"/>
              <a:ext cx="3075939" cy="48748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246266" indent="380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缺乏有效的互联网营销策略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    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难以吸引和留住客户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101" name="textbox 101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3" name="picture 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案的必要性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5" name="textbox 145"/>
          <p:cNvSpPr/>
          <p:nvPr/>
        </p:nvSpPr>
        <p:spPr>
          <a:xfrm>
            <a:off x="1165119" y="2395448"/>
            <a:ext cx="3072764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61"/>
              </a:lnSpc>
            </a:pPr>
            <a:endParaRPr lang="Arial" altLang="Arial" sz="100"/>
          </a:p>
          <a:p>
            <a:pPr marL="14414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手机店的竞争力和市场份额，增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加销售额和利润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6" name="textbox 146"/>
          <p:cNvSpPr/>
          <p:nvPr/>
        </p:nvSpPr>
        <p:spPr>
          <a:xfrm>
            <a:off x="4560114" y="4539331"/>
            <a:ext cx="3072764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1"/>
              </a:lnSpc>
            </a:pPr>
            <a:endParaRPr lang="Arial" altLang="Arial" sz="100"/>
          </a:p>
          <a:p>
            <a:pPr marL="14414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管理效率和客户服务水平，提升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客户满意度和忠诚度</a:t>
            </a:r>
            <a:r>
              <a:rPr sz="15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7" name="textbox 147"/>
          <p:cNvSpPr/>
          <p:nvPr/>
        </p:nvSpPr>
        <p:spPr>
          <a:xfrm>
            <a:off x="7956158" y="2396210"/>
            <a:ext cx="3071495" cy="576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互联网时代的发展趋势，满足消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3842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费者的需求和期望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picture 1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9" name="textbox 149"/>
          <p:cNvSpPr/>
          <p:nvPr/>
        </p:nvSpPr>
        <p:spPr>
          <a:xfrm>
            <a:off x="1331001" y="1727459"/>
            <a:ext cx="5844540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9417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手机店互联网管理方案</a:t>
            </a:r>
            <a:r>
              <a:rPr sz="3800" spc="1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1" name="picture 1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4960" y="1569532"/>
            <a:ext cx="4219249" cy="4219250"/>
          </a:xfrm>
          <a:prstGeom prst="rect">
            <a:avLst/>
          </a:prstGeom>
        </p:spPr>
      </p:pic>
      <p:grpSp>
        <p:nvGrpSpPr>
          <p:cNvPr id="28" name="group 28"/>
          <p:cNvGrpSpPr/>
          <p:nvPr/>
        </p:nvGrpSpPr>
        <p:grpSpPr>
          <a:xfrm rot="21600000">
            <a:off x="5163132" y="1294831"/>
            <a:ext cx="6264881" cy="1468186"/>
            <a:chExt cx="6264881" cy="1468186"/>
          </a:xfrm>
        </p:grpSpPr>
        <p:sp>
          <p:nvSpPr>
            <p:cNvPr id="152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textbox 153"/>
            <p:cNvSpPr/>
            <p:nvPr/>
          </p:nvSpPr>
          <p:spPr>
            <a:xfrm>
              <a:off x="573662" y="151701"/>
              <a:ext cx="5357495" cy="10699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3161"/>
                </a:lnSpc>
              </a:pPr>
              <a:endParaRPr lang="Arial" altLang="Arial" sz="100"/>
            </a:p>
            <a:p>
              <a:pPr marL="44371" algn="l" rtl="0" eaLnBrk="0">
                <a:lnSpc>
                  <a:spcPct val="91000"/>
                </a:lnSpc>
              </a:pPr>
              <a:r>
                <a:rPr sz="2300" spc="-6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2300" spc="-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</a:t>
              </a:r>
              <a:endParaRPr lang="Microsoft YaHei" altLang="Microsoft YaHei" sz="23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9730"/>
                </a:lnSpc>
              </a:pPr>
              <a:endParaRPr lang="Arial" altLang="Arial" sz="100"/>
            </a:p>
            <a:p>
              <a:pPr marL="13080" indent="-380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互联网技术，提升手机店的管理效率，增强客户体验，促进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销售增长。</a:t>
              </a:r>
              <a:endParaRPr lang="Microsoft YaHei" altLang="Microsoft YaHei" sz="1500"/>
            </a:p>
          </p:txBody>
        </p:sp>
        <p:sp>
          <p:nvSpPr>
            <p:cNvPr id="154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5163132" y="2945065"/>
            <a:ext cx="6264881" cy="1468186"/>
            <a:chExt cx="6264881" cy="1468186"/>
          </a:xfrm>
        </p:grpSpPr>
        <p:sp>
          <p:nvSpPr>
            <p:cNvPr id="155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textbox 156"/>
            <p:cNvSpPr/>
            <p:nvPr/>
          </p:nvSpPr>
          <p:spPr>
            <a:xfrm>
              <a:off x="574625" y="154064"/>
              <a:ext cx="4367529" cy="7931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9955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0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则</a:t>
              </a:r>
              <a:endParaRPr lang="Microsoft YaHei" altLang="Microsoft YaHei" sz="23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8785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以客户为中心，注重数据驱动，强化线上线下融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57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5163132" y="4595300"/>
            <a:ext cx="6264881" cy="1468185"/>
            <a:chExt cx="6264881" cy="1468185"/>
          </a:xfrm>
        </p:grpSpPr>
        <p:sp>
          <p:nvSpPr>
            <p:cNvPr id="158" name="rect"/>
            <p:cNvSpPr/>
            <p:nvPr/>
          </p:nvSpPr>
          <p:spPr>
            <a:xfrm>
              <a:off x="165661" y="0"/>
              <a:ext cx="6099219" cy="1468185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textbox 159"/>
            <p:cNvSpPr/>
            <p:nvPr/>
          </p:nvSpPr>
          <p:spPr>
            <a:xfrm>
              <a:off x="575377" y="149043"/>
              <a:ext cx="4747895" cy="7981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764"/>
                </a:lnSpc>
              </a:pPr>
              <a:endParaRPr lang="Arial" altLang="Arial" sz="100"/>
            </a:p>
            <a:p>
              <a:pPr marL="13129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关键要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素</a:t>
              </a:r>
              <a:endParaRPr lang="Microsoft YaHei" altLang="Microsoft YaHei" sz="23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手机店互联网管理系统、移动端应用、数据分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析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与优化。</a:t>
              </a:r>
              <a:endParaRPr lang="Microsoft YaHei" altLang="Microsoft YaHei" sz="1500"/>
            </a:p>
          </p:txBody>
        </p:sp>
        <p:sp>
          <p:nvSpPr>
            <p:cNvPr id="160" name="rect"/>
            <p:cNvSpPr/>
            <p:nvPr/>
          </p:nvSpPr>
          <p:spPr>
            <a:xfrm>
              <a:off x="0" y="0"/>
              <a:ext cx="165663" cy="1468185"/>
            </a:xfrm>
            <a:prstGeom prst="rect">
              <a:avLst/>
            </a:pr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1" name="textbox 161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方案概述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3" name="textbox 183"/>
          <p:cNvSpPr/>
          <p:nvPr/>
        </p:nvSpPr>
        <p:spPr>
          <a:xfrm>
            <a:off x="2601492" y="1534097"/>
            <a:ext cx="26530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23"/>
              </a:lnSpc>
            </a:pPr>
            <a:endParaRPr lang="Arial" altLang="Arial" sz="100"/>
          </a:p>
          <a:p>
            <a:pPr marL="16995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500"/>
          </a:p>
          <a:p>
            <a:pPr marL="14224" indent="-1524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系统设计。根据需求分析结果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设计互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联网管理系统架构和功  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能模块。</a:t>
            </a:r>
            <a:endParaRPr lang="Microsoft YaHei" altLang="Microsoft YaHei" sz="1500"/>
          </a:p>
        </p:txBody>
      </p:sp>
      <p:sp>
        <p:nvSpPr>
          <p:cNvPr id="184" name="textbox 184"/>
          <p:cNvSpPr/>
          <p:nvPr/>
        </p:nvSpPr>
        <p:spPr>
          <a:xfrm>
            <a:off x="6869956" y="1521905"/>
            <a:ext cx="2499360" cy="12776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23"/>
              </a:lnSpc>
            </a:pPr>
            <a:endParaRPr lang="Arial" altLang="Arial" sz="100"/>
          </a:p>
          <a:p>
            <a:pPr marL="15852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</a:t>
            </a:r>
            <a:endParaRPr lang="Microsoft YaHei" altLang="Microsoft YaHei" sz="23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12700" indent="1714" algn="l" rtl="0" eaLnBrk="0">
              <a:lnSpc>
                <a:spcPct val="121000"/>
              </a:lnSpc>
              <a:spcBef>
                <a:spcPts val="7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上线与培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训。正式上线互联网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统，并对手机店员工进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行系统操作和数据分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培训。</a:t>
            </a:r>
            <a:endParaRPr lang="Microsoft YaHei" altLang="Microsoft YaHei" sz="1500"/>
          </a:p>
        </p:txBody>
      </p:sp>
      <p:sp>
        <p:nvSpPr>
          <p:cNvPr id="185" name="textbox 185"/>
          <p:cNvSpPr/>
          <p:nvPr/>
        </p:nvSpPr>
        <p:spPr>
          <a:xfrm>
            <a:off x="4700542" y="4405631"/>
            <a:ext cx="2498725" cy="746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21"/>
              </a:lnSpc>
            </a:pPr>
            <a:endParaRPr lang="Arial" altLang="Arial" sz="100"/>
          </a:p>
          <a:p>
            <a:pPr marL="15090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algn="l" rtl="0" eaLnBrk="0">
              <a:lnSpc>
                <a:spcPct val="110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开发与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测试。组织开发团队进</a:t>
            </a:r>
            <a:endParaRPr lang="Microsoft YaHei" altLang="Microsoft YaHei" sz="1500"/>
          </a:p>
        </p:txBody>
      </p:sp>
      <p:sp>
        <p:nvSpPr>
          <p:cNvPr id="186" name="textbox 186"/>
          <p:cNvSpPr/>
          <p:nvPr/>
        </p:nvSpPr>
        <p:spPr>
          <a:xfrm>
            <a:off x="528168" y="4405631"/>
            <a:ext cx="2498725" cy="746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21"/>
              </a:lnSpc>
            </a:pPr>
            <a:endParaRPr lang="Arial" altLang="Arial" sz="100"/>
          </a:p>
          <a:p>
            <a:pPr marL="15090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1200"/>
          </a:p>
          <a:p>
            <a:pPr algn="l" rtl="0" eaLnBrk="0">
              <a:lnSpc>
                <a:spcPct val="1101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析。调研手机店的管理</a:t>
            </a:r>
            <a:endParaRPr lang="Microsoft YaHei" altLang="Microsoft YaHei" sz="1500"/>
          </a:p>
        </p:txBody>
      </p:sp>
      <p:sp>
        <p:nvSpPr>
          <p:cNvPr id="187" name="textbox 187"/>
          <p:cNvSpPr/>
          <p:nvPr/>
        </p:nvSpPr>
        <p:spPr>
          <a:xfrm>
            <a:off x="8998149" y="4405631"/>
            <a:ext cx="2499360" cy="720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21"/>
              </a:lnSpc>
            </a:pPr>
            <a:endParaRPr lang="Arial" altLang="Arial" sz="100"/>
          </a:p>
          <a:p>
            <a:pPr marL="15852" algn="l" rtl="0" eaLnBrk="0">
              <a:lnSpc>
                <a:spcPct val="91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运营与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优化。持续监控系统运</a:t>
            </a:r>
            <a:endParaRPr lang="Microsoft YaHei" altLang="Microsoft YaHei" sz="1500"/>
          </a:p>
        </p:txBody>
      </p:sp>
      <p:sp>
        <p:nvSpPr>
          <p:cNvPr id="188" name="textbox 188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9" name="textbox 209"/>
          <p:cNvSpPr/>
          <p:nvPr/>
        </p:nvSpPr>
        <p:spPr>
          <a:xfrm>
            <a:off x="4699399" y="5192287"/>
            <a:ext cx="2499360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663"/>
              </a:lnSpc>
            </a:pPr>
            <a:endParaRPr lang="Arial" altLang="Arial" sz="100"/>
          </a:p>
          <a:p>
            <a:pPr marL="12700" indent="380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行系统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开发，并进行严格的测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试，确保系统稳定性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性能。</a:t>
            </a:r>
            <a:endParaRPr lang="Microsoft YaHei" altLang="Microsoft YaHei" sz="1500"/>
          </a:p>
        </p:txBody>
      </p:sp>
      <p:sp>
        <p:nvSpPr>
          <p:cNvPr id="210" name="textbox 210"/>
          <p:cNvSpPr/>
          <p:nvPr/>
        </p:nvSpPr>
        <p:spPr>
          <a:xfrm>
            <a:off x="8997578" y="5166568"/>
            <a:ext cx="2499995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576"/>
              </a:lnSpc>
            </a:pPr>
            <a:endParaRPr lang="Arial" altLang="Arial" sz="100"/>
          </a:p>
          <a:p>
            <a:pPr marL="12700" indent="571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行状况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，收集用户反馈，对系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统进行优化和升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级。</a:t>
            </a:r>
            <a:endParaRPr lang="Microsoft YaHei" altLang="Microsoft YaHei" sz="1500"/>
          </a:p>
        </p:txBody>
      </p:sp>
      <p:sp>
        <p:nvSpPr>
          <p:cNvPr id="211" name="textbox 211"/>
          <p:cNvSpPr/>
          <p:nvPr/>
        </p:nvSpPr>
        <p:spPr>
          <a:xfrm>
            <a:off x="528168" y="5191144"/>
            <a:ext cx="2498725" cy="5092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57"/>
              </a:lnSpc>
            </a:pPr>
            <a:endParaRPr lang="Arial" altLang="Arial" sz="100"/>
          </a:p>
          <a:p>
            <a:pPr marL="25273" indent="-12573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业务流程，明确改进方 </a:t>
            </a:r>
            <a:r>
              <a:rPr sz="150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</a:t>
            </a:r>
            <a:r>
              <a:rPr sz="15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909578" y="3581228"/>
            <a:ext cx="1878992" cy="433493"/>
            <a:chExt cx="1878992" cy="433493"/>
          </a:xfrm>
        </p:grpSpPr>
        <p:sp>
          <p:nvSpPr>
            <p:cNvPr id="212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806551" y="114606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867511" y="175567"/>
              <a:ext cx="97564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7242681" y="3581228"/>
            <a:ext cx="1878992" cy="433493"/>
            <a:chExt cx="1878992" cy="433493"/>
          </a:xfrm>
        </p:grpSpPr>
        <p:sp>
          <p:nvSpPr>
            <p:cNvPr id="215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839172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900131" y="167963"/>
              <a:ext cx="97566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9353715" y="3581228"/>
            <a:ext cx="1878992" cy="433493"/>
            <a:chExt cx="1878992" cy="433493"/>
          </a:xfrm>
        </p:grpSpPr>
        <p:sp>
          <p:nvSpPr>
            <p:cNvPr id="218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807550" y="99974"/>
              <a:ext cx="219487" cy="219484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868509" y="160933"/>
              <a:ext cx="97566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3020613" y="3581228"/>
            <a:ext cx="1878991" cy="433493"/>
            <a:chExt cx="1878991" cy="433493"/>
          </a:xfrm>
        </p:grpSpPr>
        <p:sp>
          <p:nvSpPr>
            <p:cNvPr id="221" name="path"/>
            <p:cNvSpPr/>
            <p:nvPr/>
          </p:nvSpPr>
          <p:spPr>
            <a:xfrm>
              <a:off x="0" y="0"/>
              <a:ext cx="1878991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813336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874298" y="167963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5131648" y="3581228"/>
            <a:ext cx="1878989" cy="433493"/>
            <a:chExt cx="1878989" cy="433493"/>
          </a:xfrm>
        </p:grpSpPr>
        <p:sp>
          <p:nvSpPr>
            <p:cNvPr id="224" name="path"/>
            <p:cNvSpPr/>
            <p:nvPr/>
          </p:nvSpPr>
          <p:spPr>
            <a:xfrm>
              <a:off x="0" y="0"/>
              <a:ext cx="1878989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825528" y="94797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886489" y="155757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7" name="rect"/>
          <p:cNvSpPr/>
          <p:nvPr/>
        </p:nvSpPr>
        <p:spPr>
          <a:xfrm>
            <a:off x="3934168" y="3835634"/>
            <a:ext cx="19050" cy="1284762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3560106" y="5063732"/>
            <a:ext cx="742789" cy="742789"/>
            <a:chExt cx="742789" cy="742789"/>
          </a:xfrm>
        </p:grpSpPr>
        <p:sp>
          <p:nvSpPr>
            <p:cNvPr id="228" name="path"/>
            <p:cNvSpPr/>
            <p:nvPr/>
          </p:nvSpPr>
          <p:spPr>
            <a:xfrm>
              <a:off x="0" y="0"/>
              <a:ext cx="742789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25078" y="219421"/>
              <a:ext cx="355387" cy="355387"/>
            </a:xfrm>
            <a:custGeom>
              <a:rect l="0" t="0" r="0" b="0"/>
              <a:pathLst>
                <a:path w="559" h="559">
                  <a:moveTo>
                    <a:pt x="214" y="335"/>
                  </a:moveTo>
                  <a:lnTo>
                    <a:pt x="55" y="335"/>
                  </a:lnTo>
                  <a:lnTo>
                    <a:pt x="55" y="559"/>
                  </a:lnTo>
                  <a:lnTo>
                    <a:pt x="0" y="559"/>
                  </a:lnTo>
                  <a:lnTo>
                    <a:pt x="0" y="0"/>
                  </a:lnTo>
                  <a:lnTo>
                    <a:pt x="335" y="0"/>
                  </a:lnTo>
                  <a:lnTo>
                    <a:pt x="345" y="55"/>
                  </a:lnTo>
                  <a:lnTo>
                    <a:pt x="559" y="55"/>
                  </a:lnTo>
                  <a:lnTo>
                    <a:pt x="475" y="223"/>
                  </a:lnTo>
                  <a:lnTo>
                    <a:pt x="559" y="391"/>
                  </a:lnTo>
                  <a:lnTo>
                    <a:pt x="223" y="391"/>
                  </a:lnTo>
                  <a:lnTo>
                    <a:pt x="214" y="335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0" name="rect"/>
          <p:cNvSpPr/>
          <p:nvPr/>
        </p:nvSpPr>
        <p:spPr>
          <a:xfrm>
            <a:off x="8182075" y="3822283"/>
            <a:ext cx="19050" cy="1284763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7820205" y="5063732"/>
            <a:ext cx="742788" cy="742789"/>
            <a:chExt cx="742788" cy="742789"/>
          </a:xfrm>
        </p:grpSpPr>
        <p:sp>
          <p:nvSpPr>
            <p:cNvPr id="231" name="path"/>
            <p:cNvSpPr/>
            <p:nvPr/>
          </p:nvSpPr>
          <p:spPr>
            <a:xfrm>
              <a:off x="0" y="0"/>
              <a:ext cx="742788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96905" y="213461"/>
              <a:ext cx="539167" cy="313121"/>
            </a:xfrm>
            <a:custGeom>
              <a:rect l="0" t="0" r="0" b="0"/>
              <a:pathLst>
                <a:path w="849" h="492">
                  <a:moveTo>
                    <a:pt x="657" y="278"/>
                  </a:moveTo>
                  <a:cubicBezTo>
                    <a:pt x="657" y="278"/>
                    <a:pt x="565" y="183"/>
                    <a:pt x="437" y="183"/>
                  </a:cubicBezTo>
                  <a:lnTo>
                    <a:pt x="437" y="183"/>
                  </a:lnTo>
                  <a:cubicBezTo>
                    <a:pt x="313" y="183"/>
                    <a:pt x="189" y="278"/>
                    <a:pt x="189" y="278"/>
                  </a:cubicBezTo>
                  <a:lnTo>
                    <a:pt x="189" y="278"/>
                  </a:lnTo>
                  <a:lnTo>
                    <a:pt x="120" y="249"/>
                  </a:lnTo>
                  <a:lnTo>
                    <a:pt x="120" y="333"/>
                  </a:lnTo>
                  <a:lnTo>
                    <a:pt x="120" y="333"/>
                  </a:lnTo>
                  <a:cubicBezTo>
                    <a:pt x="131" y="337"/>
                    <a:pt x="139" y="347"/>
                    <a:pt x="139" y="359"/>
                  </a:cubicBezTo>
                  <a:lnTo>
                    <a:pt x="139" y="359"/>
                  </a:lnTo>
                  <a:cubicBezTo>
                    <a:pt x="139" y="372"/>
                    <a:pt x="131" y="382"/>
                    <a:pt x="120" y="385"/>
                  </a:cubicBezTo>
                  <a:lnTo>
                    <a:pt x="120" y="385"/>
                  </a:lnTo>
                  <a:lnTo>
                    <a:pt x="140" y="442"/>
                  </a:lnTo>
                  <a:lnTo>
                    <a:pt x="80" y="442"/>
                  </a:lnTo>
                  <a:lnTo>
                    <a:pt x="101" y="385"/>
                  </a:lnTo>
                  <a:lnTo>
                    <a:pt x="101" y="385"/>
                  </a:lnTo>
                  <a:cubicBezTo>
                    <a:pt x="91" y="381"/>
                    <a:pt x="84" y="371"/>
                    <a:pt x="84" y="359"/>
                  </a:cubicBezTo>
                  <a:lnTo>
                    <a:pt x="84" y="359"/>
                  </a:lnTo>
                  <a:cubicBezTo>
                    <a:pt x="84" y="348"/>
                    <a:pt x="91" y="338"/>
                    <a:pt x="100" y="334"/>
                  </a:cubicBezTo>
                  <a:lnTo>
                    <a:pt x="100" y="334"/>
                  </a:lnTo>
                  <a:lnTo>
                    <a:pt x="100" y="240"/>
                  </a:lnTo>
                  <a:lnTo>
                    <a:pt x="0" y="198"/>
                  </a:lnTo>
                  <a:lnTo>
                    <a:pt x="442" y="0"/>
                  </a:lnTo>
                  <a:lnTo>
                    <a:pt x="849" y="201"/>
                  </a:lnTo>
                  <a:lnTo>
                    <a:pt x="657" y="278"/>
                  </a:lnTo>
                  <a:close/>
                  <a:moveTo>
                    <a:pt x="432" y="231"/>
                  </a:moveTo>
                  <a:cubicBezTo>
                    <a:pt x="561" y="231"/>
                    <a:pt x="623" y="299"/>
                    <a:pt x="623" y="299"/>
                  </a:cubicBezTo>
                  <a:lnTo>
                    <a:pt x="623" y="299"/>
                  </a:lnTo>
                  <a:lnTo>
                    <a:pt x="623" y="440"/>
                  </a:lnTo>
                  <a:lnTo>
                    <a:pt x="623" y="440"/>
                  </a:lnTo>
                  <a:cubicBezTo>
                    <a:pt x="623" y="440"/>
                    <a:pt x="558" y="493"/>
                    <a:pt x="422" y="493"/>
                  </a:cubicBezTo>
                  <a:lnTo>
                    <a:pt x="422" y="493"/>
                  </a:lnTo>
                  <a:cubicBezTo>
                    <a:pt x="286" y="493"/>
                    <a:pt x="241" y="440"/>
                    <a:pt x="241" y="440"/>
                  </a:cubicBezTo>
                  <a:lnTo>
                    <a:pt x="241" y="440"/>
                  </a:lnTo>
                  <a:lnTo>
                    <a:pt x="241" y="299"/>
                  </a:lnTo>
                  <a:lnTo>
                    <a:pt x="241" y="299"/>
                  </a:lnTo>
                  <a:cubicBezTo>
                    <a:pt x="241" y="299"/>
                    <a:pt x="304" y="231"/>
                    <a:pt x="432" y="231"/>
                  </a:cubicBezTo>
                  <a:moveTo>
                    <a:pt x="430" y="462"/>
                  </a:moveTo>
                  <a:cubicBezTo>
                    <a:pt x="519" y="462"/>
                    <a:pt x="591" y="444"/>
                    <a:pt x="591" y="422"/>
                  </a:cubicBezTo>
                  <a:lnTo>
                    <a:pt x="591" y="422"/>
                  </a:lnTo>
                  <a:cubicBezTo>
                    <a:pt x="591" y="400"/>
                    <a:pt x="519" y="382"/>
                    <a:pt x="430" y="382"/>
                  </a:cubicBezTo>
                  <a:lnTo>
                    <a:pt x="430" y="382"/>
                  </a:lnTo>
                  <a:cubicBezTo>
                    <a:pt x="341" y="382"/>
                    <a:pt x="269" y="400"/>
                    <a:pt x="269" y="422"/>
                  </a:cubicBezTo>
                  <a:lnTo>
                    <a:pt x="269" y="422"/>
                  </a:lnTo>
                  <a:cubicBezTo>
                    <a:pt x="269" y="444"/>
                    <a:pt x="341" y="462"/>
                    <a:pt x="430" y="462"/>
                  </a:cubicBezTo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3" name="rect"/>
          <p:cNvSpPr/>
          <p:nvPr/>
        </p:nvSpPr>
        <p:spPr>
          <a:xfrm>
            <a:off x="10256083" y="2571731"/>
            <a:ext cx="19050" cy="961926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9900598" y="1852615"/>
            <a:ext cx="742789" cy="742788"/>
            <a:chExt cx="742789" cy="742788"/>
          </a:xfrm>
        </p:grpSpPr>
        <p:sp>
          <p:nvSpPr>
            <p:cNvPr id="234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75221" y="211817"/>
              <a:ext cx="383874" cy="335888"/>
            </a:xfrm>
            <a:custGeom>
              <a:rect l="0" t="0" r="0" b="0"/>
              <a:pathLst>
                <a:path w="604" h="528">
                  <a:moveTo>
                    <a:pt x="0" y="377"/>
                  </a:moveTo>
                  <a:lnTo>
                    <a:pt x="302" y="453"/>
                  </a:lnTo>
                  <a:lnTo>
                    <a:pt x="604" y="377"/>
                  </a:lnTo>
                  <a:lnTo>
                    <a:pt x="604" y="453"/>
                  </a:lnTo>
                  <a:lnTo>
                    <a:pt x="302" y="528"/>
                  </a:lnTo>
                  <a:lnTo>
                    <a:pt x="0" y="453"/>
                  </a:lnTo>
                  <a:lnTo>
                    <a:pt x="0" y="377"/>
                  </a:lnTo>
                  <a:close/>
                  <a:moveTo>
                    <a:pt x="0" y="226"/>
                  </a:moveTo>
                  <a:lnTo>
                    <a:pt x="302" y="302"/>
                  </a:lnTo>
                  <a:lnTo>
                    <a:pt x="604" y="226"/>
                  </a:lnTo>
                  <a:lnTo>
                    <a:pt x="604" y="302"/>
                  </a:lnTo>
                  <a:lnTo>
                    <a:pt x="302" y="377"/>
                  </a:lnTo>
                  <a:lnTo>
                    <a:pt x="0" y="302"/>
                  </a:lnTo>
                  <a:lnTo>
                    <a:pt x="0" y="226"/>
                  </a:lnTo>
                  <a:close/>
                  <a:moveTo>
                    <a:pt x="0" y="75"/>
                  </a:moveTo>
                  <a:lnTo>
                    <a:pt x="302" y="0"/>
                  </a:lnTo>
                  <a:lnTo>
                    <a:pt x="604" y="75"/>
                  </a:lnTo>
                  <a:lnTo>
                    <a:pt x="604" y="151"/>
                  </a:lnTo>
                  <a:lnTo>
                    <a:pt x="302" y="226"/>
                  </a:lnTo>
                  <a:lnTo>
                    <a:pt x="0" y="151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6" name="rect"/>
          <p:cNvSpPr/>
          <p:nvPr/>
        </p:nvSpPr>
        <p:spPr>
          <a:xfrm>
            <a:off x="1810942" y="2574173"/>
            <a:ext cx="19050" cy="970186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7" name="path"/>
          <p:cNvSpPr/>
          <p:nvPr/>
        </p:nvSpPr>
        <p:spPr>
          <a:xfrm>
            <a:off x="1449073" y="1852615"/>
            <a:ext cx="742789" cy="742788"/>
          </a:xfrm>
          <a:custGeom>
            <a:rect l="0" t="0" r="0" b="0"/>
            <a:pathLst>
              <a:path w="1169" h="1169">
                <a:moveTo>
                  <a:pt x="0" y="584"/>
                </a:moveTo>
                <a:cubicBezTo>
                  <a:pt x="0" y="261"/>
                  <a:pt x="261" y="0"/>
                  <a:pt x="584" y="0"/>
                </a:cubicBezTo>
                <a:lnTo>
                  <a:pt x="584" y="0"/>
                </a:lnTo>
                <a:lnTo>
                  <a:pt x="584" y="0"/>
                </a:lnTo>
                <a:lnTo>
                  <a:pt x="584" y="0"/>
                </a:lnTo>
                <a:cubicBezTo>
                  <a:pt x="907" y="0"/>
                  <a:pt x="1169" y="261"/>
                  <a:pt x="1169" y="584"/>
                </a:cubicBezTo>
                <a:lnTo>
                  <a:pt x="1169" y="584"/>
                </a:lnTo>
                <a:cubicBezTo>
                  <a:pt x="1169" y="584"/>
                  <a:pt x="1169" y="584"/>
                  <a:pt x="1169" y="584"/>
                </a:cubicBezTo>
                <a:lnTo>
                  <a:pt x="1169" y="584"/>
                </a:lnTo>
                <a:lnTo>
                  <a:pt x="1169" y="584"/>
                </a:lnTo>
                <a:lnTo>
                  <a:pt x="1169" y="584"/>
                </a:lnTo>
                <a:cubicBezTo>
                  <a:pt x="1169" y="907"/>
                  <a:pt x="907" y="1169"/>
                  <a:pt x="584" y="1169"/>
                </a:cubicBezTo>
                <a:lnTo>
                  <a:pt x="584" y="1169"/>
                </a:lnTo>
                <a:lnTo>
                  <a:pt x="584" y="1169"/>
                </a:lnTo>
                <a:lnTo>
                  <a:pt x="584" y="1169"/>
                </a:lnTo>
                <a:cubicBezTo>
                  <a:pt x="261" y="1169"/>
                  <a:pt x="0" y="907"/>
                  <a:pt x="0" y="584"/>
                </a:cubicBezTo>
                <a:lnTo>
                  <a:pt x="0" y="584"/>
                </a:lnTo>
                <a:close/>
              </a:path>
            </a:pathLst>
          </a:cu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5707716" y="1852615"/>
            <a:ext cx="742789" cy="742788"/>
            <a:chExt cx="742789" cy="742788"/>
          </a:xfrm>
        </p:grpSpPr>
        <p:sp>
          <p:nvSpPr>
            <p:cNvPr id="238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77210" y="193726"/>
              <a:ext cx="381393" cy="367234"/>
            </a:xfrm>
            <a:custGeom>
              <a:rect l="0" t="0" r="0" b="0"/>
              <a:pathLst>
                <a:path w="600" h="578">
                  <a:moveTo>
                    <a:pt x="299" y="0"/>
                  </a:moveTo>
                  <a:lnTo>
                    <a:pt x="1" y="128"/>
                  </a:lnTo>
                  <a:lnTo>
                    <a:pt x="299" y="255"/>
                  </a:lnTo>
                  <a:lnTo>
                    <a:pt x="600" y="127"/>
                  </a:lnTo>
                  <a:lnTo>
                    <a:pt x="299" y="0"/>
                  </a:lnTo>
                  <a:close/>
                  <a:moveTo>
                    <a:pt x="311" y="271"/>
                  </a:moveTo>
                  <a:lnTo>
                    <a:pt x="311" y="578"/>
                  </a:lnTo>
                  <a:lnTo>
                    <a:pt x="600" y="441"/>
                  </a:lnTo>
                  <a:lnTo>
                    <a:pt x="600" y="148"/>
                  </a:lnTo>
                  <a:lnTo>
                    <a:pt x="311" y="271"/>
                  </a:lnTo>
                  <a:close/>
                  <a:moveTo>
                    <a:pt x="0" y="441"/>
                  </a:moveTo>
                  <a:lnTo>
                    <a:pt x="290" y="578"/>
                  </a:lnTo>
                  <a:lnTo>
                    <a:pt x="290" y="271"/>
                  </a:lnTo>
                  <a:lnTo>
                    <a:pt x="0" y="148"/>
                  </a:lnTo>
                  <a:lnTo>
                    <a:pt x="0" y="441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0" name="path"/>
          <p:cNvSpPr/>
          <p:nvPr/>
        </p:nvSpPr>
        <p:spPr>
          <a:xfrm>
            <a:off x="1640033" y="2043386"/>
            <a:ext cx="356541" cy="356542"/>
          </a:xfrm>
          <a:custGeom>
            <a:rect l="0" t="0" r="0" b="0"/>
            <a:pathLst>
              <a:path w="561" h="561">
                <a:moveTo>
                  <a:pt x="0" y="168"/>
                </a:moveTo>
                <a:lnTo>
                  <a:pt x="280" y="0"/>
                </a:lnTo>
                <a:lnTo>
                  <a:pt x="561" y="168"/>
                </a:lnTo>
                <a:lnTo>
                  <a:pt x="561" y="224"/>
                </a:lnTo>
                <a:lnTo>
                  <a:pt x="0" y="224"/>
                </a:lnTo>
                <a:lnTo>
                  <a:pt x="0" y="168"/>
                </a:lnTo>
                <a:close/>
                <a:moveTo>
                  <a:pt x="0" y="505"/>
                </a:moveTo>
                <a:lnTo>
                  <a:pt x="561" y="505"/>
                </a:lnTo>
                <a:lnTo>
                  <a:pt x="561" y="561"/>
                </a:lnTo>
                <a:lnTo>
                  <a:pt x="0" y="561"/>
                </a:lnTo>
                <a:lnTo>
                  <a:pt x="0" y="505"/>
                </a:lnTo>
                <a:close/>
                <a:moveTo>
                  <a:pt x="56" y="449"/>
                </a:moveTo>
                <a:lnTo>
                  <a:pt x="505" y="449"/>
                </a:lnTo>
                <a:lnTo>
                  <a:pt x="505" y="505"/>
                </a:lnTo>
                <a:lnTo>
                  <a:pt x="56" y="505"/>
                </a:lnTo>
                <a:lnTo>
                  <a:pt x="56" y="449"/>
                </a:lnTo>
                <a:close/>
                <a:moveTo>
                  <a:pt x="56" y="224"/>
                </a:moveTo>
                <a:lnTo>
                  <a:pt x="168" y="224"/>
                </a:lnTo>
                <a:lnTo>
                  <a:pt x="168" y="449"/>
                </a:lnTo>
                <a:lnTo>
                  <a:pt x="56" y="449"/>
                </a:lnTo>
                <a:lnTo>
                  <a:pt x="56" y="224"/>
                </a:lnTo>
                <a:close/>
                <a:moveTo>
                  <a:pt x="224" y="224"/>
                </a:moveTo>
                <a:lnTo>
                  <a:pt x="336" y="224"/>
                </a:lnTo>
                <a:lnTo>
                  <a:pt x="336" y="449"/>
                </a:lnTo>
                <a:lnTo>
                  <a:pt x="224" y="449"/>
                </a:lnTo>
                <a:lnTo>
                  <a:pt x="224" y="224"/>
                </a:lnTo>
                <a:close/>
                <a:moveTo>
                  <a:pt x="393" y="224"/>
                </a:moveTo>
                <a:lnTo>
                  <a:pt x="505" y="224"/>
                </a:lnTo>
                <a:lnTo>
                  <a:pt x="505" y="449"/>
                </a:lnTo>
                <a:lnTo>
                  <a:pt x="393" y="449"/>
                </a:lnTo>
                <a:lnTo>
                  <a:pt x="393" y="224"/>
                </a:lnTo>
                <a:close/>
              </a:path>
            </a:pathLst>
          </a:custGeom>
          <a:solidFill>
            <a:srgbClr val="001D4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1" name="rect"/>
          <p:cNvSpPr/>
          <p:nvPr/>
        </p:nvSpPr>
        <p:spPr>
          <a:xfrm>
            <a:off x="6051991" y="2590939"/>
            <a:ext cx="19050" cy="961926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243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textbox 244"/>
            <p:cNvSpPr/>
            <p:nvPr/>
          </p:nvSpPr>
          <p:spPr>
            <a:xfrm>
              <a:off x="371839" y="386119"/>
              <a:ext cx="2844800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105"/>
                </a:lnSpc>
              </a:pPr>
              <a:endParaRPr lang="Arial" altLang="Arial" sz="100"/>
            </a:p>
            <a:p>
              <a:pPr marL="541322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强化数据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析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890" indent="-190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数据分析与优化，为手机店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提供精准的市场分析和销售预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助力决策层制定科学的发展策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45" name="picture 24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58" name="group 58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246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405D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textbox 247"/>
            <p:cNvSpPr/>
            <p:nvPr/>
          </p:nvSpPr>
          <p:spPr>
            <a:xfrm>
              <a:off x="369933" y="384347"/>
              <a:ext cx="2692400" cy="19215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712"/>
                </a:lnSpc>
              </a:pPr>
              <a:endParaRPr lang="Arial" altLang="Arial" sz="100"/>
            </a:p>
            <a:p>
              <a:pPr marL="539684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提高管理效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率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905" algn="l" rtl="0" eaLnBrk="0">
                <a:lnSpc>
                  <a:spcPct val="150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互联网管理系统，实现手机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店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各项业务的在线化管理，减少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人工操作，提高工作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效率。</a:t>
              </a:r>
              <a:endParaRPr lang="Microsoft YaHei" altLang="Microsoft YaHei" sz="1500"/>
            </a:p>
          </p:txBody>
        </p:sp>
        <p:pic>
          <p:nvPicPr>
            <p:cNvPr id="248" name="picture 24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60" name="group 60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249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405D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textbox 250"/>
            <p:cNvSpPr/>
            <p:nvPr/>
          </p:nvSpPr>
          <p:spPr>
            <a:xfrm>
              <a:off x="371838" y="385824"/>
              <a:ext cx="2690495" cy="19196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281"/>
                </a:lnSpc>
              </a:pPr>
              <a:endParaRPr lang="Arial" altLang="Arial" sz="100"/>
            </a:p>
            <a:p>
              <a:pPr marL="537778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提升客户体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移动端应用，为客户提供便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捷的购物体验，增强客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户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粘性，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251" name="picture 25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252" name="textbox 252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方案效果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</a:t>
            </a:r>
            <a:endParaRPr lang="Microsoft YaHei" altLang="Microsoft YaHei" sz="3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https://d.book118.com/478024004067006044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2024-09-24T16:08:39.301</cp:lastPrinted>
  <dcterms:created xsi:type="dcterms:W3CDTF">2024-09-24T08:08:39Z</dcterms:created>
  <dcterms:modified xsi:type="dcterms:W3CDTF">2024-09-24T08:08:40Z</dcterms:modified>
</cp:coreProperties>
</file>