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3"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7A1925A-E7A4-4C9B-9B16-BD0A93FA9B5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8" name="PlaceHolder 1"/>
          <p:cNvSpPr>
            <a:spLocks noGrp="1"/>
          </p:cNvSpPr>
          <p:nvPr>
            <p:ph type="sldImg"/>
          </p:nvPr>
        </p:nvSpPr>
        <p:spPr>
          <a:xfrm>
            <a:off x="685800" y="1143000"/>
            <a:ext cx="5486040" cy="3085920"/>
          </a:xfrm>
          <a:prstGeom prst="rect">
            <a:avLst/>
          </a:prstGeom>
          <a:ln w="0">
            <a:noFill/>
          </a:ln>
        </p:spPr>
      </p:sp>
      <p:sp>
        <p:nvSpPr>
          <p:cNvPr id="41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1" name="PlaceHolder 1"/>
          <p:cNvSpPr>
            <a:spLocks noGrp="1"/>
          </p:cNvSpPr>
          <p:nvPr>
            <p:ph type="sldImg"/>
          </p:nvPr>
        </p:nvSpPr>
        <p:spPr>
          <a:xfrm>
            <a:off x="685800" y="1143000"/>
            <a:ext cx="5486040" cy="3085920"/>
          </a:xfrm>
          <a:prstGeom prst="rect">
            <a:avLst/>
          </a:prstGeom>
          <a:ln w="0">
            <a:noFill/>
          </a:ln>
        </p:spPr>
      </p:sp>
      <p:sp>
        <p:nvSpPr>
          <p:cNvPr id="42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4" name="PlaceHolder 1"/>
          <p:cNvSpPr>
            <a:spLocks noGrp="1"/>
          </p:cNvSpPr>
          <p:nvPr>
            <p:ph type="sldImg"/>
          </p:nvPr>
        </p:nvSpPr>
        <p:spPr>
          <a:xfrm>
            <a:off x="685800" y="1143000"/>
            <a:ext cx="5486040" cy="3085920"/>
          </a:xfrm>
          <a:prstGeom prst="rect">
            <a:avLst/>
          </a:prstGeom>
          <a:ln w="0">
            <a:noFill/>
          </a:ln>
        </p:spPr>
      </p:sp>
      <p:sp>
        <p:nvSpPr>
          <p:cNvPr id="42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7" name="PlaceHolder 1"/>
          <p:cNvSpPr>
            <a:spLocks noGrp="1"/>
          </p:cNvSpPr>
          <p:nvPr>
            <p:ph type="sldImg"/>
          </p:nvPr>
        </p:nvSpPr>
        <p:spPr>
          <a:xfrm>
            <a:off x="685800" y="1143000"/>
            <a:ext cx="5486040" cy="3085920"/>
          </a:xfrm>
          <a:prstGeom prst="rect">
            <a:avLst/>
          </a:prstGeom>
          <a:ln w="0">
            <a:noFill/>
          </a:ln>
        </p:spPr>
      </p:sp>
      <p:sp>
        <p:nvSpPr>
          <p:cNvPr id="42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0" name="PlaceHolder 1"/>
          <p:cNvSpPr>
            <a:spLocks noGrp="1"/>
          </p:cNvSpPr>
          <p:nvPr>
            <p:ph type="sldImg"/>
          </p:nvPr>
        </p:nvSpPr>
        <p:spPr>
          <a:xfrm>
            <a:off x="685800" y="1143000"/>
            <a:ext cx="5486040" cy="3085920"/>
          </a:xfrm>
          <a:prstGeom prst="rect">
            <a:avLst/>
          </a:prstGeom>
          <a:ln w="0">
            <a:noFill/>
          </a:ln>
        </p:spPr>
      </p:sp>
      <p:sp>
        <p:nvSpPr>
          <p:cNvPr id="43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3" name="PlaceHolder 1"/>
          <p:cNvSpPr>
            <a:spLocks noGrp="1"/>
          </p:cNvSpPr>
          <p:nvPr>
            <p:ph type="sldImg"/>
          </p:nvPr>
        </p:nvSpPr>
        <p:spPr>
          <a:xfrm>
            <a:off x="685800" y="1143000"/>
            <a:ext cx="5486040" cy="3085920"/>
          </a:xfrm>
          <a:prstGeom prst="rect">
            <a:avLst/>
          </a:prstGeom>
          <a:ln w="0">
            <a:noFill/>
          </a:ln>
        </p:spPr>
      </p:sp>
      <p:sp>
        <p:nvSpPr>
          <p:cNvPr id="43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6" name="PlaceHolder 1"/>
          <p:cNvSpPr>
            <a:spLocks noGrp="1"/>
          </p:cNvSpPr>
          <p:nvPr>
            <p:ph type="sldImg"/>
          </p:nvPr>
        </p:nvSpPr>
        <p:spPr>
          <a:xfrm>
            <a:off x="685800" y="1143000"/>
            <a:ext cx="5486040" cy="3085920"/>
          </a:xfrm>
          <a:prstGeom prst="rect">
            <a:avLst/>
          </a:prstGeom>
          <a:ln w="0">
            <a:noFill/>
          </a:ln>
        </p:spPr>
      </p:sp>
      <p:sp>
        <p:nvSpPr>
          <p:cNvPr id="437"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8"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B0532E-0F03-4162-A566-47574DE127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8913C6-05E5-4092-8F20-2FD690BECD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AA43F5-CBCD-459E-93E8-A7B8985EFA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B4AA97-0299-4445-88A0-9E25309049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FF8FA3-2DCB-4522-A574-8599EA9B84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CC68F4-1790-4CE3-A3AB-A15C3CD330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9EC634-2181-440D-B96C-124035A1E2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F28D48-F2FD-42E8-8114-DAFFCDAF59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3BF8EB-2CB4-4085-99C9-3374C8E1E5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D227AA-D3B2-4C05-A818-2906CD4EAE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8DB4E6-CEC7-4A6B-A194-7C220FD101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96B2D6E-6A82-487D-8A9A-75EF03C6CFA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7E20D0D-97FE-4075-9679-4C4B574CF6C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027055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团队领导力的塑造与发展课程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课程简介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团队领导力的重要性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团队建设与团队合作</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沟通与冲突解决技巧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领导风格与激励策略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附录</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课程简介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团队领导力的重要性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团队领导力是指领导者对团队成员进行引导和激励，以达成共同目标的能力。一个良好的团队领导力可以帮助团队有效地协作，提高绩效，培养团队成员的领导潜力。</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团队领导力的特点</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确保团队成员明白工作目标和预期结果</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明确目标</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激发团队成员的内在动机和潜力</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激励潜力</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建立良好的沟通渠道和沟通技巧</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有效沟通</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处理团队内部的冲突和分歧</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冲突解决</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激励策略</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奖励制度：激励员工积极表现</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晋升机制：激励员工提升职业发展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培训计划：激励员工提升技能水平</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领导风格与激励策略</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领导风格</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民主领导：倾听团队意见，共同决策</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指令领导：明确任务目标，强调执行力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变革型领导：鼓励创新和改变</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策略规划与目标设定</a:t>
            </a:r>
            <a:endParaRPr lang="en-US" sz="3600" b="0" strike="noStrike" spc="-1">
              <a:solidFill>
                <a:schemeClr val="dk1"/>
              </a:solidFill>
              <a:latin typeface="Arial"/>
            </a:endParaRPr>
          </a:p>
        </p:txBody>
      </p:sp>
      <p:sp>
        <p:nvSpPr>
          <p:cNvPr id="10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制定长期和短期发展规划</a:t>
            </a:r>
            <a:endParaRPr lang="en-US" sz="1500" b="0" strike="noStrike" spc="-1">
              <a:solidFill>
                <a:srgbClr val="000000"/>
              </a:solidFill>
              <a:latin typeface="Arial"/>
            </a:endParaRPr>
          </a:p>
        </p:txBody>
      </p:sp>
      <p:sp>
        <p:nvSpPr>
          <p:cNvPr id="10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策略规划</a:t>
            </a:r>
            <a:endParaRPr lang="en-US" sz="2200" b="0" strike="noStrike" spc="-1">
              <a:solidFill>
                <a:srgbClr val="000000"/>
              </a:solidFill>
              <a:latin typeface="Arial"/>
            </a:endParaRPr>
          </a:p>
        </p:txBody>
      </p:sp>
      <p:sp>
        <p:nvSpPr>
          <p:cNvPr id="10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明确目标，并分阶段设定绩效目标</a:t>
            </a:r>
            <a:endParaRPr lang="en-US" sz="1500" b="0" strike="noStrike" spc="-1">
              <a:solidFill>
                <a:srgbClr val="000000"/>
              </a:solidFill>
              <a:latin typeface="Arial"/>
            </a:endParaRPr>
          </a:p>
        </p:txBody>
      </p:sp>
      <p:sp>
        <p:nvSpPr>
          <p:cNvPr id="11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目标设定</a:t>
            </a:r>
            <a:endParaRPr lang="en-US" sz="2200" b="0" strike="noStrike" spc="-1">
              <a:solidFill>
                <a:srgbClr val="000000"/>
              </a:solidFill>
              <a:latin typeface="Arial"/>
            </a:endParaRPr>
          </a:p>
        </p:txBody>
      </p:sp>
      <p:sp>
        <p:nvSpPr>
          <p:cNvPr id="11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定期评估团队绩效，调整策略和目标</a:t>
            </a:r>
            <a:endParaRPr lang="en-US" sz="1500" b="0" strike="noStrike" spc="-1">
              <a:solidFill>
                <a:srgbClr val="000000"/>
              </a:solidFill>
              <a:latin typeface="Arial"/>
            </a:endParaRPr>
          </a:p>
        </p:txBody>
      </p:sp>
      <p:sp>
        <p:nvSpPr>
          <p:cNvPr id="11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绩效评估</a:t>
            </a:r>
            <a:endParaRPr lang="en-US" sz="2200" b="0" strike="noStrike" spc="-1">
              <a:solidFill>
                <a:srgbClr val="000000"/>
              </a:solidFill>
              <a:latin typeface="Arial"/>
            </a:endParaRPr>
          </a:p>
        </p:txBody>
      </p:sp>
      <p:sp>
        <p:nvSpPr>
          <p:cNvPr id="11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激发团队成员的潜力</a:t>
            </a:r>
            <a:endParaRPr lang="en-US" sz="3600" b="0" strike="noStrike" spc="-1">
              <a:solidFill>
                <a:schemeClr val="dk1"/>
              </a:solidFill>
              <a:latin typeface="Arial"/>
            </a:endParaRPr>
          </a:p>
        </p:txBody>
      </p:sp>
      <p:sp>
        <p:nvSpPr>
          <p:cNvPr id="11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激发团队成员的潜力是团队领导者的重要责任之一。通过了解每个团队成员的优势和需求，帮助他们发挥潜力，实现个人成长和团队目标的双赢。</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团队领导力的重要性</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团队领导力的定义</a:t>
            </a:r>
            <a:endParaRPr lang="en-US" sz="3600" b="0" strike="noStrike" spc="-1">
              <a:solidFill>
                <a:schemeClr val="dk1"/>
              </a:solidFill>
              <a:latin typeface="Arial"/>
            </a:endParaRPr>
          </a:p>
        </p:txBody>
      </p:sp>
      <p:sp>
        <p:nvSpPr>
          <p:cNvPr id="12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了解领导力的核心含义</a:t>
            </a:r>
            <a:endParaRPr lang="en-US" sz="2000" b="0" strike="noStrike" spc="-1">
              <a:solidFill>
                <a:srgbClr val="000000"/>
              </a:solidFill>
              <a:latin typeface="Arial"/>
            </a:endParaRPr>
          </a:p>
        </p:txBody>
      </p:sp>
      <p:sp>
        <p:nvSpPr>
          <p:cNvPr id="12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解释团队领导力的概念</a:t>
            </a:r>
            <a:endParaRPr lang="en-US" sz="3000" b="0" strike="noStrike" spc="-1">
              <a:solidFill>
                <a:srgbClr val="000000"/>
              </a:solidFill>
              <a:latin typeface="Arial"/>
            </a:endParaRPr>
          </a:p>
        </p:txBody>
      </p:sp>
      <p:sp>
        <p:nvSpPr>
          <p:cNvPr id="12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明确领导与管理的职责界限</a:t>
            </a:r>
            <a:endParaRPr lang="en-US" sz="2000" b="0" strike="noStrike" spc="-1">
              <a:solidFill>
                <a:srgbClr val="000000"/>
              </a:solidFill>
              <a:latin typeface="Arial"/>
            </a:endParaRPr>
          </a:p>
        </p:txBody>
      </p:sp>
      <p:sp>
        <p:nvSpPr>
          <p:cNvPr id="12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区分领导者与管理者的不同之处</a:t>
            </a:r>
            <a:endParaRPr lang="en-US" sz="3000" b="0" strike="noStrike" spc="-1">
              <a:solidFill>
                <a:srgbClr val="000000"/>
              </a:solidFill>
              <a:latin typeface="Arial"/>
            </a:endParaRPr>
          </a:p>
        </p:txBody>
      </p:sp>
      <p:sp>
        <p:nvSpPr>
          <p:cNvPr id="12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协调团队成员共同努力的能力</a:t>
            </a:r>
            <a:endParaRPr lang="en-US" sz="2000" b="0" strike="noStrike" spc="-1">
              <a:solidFill>
                <a:srgbClr val="000000"/>
              </a:solidFill>
              <a:latin typeface="Arial"/>
            </a:endParaRPr>
          </a:p>
        </p:txBody>
      </p:sp>
      <p:sp>
        <p:nvSpPr>
          <p:cNvPr id="12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引导团队达成共同目标的能力</a:t>
            </a:r>
            <a:endParaRPr lang="en-US" sz="3000" b="0" strike="noStrike" spc="-1">
              <a:solidFill>
                <a:srgbClr val="000000"/>
              </a:solidFill>
              <a:latin typeface="Arial"/>
            </a:endParaRPr>
          </a:p>
        </p:txBody>
      </p:sp>
      <p:sp>
        <p:nvSpPr>
          <p:cNvPr id="12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充分发挥团队成员的优势</a:t>
            </a:r>
            <a:endParaRPr lang="en-US" sz="2200" b="0" strike="noStrike" spc="-1">
              <a:solidFill>
                <a:srgbClr val="000000"/>
              </a:solidFill>
              <a:latin typeface="Arial"/>
            </a:endParaRPr>
          </a:p>
        </p:txBody>
      </p:sp>
      <p:sp>
        <p:nvSpPr>
          <p:cNvPr id="13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了解团队成员的优点与特长</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让每位成员在团队中发挥最大价值</a:t>
            </a:r>
            <a:endParaRPr lang="en-US" sz="1500" b="0" strike="noStrike" spc="-1">
              <a:solidFill>
                <a:srgbClr val="000000"/>
              </a:solidFill>
              <a:latin typeface="Arial"/>
            </a:endParaRPr>
          </a:p>
        </p:txBody>
      </p:sp>
      <p:sp>
        <p:nvSpPr>
          <p:cNvPr id="13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善于激励与激发团队潜能</a:t>
            </a:r>
            <a:endParaRPr lang="en-US" sz="2200" b="0" strike="noStrike" spc="-1">
              <a:solidFill>
                <a:srgbClr val="000000"/>
              </a:solidFill>
              <a:latin typeface="Arial"/>
            </a:endParaRPr>
          </a:p>
        </p:txBody>
      </p:sp>
      <p:sp>
        <p:nvSpPr>
          <p:cNvPr id="13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激励团队成员达成共同目标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发现并挖掘团队潜在能力</a:t>
            </a:r>
            <a:endParaRPr lang="en-US" sz="1500" b="0" strike="noStrike" spc="-1">
              <a:solidFill>
                <a:srgbClr val="000000"/>
              </a:solidFill>
              <a:latin typeface="Arial"/>
            </a:endParaRPr>
          </a:p>
        </p:txBody>
      </p:sp>
      <p:sp>
        <p:nvSpPr>
          <p:cNvPr id="13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团队领导力的特点</a:t>
            </a:r>
            <a:endParaRPr lang="en-US" sz="3600" b="0" strike="noStrike" spc="-1">
              <a:solidFill>
                <a:schemeClr val="dk1"/>
              </a:solidFill>
              <a:latin typeface="Arial"/>
            </a:endParaRPr>
          </a:p>
        </p:txBody>
      </p:sp>
      <p:sp>
        <p:nvSpPr>
          <p:cNvPr id="14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具备影响力与说服力</a:t>
            </a:r>
            <a:endParaRPr lang="en-US" sz="2200" b="0" strike="noStrike" spc="-1">
              <a:solidFill>
                <a:srgbClr val="000000"/>
              </a:solidFill>
              <a:latin typeface="Arial"/>
            </a:endParaRPr>
          </a:p>
        </p:txBody>
      </p:sp>
      <p:sp>
        <p:nvSpPr>
          <p:cNvPr id="14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有效影响团队成员的态度与行为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善于说服他人接受自己的观点</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发展团队领导力的重要性</a:t>
            </a:r>
            <a:endParaRPr lang="en-US" sz="3600" b="0" strike="noStrike" spc="-1">
              <a:solidFill>
                <a:schemeClr val="dk1"/>
              </a:solidFill>
              <a:latin typeface="Arial"/>
            </a:endParaRPr>
          </a:p>
        </p:txBody>
      </p:sp>
      <p:sp>
        <p:nvSpPr>
          <p:cNvPr id="14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提升团队应对各种情况的能力</a:t>
            </a:r>
            <a:endParaRPr lang="en-US" sz="1500" b="0" strike="noStrike" spc="-1">
              <a:solidFill>
                <a:srgbClr val="000000"/>
              </a:solidFill>
              <a:latin typeface="Arial"/>
            </a:endParaRPr>
          </a:p>
        </p:txBody>
      </p:sp>
      <p:sp>
        <p:nvSpPr>
          <p:cNvPr id="14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帮助团队应对挑战与变革</a:t>
            </a:r>
            <a:endParaRPr lang="en-US" sz="2200" b="0" strike="noStrike" spc="-1">
              <a:solidFill>
                <a:srgbClr val="000000"/>
              </a:solidFill>
              <a:latin typeface="Arial"/>
            </a:endParaRPr>
          </a:p>
        </p:txBody>
      </p:sp>
      <p:sp>
        <p:nvSpPr>
          <p:cNvPr id="14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促进团队的绩效和创新水平</a:t>
            </a:r>
            <a:endParaRPr lang="en-US" sz="1500" b="0" strike="noStrike" spc="-1">
              <a:solidFill>
                <a:srgbClr val="000000"/>
              </a:solidFill>
              <a:latin typeface="Arial"/>
            </a:endParaRPr>
          </a:p>
        </p:txBody>
      </p:sp>
      <p:sp>
        <p:nvSpPr>
          <p:cNvPr id="14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提升团队绩效与创新能力</a:t>
            </a:r>
            <a:endParaRPr lang="en-US" sz="2200" b="0" strike="noStrike" spc="-1">
              <a:solidFill>
                <a:srgbClr val="000000"/>
              </a:solidFill>
              <a:latin typeface="Arial"/>
            </a:endParaRPr>
          </a:p>
        </p:txBody>
      </p:sp>
      <p:sp>
        <p:nvSpPr>
          <p:cNvPr id="14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建立积极向上的团队氛围</a:t>
            </a:r>
            <a:endParaRPr lang="en-US" sz="1500" b="0" strike="noStrike" spc="-1">
              <a:solidFill>
                <a:srgbClr val="000000"/>
              </a:solidFill>
              <a:latin typeface="Arial"/>
            </a:endParaRPr>
          </a:p>
        </p:txBody>
      </p:sp>
      <p:sp>
        <p:nvSpPr>
          <p:cNvPr id="14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塑造高效团队文化与氛围</a:t>
            </a:r>
            <a:endParaRPr lang="en-US" sz="2200" b="0" strike="noStrike" spc="-1">
              <a:solidFill>
                <a:srgbClr val="000000"/>
              </a:solidFill>
              <a:latin typeface="Arial"/>
            </a:endParaRPr>
          </a:p>
        </p:txBody>
      </p:sp>
      <p:sp>
        <p:nvSpPr>
          <p:cNvPr id="15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5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塑造团队领导力的方法</a:t>
            </a:r>
            <a:endParaRPr lang="en-US" sz="3500" b="0" strike="noStrike" spc="-1">
              <a:solidFill>
                <a:srgbClr val="000000"/>
              </a:solidFill>
              <a:latin typeface="Arial"/>
            </a:endParaRPr>
          </a:p>
        </p:txBody>
      </p:sp>
      <p:sp>
        <p:nvSpPr>
          <p:cNvPr id="15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建立信任与尊重是培养团队领导力的基础，只有相互信任并尊重彼此，团队才能更好地合作。培养团队合作与沟通是重要的技能，通过有效的沟通可以促进团队成员之间的联系和理解。激发团队成员的自我管理与发展能力，可以让团队成员自我推动，提高整个团队的效率。</a:t>
            </a:r>
            <a:endParaRPr lang="en-US" sz="2500" b="0" strike="noStrike" spc="-1">
              <a:solidFill>
                <a:srgbClr val="000000"/>
              </a:solidFill>
              <a:latin typeface="Arial"/>
            </a:endParaRPr>
          </a:p>
        </p:txBody>
      </p:sp>
      <p:sp>
        <p:nvSpPr>
          <p:cNvPr id="15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5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团队领导力的重要性不容忽视，只有通过持续的学习和实践，才能不断提升团队领导力，带领团队走向成功。</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5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团队建设与团队合作</a:t>
            </a:r>
            <a:endParaRPr lang="en-US" sz="3600" b="0" strike="noStrike" spc="-1">
              <a:solidFill>
                <a:schemeClr val="dk1"/>
              </a:solidFill>
              <a:latin typeface="Arial"/>
            </a:endParaRPr>
          </a:p>
        </p:txBody>
      </p:sp>
      <p:sp>
        <p:nvSpPr>
          <p:cNvPr id="16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6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团队建设的意义</a:t>
            </a:r>
            <a:endParaRPr lang="en-US" sz="3500" b="0" strike="noStrike" spc="-1">
              <a:solidFill>
                <a:srgbClr val="000000"/>
              </a:solidFill>
              <a:latin typeface="Arial"/>
            </a:endParaRPr>
          </a:p>
        </p:txBody>
      </p:sp>
      <p:sp>
        <p:nvSpPr>
          <p:cNvPr id="16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团队建设是指通过一系列组织策略和活动来增强团队的凝聚力和归属感，促进团队成员之间的信任与合作。团队建设的目的在于提高团队绩效，减少冲突，创造积极的工作氛围。</a:t>
            </a:r>
            <a:endParaRPr lang="en-US" sz="2500" b="0" strike="noStrike" spc="-1">
              <a:solidFill>
                <a:srgbClr val="000000"/>
              </a:solidFill>
              <a:latin typeface="Arial"/>
            </a:endParaRPr>
          </a:p>
        </p:txBody>
      </p:sp>
      <p:sp>
        <p:nvSpPr>
          <p:cNvPr id="16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团队建设的步骤</a:t>
            </a:r>
            <a:endParaRPr lang="en-US" sz="3600" b="0" strike="noStrike" spc="-1">
              <a:solidFill>
                <a:schemeClr val="dk1"/>
              </a:solidFill>
              <a:latin typeface="Arial"/>
            </a:endParaRPr>
          </a:p>
        </p:txBody>
      </p:sp>
      <p:sp>
        <p:nvSpPr>
          <p:cNvPr id="16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设立清晰的工作目标和方向，以便团队成员明确自己的工作重点。</a:t>
            </a:r>
            <a:endParaRPr lang="en-US" sz="1500" b="0" strike="noStrike" spc="-1">
              <a:solidFill>
                <a:srgbClr val="000000"/>
              </a:solidFill>
              <a:latin typeface="Arial"/>
            </a:endParaRPr>
          </a:p>
        </p:txBody>
      </p:sp>
      <p:sp>
        <p:nvSpPr>
          <p:cNvPr id="16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明确团队目标与方向</a:t>
            </a:r>
            <a:endParaRPr lang="en-US" sz="2200" b="0" strike="noStrike" spc="-1">
              <a:solidFill>
                <a:srgbClr val="000000"/>
              </a:solidFill>
              <a:latin typeface="Arial"/>
            </a:endParaRPr>
          </a:p>
        </p:txBody>
      </p:sp>
      <p:sp>
        <p:nvSpPr>
          <p:cNvPr id="16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明确每个团队成员的职责范围和工作任务，以避免工作重叠或责任模糊。</a:t>
            </a:r>
            <a:endParaRPr lang="en-US" sz="1500" b="0" strike="noStrike" spc="-1">
              <a:solidFill>
                <a:srgbClr val="000000"/>
              </a:solidFill>
              <a:latin typeface="Arial"/>
            </a:endParaRPr>
          </a:p>
        </p:txBody>
      </p:sp>
      <p:sp>
        <p:nvSpPr>
          <p:cNvPr id="16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确定团队成员角色与责任</a:t>
            </a:r>
            <a:endParaRPr lang="en-US" sz="2200" b="0" strike="noStrike" spc="-1">
              <a:solidFill>
                <a:srgbClr val="000000"/>
              </a:solidFill>
              <a:latin typeface="Arial"/>
            </a:endParaRPr>
          </a:p>
        </p:txBody>
      </p:sp>
      <p:sp>
        <p:nvSpPr>
          <p:cNvPr id="17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建立高效的沟通机制，确保信息能够及时传达，减少误解和冲突。</a:t>
            </a:r>
            <a:endParaRPr lang="en-US" sz="1500" b="0" strike="noStrike" spc="-1">
              <a:solidFill>
                <a:srgbClr val="000000"/>
              </a:solidFill>
              <a:latin typeface="Arial"/>
            </a:endParaRPr>
          </a:p>
        </p:txBody>
      </p:sp>
      <p:sp>
        <p:nvSpPr>
          <p:cNvPr id="17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设立有效的团队沟通渠道</a:t>
            </a:r>
            <a:endParaRPr lang="en-US" sz="2200" b="0" strike="noStrike" spc="-1">
              <a:solidFill>
                <a:srgbClr val="000000"/>
              </a:solidFill>
              <a:latin typeface="Arial"/>
            </a:endParaRPr>
          </a:p>
        </p:txBody>
      </p:sp>
      <p:sp>
        <p:nvSpPr>
          <p:cNvPr id="17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激励团队成员积极参与团队活动，鼓励团队合作，提升团队整体绩效。</a:t>
            </a:r>
            <a:endParaRPr lang="en-US" sz="1500" b="0" strike="noStrike" spc="-1">
              <a:solidFill>
                <a:srgbClr val="000000"/>
              </a:solidFill>
              <a:latin typeface="Arial"/>
            </a:endParaRPr>
          </a:p>
        </p:txBody>
      </p:sp>
      <p:sp>
        <p:nvSpPr>
          <p:cNvPr id="17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激励团队成员参与协作与互动</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团队合作的重要性</a:t>
            </a:r>
            <a:endParaRPr lang="en-US" sz="3600" b="0" strike="noStrike" spc="-1">
              <a:solidFill>
                <a:schemeClr val="dk1"/>
              </a:solidFill>
              <a:latin typeface="Arial"/>
            </a:endParaRPr>
          </a:p>
        </p:txBody>
      </p:sp>
      <p:sp>
        <p:nvSpPr>
          <p:cNvPr id="17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个人成就往往依赖于团队合作的效果，团队合作能够带来更大的成功。</a:t>
            </a:r>
            <a:endParaRPr lang="en-US" sz="1500" b="0" strike="noStrike" spc="-1">
              <a:solidFill>
                <a:srgbClr val="000000"/>
              </a:solidFill>
              <a:latin typeface="Arial"/>
            </a:endParaRPr>
          </a:p>
        </p:txBody>
      </p:sp>
      <p:sp>
        <p:nvSpPr>
          <p:cNvPr id="17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团队合作与个人成就的关系</a:t>
            </a:r>
            <a:endParaRPr lang="en-US" sz="2200" b="0" strike="noStrike" spc="-1">
              <a:solidFill>
                <a:srgbClr val="000000"/>
              </a:solidFill>
              <a:latin typeface="Arial"/>
            </a:endParaRPr>
          </a:p>
        </p:txBody>
      </p:sp>
      <p:sp>
        <p:nvSpPr>
          <p:cNvPr id="17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建立共同的价值观和信任，培养相互尊重和理解的氛围，促进团队合作。</a:t>
            </a:r>
            <a:endParaRPr lang="en-US" sz="1500" b="0" strike="noStrike" spc="-1">
              <a:solidFill>
                <a:srgbClr val="000000"/>
              </a:solidFill>
              <a:latin typeface="Arial"/>
            </a:endParaRPr>
          </a:p>
        </p:txBody>
      </p:sp>
      <p:sp>
        <p:nvSpPr>
          <p:cNvPr id="17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培养团队合作的必备条件</a:t>
            </a:r>
            <a:endParaRPr lang="en-US" sz="2200" b="0" strike="noStrike" spc="-1">
              <a:solidFill>
                <a:srgbClr val="000000"/>
              </a:solidFill>
              <a:latin typeface="Arial"/>
            </a:endParaRPr>
          </a:p>
        </p:txBody>
      </p:sp>
      <p:sp>
        <p:nvSpPr>
          <p:cNvPr id="17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有效管理团队内部冲突，找出问题根源并尽快解决，确保团队合作顺利进行。</a:t>
            </a:r>
            <a:endParaRPr lang="en-US" sz="1500" b="0" strike="noStrike" spc="-1">
              <a:solidFill>
                <a:srgbClr val="000000"/>
              </a:solidFill>
              <a:latin typeface="Arial"/>
            </a:endParaRPr>
          </a:p>
        </p:txBody>
      </p:sp>
      <p:sp>
        <p:nvSpPr>
          <p:cNvPr id="18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处理团队内部冲突的方法</a:t>
            </a:r>
            <a:endParaRPr lang="en-US" sz="2200" b="0" strike="noStrike" spc="-1">
              <a:solidFill>
                <a:srgbClr val="000000"/>
              </a:solidFill>
              <a:latin typeface="Arial"/>
            </a:endParaRPr>
          </a:p>
        </p:txBody>
      </p:sp>
      <p:sp>
        <p:nvSpPr>
          <p:cNvPr id="18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8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团队合作的优势</a:t>
            </a:r>
            <a:endParaRPr lang="en-US" sz="3500" b="0" strike="noStrike" spc="-1">
              <a:solidFill>
                <a:srgbClr val="000000"/>
              </a:solidFill>
              <a:latin typeface="Arial"/>
            </a:endParaRPr>
          </a:p>
        </p:txBody>
      </p:sp>
      <p:sp>
        <p:nvSpPr>
          <p:cNvPr id="18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团队合作能够提升工作效率和质量，促进知识与经验的共享，增强团队成员的成就感及满意度。通过团队合作，可以更好地解决问题、创造创新并实现团队共同的目标。</a:t>
            </a:r>
            <a:endParaRPr lang="en-US" sz="2500" b="0" strike="noStrike" spc="-1">
              <a:solidFill>
                <a:srgbClr val="000000"/>
              </a:solidFill>
              <a:latin typeface="Arial"/>
            </a:endParaRPr>
          </a:p>
        </p:txBody>
      </p:sp>
      <p:sp>
        <p:nvSpPr>
          <p:cNvPr id="18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促进知识共享</a:t>
            </a:r>
            <a:endParaRPr lang="en-US" sz="2200" b="0" strike="noStrike" spc="-1">
              <a:solidFill>
                <a:srgbClr val="000000"/>
              </a:solidFill>
              <a:latin typeface="Arial"/>
            </a:endParaRPr>
          </a:p>
        </p:txBody>
      </p:sp>
      <p:sp>
        <p:nvSpPr>
          <p:cNvPr id="18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分享经验成果</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学习他人专长</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提高整体水平</a:t>
            </a:r>
            <a:endParaRPr lang="en-US" sz="1500" b="0" strike="noStrike" spc="-1">
              <a:solidFill>
                <a:srgbClr val="000000"/>
              </a:solidFill>
              <a:latin typeface="Arial"/>
            </a:endParaRPr>
          </a:p>
        </p:txBody>
      </p:sp>
      <p:sp>
        <p:nvSpPr>
          <p:cNvPr id="19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增强成就感</a:t>
            </a:r>
            <a:endParaRPr lang="en-US" sz="2200" b="0" strike="noStrike" spc="-1">
              <a:solidFill>
                <a:srgbClr val="000000"/>
              </a:solidFill>
              <a:latin typeface="Arial"/>
            </a:endParaRPr>
          </a:p>
        </p:txBody>
      </p:sp>
      <p:sp>
        <p:nvSpPr>
          <p:cNvPr id="19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共同成功成果</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团队荣誉认可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加强自信心</a:t>
            </a:r>
            <a:endParaRPr lang="en-US" sz="1500" b="0" strike="noStrike" spc="-1">
              <a:solidFill>
                <a:srgbClr val="000000"/>
              </a:solidFill>
              <a:latin typeface="Arial"/>
            </a:endParaRPr>
          </a:p>
        </p:txBody>
      </p:sp>
      <p:sp>
        <p:nvSpPr>
          <p:cNvPr id="19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团队合作的优势</a:t>
            </a:r>
            <a:endParaRPr lang="en-US" sz="3600" b="0" strike="noStrike" spc="-1">
              <a:solidFill>
                <a:schemeClr val="dk1"/>
              </a:solidFill>
              <a:latin typeface="Arial"/>
            </a:endParaRPr>
          </a:p>
        </p:txBody>
      </p:sp>
      <p:sp>
        <p:nvSpPr>
          <p:cNvPr id="19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提升工作效率</a:t>
            </a:r>
            <a:endParaRPr lang="en-US" sz="2200" b="0" strike="noStrike" spc="-1">
              <a:solidFill>
                <a:srgbClr val="000000"/>
              </a:solidFill>
              <a:latin typeface="Arial"/>
            </a:endParaRPr>
          </a:p>
        </p:txBody>
      </p:sp>
      <p:sp>
        <p:nvSpPr>
          <p:cNvPr id="19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有效分工合作</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协同处理问题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高效完成任务</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20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团队合作的优势</a:t>
            </a:r>
            <a:endParaRPr lang="en-US" sz="3600" b="0" strike="noStrike" spc="-1">
              <a:solidFill>
                <a:schemeClr val="dk1"/>
              </a:solidFill>
              <a:latin typeface="Arial"/>
            </a:endParaRPr>
          </a:p>
        </p:txBody>
      </p:sp>
      <p:sp>
        <p:nvSpPr>
          <p:cNvPr id="20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通过团队协作，分工明确，任务分解，提升整体工作效率。</a:t>
            </a:r>
            <a:endParaRPr lang="en-US" sz="2000" b="0" strike="noStrike" spc="-1">
              <a:solidFill>
                <a:srgbClr val="000000"/>
              </a:solidFill>
              <a:latin typeface="Arial"/>
            </a:endParaRPr>
          </a:p>
        </p:txBody>
      </p:sp>
      <p:sp>
        <p:nvSpPr>
          <p:cNvPr id="20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提升工作效率</a:t>
            </a:r>
            <a:endParaRPr lang="en-US" sz="3000" b="0" strike="noStrike" spc="-1">
              <a:solidFill>
                <a:srgbClr val="000000"/>
              </a:solidFill>
              <a:latin typeface="Arial"/>
            </a:endParaRPr>
          </a:p>
        </p:txBody>
      </p:sp>
      <p:sp>
        <p:nvSpPr>
          <p:cNvPr id="20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团队共同取得的成功会给每个成员带来成就感，增强团队凝聚力。</a:t>
            </a:r>
            <a:endParaRPr lang="en-US" sz="2000" b="0" strike="noStrike" spc="-1">
              <a:solidFill>
                <a:srgbClr val="000000"/>
              </a:solidFill>
              <a:latin typeface="Arial"/>
            </a:endParaRPr>
          </a:p>
        </p:txBody>
      </p:sp>
      <p:sp>
        <p:nvSpPr>
          <p:cNvPr id="20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增强成就感</a:t>
            </a:r>
            <a:endParaRPr lang="en-US" sz="3000" b="0" strike="noStrike" spc="-1">
              <a:solidFill>
                <a:srgbClr val="000000"/>
              </a:solidFill>
              <a:latin typeface="Arial"/>
            </a:endParaRPr>
          </a:p>
        </p:txBody>
      </p:sp>
      <p:sp>
        <p:nvSpPr>
          <p:cNvPr id="20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团队合作中会有更多经验和知识的分享，促进团队整体能力的提升。</a:t>
            </a:r>
            <a:endParaRPr lang="en-US" sz="2000" b="0" strike="noStrike" spc="-1">
              <a:solidFill>
                <a:srgbClr val="000000"/>
              </a:solidFill>
              <a:latin typeface="Arial"/>
            </a:endParaRPr>
          </a:p>
        </p:txBody>
      </p:sp>
      <p:sp>
        <p:nvSpPr>
          <p:cNvPr id="20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促进知识共享</a:t>
            </a:r>
            <a:endParaRPr lang="en-US" sz="3000" b="0" strike="noStrike" spc="-1">
              <a:solidFill>
                <a:srgbClr val="000000"/>
              </a:solidFill>
              <a:latin typeface="Arial"/>
            </a:endParaRPr>
          </a:p>
        </p:txBody>
      </p:sp>
      <p:sp>
        <p:nvSpPr>
          <p:cNvPr id="20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21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沟通与冲突解决技巧</a:t>
            </a:r>
            <a:endParaRPr lang="en-US" sz="3600" b="0" strike="noStrike" spc="-1">
              <a:solidFill>
                <a:schemeClr val="dk1"/>
              </a:solidFill>
              <a:latin typeface="Arial"/>
            </a:endParaRPr>
          </a:p>
        </p:txBody>
      </p:sp>
      <p:sp>
        <p:nvSpPr>
          <p:cNvPr id="21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21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有效沟通的重要性</a:t>
            </a:r>
            <a:endParaRPr lang="en-US" sz="3600" b="0" strike="noStrike" spc="-1">
              <a:solidFill>
                <a:schemeClr val="dk1"/>
              </a:solidFill>
              <a:latin typeface="Arial"/>
            </a:endParaRPr>
          </a:p>
        </p:txBody>
      </p:sp>
      <p:sp>
        <p:nvSpPr>
          <p:cNvPr id="21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促进团队协作</a:t>
            </a:r>
            <a:endParaRPr lang="en-US" sz="2000" b="0" strike="noStrike" spc="-1">
              <a:solidFill>
                <a:srgbClr val="000000"/>
              </a:solidFill>
              <a:latin typeface="Arial"/>
            </a:endParaRPr>
          </a:p>
        </p:txBody>
      </p:sp>
      <p:sp>
        <p:nvSpPr>
          <p:cNvPr id="21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沟通在团队合作中的作用</a:t>
            </a:r>
            <a:endParaRPr lang="en-US" sz="3000" b="0" strike="noStrike" spc="-1">
              <a:solidFill>
                <a:srgbClr val="000000"/>
              </a:solidFill>
              <a:latin typeface="Arial"/>
            </a:endParaRPr>
          </a:p>
        </p:txBody>
      </p:sp>
      <p:sp>
        <p:nvSpPr>
          <p:cNvPr id="21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1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明确目标、及时反馈</a:t>
            </a:r>
            <a:endParaRPr lang="en-US" sz="2000" b="0" strike="noStrike" spc="-1">
              <a:solidFill>
                <a:srgbClr val="000000"/>
              </a:solidFill>
              <a:latin typeface="Arial"/>
            </a:endParaRPr>
          </a:p>
        </p:txBody>
      </p:sp>
      <p:sp>
        <p:nvSpPr>
          <p:cNvPr id="21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解决沟通障碍的方法</a:t>
            </a:r>
            <a:endParaRPr lang="en-US" sz="3000" b="0" strike="noStrike" spc="-1">
              <a:solidFill>
                <a:srgbClr val="000000"/>
              </a:solidFill>
              <a:latin typeface="Arial"/>
            </a:endParaRPr>
          </a:p>
        </p:txBody>
      </p:sp>
      <p:sp>
        <p:nvSpPr>
          <p:cNvPr id="21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2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清晰表达、倾听</a:t>
            </a:r>
            <a:endParaRPr lang="en-US" sz="2000" b="0" strike="noStrike" spc="-1">
              <a:solidFill>
                <a:srgbClr val="000000"/>
              </a:solidFill>
              <a:latin typeface="Arial"/>
            </a:endParaRPr>
          </a:p>
        </p:txBody>
      </p:sp>
      <p:sp>
        <p:nvSpPr>
          <p:cNvPr id="22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高效沟通的要素与技巧</a:t>
            </a:r>
            <a:endParaRPr lang="en-US" sz="3000" b="0" strike="noStrike" spc="-1">
              <a:solidFill>
                <a:srgbClr val="000000"/>
              </a:solidFill>
              <a:latin typeface="Arial"/>
            </a:endParaRPr>
          </a:p>
        </p:txBody>
      </p:sp>
      <p:sp>
        <p:nvSpPr>
          <p:cNvPr id="22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22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非语言沟通的重要性</a:t>
            </a:r>
            <a:endParaRPr lang="en-US" sz="2200" b="0" strike="noStrike" spc="-1">
              <a:solidFill>
                <a:srgbClr val="000000"/>
              </a:solidFill>
              <a:latin typeface="Arial"/>
            </a:endParaRPr>
          </a:p>
        </p:txBody>
      </p:sp>
      <p:sp>
        <p:nvSpPr>
          <p:cNvPr id="22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肢体语言、面部表情的作用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说服力的提升</a:t>
            </a:r>
            <a:endParaRPr lang="en-US" sz="1500" b="0" strike="noStrike" spc="-1">
              <a:solidFill>
                <a:srgbClr val="000000"/>
              </a:solidFill>
              <a:latin typeface="Arial"/>
            </a:endParaRPr>
          </a:p>
        </p:txBody>
      </p:sp>
      <p:sp>
        <p:nvSpPr>
          <p:cNvPr id="22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跨文化沟通技巧</a:t>
            </a:r>
            <a:endParaRPr lang="en-US" sz="2200" b="0" strike="noStrike" spc="-1">
              <a:solidFill>
                <a:srgbClr val="000000"/>
              </a:solidFill>
              <a:latin typeface="Arial"/>
            </a:endParaRPr>
          </a:p>
        </p:txBody>
      </p:sp>
      <p:sp>
        <p:nvSpPr>
          <p:cNvPr id="22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尊重对方文化差异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有效跨越语言障碍</a:t>
            </a:r>
            <a:endParaRPr lang="en-US" sz="1500" b="0" strike="noStrike" spc="-1">
              <a:solidFill>
                <a:srgbClr val="000000"/>
              </a:solidFill>
              <a:latin typeface="Arial"/>
            </a:endParaRPr>
          </a:p>
        </p:txBody>
      </p:sp>
      <p:sp>
        <p:nvSpPr>
          <p:cNvPr id="22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3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3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团队沟通的方式</a:t>
            </a:r>
            <a:endParaRPr lang="en-US" sz="3600" b="0" strike="noStrike" spc="-1">
              <a:solidFill>
                <a:schemeClr val="dk1"/>
              </a:solidFill>
              <a:latin typeface="Arial"/>
            </a:endParaRPr>
          </a:p>
        </p:txBody>
      </p:sp>
      <p:sp>
        <p:nvSpPr>
          <p:cNvPr id="23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书面沟通与口头沟通</a:t>
            </a:r>
            <a:endParaRPr lang="en-US" sz="2200" b="0" strike="noStrike" spc="-1">
              <a:solidFill>
                <a:srgbClr val="000000"/>
              </a:solidFill>
              <a:latin typeface="Arial"/>
            </a:endParaRPr>
          </a:p>
        </p:txBody>
      </p:sp>
      <p:sp>
        <p:nvSpPr>
          <p:cNvPr id="23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信息传递方式的选择</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语言表达技巧的培养</a:t>
            </a:r>
            <a:endParaRPr lang="en-US" sz="15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23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冲突产生的原因</a:t>
            </a:r>
            <a:endParaRPr lang="en-US" sz="3600" b="0" strike="noStrike" spc="-1">
              <a:solidFill>
                <a:schemeClr val="dk1"/>
              </a:solidFill>
              <a:latin typeface="Arial"/>
            </a:endParaRPr>
          </a:p>
        </p:txBody>
      </p:sp>
      <p:sp>
        <p:nvSpPr>
          <p:cNvPr id="23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竞争资源、权力争夺</a:t>
            </a:r>
            <a:endParaRPr lang="en-US" sz="2000" b="0" strike="noStrike" spc="-1">
              <a:solidFill>
                <a:srgbClr val="000000"/>
              </a:solidFill>
              <a:latin typeface="Arial"/>
            </a:endParaRPr>
          </a:p>
        </p:txBody>
      </p:sp>
      <p:sp>
        <p:nvSpPr>
          <p:cNvPr id="23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利益分歧引发的冲突</a:t>
            </a:r>
            <a:endParaRPr lang="en-US" sz="3000" b="0" strike="noStrike" spc="-1">
              <a:solidFill>
                <a:srgbClr val="000000"/>
              </a:solidFill>
              <a:latin typeface="Arial"/>
            </a:endParaRPr>
          </a:p>
        </p:txBody>
      </p:sp>
      <p:sp>
        <p:nvSpPr>
          <p:cNvPr id="23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4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信仰、文化观念不同</a:t>
            </a:r>
            <a:endParaRPr lang="en-US" sz="2000" b="0" strike="noStrike" spc="-1">
              <a:solidFill>
                <a:srgbClr val="000000"/>
              </a:solidFill>
              <a:latin typeface="Arial"/>
            </a:endParaRPr>
          </a:p>
        </p:txBody>
      </p:sp>
      <p:sp>
        <p:nvSpPr>
          <p:cNvPr id="24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观念与价值观的冲突</a:t>
            </a:r>
            <a:endParaRPr lang="en-US" sz="3000" b="0" strike="noStrike" spc="-1">
              <a:solidFill>
                <a:srgbClr val="000000"/>
              </a:solidFill>
              <a:latin typeface="Arial"/>
            </a:endParaRPr>
          </a:p>
        </p:txBody>
      </p:sp>
      <p:sp>
        <p:nvSpPr>
          <p:cNvPr id="24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4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个人观念、行为差异</a:t>
            </a:r>
            <a:endParaRPr lang="en-US" sz="2000" b="0" strike="noStrike" spc="-1">
              <a:solidFill>
                <a:srgbClr val="000000"/>
              </a:solidFill>
              <a:latin typeface="Arial"/>
            </a:endParaRPr>
          </a:p>
        </p:txBody>
      </p:sp>
      <p:sp>
        <p:nvSpPr>
          <p:cNvPr id="24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人际关系导致的冲突</a:t>
            </a:r>
            <a:endParaRPr lang="en-US" sz="3000" b="0" strike="noStrike" spc="-1">
              <a:solidFill>
                <a:srgbClr val="000000"/>
              </a:solidFill>
              <a:latin typeface="Arial"/>
            </a:endParaRPr>
          </a:p>
        </p:txBody>
      </p:sp>
      <p:sp>
        <p:nvSpPr>
          <p:cNvPr id="24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https://d.book118.com/478027055011006050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178</Paragraphs>
  <Slides>26</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26</vt:i4>
      </vt:variant>
    </vt:vector>
  </HeadingPairs>
  <TitlesOfParts>
    <vt:vector baseType="lpstr" size="34">
      <vt:lpstr>Arial</vt:lpstr>
      <vt:lpstr>Calibri</vt:lpstr>
      <vt:lpstr>微软雅黑</vt:lpstr>
      <vt:lpstr>Times New Roman</vt:lpstr>
      <vt:lpstr>Wingdings</vt:lpstr>
      <vt:lpstr>Symbol</vt:lpstr>
      <vt:lpstr>DejaVu Sans</vt:lpstr>
      <vt:lpstr>Office Theme</vt:lpstr>
      <vt:lpstr>团队领导力的塑造与发展课程</vt:lpstr>
      <vt:lpstr>目录</vt:lpstr>
      <vt:lpstr>第1章 课程简介</vt:lpstr>
      <vt:lpstr> </vt:lpstr>
      <vt:lpstr>团队领导力的特点</vt:lpstr>
      <vt:lpstr>领导风格与激励策略</vt:lpstr>
      <vt:lpstr>策略规划与目标设定</vt:lpstr>
      <vt:lpstr>激发团队成员的潜力</vt:lpstr>
      <vt:lpstr>第二章 团队领导力的重要性</vt:lpstr>
      <vt:lpstr>团队领导力的定义</vt:lpstr>
      <vt:lpstr>团队领导力的特点</vt:lpstr>
      <vt:lpstr>发展团队领导力的重要性</vt:lpstr>
      <vt:lpstr> </vt:lpstr>
      <vt:lpstr>结语</vt:lpstr>
      <vt:lpstr>第3章 团队建设与团队合作</vt:lpstr>
      <vt:lpstr> </vt:lpstr>
      <vt:lpstr>团队建设的步骤</vt:lpstr>
      <vt:lpstr>团队合作的重要性</vt:lpstr>
      <vt:lpstr> </vt:lpstr>
      <vt:lpstr>团队合作的优势</vt:lpstr>
      <vt:lpstr>团队合作的优势</vt:lpstr>
      <vt:lpstr>第4章 沟通与冲突解决技巧</vt:lpstr>
      <vt:lpstr>有效沟通的重要性</vt:lpstr>
      <vt:lpstr>团队沟通的方式</vt:lpstr>
      <vt:lpstr>冲突产生的原因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2024-09-29T14:59:53.104</cp:lastPrinted>
  <dcterms:created xsi:type="dcterms:W3CDTF">2024-09-29T06:59:53Z</dcterms:created>
  <dcterms:modified xsi:type="dcterms:W3CDTF">2024-09-29T06:59:55Z</dcterms:modified>
</cp:coreProperties>
</file>